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4" r:id="rId1"/>
  </p:sldMasterIdLst>
  <p:notesMasterIdLst>
    <p:notesMasterId r:id="rId21"/>
  </p:notesMasterIdLst>
  <p:sldIdLst>
    <p:sldId id="256" r:id="rId2"/>
    <p:sldId id="271" r:id="rId3"/>
    <p:sldId id="395" r:id="rId4"/>
    <p:sldId id="400" r:id="rId5"/>
    <p:sldId id="397" r:id="rId6"/>
    <p:sldId id="405" r:id="rId7"/>
    <p:sldId id="406" r:id="rId8"/>
    <p:sldId id="404" r:id="rId9"/>
    <p:sldId id="407" r:id="rId10"/>
    <p:sldId id="408" r:id="rId11"/>
    <p:sldId id="419" r:id="rId12"/>
    <p:sldId id="409" r:id="rId13"/>
    <p:sldId id="415" r:id="rId14"/>
    <p:sldId id="416" r:id="rId15"/>
    <p:sldId id="417" r:id="rId16"/>
    <p:sldId id="418" r:id="rId17"/>
    <p:sldId id="411" r:id="rId18"/>
    <p:sldId id="412" r:id="rId19"/>
    <p:sldId id="4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92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  <p15:guide id="4" pos="4014" userDrawn="1">
          <p15:clr>
            <a:srgbClr val="A4A3A4"/>
          </p15:clr>
        </p15:guide>
        <p15:guide id="5" pos="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537F"/>
    <a:srgbClr val="699331"/>
    <a:srgbClr val="B74919"/>
    <a:srgbClr val="538135"/>
    <a:srgbClr val="BC770B"/>
    <a:srgbClr val="16745A"/>
    <a:srgbClr val="2F859B"/>
    <a:srgbClr val="458AB2"/>
    <a:srgbClr val="C21E13"/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1" autoAdjust="0"/>
    <p:restoredTop sz="83555" autoAdjust="0"/>
  </p:normalViewPr>
  <p:slideViewPr>
    <p:cSldViewPr snapToGrid="0">
      <p:cViewPr varScale="1">
        <p:scale>
          <a:sx n="95" d="100"/>
          <a:sy n="95" d="100"/>
        </p:scale>
        <p:origin x="1008" y="90"/>
      </p:cViewPr>
      <p:guideLst>
        <p:guide pos="1292"/>
        <p:guide orient="horz" pos="2364"/>
        <p:guide pos="4014"/>
        <p:guide pos="15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AAAEC-8584-48E9-AD70-94BCEE7D4867}" type="datetimeFigureOut">
              <a:rPr lang="zh-CN" altLang="en-US" smtClean="0"/>
              <a:t>2018/10/21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28366-33E1-42D5-B138-60F92DE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66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59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10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4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397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12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03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2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890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89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9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0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5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2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8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6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03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28366-33E1-42D5-B138-60F92DE8A4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97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3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45150" y="6369051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318251"/>
            <a:ext cx="2057400" cy="365125"/>
          </a:xfrm>
        </p:spPr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3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2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0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38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142-78A3-49C6-8140-979312A21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301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pPr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irSim/blob/master/docs/image_apis.m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pclib/rpclib" TargetMode="External"/><Relationship Id="rId5" Type="http://schemas.openxmlformats.org/officeDocument/2006/relationships/hyperlink" Target="https://developer.dji.com/cn/guidance-sdk/documentation/introduction/index.html" TargetMode="External"/><Relationship Id="rId4" Type="http://schemas.openxmlformats.org/officeDocument/2006/relationships/hyperlink" Target="https://developer.dji.com/onboard-sdk/documentation/introduction/homepag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ompl.kavrakilab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oveit.ro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unrealengine.com/CH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lanzhao/uav-edge-computing/tree/master/doc/Airsi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api.unrealengine.com/CH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dji.com/onboard-sdk/documentation/introduction/homepag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oogle.github.io/styleguide/cppguide.html" TargetMode="External"/><Relationship Id="rId5" Type="http://schemas.openxmlformats.org/officeDocument/2006/relationships/hyperlink" Target="https://sdk.dronecode.org/en/" TargetMode="External"/><Relationship Id="rId4" Type="http://schemas.openxmlformats.org/officeDocument/2006/relationships/hyperlink" Target="https://github.com/rpclib/rpcli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vlink.io/e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C12A183-C2DF-4FC8-A28B-DA2C2E9EBCC1}"/>
              </a:ext>
            </a:extLst>
          </p:cNvPr>
          <p:cNvSpPr txBox="1"/>
          <p:nvPr/>
        </p:nvSpPr>
        <p:spPr>
          <a:xfrm>
            <a:off x="18741" y="279919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边缘计算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智能无人机平台开发计划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79115A-FC1B-473B-98BA-5E859135B58D}"/>
              </a:ext>
            </a:extLst>
          </p:cNvPr>
          <p:cNvSpPr txBox="1"/>
          <p:nvPr/>
        </p:nvSpPr>
        <p:spPr>
          <a:xfrm>
            <a:off x="2922578" y="3929902"/>
            <a:ext cx="333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赵启东、赵海童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2018.10.19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62606" y="4919239"/>
            <a:ext cx="1856267" cy="1140185"/>
            <a:chOff x="3641484" y="4800167"/>
            <a:chExt cx="1856267" cy="1140185"/>
          </a:xfrm>
        </p:grpSpPr>
        <p:pic>
          <p:nvPicPr>
            <p:cNvPr id="5" name="Picture 2" descr="D:\GitHub\phd\论文\论文3：无人机综述\PPT资源\多旋翼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47" b="70578" l="26247" r="786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24847" r="21026" b="27155"/>
            <a:stretch/>
          </p:blipFill>
          <p:spPr bwMode="auto">
            <a:xfrm>
              <a:off x="3646248" y="4800167"/>
              <a:ext cx="1851503" cy="114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GitHub\phd\论文\论文3：无人机综述\PPT资源\多旋翼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597" b="67951" l="21129" r="7309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7" t="24847" r="43187" b="27155"/>
            <a:stretch/>
          </p:blipFill>
          <p:spPr bwMode="auto">
            <a:xfrm>
              <a:off x="3641484" y="4800167"/>
              <a:ext cx="1149591" cy="1140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5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3012A68-680D-4D75-B5CF-266F14AADC68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9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0" y="2389837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大疆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Guidance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99568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66273C7-354B-4381-82B6-F58BB43BE7F1}"/>
              </a:ext>
            </a:extLst>
          </p:cNvPr>
          <p:cNvSpPr/>
          <p:nvPr/>
        </p:nvSpPr>
        <p:spPr>
          <a:xfrm>
            <a:off x="6708757" y="1682727"/>
            <a:ext cx="1872000" cy="165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传感器数据获取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B54B50-0B32-42E0-8480-2CB1A6B687D4}"/>
              </a:ext>
            </a:extLst>
          </p:cNvPr>
          <p:cNvSpPr txBox="1"/>
          <p:nvPr/>
        </p:nvSpPr>
        <p:spPr>
          <a:xfrm>
            <a:off x="3838724" y="1654152"/>
            <a:ext cx="197432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边缘设备与飞行平台通信</a:t>
            </a: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云服务器与边缘设备通信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9B62C9-4B69-4537-9EEB-977AC9E86CC1}"/>
              </a:ext>
            </a:extLst>
          </p:cNvPr>
          <p:cNvSpPr txBox="1"/>
          <p:nvPr/>
        </p:nvSpPr>
        <p:spPr>
          <a:xfrm>
            <a:off x="950287" y="1629640"/>
            <a:ext cx="1872000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4330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10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E57A28-6F12-42E1-BE1B-4BB9651D8760}"/>
              </a:ext>
            </a:extLst>
          </p:cNvPr>
          <p:cNvSpPr/>
          <p:nvPr/>
        </p:nvSpPr>
        <p:spPr>
          <a:xfrm>
            <a:off x="662124" y="1275091"/>
            <a:ext cx="2160000" cy="360000"/>
          </a:xfrm>
          <a:prstGeom prst="snip2Diag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EA92281-FE29-4F2E-8E0F-36139812CE5B}"/>
              </a:ext>
            </a:extLst>
          </p:cNvPr>
          <p:cNvSpPr/>
          <p:nvPr/>
        </p:nvSpPr>
        <p:spPr>
          <a:xfrm>
            <a:off x="6424684" y="1986091"/>
            <a:ext cx="2160000" cy="360000"/>
          </a:xfrm>
          <a:prstGeom prst="snip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6E16C61D-AEDF-4D02-9242-AA56E52F8BAE}"/>
              </a:ext>
            </a:extLst>
          </p:cNvPr>
          <p:cNvSpPr/>
          <p:nvPr/>
        </p:nvSpPr>
        <p:spPr>
          <a:xfrm>
            <a:off x="3543300" y="1635091"/>
            <a:ext cx="2160000" cy="360000"/>
          </a:xfrm>
          <a:prstGeom prst="snip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通信配置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26F88E6-40A5-44AC-84FD-DFF027160D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>
            <a:off x="5703300" y="1815091"/>
            <a:ext cx="721384" cy="351000"/>
          </a:xfrm>
          <a:prstGeom prst="straightConnector1">
            <a:avLst/>
          </a:prstGeom>
          <a:ln w="25400" cap="flat">
            <a:solidFill>
              <a:srgbClr val="538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2A1BFA-0A3D-4655-8C8A-432D9519A7B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>
            <a:off x="2822124" y="1455091"/>
            <a:ext cx="721176" cy="360000"/>
          </a:xfrm>
          <a:prstGeom prst="straightConnector1">
            <a:avLst/>
          </a:prstGeom>
          <a:ln w="25400" cap="flat">
            <a:solidFill>
              <a:srgbClr val="165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C6170CC-3A6A-4231-A0FE-F5599C49F673}"/>
              </a:ext>
            </a:extLst>
          </p:cNvPr>
          <p:cNvSpPr/>
          <p:nvPr/>
        </p:nvSpPr>
        <p:spPr>
          <a:xfrm>
            <a:off x="3560547" y="2071283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C69C11-17CA-40E5-826B-7FDBD82760B9}"/>
              </a:ext>
            </a:extLst>
          </p:cNvPr>
          <p:cNvSpPr/>
          <p:nvPr/>
        </p:nvSpPr>
        <p:spPr>
          <a:xfrm>
            <a:off x="662125" y="2342961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D76935C-6AC0-4CE1-95DE-A2014278EE69}"/>
              </a:ext>
            </a:extLst>
          </p:cNvPr>
          <p:cNvSpPr/>
          <p:nvPr/>
        </p:nvSpPr>
        <p:spPr>
          <a:xfrm>
            <a:off x="662125" y="2042708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D6AB448-AD5F-4ADB-BF97-B74037075757}"/>
              </a:ext>
            </a:extLst>
          </p:cNvPr>
          <p:cNvSpPr/>
          <p:nvPr/>
        </p:nvSpPr>
        <p:spPr>
          <a:xfrm>
            <a:off x="6424313" y="273278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0DFF419-CD62-4929-B179-53395D6BC545}"/>
              </a:ext>
            </a:extLst>
          </p:cNvPr>
          <p:cNvSpPr/>
          <p:nvPr/>
        </p:nvSpPr>
        <p:spPr>
          <a:xfrm>
            <a:off x="3560547" y="2371536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0D0445-B8C1-4CB4-A7BC-999CD0EAF84B}"/>
              </a:ext>
            </a:extLst>
          </p:cNvPr>
          <p:cNvSpPr/>
          <p:nvPr/>
        </p:nvSpPr>
        <p:spPr>
          <a:xfrm>
            <a:off x="662125" y="1736128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8D436-E431-4D79-83D5-081E8EF1F115}"/>
              </a:ext>
            </a:extLst>
          </p:cNvPr>
          <p:cNvSpPr/>
          <p:nvPr/>
        </p:nvSpPr>
        <p:spPr>
          <a:xfrm>
            <a:off x="667227" y="2675636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CF624-2AB0-4E50-B3AF-AD2FC28E0CAA}"/>
              </a:ext>
            </a:extLst>
          </p:cNvPr>
          <p:cNvSpPr/>
          <p:nvPr/>
        </p:nvSpPr>
        <p:spPr>
          <a:xfrm>
            <a:off x="6429154" y="239694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6AAB2F-D040-4540-BC44-58B93A40F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62630"/>
              </p:ext>
            </p:extLst>
          </p:nvPr>
        </p:nvGraphicFramePr>
        <p:xfrm>
          <a:off x="250825" y="3408517"/>
          <a:ext cx="8651875" cy="194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1675">
                  <a:extLst>
                    <a:ext uri="{9D8B030D-6E8A-4147-A177-3AD203B41FA5}">
                      <a16:colId xmlns:a16="http://schemas.microsoft.com/office/drawing/2014/main" val="61658319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691149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 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模拟飞行平台配置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王旗、周龙超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 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边缘运算设备配置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白伟仝、张宸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1.3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边缘设备与飞行平台通信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崔念青、毋文靖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4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云服务器与边缘设备通信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沈经纬、王哲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0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11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3B2BC5-E3FA-47B2-91A9-BFCF59F40B7D}"/>
              </a:ext>
            </a:extLst>
          </p:cNvPr>
          <p:cNvGrpSpPr/>
          <p:nvPr/>
        </p:nvGrpSpPr>
        <p:grpSpPr>
          <a:xfrm>
            <a:off x="950287" y="1323860"/>
            <a:ext cx="7243923" cy="2567351"/>
            <a:chOff x="950287" y="3429000"/>
            <a:chExt cx="7243923" cy="256735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45A2888-3BB0-4D69-8064-93BA0F3E51A1}"/>
                </a:ext>
              </a:extLst>
            </p:cNvPr>
            <p:cNvSpPr/>
            <p:nvPr/>
          </p:nvSpPr>
          <p:spPr>
            <a:xfrm>
              <a:off x="950287" y="3429000"/>
              <a:ext cx="1452328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模拟飞行平台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94F5B7E-D8A4-4A61-AC50-8E0C66D4C53A}"/>
                </a:ext>
              </a:extLst>
            </p:cNvPr>
            <p:cNvSpPr/>
            <p:nvPr/>
          </p:nvSpPr>
          <p:spPr>
            <a:xfrm>
              <a:off x="958659" y="4869000"/>
              <a:ext cx="1452328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真机飞行平台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EB51A4-B824-4A48-A27E-995CDE38BA80}"/>
                </a:ext>
              </a:extLst>
            </p:cNvPr>
            <p:cNvSpPr/>
            <p:nvPr/>
          </p:nvSpPr>
          <p:spPr>
            <a:xfrm>
              <a:off x="3852521" y="4149000"/>
              <a:ext cx="1438957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边缘运算设备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C7BAEF-19A3-4923-A6A6-68A0CF5A3A0C}"/>
                </a:ext>
              </a:extLst>
            </p:cNvPr>
            <p:cNvSpPr/>
            <p:nvPr/>
          </p:nvSpPr>
          <p:spPr>
            <a:xfrm>
              <a:off x="6733013" y="4149000"/>
              <a:ext cx="1461197" cy="720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</a:t>
              </a:r>
            </a:p>
          </p:txBody>
        </p:sp>
        <p:sp>
          <p:nvSpPr>
            <p:cNvPr id="20" name="箭头: 燕尾形 19">
              <a:extLst>
                <a:ext uri="{FF2B5EF4-FFF2-40B4-BE49-F238E27FC236}">
                  <a16:creationId xmlns:a16="http://schemas.microsoft.com/office/drawing/2014/main" id="{C4F66D6F-6CF2-43A7-98A9-225BC229B376}"/>
                </a:ext>
              </a:extLst>
            </p:cNvPr>
            <p:cNvSpPr/>
            <p:nvPr/>
          </p:nvSpPr>
          <p:spPr>
            <a:xfrm>
              <a:off x="1698171" y="5562868"/>
              <a:ext cx="5757706" cy="433483"/>
            </a:xfrm>
            <a:prstGeom prst="notched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传感数据传输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箭头: 左右 20">
              <a:extLst>
                <a:ext uri="{FF2B5EF4-FFF2-40B4-BE49-F238E27FC236}">
                  <a16:creationId xmlns:a16="http://schemas.microsoft.com/office/drawing/2014/main" id="{822CE0A8-20C9-4C85-A6FE-386EC16CD009}"/>
                </a:ext>
              </a:extLst>
            </p:cNvPr>
            <p:cNvSpPr/>
            <p:nvPr/>
          </p:nvSpPr>
          <p:spPr>
            <a:xfrm rot="1452095">
              <a:off x="2591753" y="3973447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22" name="箭头: 左右 21">
              <a:extLst>
                <a:ext uri="{FF2B5EF4-FFF2-40B4-BE49-F238E27FC236}">
                  <a16:creationId xmlns:a16="http://schemas.microsoft.com/office/drawing/2014/main" id="{30072212-EE1D-47E5-8DB0-61C61D1EAE2C}"/>
                </a:ext>
              </a:extLst>
            </p:cNvPr>
            <p:cNvSpPr/>
            <p:nvPr/>
          </p:nvSpPr>
          <p:spPr>
            <a:xfrm rot="-1440000">
              <a:off x="2545828" y="4734957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  <p:sp>
          <p:nvSpPr>
            <p:cNvPr id="23" name="箭头: 左右 22">
              <a:extLst>
                <a:ext uri="{FF2B5EF4-FFF2-40B4-BE49-F238E27FC236}">
                  <a16:creationId xmlns:a16="http://schemas.microsoft.com/office/drawing/2014/main" id="{CE7B792C-99C4-4674-93CB-6A51475CFA8B}"/>
                </a:ext>
              </a:extLst>
            </p:cNvPr>
            <p:cNvSpPr/>
            <p:nvPr/>
          </p:nvSpPr>
          <p:spPr>
            <a:xfrm>
              <a:off x="5472245" y="4359206"/>
              <a:ext cx="1080000" cy="351107"/>
            </a:xfrm>
            <a:prstGeom prst="leftRightArrow">
              <a:avLst/>
            </a:prstGeom>
            <a:solidFill>
              <a:srgbClr val="538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3CA2AE-AAAD-4F01-B70E-8171EB5A875E}"/>
              </a:ext>
            </a:extLst>
          </p:cNvPr>
          <p:cNvSpPr/>
          <p:nvPr/>
        </p:nvSpPr>
        <p:spPr>
          <a:xfrm>
            <a:off x="3852521" y="1323859"/>
            <a:ext cx="4341688" cy="5410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云边协作应用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1101E7-182B-40ED-8220-7F4D5857481D}"/>
              </a:ext>
            </a:extLst>
          </p:cNvPr>
          <p:cNvSpPr/>
          <p:nvPr/>
        </p:nvSpPr>
        <p:spPr>
          <a:xfrm>
            <a:off x="664699" y="4163554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边缘端自主控制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云端辅助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3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632B77F-3B7D-452B-9F1E-B0CCE643F898}"/>
              </a:ext>
            </a:extLst>
          </p:cNvPr>
          <p:cNvSpPr/>
          <p:nvPr/>
        </p:nvSpPr>
        <p:spPr>
          <a:xfrm>
            <a:off x="250825" y="1631218"/>
            <a:ext cx="8220021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有网络覆盖的、大小为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768cm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620cm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的白色区域；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区域内绘制了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个黑色圆圈，并分别标有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1-9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个圆圈内随机放置标记为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A~I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且和圆圈大小相等的卡片。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1C7B179-3844-439F-A929-2E3A3C8A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17273"/>
              </p:ext>
            </p:extLst>
          </p:nvPr>
        </p:nvGraphicFramePr>
        <p:xfrm>
          <a:off x="2261793" y="3038532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Visio" r:id="rId4" imgW="6105485" imgH="4229139" progId="Visio.Drawing.15">
                  <p:embed/>
                </p:oleObj>
              </mc:Choice>
              <mc:Fallback>
                <p:oleObj name="Visio" r:id="rId4" imgW="6105485" imgH="4229139" progId="Visio.Drawing.15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840861D2-F35D-4938-A0FF-F151728412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1793" y="3038532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场地介绍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27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13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51A4C57-2845-4A1A-937A-A459915C5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217319"/>
              </p:ext>
            </p:extLst>
          </p:nvPr>
        </p:nvGraphicFramePr>
        <p:xfrm>
          <a:off x="191693" y="2709000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4" imgW="6105485" imgH="4229139" progId="Visio.Drawing.15">
                  <p:embed/>
                </p:oleObj>
              </mc:Choice>
              <mc:Fallback>
                <p:oleObj name="Visio" r:id="rId4" imgW="6105485" imgH="4229139" progId="Visio.Drawing.15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1C7B179-3844-439F-A929-2E3A3C8A7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693" y="2709000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8B5AB8D2-4F8F-45B0-9208-44444F0C0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26" y="1989260"/>
            <a:ext cx="8628559" cy="37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08352F-CF71-44B5-B9CB-FACC00C0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27" y="1985833"/>
            <a:ext cx="8642351" cy="370372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14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7184D99-019D-4A1D-9C73-9B789DBD7E8C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2B34598-C38D-4A83-980E-5887560B9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29948"/>
              </p:ext>
            </p:extLst>
          </p:nvPr>
        </p:nvGraphicFramePr>
        <p:xfrm>
          <a:off x="191693" y="2709000"/>
          <a:ext cx="4620413" cy="3200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5" imgW="6105485" imgH="4229139" progId="Visio.Drawing.15">
                  <p:embed/>
                </p:oleObj>
              </mc:Choice>
              <mc:Fallback>
                <p:oleObj name="Visio" r:id="rId5" imgW="6105485" imgH="4229139" progId="Visio.Drawing.15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51A4C57-2845-4A1A-937A-A459915C5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693" y="2709000"/>
                        <a:ext cx="4620413" cy="3200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0921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15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6D7430-2D7F-4654-9574-718585492D67}"/>
              </a:ext>
            </a:extLst>
          </p:cNvPr>
          <p:cNvSpPr/>
          <p:nvPr/>
        </p:nvSpPr>
        <p:spPr>
          <a:xfrm>
            <a:off x="3851274" y="1703196"/>
            <a:ext cx="4342935" cy="10058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l">
              <a:lnSpc>
                <a:spcPct val="150000"/>
              </a:lnSpc>
            </a:pP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60315F-DF45-48A5-B378-C0656AD2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19" y="1784074"/>
            <a:ext cx="8081962" cy="32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16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F2B62-1E82-4999-B282-21E455E6E869}"/>
              </a:ext>
            </a:extLst>
          </p:cNvPr>
          <p:cNvSpPr/>
          <p:nvPr/>
        </p:nvSpPr>
        <p:spPr>
          <a:xfrm>
            <a:off x="594360" y="2380342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已有目标识别算法；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目标识别模块及接口设计与开发；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5A1B0-04A0-43E6-B4B4-3403E3353F5F}"/>
              </a:ext>
            </a:extLst>
          </p:cNvPr>
          <p:cNvSpPr/>
          <p:nvPr/>
        </p:nvSpPr>
        <p:spPr>
          <a:xfrm>
            <a:off x="5295896" y="2378486"/>
            <a:ext cx="3253742" cy="1098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完成目标识别算法对比综述；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实现目标识别模块，并提供图像分割、目标识别等基本接口；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20E2B55-B3AF-48DB-A937-6DF85D630379}"/>
              </a:ext>
            </a:extLst>
          </p:cNvPr>
          <p:cNvSpPr/>
          <p:nvPr/>
        </p:nvSpPr>
        <p:spPr>
          <a:xfrm>
            <a:off x="4403689" y="2380342"/>
            <a:ext cx="336620" cy="1048658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90BAC5-DDC6-4BCC-9E96-7B20D2944E2C}"/>
              </a:ext>
            </a:extLst>
          </p:cNvPr>
          <p:cNvSpPr/>
          <p:nvPr/>
        </p:nvSpPr>
        <p:spPr>
          <a:xfrm>
            <a:off x="602649" y="3514951"/>
            <a:ext cx="3253742" cy="788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基本逻辑开发；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81DA84-85C7-42BC-A44D-4DE326EAF9E1}"/>
              </a:ext>
            </a:extLst>
          </p:cNvPr>
          <p:cNvSpPr/>
          <p:nvPr/>
        </p:nvSpPr>
        <p:spPr>
          <a:xfrm>
            <a:off x="5304185" y="3513096"/>
            <a:ext cx="3253742" cy="789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FCAD2B8D-A354-477D-B599-FA5CCE5ABE70}"/>
              </a:ext>
            </a:extLst>
          </p:cNvPr>
          <p:cNvSpPr/>
          <p:nvPr/>
        </p:nvSpPr>
        <p:spPr>
          <a:xfrm>
            <a:off x="4411978" y="3514951"/>
            <a:ext cx="336620" cy="789960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1EF126D-BC88-4124-8763-D518157E31E2}"/>
              </a:ext>
            </a:extLst>
          </p:cNvPr>
          <p:cNvSpPr/>
          <p:nvPr/>
        </p:nvSpPr>
        <p:spPr>
          <a:xfrm>
            <a:off x="594361" y="5058787"/>
            <a:ext cx="4377690" cy="124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OpenCV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>
              <a:lnSpc>
                <a:spcPct val="150000"/>
              </a:lnSpc>
              <a:spcBef>
                <a:spcPts val="500"/>
              </a:spcBef>
            </a:pP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可选过程 22">
            <a:extLst>
              <a:ext uri="{FF2B5EF4-FFF2-40B4-BE49-F238E27FC236}">
                <a16:creationId xmlns:a16="http://schemas.microsoft.com/office/drawing/2014/main" id="{8269ABA6-418A-4086-AFE8-ED7C77A2A94B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54578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17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CF2B62-1E82-4999-B282-21E455E6E869}"/>
              </a:ext>
            </a:extLst>
          </p:cNvPr>
          <p:cNvSpPr/>
          <p:nvPr/>
        </p:nvSpPr>
        <p:spPr>
          <a:xfrm>
            <a:off x="594360" y="2380342"/>
            <a:ext cx="3253742" cy="10981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已有视觉目标定位算法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单目、双目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目标定位模块及接口设计与开发；</a:t>
            </a: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05A1B0-04A0-43E6-B4B4-3403E3353F5F}"/>
              </a:ext>
            </a:extLst>
          </p:cNvPr>
          <p:cNvSpPr/>
          <p:nvPr/>
        </p:nvSpPr>
        <p:spPr>
          <a:xfrm>
            <a:off x="5295894" y="2531744"/>
            <a:ext cx="3253742" cy="1048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完成视觉目标定位算法综述；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实现目标定位模块，并提供目标坐标输出接口；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020E2B55-B3AF-48DB-A937-6DF85D630379}"/>
              </a:ext>
            </a:extLst>
          </p:cNvPr>
          <p:cNvSpPr/>
          <p:nvPr/>
        </p:nvSpPr>
        <p:spPr>
          <a:xfrm>
            <a:off x="4403689" y="2380341"/>
            <a:ext cx="336620" cy="136148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090BAC5-DDC6-4BCC-9E96-7B20D2944E2C}"/>
              </a:ext>
            </a:extLst>
          </p:cNvPr>
          <p:cNvSpPr/>
          <p:nvPr/>
        </p:nvSpPr>
        <p:spPr>
          <a:xfrm>
            <a:off x="594360" y="4493213"/>
            <a:ext cx="3253742" cy="1098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航线规划基本算法；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航线规划模块及接口设计与开发；</a:t>
            </a: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0DCDE6F-8B50-4A0D-A9A9-112759ADA1E9}"/>
              </a:ext>
            </a:extLst>
          </p:cNvPr>
          <p:cNvSpPr/>
          <p:nvPr/>
        </p:nvSpPr>
        <p:spPr>
          <a:xfrm>
            <a:off x="4403689" y="4593293"/>
            <a:ext cx="336620" cy="998614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873DBD-F428-4D33-B028-6DA871A881FF}"/>
              </a:ext>
            </a:extLst>
          </p:cNvPr>
          <p:cNvSpPr/>
          <p:nvPr/>
        </p:nvSpPr>
        <p:spPr>
          <a:xfrm>
            <a:off x="5295894" y="4230182"/>
            <a:ext cx="3253742" cy="1724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完成航线规划算法对比综述；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实现航线规划模块，并提供给定目标点及当前点输出控制信号接口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综合考虑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时间、能耗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07981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CBF13D-31D1-4297-9CCA-2835B254144A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18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653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1A154A2-BFFA-4191-A189-0C863C723A60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可选过程 9">
            <a:extLst>
              <a:ext uri="{FF2B5EF4-FFF2-40B4-BE49-F238E27FC236}">
                <a16:creationId xmlns:a16="http://schemas.microsoft.com/office/drawing/2014/main" id="{A7A2B8DF-2355-4FC1-9DDE-A04316A4AF96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0BD23AA-A095-4C18-9019-5F9BFF8650C5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E795FB-4CF5-4B4C-B2CE-DC5F3EED73C4}"/>
              </a:ext>
            </a:extLst>
          </p:cNvPr>
          <p:cNvSpPr/>
          <p:nvPr/>
        </p:nvSpPr>
        <p:spPr>
          <a:xfrm>
            <a:off x="602649" y="2430166"/>
            <a:ext cx="3253742" cy="44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基本逻辑开发；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DFB949D-7141-459B-954C-956202DC107B}"/>
              </a:ext>
            </a:extLst>
          </p:cNvPr>
          <p:cNvSpPr/>
          <p:nvPr/>
        </p:nvSpPr>
        <p:spPr>
          <a:xfrm>
            <a:off x="5304185" y="2428311"/>
            <a:ext cx="3253742" cy="447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T1-2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基本逻辑；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A7B93A-A3E0-4BD0-A7BD-80D6F9CC291A}"/>
              </a:ext>
            </a:extLst>
          </p:cNvPr>
          <p:cNvSpPr/>
          <p:nvPr/>
        </p:nvSpPr>
        <p:spPr>
          <a:xfrm>
            <a:off x="4411978" y="2430166"/>
            <a:ext cx="336620" cy="447006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0B1C79E-9663-4077-AF27-BAA46492A6A7}"/>
              </a:ext>
            </a:extLst>
          </p:cNvPr>
          <p:cNvSpPr/>
          <p:nvPr/>
        </p:nvSpPr>
        <p:spPr>
          <a:xfrm>
            <a:off x="602649" y="2967032"/>
            <a:ext cx="3253742" cy="791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任务自动配置、任务管理及用户交互模块设计与开发；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F86927E-9955-463D-A133-9FF6BF93B852}"/>
              </a:ext>
            </a:extLst>
          </p:cNvPr>
          <p:cNvSpPr/>
          <p:nvPr/>
        </p:nvSpPr>
        <p:spPr>
          <a:xfrm>
            <a:off x="5304185" y="2965177"/>
            <a:ext cx="3253742" cy="7504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实现用户选择任务，云生成配置文档，边缘自动配置任务；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07F2758C-8C71-495D-91B3-C2FED47391BE}"/>
              </a:ext>
            </a:extLst>
          </p:cNvPr>
          <p:cNvSpPr/>
          <p:nvPr/>
        </p:nvSpPr>
        <p:spPr>
          <a:xfrm>
            <a:off x="4411978" y="2967033"/>
            <a:ext cx="336620" cy="791814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流程图: 可选过程 20">
            <a:extLst>
              <a:ext uri="{FF2B5EF4-FFF2-40B4-BE49-F238E27FC236}">
                <a16:creationId xmlns:a16="http://schemas.microsoft.com/office/drawing/2014/main" id="{958A643F-9EE5-464D-B8D9-D1E486C90F22}"/>
              </a:ext>
            </a:extLst>
          </p:cNvPr>
          <p:cNvSpPr/>
          <p:nvPr/>
        </p:nvSpPr>
        <p:spPr>
          <a:xfrm>
            <a:off x="594360" y="3980829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2D0811-FA4A-4C29-8631-BE16ECD16907}"/>
              </a:ext>
            </a:extLst>
          </p:cNvPr>
          <p:cNvSpPr/>
          <p:nvPr/>
        </p:nvSpPr>
        <p:spPr>
          <a:xfrm>
            <a:off x="594360" y="4532530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航线规划资料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航线规划资料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84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1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B26036EC-40E2-42E0-91B4-9903240751DD}"/>
              </a:ext>
            </a:extLst>
          </p:cNvPr>
          <p:cNvSpPr/>
          <p:nvPr/>
        </p:nvSpPr>
        <p:spPr>
          <a:xfrm>
            <a:off x="12701" y="3075880"/>
            <a:ext cx="4559299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DEFB2F81-CA58-4DFF-8E7E-11AB92B6071E}"/>
              </a:ext>
            </a:extLst>
          </p:cNvPr>
          <p:cNvSpPr/>
          <p:nvPr/>
        </p:nvSpPr>
        <p:spPr>
          <a:xfrm>
            <a:off x="4584702" y="3075880"/>
            <a:ext cx="4546598" cy="706240"/>
          </a:xfrm>
          <a:prstGeom prst="homePlate">
            <a:avLst>
              <a:gd name="adj" fmla="val 48274"/>
            </a:avLst>
          </a:prstGeom>
          <a:solidFill>
            <a:schemeClr val="accent4">
              <a:lumMod val="75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50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66273C7-354B-4381-82B6-F58BB43BE7F1}"/>
              </a:ext>
            </a:extLst>
          </p:cNvPr>
          <p:cNvSpPr/>
          <p:nvPr/>
        </p:nvSpPr>
        <p:spPr>
          <a:xfrm>
            <a:off x="6708757" y="4556555"/>
            <a:ext cx="1872000" cy="16520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传感器数据获取</a:t>
            </a:r>
            <a:endParaRPr lang="en-US" altLang="zh-CN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CB54B50-0B32-42E0-8480-2CB1A6B687D4}"/>
              </a:ext>
            </a:extLst>
          </p:cNvPr>
          <p:cNvSpPr txBox="1"/>
          <p:nvPr/>
        </p:nvSpPr>
        <p:spPr>
          <a:xfrm>
            <a:off x="3838724" y="4527980"/>
            <a:ext cx="1974321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边缘设备与飞行平台通信</a:t>
            </a:r>
            <a:endParaRPr lang="en-US" altLang="zh-CN" sz="1400" dirty="0">
              <a:solidFill>
                <a:srgbClr val="5381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5381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云服务器与边缘设备通信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9B62C9-4B69-4537-9EEB-977AC9E86CC1}"/>
              </a:ext>
            </a:extLst>
          </p:cNvPr>
          <p:cNvSpPr txBox="1"/>
          <p:nvPr/>
        </p:nvSpPr>
        <p:spPr>
          <a:xfrm>
            <a:off x="950287" y="4503468"/>
            <a:ext cx="1872000" cy="1254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43300" y="6356352"/>
            <a:ext cx="2057400" cy="365125"/>
          </a:xfrm>
        </p:spPr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任务划分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71E57A28-6F12-42E1-BE1B-4BB9651D8760}"/>
              </a:ext>
            </a:extLst>
          </p:cNvPr>
          <p:cNvSpPr/>
          <p:nvPr/>
        </p:nvSpPr>
        <p:spPr>
          <a:xfrm>
            <a:off x="662124" y="4148919"/>
            <a:ext cx="2160000" cy="360000"/>
          </a:xfrm>
          <a:prstGeom prst="snip2Diag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EA92281-FE29-4F2E-8E0F-36139812CE5B}"/>
              </a:ext>
            </a:extLst>
          </p:cNvPr>
          <p:cNvSpPr/>
          <p:nvPr/>
        </p:nvSpPr>
        <p:spPr>
          <a:xfrm>
            <a:off x="6424684" y="4859919"/>
            <a:ext cx="2160000" cy="360000"/>
          </a:xfrm>
          <a:prstGeom prst="snip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</a:p>
        </p:txBody>
      </p:sp>
      <p:sp>
        <p:nvSpPr>
          <p:cNvPr id="10" name="矩形: 剪去对角 9">
            <a:extLst>
              <a:ext uri="{FF2B5EF4-FFF2-40B4-BE49-F238E27FC236}">
                <a16:creationId xmlns:a16="http://schemas.microsoft.com/office/drawing/2014/main" id="{6E16C61D-AEDF-4D02-9242-AA56E52F8BAE}"/>
              </a:ext>
            </a:extLst>
          </p:cNvPr>
          <p:cNvSpPr/>
          <p:nvPr/>
        </p:nvSpPr>
        <p:spPr>
          <a:xfrm>
            <a:off x="3543300" y="4508919"/>
            <a:ext cx="2160000" cy="360000"/>
          </a:xfrm>
          <a:prstGeom prst="snip2Diag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zh-CN" altLang="en-US" sz="20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通信配置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26F88E6-40A5-44AC-84FD-DFF027160DC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>
            <a:off x="5703300" y="4688919"/>
            <a:ext cx="721384" cy="351000"/>
          </a:xfrm>
          <a:prstGeom prst="straightConnector1">
            <a:avLst/>
          </a:prstGeom>
          <a:ln w="25400" cap="flat">
            <a:solidFill>
              <a:srgbClr val="5381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92A1BFA-0A3D-4655-8C8A-432D9519A7B2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>
            <a:off x="2822124" y="4328919"/>
            <a:ext cx="721176" cy="360000"/>
          </a:xfrm>
          <a:prstGeom prst="straightConnector1">
            <a:avLst/>
          </a:prstGeom>
          <a:ln w="25400" cap="flat">
            <a:solidFill>
              <a:srgbClr val="165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C6170CC-3A6A-4231-A0FE-F5599C49F673}"/>
              </a:ext>
            </a:extLst>
          </p:cNvPr>
          <p:cNvSpPr/>
          <p:nvPr/>
        </p:nvSpPr>
        <p:spPr>
          <a:xfrm>
            <a:off x="3560547" y="4945111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29C69C11-17CA-40E5-826B-7FDBD82760B9}"/>
              </a:ext>
            </a:extLst>
          </p:cNvPr>
          <p:cNvSpPr/>
          <p:nvPr/>
        </p:nvSpPr>
        <p:spPr>
          <a:xfrm>
            <a:off x="662125" y="5216789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D76935C-6AC0-4CE1-95DE-A2014278EE69}"/>
              </a:ext>
            </a:extLst>
          </p:cNvPr>
          <p:cNvSpPr/>
          <p:nvPr/>
        </p:nvSpPr>
        <p:spPr>
          <a:xfrm>
            <a:off x="662125" y="4916536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D6AB448-AD5F-4ADB-BF97-B74037075757}"/>
              </a:ext>
            </a:extLst>
          </p:cNvPr>
          <p:cNvSpPr/>
          <p:nvPr/>
        </p:nvSpPr>
        <p:spPr>
          <a:xfrm>
            <a:off x="6424313" y="5606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0DFF419-CD62-4929-B179-53395D6BC545}"/>
              </a:ext>
            </a:extLst>
          </p:cNvPr>
          <p:cNvSpPr/>
          <p:nvPr/>
        </p:nvSpPr>
        <p:spPr>
          <a:xfrm>
            <a:off x="3560547" y="5245364"/>
            <a:ext cx="180000" cy="180000"/>
          </a:xfrm>
          <a:prstGeom prst="ellipse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0D0445-B8C1-4CB4-A7BC-999CD0EAF84B}"/>
              </a:ext>
            </a:extLst>
          </p:cNvPr>
          <p:cNvSpPr/>
          <p:nvPr/>
        </p:nvSpPr>
        <p:spPr>
          <a:xfrm>
            <a:off x="662125" y="4609956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68D436-E431-4D79-83D5-081E8EF1F115}"/>
              </a:ext>
            </a:extLst>
          </p:cNvPr>
          <p:cNvSpPr/>
          <p:nvPr/>
        </p:nvSpPr>
        <p:spPr>
          <a:xfrm>
            <a:off x="667227" y="5549464"/>
            <a:ext cx="180000" cy="1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BF19C0-84F6-4FAB-861A-689BA9DB3950}"/>
              </a:ext>
            </a:extLst>
          </p:cNvPr>
          <p:cNvSpPr/>
          <p:nvPr/>
        </p:nvSpPr>
        <p:spPr>
          <a:xfrm>
            <a:off x="952962" y="1276789"/>
            <a:ext cx="1452328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BCB86B-D44D-4542-B60C-E81C35195840}"/>
              </a:ext>
            </a:extLst>
          </p:cNvPr>
          <p:cNvSpPr/>
          <p:nvPr/>
        </p:nvSpPr>
        <p:spPr>
          <a:xfrm>
            <a:off x="961334" y="2716789"/>
            <a:ext cx="1452328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真机飞行平台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3722FC-9B08-4CE0-8B90-171BD69B9D79}"/>
              </a:ext>
            </a:extLst>
          </p:cNvPr>
          <p:cNvSpPr/>
          <p:nvPr/>
        </p:nvSpPr>
        <p:spPr>
          <a:xfrm>
            <a:off x="3855196" y="1996789"/>
            <a:ext cx="1438957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0693B34-5667-4635-8A33-F83612F6C7A5}"/>
              </a:ext>
            </a:extLst>
          </p:cNvPr>
          <p:cNvSpPr/>
          <p:nvPr/>
        </p:nvSpPr>
        <p:spPr>
          <a:xfrm>
            <a:off x="6735688" y="1996789"/>
            <a:ext cx="1461197" cy="72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</a:t>
            </a:r>
          </a:p>
        </p:txBody>
      </p:sp>
      <p:sp>
        <p:nvSpPr>
          <p:cNvPr id="51" name="箭头: 燕尾形 50">
            <a:extLst>
              <a:ext uri="{FF2B5EF4-FFF2-40B4-BE49-F238E27FC236}">
                <a16:creationId xmlns:a16="http://schemas.microsoft.com/office/drawing/2014/main" id="{9DC83A64-955C-4901-8601-2001CC0B8982}"/>
              </a:ext>
            </a:extLst>
          </p:cNvPr>
          <p:cNvSpPr/>
          <p:nvPr/>
        </p:nvSpPr>
        <p:spPr>
          <a:xfrm>
            <a:off x="1700846" y="3410657"/>
            <a:ext cx="5757706" cy="433483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F01B5E15-F251-4086-96DD-AEF9E428A704}"/>
              </a:ext>
            </a:extLst>
          </p:cNvPr>
          <p:cNvSpPr/>
          <p:nvPr/>
        </p:nvSpPr>
        <p:spPr>
          <a:xfrm rot="1452095">
            <a:off x="2594428" y="1821236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408877DB-6AD3-486D-ADB1-4EBA6D859CFE}"/>
              </a:ext>
            </a:extLst>
          </p:cNvPr>
          <p:cNvSpPr/>
          <p:nvPr/>
        </p:nvSpPr>
        <p:spPr>
          <a:xfrm rot="-1440000">
            <a:off x="2548503" y="2582746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37A2B92B-FAA8-420F-AA39-53777B19C873}"/>
              </a:ext>
            </a:extLst>
          </p:cNvPr>
          <p:cNvSpPr/>
          <p:nvPr/>
        </p:nvSpPr>
        <p:spPr>
          <a:xfrm>
            <a:off x="5474920" y="2206995"/>
            <a:ext cx="1080000" cy="351107"/>
          </a:xfrm>
          <a:prstGeom prst="leftRightArrow">
            <a:avLst/>
          </a:prstGeom>
          <a:solidFill>
            <a:srgbClr val="538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BCF624-2AB0-4E50-B3AF-AD2FC28E0CAA}"/>
              </a:ext>
            </a:extLst>
          </p:cNvPr>
          <p:cNvSpPr/>
          <p:nvPr/>
        </p:nvSpPr>
        <p:spPr>
          <a:xfrm>
            <a:off x="6429154" y="52707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46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2" grpId="0"/>
      <p:bldP spid="50" grpId="0"/>
      <p:bldP spid="7" grpId="0" animBg="1"/>
      <p:bldP spid="9" grpId="0" animBg="1"/>
      <p:bldP spid="10" grpId="0" animBg="1"/>
      <p:bldP spid="49" grpId="0" animBg="1"/>
      <p:bldP spid="54" grpId="0" animBg="1"/>
      <p:bldP spid="55" grpId="0" animBg="1"/>
      <p:bldP spid="56" grpId="0" animBg="1"/>
      <p:bldP spid="60" grpId="0" animBg="1"/>
      <p:bldP spid="19" grpId="0" animBg="1"/>
      <p:bldP spid="20" grpId="0" animBg="1"/>
      <p:bldP spid="8" grpId="0" animBg="1"/>
      <p:bldP spid="25" grpId="0" animBg="1"/>
      <p:bldP spid="26" grpId="0" animBg="1"/>
      <p:bldP spid="27" grpId="0" animBg="1"/>
      <p:bldP spid="51" grpId="0" animBg="1"/>
      <p:bldP spid="53" grpId="0" animBg="1"/>
      <p:bldP spid="61" grpId="0" animBg="1"/>
      <p:bldP spid="62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3A53F9AD-DD8C-44F2-8C2B-312BAEDF8BE4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3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模拟飞行平台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80341"/>
            <a:ext cx="3253742" cy="1106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虚幻引擎基本操作；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中飞行器相关接口。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78487"/>
            <a:ext cx="3253742" cy="1106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开发出基于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简易飞控接口的自动飞行应用。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901B64-A6CC-42B9-8599-06492F88561B}"/>
              </a:ext>
            </a:extLst>
          </p:cNvPr>
          <p:cNvSpPr/>
          <p:nvPr/>
        </p:nvSpPr>
        <p:spPr>
          <a:xfrm>
            <a:off x="594360" y="3687698"/>
            <a:ext cx="3253742" cy="1184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飞控硬件与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模拟器的通信配置。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DD8DAC-29FB-4EA9-81A8-E692C8A2DEE5}"/>
              </a:ext>
            </a:extLst>
          </p:cNvPr>
          <p:cNvSpPr/>
          <p:nvPr/>
        </p:nvSpPr>
        <p:spPr>
          <a:xfrm>
            <a:off x="5295897" y="3716338"/>
            <a:ext cx="3253741" cy="112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实体遥控器能够控制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中的模拟无人机飞行。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4693530F-D91E-4441-9211-167287AD91B2}"/>
              </a:ext>
            </a:extLst>
          </p:cNvPr>
          <p:cNvSpPr/>
          <p:nvPr/>
        </p:nvSpPr>
        <p:spPr>
          <a:xfrm>
            <a:off x="4403689" y="3687698"/>
            <a:ext cx="336620" cy="1184103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403689" y="2380342"/>
            <a:ext cx="336620" cy="1106315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可选过程 15">
            <a:extLst>
              <a:ext uri="{FF2B5EF4-FFF2-40B4-BE49-F238E27FC236}">
                <a16:creationId xmlns:a16="http://schemas.microsoft.com/office/drawing/2014/main" id="{96769113-4C83-43CA-BB2A-EE71BDCEE597}"/>
              </a:ext>
            </a:extLst>
          </p:cNvPr>
          <p:cNvSpPr/>
          <p:nvPr/>
        </p:nvSpPr>
        <p:spPr>
          <a:xfrm>
            <a:off x="594360" y="4886396"/>
            <a:ext cx="343535" cy="1422328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937895" y="4886395"/>
            <a:ext cx="4034155" cy="1422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虚幻引擎文档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Airsim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资料整理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PX4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与模拟器交互资料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60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0AAE7AF0-BC0E-4F59-A7B5-64C0B5C2C91C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4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平台配置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边缘运算设备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79980"/>
            <a:ext cx="3253742" cy="2293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软硬件环境；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上开发编译程序；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核心板硬件接口及硬件开发需求；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78125"/>
            <a:ext cx="3253742" cy="2295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开发板上跑通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文档示例程序；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确定要购入的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核心板的载板型号；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403689" y="2379981"/>
            <a:ext cx="336620" cy="2295101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1" y="4886395"/>
            <a:ext cx="3977639" cy="1422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嵌入式开发文档中心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</a:t>
            </a: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TX2</a:t>
            </a:r>
            <a:r>
              <a:rPr lang="zh-CN" altLang="en-US" sz="1600" b="1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嵌入式开发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CDEE94D1-FBC5-41AD-B4E8-3A9F93B27114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1319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217F90B-6FCC-4E7F-9526-F3C5F8B5602F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BD6EF7-82B7-40AB-B841-8BF1247E46A3}"/>
              </a:ext>
            </a:extLst>
          </p:cNvPr>
          <p:cNvSpPr/>
          <p:nvPr/>
        </p:nvSpPr>
        <p:spPr>
          <a:xfrm>
            <a:off x="5637532" y="2391392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中无人机的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F70E7-FBCF-446B-B150-EB4392709682}"/>
              </a:ext>
            </a:extLst>
          </p:cNvPr>
          <p:cNvSpPr/>
          <p:nvPr/>
        </p:nvSpPr>
        <p:spPr>
          <a:xfrm>
            <a:off x="935998" y="2394006"/>
            <a:ext cx="3253742" cy="118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项目库中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DroneShell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DroneServer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5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边缘设备与飞控通信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935998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637533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745327" y="2391693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68808B-1A79-471F-89C7-8FCE5212D826}"/>
              </a:ext>
            </a:extLst>
          </p:cNvPr>
          <p:cNvSpPr/>
          <p:nvPr/>
        </p:nvSpPr>
        <p:spPr>
          <a:xfrm>
            <a:off x="5637533" y="3730249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 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91524C-7D0B-45F5-AC7A-5D775011F33C}"/>
              </a:ext>
            </a:extLst>
          </p:cNvPr>
          <p:cNvSpPr/>
          <p:nvPr/>
        </p:nvSpPr>
        <p:spPr>
          <a:xfrm>
            <a:off x="935999" y="3732863"/>
            <a:ext cx="3253742" cy="1184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飞控与嵌入式设备物理连接及软件调试；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PX4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Dronecode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A36A6CE2-6637-439B-8670-ED89ECC17727}"/>
              </a:ext>
            </a:extLst>
          </p:cNvPr>
          <p:cNvSpPr/>
          <p:nvPr/>
        </p:nvSpPr>
        <p:spPr>
          <a:xfrm>
            <a:off x="4745328" y="3730550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30E252-AA35-473D-AB91-693BFE8F46B8}"/>
              </a:ext>
            </a:extLst>
          </p:cNvPr>
          <p:cNvSpPr/>
          <p:nvPr/>
        </p:nvSpPr>
        <p:spPr>
          <a:xfrm>
            <a:off x="935998" y="5129838"/>
            <a:ext cx="3253742" cy="117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大疆飞控与嵌入式设备物理连接及软件调试；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Onboard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F8100-927F-4292-9651-F54FD5236DD3}"/>
              </a:ext>
            </a:extLst>
          </p:cNvPr>
          <p:cNvSpPr/>
          <p:nvPr/>
        </p:nvSpPr>
        <p:spPr>
          <a:xfrm>
            <a:off x="5637534" y="5127983"/>
            <a:ext cx="3253742" cy="112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Onboard SDK 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CF61B3-89EB-40D0-8B32-5D5F2834510A}"/>
              </a:ext>
            </a:extLst>
          </p:cNvPr>
          <p:cNvSpPr/>
          <p:nvPr/>
        </p:nvSpPr>
        <p:spPr>
          <a:xfrm>
            <a:off x="4745327" y="5129839"/>
            <a:ext cx="336620" cy="1125043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B58B582-6352-4C20-8355-87D6EC9E80A6}"/>
              </a:ext>
            </a:extLst>
          </p:cNvPr>
          <p:cNvSpPr/>
          <p:nvPr/>
        </p:nvSpPr>
        <p:spPr>
          <a:xfrm>
            <a:off x="809136" y="2389837"/>
            <a:ext cx="253718" cy="2465455"/>
          </a:xfrm>
          <a:prstGeom prst="leftBrace">
            <a:avLst>
              <a:gd name="adj1" fmla="val 0"/>
              <a:gd name="adj2" fmla="val 50000"/>
            </a:avLst>
          </a:prstGeom>
          <a:ln w="317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8982BEB5-070A-48D9-AB50-16D136E264CA}"/>
              </a:ext>
            </a:extLst>
          </p:cNvPr>
          <p:cNvSpPr/>
          <p:nvPr/>
        </p:nvSpPr>
        <p:spPr>
          <a:xfrm>
            <a:off x="809136" y="5123625"/>
            <a:ext cx="253718" cy="1184033"/>
          </a:xfrm>
          <a:prstGeom prst="leftBrace">
            <a:avLst>
              <a:gd name="adj1" fmla="val 0"/>
              <a:gd name="adj2" fmla="val 50000"/>
            </a:avLst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可选过程 27">
            <a:extLst>
              <a:ext uri="{FF2B5EF4-FFF2-40B4-BE49-F238E27FC236}">
                <a16:creationId xmlns:a16="http://schemas.microsoft.com/office/drawing/2014/main" id="{4272E598-90B1-44FA-9177-F074732A6870}"/>
              </a:ext>
            </a:extLst>
          </p:cNvPr>
          <p:cNvSpPr/>
          <p:nvPr/>
        </p:nvSpPr>
        <p:spPr>
          <a:xfrm>
            <a:off x="250826" y="2902564"/>
            <a:ext cx="540000" cy="1440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虚拟平台</a:t>
            </a:r>
          </a:p>
        </p:txBody>
      </p:sp>
      <p:sp>
        <p:nvSpPr>
          <p:cNvPr id="29" name="流程图: 可选过程 28">
            <a:extLst>
              <a:ext uri="{FF2B5EF4-FFF2-40B4-BE49-F238E27FC236}">
                <a16:creationId xmlns:a16="http://schemas.microsoft.com/office/drawing/2014/main" id="{F8CC154C-EC9F-4694-857B-1F18D143D0A6}"/>
              </a:ext>
            </a:extLst>
          </p:cNvPr>
          <p:cNvSpPr/>
          <p:nvPr/>
        </p:nvSpPr>
        <p:spPr>
          <a:xfrm>
            <a:off x="269136" y="4995641"/>
            <a:ext cx="540000" cy="144000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真机平台</a:t>
            </a:r>
          </a:p>
        </p:txBody>
      </p:sp>
    </p:spTree>
    <p:extLst>
      <p:ext uri="{BB962C8B-B14F-4D97-AF65-F5344CB8AC3E}">
        <p14:creationId xmlns:p14="http://schemas.microsoft.com/office/powerpoint/2010/main" val="169098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F750C7F-85C3-4262-905A-DE06E31D2DC8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699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6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边缘设备与飞控通信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0" y="2389837"/>
            <a:ext cx="4034155" cy="198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大疆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Onboard SDK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RPCLib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PX4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开发指南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Dronecode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SDK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资料</a:t>
            </a:r>
          </a:p>
          <a:p>
            <a:pPr marL="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C++</a:t>
            </a:r>
            <a:r>
              <a:rPr lang="zh-CN" altLang="en-US" sz="1600" dirty="0">
                <a:solidFill>
                  <a:srgbClr val="B7491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编码规范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2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8114C71-001E-4F72-B108-4442F58049C3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699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7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云服务器与边缘通信</a:t>
            </a:r>
          </a:p>
          <a:p>
            <a:pPr marL="0" indent="0">
              <a:buNone/>
            </a:pP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DC6D28D-7486-4FFB-BE65-DA2AD31902C2}"/>
              </a:ext>
            </a:extLst>
          </p:cNvPr>
          <p:cNvSpPr/>
          <p:nvPr/>
        </p:nvSpPr>
        <p:spPr>
          <a:xfrm>
            <a:off x="594360" y="2391693"/>
            <a:ext cx="3253742" cy="1771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MavLinkCom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594360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295895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010151-6397-4372-A749-D9EAE5FC949D}"/>
              </a:ext>
            </a:extLst>
          </p:cNvPr>
          <p:cNvSpPr/>
          <p:nvPr/>
        </p:nvSpPr>
        <p:spPr>
          <a:xfrm>
            <a:off x="5295896" y="2389837"/>
            <a:ext cx="3253742" cy="2496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能自定义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MavLink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编写程序实现惠普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和同一网络上的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可以通信。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391025" y="2733674"/>
            <a:ext cx="349284" cy="138959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42F399-8BD1-40AD-BB33-510D86D31C62}"/>
              </a:ext>
            </a:extLst>
          </p:cNvPr>
          <p:cNvSpPr/>
          <p:nvPr/>
        </p:nvSpPr>
        <p:spPr>
          <a:xfrm>
            <a:off x="594361" y="5058787"/>
            <a:ext cx="4377690" cy="1249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文档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err="1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MavLinkCom</a:t>
            </a:r>
            <a:r>
              <a:rPr lang="en-US" altLang="zh-CN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Github</a:t>
            </a:r>
            <a:r>
              <a:rPr lang="zh-CN" altLang="en-US" sz="16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库</a:t>
            </a: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3" indent="-285750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endParaRPr lang="en-US" altLang="zh-CN" sz="16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可选过程 19">
            <a:extLst>
              <a:ext uri="{FF2B5EF4-FFF2-40B4-BE49-F238E27FC236}">
                <a16:creationId xmlns:a16="http://schemas.microsoft.com/office/drawing/2014/main" id="{49F91EF3-DB53-415D-BD48-89AF10AAB642}"/>
              </a:ext>
            </a:extLst>
          </p:cNvPr>
          <p:cNvSpPr/>
          <p:nvPr/>
        </p:nvSpPr>
        <p:spPr>
          <a:xfrm>
            <a:off x="594360" y="4714004"/>
            <a:ext cx="3253742" cy="344783"/>
          </a:xfrm>
          <a:prstGeom prst="flowChartAlternateProcess">
            <a:avLst/>
          </a:prstGeom>
          <a:solidFill>
            <a:srgbClr val="B74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9727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5795C4-B5C2-4616-9871-97E8645081B9}"/>
              </a:ext>
            </a:extLst>
          </p:cNvPr>
          <p:cNvSpPr/>
          <p:nvPr/>
        </p:nvSpPr>
        <p:spPr>
          <a:xfrm rot="16200000">
            <a:off x="-3363378" y="3365585"/>
            <a:ext cx="6858000" cy="1424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EBD6EF7-82B7-40AB-B841-8BF1247E46A3}"/>
              </a:ext>
            </a:extLst>
          </p:cNvPr>
          <p:cNvSpPr/>
          <p:nvPr/>
        </p:nvSpPr>
        <p:spPr>
          <a:xfrm>
            <a:off x="5637532" y="2391392"/>
            <a:ext cx="3253742" cy="1818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在运行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上运行通过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RPC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在惠普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上成功运行获取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视觉数据的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7F70E7-FBCF-446B-B150-EB4392709682}"/>
              </a:ext>
            </a:extLst>
          </p:cNvPr>
          <p:cNvSpPr/>
          <p:nvPr/>
        </p:nvSpPr>
        <p:spPr>
          <a:xfrm>
            <a:off x="935998" y="2394007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视觉数据接口；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Airsim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交互方式；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fld id="{3017F142-78A3-49C6-8140-979312A21E8F}" type="slidenum">
              <a:rPr lang="zh-CN" altLang="en-US" smtClean="0"/>
              <a:t>8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CF655C3-5EB0-4C41-8B92-D1818EEC4D6E}"/>
              </a:ext>
            </a:extLst>
          </p:cNvPr>
          <p:cNvSpPr/>
          <p:nvPr/>
        </p:nvSpPr>
        <p:spPr>
          <a:xfrm>
            <a:off x="3492500" y="201811"/>
            <a:ext cx="3851275" cy="706240"/>
          </a:xfrm>
          <a:prstGeom prst="homePlate">
            <a:avLst>
              <a:gd name="adj" fmla="val 48274"/>
            </a:avLst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任务细则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D689B248-D706-4F16-A4B8-B1631389D1E8}"/>
              </a:ext>
            </a:extLst>
          </p:cNvPr>
          <p:cNvSpPr/>
          <p:nvPr/>
        </p:nvSpPr>
        <p:spPr>
          <a:xfrm>
            <a:off x="0" y="201811"/>
            <a:ext cx="3851275" cy="706240"/>
          </a:xfrm>
          <a:prstGeom prst="homePlate">
            <a:avLst>
              <a:gd name="adj" fmla="val 48274"/>
            </a:avLst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基础平台搭建</a:t>
            </a:r>
            <a:endParaRPr lang="zh-CN" altLang="en-US" sz="320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3A5732A-5E79-4E5B-B6D9-7B5F4FC5AE19}"/>
              </a:ext>
            </a:extLst>
          </p:cNvPr>
          <p:cNvSpPr txBox="1">
            <a:spLocks/>
          </p:cNvSpPr>
          <p:nvPr/>
        </p:nvSpPr>
        <p:spPr>
          <a:xfrm>
            <a:off x="250826" y="1266093"/>
            <a:ext cx="8642350" cy="3651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传感数据传输调试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机载摄像机与视觉避障模块数据获取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1743AA2-56E4-4681-9DF9-E6A7DDB0B5B8}"/>
              </a:ext>
            </a:extLst>
          </p:cNvPr>
          <p:cNvSpPr/>
          <p:nvPr/>
        </p:nvSpPr>
        <p:spPr>
          <a:xfrm>
            <a:off x="935998" y="1838136"/>
            <a:ext cx="3253742" cy="344783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任务条目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849C5C-3F0B-41E4-8818-D27B18D1C346}"/>
              </a:ext>
            </a:extLst>
          </p:cNvPr>
          <p:cNvSpPr/>
          <p:nvPr/>
        </p:nvSpPr>
        <p:spPr>
          <a:xfrm>
            <a:off x="5637533" y="1833388"/>
            <a:ext cx="3253741" cy="3447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验收指标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9100F6B-6847-4AA2-855C-FBDEE6E25A95}"/>
              </a:ext>
            </a:extLst>
          </p:cNvPr>
          <p:cNvSpPr/>
          <p:nvPr/>
        </p:nvSpPr>
        <p:spPr>
          <a:xfrm>
            <a:off x="4745327" y="2389837"/>
            <a:ext cx="336620" cy="1749429"/>
          </a:xfrm>
          <a:prstGeom prst="rightBrace">
            <a:avLst>
              <a:gd name="adj1" fmla="val 0"/>
              <a:gd name="adj2" fmla="val 4866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30E252-AA35-473D-AB91-693BFE8F46B8}"/>
              </a:ext>
            </a:extLst>
          </p:cNvPr>
          <p:cNvSpPr/>
          <p:nvPr/>
        </p:nvSpPr>
        <p:spPr>
          <a:xfrm>
            <a:off x="935998" y="4325968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大疆云台数据获取接口；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Guidance SDK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数据获取接口；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F8100-927F-4292-9651-F54FD5236DD3}"/>
              </a:ext>
            </a:extLst>
          </p:cNvPr>
          <p:cNvSpPr/>
          <p:nvPr/>
        </p:nvSpPr>
        <p:spPr>
          <a:xfrm>
            <a:off x="5637534" y="4324113"/>
            <a:ext cx="3253742" cy="1745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Nvidia Jetson TX2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设备上成功运行获取视觉数据的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在惠普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上成功运行获取视觉数据的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CF61B3-89EB-40D0-8B32-5D5F2834510A}"/>
              </a:ext>
            </a:extLst>
          </p:cNvPr>
          <p:cNvSpPr/>
          <p:nvPr/>
        </p:nvSpPr>
        <p:spPr>
          <a:xfrm>
            <a:off x="4745327" y="4325969"/>
            <a:ext cx="336620" cy="1749429"/>
          </a:xfrm>
          <a:prstGeom prst="rightBrace">
            <a:avLst>
              <a:gd name="adj1" fmla="val 0"/>
              <a:gd name="adj2" fmla="val 5258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剪去对角 27">
            <a:extLst>
              <a:ext uri="{FF2B5EF4-FFF2-40B4-BE49-F238E27FC236}">
                <a16:creationId xmlns:a16="http://schemas.microsoft.com/office/drawing/2014/main" id="{4272E598-90B1-44FA-9177-F074732A6870}"/>
              </a:ext>
            </a:extLst>
          </p:cNvPr>
          <p:cNvSpPr/>
          <p:nvPr/>
        </p:nvSpPr>
        <p:spPr>
          <a:xfrm>
            <a:off x="250826" y="2542466"/>
            <a:ext cx="540000" cy="14400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虚拟平台</a:t>
            </a:r>
          </a:p>
        </p:txBody>
      </p:sp>
      <p:sp>
        <p:nvSpPr>
          <p:cNvPr id="29" name="矩形: 剪去对角 28">
            <a:extLst>
              <a:ext uri="{FF2B5EF4-FFF2-40B4-BE49-F238E27FC236}">
                <a16:creationId xmlns:a16="http://schemas.microsoft.com/office/drawing/2014/main" id="{F8CC154C-EC9F-4694-857B-1F18D143D0A6}"/>
              </a:ext>
            </a:extLst>
          </p:cNvPr>
          <p:cNvSpPr/>
          <p:nvPr/>
        </p:nvSpPr>
        <p:spPr>
          <a:xfrm>
            <a:off x="269136" y="4477576"/>
            <a:ext cx="540000" cy="1440000"/>
          </a:xfrm>
          <a:prstGeom prst="snip2Diag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真机平台</a:t>
            </a:r>
          </a:p>
        </p:txBody>
      </p:sp>
    </p:spTree>
    <p:extLst>
      <p:ext uri="{BB962C8B-B14F-4D97-AF65-F5344CB8AC3E}">
        <p14:creationId xmlns:p14="http://schemas.microsoft.com/office/powerpoint/2010/main" val="222316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90000" rtlCol="0" anchor="t" anchorCtr="0"/>
      <a:lstStyle>
        <a:defPPr marL="342900" indent="-342900" algn="l">
          <a:lnSpc>
            <a:spcPct val="150000"/>
          </a:lnSpc>
          <a:buFont typeface="+mj-ea"/>
          <a:buAutoNum type="circleNumDbPlain" startAt="3"/>
          <a:defRPr sz="1600" b="1" dirty="0" smtClean="0">
            <a:solidFill>
              <a:schemeClr val="tx1">
                <a:lumMod val="85000"/>
                <a:lumOff val="1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12074</TotalTime>
  <Words>1155</Words>
  <Application>Microsoft Office PowerPoint</Application>
  <PresentationFormat>全屏显示(4:3)</PresentationFormat>
  <Paragraphs>254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Wingdings</vt:lpstr>
      <vt:lpstr>Office Theme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Dolan</dc:creator>
  <cp:lastModifiedBy>赵 启东</cp:lastModifiedBy>
  <cp:revision>1024</cp:revision>
  <dcterms:created xsi:type="dcterms:W3CDTF">2017-10-19T19:38:01Z</dcterms:created>
  <dcterms:modified xsi:type="dcterms:W3CDTF">2018-10-21T06:14:53Z</dcterms:modified>
</cp:coreProperties>
</file>