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69" r:id="rId3"/>
    <p:sldId id="260" r:id="rId4"/>
    <p:sldId id="270" r:id="rId5"/>
    <p:sldId id="271" r:id="rId6"/>
    <p:sldId id="272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pos="506" userDrawn="1">
          <p15:clr>
            <a:srgbClr val="A4A3A4"/>
          </p15:clr>
        </p15:guide>
        <p15:guide id="4" orient="horz" pos="618" userDrawn="1">
          <p15:clr>
            <a:srgbClr val="A4A3A4"/>
          </p15:clr>
        </p15:guide>
        <p15:guide id="5" orient="horz" pos="1071" userDrawn="1">
          <p15:clr>
            <a:srgbClr val="A4A3A4"/>
          </p15:clr>
        </p15:guide>
        <p15:guide id="6" pos="6811" userDrawn="1">
          <p15:clr>
            <a:srgbClr val="A4A3A4"/>
          </p15:clr>
        </p15:guide>
        <p15:guide id="7" orient="horz" pos="3974" userDrawn="1">
          <p15:clr>
            <a:srgbClr val="A4A3A4"/>
          </p15:clr>
        </p15:guide>
        <p15:guide id="8" orient="horz" pos="346" userDrawn="1">
          <p15:clr>
            <a:srgbClr val="A4A3A4"/>
          </p15:clr>
        </p15:guide>
        <p15:guide id="9" pos="7174" userDrawn="1">
          <p15:clr>
            <a:srgbClr val="A4A3A4"/>
          </p15:clr>
        </p15:guide>
        <p15:guide id="10" pos="3659" userDrawn="1">
          <p15:clr>
            <a:srgbClr val="A4A3A4"/>
          </p15:clr>
        </p15:guide>
        <p15:guide id="11" pos="6970" userDrawn="1">
          <p15:clr>
            <a:srgbClr val="A4A3A4"/>
          </p15:clr>
        </p15:guide>
        <p15:guide id="12" orient="horz" pos="1525" userDrawn="1">
          <p15:clr>
            <a:srgbClr val="A4A3A4"/>
          </p15:clr>
        </p15:guide>
        <p15:guide id="13" orient="horz" pos="1162" userDrawn="1">
          <p15:clr>
            <a:srgbClr val="A4A3A4"/>
          </p15:clr>
        </p15:guide>
        <p15:guide id="14" orient="horz" pos="1865" userDrawn="1">
          <p15:clr>
            <a:srgbClr val="A4A3A4"/>
          </p15:clr>
        </p15:guide>
        <p15:guide id="15" orient="horz" pos="2115" userDrawn="1">
          <p15:clr>
            <a:srgbClr val="A4A3A4"/>
          </p15:clr>
        </p15:guide>
        <p15:guide id="16" orient="horz" pos="1820" userDrawn="1">
          <p15:clr>
            <a:srgbClr val="A4A3A4"/>
          </p15:clr>
        </p15:guide>
        <p15:guide id="17" orient="horz" pos="2568" userDrawn="1">
          <p15:clr>
            <a:srgbClr val="A4A3A4"/>
          </p15:clr>
        </p15:guide>
        <p15:guide id="18" orient="horz" pos="2183" userDrawn="1">
          <p15:clr>
            <a:srgbClr val="A4A3A4"/>
          </p15:clr>
        </p15:guide>
        <p15:guide id="19" orient="horz" pos="4156" userDrawn="1">
          <p15:clr>
            <a:srgbClr val="A4A3A4"/>
          </p15:clr>
        </p15:guide>
        <p15:guide id="20" pos="2774" userDrawn="1">
          <p15:clr>
            <a:srgbClr val="A4A3A4"/>
          </p15:clr>
        </p15:guide>
        <p15:guide id="21" pos="114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5D70"/>
    <a:srgbClr val="FE7F02"/>
    <a:srgbClr val="6F1788"/>
    <a:srgbClr val="ED5858"/>
    <a:srgbClr val="EBEBEB"/>
    <a:srgbClr val="D2D0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58" d="100"/>
          <a:sy n="58" d="100"/>
        </p:scale>
        <p:origin x="970" y="58"/>
      </p:cViewPr>
      <p:guideLst>
        <p:guide pos="3840"/>
        <p:guide pos="506"/>
        <p:guide orient="horz" pos="618"/>
        <p:guide orient="horz" pos="1071"/>
        <p:guide pos="6811"/>
        <p:guide orient="horz" pos="3974"/>
        <p:guide orient="horz" pos="346"/>
        <p:guide pos="7174"/>
        <p:guide pos="3659"/>
        <p:guide pos="6970"/>
        <p:guide orient="horz" pos="1525"/>
        <p:guide orient="horz" pos="1162"/>
        <p:guide orient="horz" pos="1865"/>
        <p:guide orient="horz" pos="2115"/>
        <p:guide orient="horz" pos="1820"/>
        <p:guide orient="horz" pos="2568"/>
        <p:guide orient="horz" pos="2183"/>
        <p:guide orient="horz" pos="4156"/>
        <p:guide pos="2774"/>
        <p:guide pos="114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48D988-BBAB-471B-865C-395CB90989AE}" type="datetimeFigureOut">
              <a:rPr lang="zh-CN" altLang="en-US" smtClean="0"/>
              <a:t>2020/8/18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8B4E2E-6939-4A15-A239-258FD52EDC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13871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8136D6-8AFA-426B-AB84-EB9A650164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67D5BC3-5385-49BF-B57A-175F293AFA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2FB5F7-C45B-4492-A2F5-81A4A38F2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C45B9-8186-4670-9287-43E0A5443267}" type="datetimeFigureOut">
              <a:rPr lang="zh-CN" altLang="en-US" smtClean="0"/>
              <a:t>2020/8/18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F0DDC8-80C5-476B-88F0-4115BB7DF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107538-BB39-44F1-A720-34C72C9E1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5B74E-5A4F-4353-8C11-68843C51BB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2383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23C5FE-08FB-4F53-90E9-0E651BF1A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157239F-F8CC-4C0F-819E-3A124B2B4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C12220-C9F1-4A5F-906A-63D9A75CA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C45B9-8186-4670-9287-43E0A5443267}" type="datetimeFigureOut">
              <a:rPr lang="zh-CN" altLang="en-US" smtClean="0"/>
              <a:t>2020/8/18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40C280-CA87-4F3D-82AF-32554E1E9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6092D1-B308-4066-8A2D-2D4389951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5B74E-5A4F-4353-8C11-68843C51BB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7160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DF3CD40-C92A-4BE8-89D8-D8E179A9EE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696F9F3-883E-4502-B446-87012D82A7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CE6517D-71A3-4943-945F-22A86A5FC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C45B9-8186-4670-9287-43E0A5443267}" type="datetimeFigureOut">
              <a:rPr lang="zh-CN" altLang="en-US" smtClean="0"/>
              <a:t>2020/8/18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67A1D9-FE1F-4E44-A5A1-7028312C1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5941E1-26A4-4F00-94B2-A5B708AA5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5B74E-5A4F-4353-8C11-68843C51BB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5307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398F82-D18A-4CF7-A10D-A065887EB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7E0616-2AB1-4E1B-A868-DB03CA4892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DB3DB8-8C38-404B-A119-4AD4B92C3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C45B9-8186-4670-9287-43E0A5443267}" type="datetimeFigureOut">
              <a:rPr lang="zh-CN" altLang="en-US" smtClean="0"/>
              <a:t>2020/8/18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D66643-24AF-420F-9D0A-E052B74E0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305D3E-BA17-4DBE-AFCD-DB60095B0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5B74E-5A4F-4353-8C11-68843C51BB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1729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D37B6E-241F-4F84-85ED-198079086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4B05BE8-19C1-4669-A4E6-BFC822BAD6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C34452-6988-4E0A-94CE-B86512918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C45B9-8186-4670-9287-43E0A5443267}" type="datetimeFigureOut">
              <a:rPr lang="zh-CN" altLang="en-US" smtClean="0"/>
              <a:t>2020/8/18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7C01BE-2402-4DF4-8539-6F02E446E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717B48-3A75-4D4D-8416-6DCDE8683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5B74E-5A4F-4353-8C11-68843C51BB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7431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8B4F9F-6299-40A6-B1FC-5F41BFD5E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928550-2F15-4A52-A6B2-9E4E182F37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C2E9C8A-DF3B-4316-A181-D6F25EDDF0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6D7C82C-006B-43E4-A40D-412C42012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C45B9-8186-4670-9287-43E0A5443267}" type="datetimeFigureOut">
              <a:rPr lang="zh-CN" altLang="en-US" smtClean="0"/>
              <a:t>2020/8/18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41BE0CC-68A0-4D79-8A44-24F20B333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591D9B3-B7C5-4173-9A6A-E87F2CE04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5B74E-5A4F-4353-8C11-68843C51BB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8969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BBC1A3-B2AC-4A0C-922D-7AEFBEF6C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24C73A6-BCCE-4269-91AE-0D56DB020C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02867F7-208F-4C5C-BE76-A2D5CC52A2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E4BCAD5-1B77-4059-9AC4-AB483FC86C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AF49B8C-6DCC-4138-9813-C12A8E1B37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356B01E-0136-44A6-B5B6-A13CB922E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C45B9-8186-4670-9287-43E0A5443267}" type="datetimeFigureOut">
              <a:rPr lang="zh-CN" altLang="en-US" smtClean="0"/>
              <a:t>2020/8/18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1C84B46-F43D-40C0-AA05-C510574B0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4F11C4A-65FF-4408-A16C-41E45AB7F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5B74E-5A4F-4353-8C11-68843C51BB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6106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8ABDAD-33EE-4F82-8C9C-3E39E2851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FB4232C-179A-427F-8764-868631040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C45B9-8186-4670-9287-43E0A5443267}" type="datetimeFigureOut">
              <a:rPr lang="zh-CN" altLang="en-US" smtClean="0"/>
              <a:t>2020/8/18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5BB3CFC-8C19-45B5-A9D0-884E94EC5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7562C86-A221-4441-8129-B623317CF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5B74E-5A4F-4353-8C11-68843C51BB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3107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6AC381C-3E63-4739-BBB1-1ED4E9C2E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C45B9-8186-4670-9287-43E0A5443267}" type="datetimeFigureOut">
              <a:rPr lang="zh-CN" altLang="en-US" smtClean="0"/>
              <a:t>2020/8/18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6917322-0CA8-41FC-B259-E8DDEDA5D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D8844BC-88F2-4C13-B492-F0CCCB261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5B74E-5A4F-4353-8C11-68843C51BB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8768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182165-5B47-432F-9BBA-0F6306BAC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94ACB7-BB42-4340-874A-7BF29141C6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1EA4CF6-6847-4C6B-B2C8-DEBFFB4957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EA63446-27CF-4C8C-997A-086646125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C45B9-8186-4670-9287-43E0A5443267}" type="datetimeFigureOut">
              <a:rPr lang="zh-CN" altLang="en-US" smtClean="0"/>
              <a:t>2020/8/18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4D68CBC-3699-4F51-8FD0-7C15D066C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E9D7F2A-8A9C-43A6-8CAB-B33BC3197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5B74E-5A4F-4353-8C11-68843C51BB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4698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459B36-5EE0-4196-9F50-C17A8F384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2607264-9BB0-4EED-97CD-FA53D9F7A8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B70AE13-2D24-4228-AC0F-15CECD7815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D0029C0-638E-4323-ACA5-381633E1F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C45B9-8186-4670-9287-43E0A5443267}" type="datetimeFigureOut">
              <a:rPr lang="zh-CN" altLang="en-US" smtClean="0"/>
              <a:t>2020/8/18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F534CDB-5BC3-452F-BC79-E3912A79E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46AF5E5-968A-46B7-93B6-659CCD59E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5B74E-5A4F-4353-8C11-68843C51BB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3837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7C148E3-24EB-4714-B70F-8D5617B2B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B5173E6-2C87-461E-8013-385D494BBA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CE48F3-1444-48CE-A0CD-3F12B99F35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7C45B9-8186-4670-9287-43E0A5443267}" type="datetimeFigureOut">
              <a:rPr lang="zh-CN" altLang="en-US" smtClean="0"/>
              <a:t>2020/8/18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89F2EA-5938-4BDE-A1C9-CAF20F6DD3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97BC93-4244-4DB9-8C39-2596692864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F5B74E-5A4F-4353-8C11-68843C51BB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2457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426708B1-A6ED-40CA-8172-5D9A2EA24859}"/>
              </a:ext>
            </a:extLst>
          </p:cNvPr>
          <p:cNvSpPr/>
          <p:nvPr/>
        </p:nvSpPr>
        <p:spPr>
          <a:xfrm>
            <a:off x="13081000" y="449943"/>
            <a:ext cx="914400" cy="914400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E46E32E-DAEF-42AA-9EDF-A42B67EF5497}"/>
              </a:ext>
            </a:extLst>
          </p:cNvPr>
          <p:cNvSpPr txBox="1"/>
          <p:nvPr/>
        </p:nvSpPr>
        <p:spPr>
          <a:xfrm>
            <a:off x="3753134" y="2420938"/>
            <a:ext cx="9448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solidFill>
                  <a:srgbClr val="4F5D7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快手转正考核</a:t>
            </a:r>
            <a:r>
              <a:rPr lang="en-US" altLang="zh-CN" sz="4000" b="1" dirty="0">
                <a:solidFill>
                  <a:srgbClr val="4F5D7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—</a:t>
            </a:r>
            <a:r>
              <a:rPr lang="zh-CN" altLang="en-US" sz="4000" b="1" dirty="0">
                <a:solidFill>
                  <a:srgbClr val="4F5D7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自我陈述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4D7E0274-1177-4763-A403-8AD440BCA167}"/>
              </a:ext>
            </a:extLst>
          </p:cNvPr>
          <p:cNvSpPr txBox="1"/>
          <p:nvPr/>
        </p:nvSpPr>
        <p:spPr>
          <a:xfrm>
            <a:off x="3753134" y="3969326"/>
            <a:ext cx="54097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4F5D7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杨鼎超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E69618C-CE88-4139-B3D7-10D9872EF799}"/>
              </a:ext>
            </a:extLst>
          </p:cNvPr>
          <p:cNvSpPr/>
          <p:nvPr/>
        </p:nvSpPr>
        <p:spPr>
          <a:xfrm>
            <a:off x="9558192" y="5710827"/>
            <a:ext cx="3336834" cy="2294346"/>
          </a:xfrm>
          <a:prstGeom prst="rect">
            <a:avLst/>
          </a:prstGeom>
          <a:solidFill>
            <a:srgbClr val="4F5D70"/>
          </a:solidFill>
          <a:ln>
            <a:noFill/>
          </a:ln>
          <a:effectLst>
            <a:outerShdw blurRad="25400" dist="25400" dir="2700000" algn="tl" rotWithShape="0">
              <a:srgbClr val="4F5D70">
                <a:alpha val="7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8E87061E-E15A-43D3-94B7-4D6FEBAF1920}"/>
              </a:ext>
            </a:extLst>
          </p:cNvPr>
          <p:cNvCxnSpPr/>
          <p:nvPr/>
        </p:nvCxnSpPr>
        <p:spPr>
          <a:xfrm flipV="1">
            <a:off x="7472861" y="238760"/>
            <a:ext cx="1099457" cy="1077686"/>
          </a:xfrm>
          <a:prstGeom prst="line">
            <a:avLst/>
          </a:prstGeom>
          <a:ln w="25400">
            <a:solidFill>
              <a:srgbClr val="FE7F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2D7397E3-91A0-4E02-AECC-5CF33BD90DF0}"/>
              </a:ext>
            </a:extLst>
          </p:cNvPr>
          <p:cNvCxnSpPr/>
          <p:nvPr/>
        </p:nvCxnSpPr>
        <p:spPr>
          <a:xfrm flipV="1">
            <a:off x="8238671" y="-149860"/>
            <a:ext cx="1099457" cy="1077686"/>
          </a:xfrm>
          <a:prstGeom prst="line">
            <a:avLst/>
          </a:prstGeom>
          <a:ln w="25400">
            <a:solidFill>
              <a:srgbClr val="FE7F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>
            <a:extLst>
              <a:ext uri="{FF2B5EF4-FFF2-40B4-BE49-F238E27FC236}">
                <a16:creationId xmlns:a16="http://schemas.microsoft.com/office/drawing/2014/main" id="{E7206C81-4205-4FE9-916D-37858786A5C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46" t="15880" r="62242" b="23582"/>
          <a:stretch/>
        </p:blipFill>
        <p:spPr>
          <a:xfrm>
            <a:off x="1198729" y="2312277"/>
            <a:ext cx="2224585" cy="2306472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</p:spTree>
    <p:extLst>
      <p:ext uri="{BB962C8B-B14F-4D97-AF65-F5344CB8AC3E}">
        <p14:creationId xmlns:p14="http://schemas.microsoft.com/office/powerpoint/2010/main" val="2315000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>
            <a:extLst>
              <a:ext uri="{FF2B5EF4-FFF2-40B4-BE49-F238E27FC236}">
                <a16:creationId xmlns:a16="http://schemas.microsoft.com/office/drawing/2014/main" id="{50D53604-63B4-441E-9662-17435EE87176}"/>
              </a:ext>
            </a:extLst>
          </p:cNvPr>
          <p:cNvSpPr txBox="1"/>
          <p:nvPr/>
        </p:nvSpPr>
        <p:spPr>
          <a:xfrm>
            <a:off x="6096000" y="1270232"/>
            <a:ext cx="3167270" cy="38831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3200" dirty="0">
                <a:solidFill>
                  <a:srgbClr val="4F5D70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基本信息</a:t>
            </a:r>
            <a:r>
              <a:rPr lang="en-US" altLang="zh-CN" sz="3200" dirty="0">
                <a:solidFill>
                  <a:srgbClr val="4F5D70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	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3200" dirty="0">
                <a:solidFill>
                  <a:srgbClr val="4F5D70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项目经历</a:t>
            </a:r>
            <a:r>
              <a:rPr lang="en-US" altLang="zh-CN" sz="3200" dirty="0">
                <a:solidFill>
                  <a:srgbClr val="4F5D70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	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3200" dirty="0">
                <a:solidFill>
                  <a:srgbClr val="4F5D70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实习经历</a:t>
            </a:r>
            <a:r>
              <a:rPr lang="en-US" altLang="zh-CN" sz="3200" dirty="0">
                <a:solidFill>
                  <a:srgbClr val="4F5D70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	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3200" dirty="0">
                <a:solidFill>
                  <a:srgbClr val="4F5D70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专长与不足</a:t>
            </a: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3F449C7B-BBB6-45AF-B5E6-708617B76C4A}"/>
              </a:ext>
            </a:extLst>
          </p:cNvPr>
          <p:cNvCxnSpPr>
            <a:cxnSpLocks/>
          </p:cNvCxnSpPr>
          <p:nvPr/>
        </p:nvCxnSpPr>
        <p:spPr>
          <a:xfrm>
            <a:off x="7710" y="1240732"/>
            <a:ext cx="12184290" cy="0"/>
          </a:xfrm>
          <a:prstGeom prst="line">
            <a:avLst/>
          </a:prstGeom>
          <a:ln w="25400">
            <a:solidFill>
              <a:srgbClr val="4F5D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40E6E0DB-D9BE-492B-89BF-F53954091963}"/>
              </a:ext>
            </a:extLst>
          </p:cNvPr>
          <p:cNvCxnSpPr>
            <a:cxnSpLocks/>
          </p:cNvCxnSpPr>
          <p:nvPr/>
        </p:nvCxnSpPr>
        <p:spPr>
          <a:xfrm>
            <a:off x="7710" y="5581377"/>
            <a:ext cx="12184290" cy="0"/>
          </a:xfrm>
          <a:prstGeom prst="line">
            <a:avLst/>
          </a:prstGeom>
          <a:ln w="25400">
            <a:solidFill>
              <a:srgbClr val="4F5D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0505C540-E6C3-41EB-A328-085C9EE64637}"/>
              </a:ext>
            </a:extLst>
          </p:cNvPr>
          <p:cNvSpPr txBox="1"/>
          <p:nvPr/>
        </p:nvSpPr>
        <p:spPr>
          <a:xfrm>
            <a:off x="2558201" y="2960688"/>
            <a:ext cx="16598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 dirty="0">
                <a:solidFill>
                  <a:srgbClr val="4F5D70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目  录</a:t>
            </a:r>
          </a:p>
        </p:txBody>
      </p:sp>
    </p:spTree>
    <p:extLst>
      <p:ext uri="{BB962C8B-B14F-4D97-AF65-F5344CB8AC3E}">
        <p14:creationId xmlns:p14="http://schemas.microsoft.com/office/powerpoint/2010/main" val="3467333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>
            <a:extLst>
              <a:ext uri="{FF2B5EF4-FFF2-40B4-BE49-F238E27FC236}">
                <a16:creationId xmlns:a16="http://schemas.microsoft.com/office/drawing/2014/main" id="{50D53604-63B4-441E-9662-17435EE87176}"/>
              </a:ext>
            </a:extLst>
          </p:cNvPr>
          <p:cNvSpPr txBox="1"/>
          <p:nvPr/>
        </p:nvSpPr>
        <p:spPr>
          <a:xfrm>
            <a:off x="709144" y="409585"/>
            <a:ext cx="39644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rgbClr val="4F5D70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1/4 </a:t>
            </a:r>
            <a:r>
              <a:rPr lang="zh-CN" altLang="en-US" sz="3600" b="1" dirty="0">
                <a:solidFill>
                  <a:srgbClr val="4F5D70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基本信息</a:t>
            </a: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3F449C7B-BBB6-45AF-B5E6-708617B76C4A}"/>
              </a:ext>
            </a:extLst>
          </p:cNvPr>
          <p:cNvCxnSpPr>
            <a:cxnSpLocks/>
          </p:cNvCxnSpPr>
          <p:nvPr/>
        </p:nvCxnSpPr>
        <p:spPr>
          <a:xfrm>
            <a:off x="7710" y="1240732"/>
            <a:ext cx="12184290" cy="0"/>
          </a:xfrm>
          <a:prstGeom prst="line">
            <a:avLst/>
          </a:prstGeom>
          <a:ln w="25400">
            <a:solidFill>
              <a:srgbClr val="4F5D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BDC5F10A-234E-40C8-97F9-6CB78417B8B4}"/>
              </a:ext>
            </a:extLst>
          </p:cNvPr>
          <p:cNvCxnSpPr/>
          <p:nvPr/>
        </p:nvCxnSpPr>
        <p:spPr>
          <a:xfrm flipV="1">
            <a:off x="10876461" y="-363583"/>
            <a:ext cx="1099457" cy="1077686"/>
          </a:xfrm>
          <a:prstGeom prst="line">
            <a:avLst/>
          </a:prstGeom>
          <a:ln w="25400">
            <a:solidFill>
              <a:srgbClr val="FE7F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F664C21F-67AF-4526-91B1-83CDAF58A9A6}"/>
              </a:ext>
            </a:extLst>
          </p:cNvPr>
          <p:cNvCxnSpPr/>
          <p:nvPr/>
        </p:nvCxnSpPr>
        <p:spPr>
          <a:xfrm flipV="1">
            <a:off x="11642271" y="-752203"/>
            <a:ext cx="1099457" cy="1077686"/>
          </a:xfrm>
          <a:prstGeom prst="line">
            <a:avLst/>
          </a:prstGeom>
          <a:ln w="25400">
            <a:solidFill>
              <a:srgbClr val="FE7F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>
            <a:extLst>
              <a:ext uri="{FF2B5EF4-FFF2-40B4-BE49-F238E27FC236}">
                <a16:creationId xmlns:a16="http://schemas.microsoft.com/office/drawing/2014/main" id="{7F554A75-8381-45CB-AD3E-BBDFAD3DF3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353" y="2197584"/>
            <a:ext cx="3121153" cy="3184732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7AAECDE7-AB63-40EE-BAE7-AB834C6CACFC}"/>
              </a:ext>
            </a:extLst>
          </p:cNvPr>
          <p:cNvSpPr txBox="1"/>
          <p:nvPr/>
        </p:nvSpPr>
        <p:spPr>
          <a:xfrm>
            <a:off x="4700587" y="2247621"/>
            <a:ext cx="2080591" cy="665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rgbClr val="4F5D7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杨鼎超</a:t>
            </a:r>
            <a:endParaRPr lang="en-US" altLang="zh-CN" sz="2800" dirty="0">
              <a:solidFill>
                <a:srgbClr val="4F5D7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graphicFrame>
        <p:nvGraphicFramePr>
          <p:cNvPr id="5" name="表格 2">
            <a:extLst>
              <a:ext uri="{FF2B5EF4-FFF2-40B4-BE49-F238E27FC236}">
                <a16:creationId xmlns:a16="http://schemas.microsoft.com/office/drawing/2014/main" id="{E614771B-5C4E-4A46-A50D-36186EC36F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457704"/>
              </p:ext>
            </p:extLst>
          </p:nvPr>
        </p:nvGraphicFramePr>
        <p:xfrm>
          <a:off x="4793351" y="3212479"/>
          <a:ext cx="6250816" cy="11944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4347">
                  <a:extLst>
                    <a:ext uri="{9D8B030D-6E8A-4147-A177-3AD203B41FA5}">
                      <a16:colId xmlns:a16="http://schemas.microsoft.com/office/drawing/2014/main" val="1595184452"/>
                    </a:ext>
                  </a:extLst>
                </a:gridCol>
                <a:gridCol w="1510748">
                  <a:extLst>
                    <a:ext uri="{9D8B030D-6E8A-4147-A177-3AD203B41FA5}">
                      <a16:colId xmlns:a16="http://schemas.microsoft.com/office/drawing/2014/main" val="2334572469"/>
                    </a:ext>
                  </a:extLst>
                </a:gridCol>
                <a:gridCol w="2875721">
                  <a:extLst>
                    <a:ext uri="{9D8B030D-6E8A-4147-A177-3AD203B41FA5}">
                      <a16:colId xmlns:a16="http://schemas.microsoft.com/office/drawing/2014/main" val="2691824793"/>
                    </a:ext>
                  </a:extLst>
                </a:gridCol>
              </a:tblGrid>
              <a:tr h="597245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b="0" dirty="0">
                          <a:solidFill>
                            <a:srgbClr val="4F5D7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  <a:sym typeface="+mn-ea"/>
                        </a:rPr>
                        <a:t>2015 — 2019 </a:t>
                      </a:r>
                      <a:endParaRPr lang="zh-CN" altLang="en-US" sz="2000" b="0" dirty="0">
                        <a:solidFill>
                          <a:srgbClr val="4F5D70"/>
                        </a:solidFill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0" dirty="0">
                          <a:solidFill>
                            <a:srgbClr val="4F5D7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  <a:sym typeface="+mn-ea"/>
                        </a:rPr>
                        <a:t>天津大学</a:t>
                      </a:r>
                      <a:endParaRPr lang="zh-CN" altLang="en-US" sz="2000" b="0" dirty="0">
                        <a:solidFill>
                          <a:srgbClr val="4F5D70"/>
                        </a:solidFill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zh-CN" altLang="en-US" sz="2000" b="0" dirty="0">
                          <a:solidFill>
                            <a:srgbClr val="4F5D7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  <a:sym typeface="+mn-ea"/>
                        </a:rPr>
                        <a:t>   光电信息工程（本科）</a:t>
                      </a:r>
                      <a:endParaRPr lang="zh-CN" altLang="en-US" sz="2000" b="0" dirty="0">
                        <a:solidFill>
                          <a:srgbClr val="4F5D70"/>
                        </a:solidFill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4564226"/>
                  </a:ext>
                </a:extLst>
              </a:tr>
              <a:tr h="597245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b="0" dirty="0">
                          <a:solidFill>
                            <a:srgbClr val="4F5D7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  <a:sym typeface="+mn-ea"/>
                        </a:rPr>
                        <a:t>2019 — 2021</a:t>
                      </a:r>
                      <a:endParaRPr lang="zh-CN" altLang="en-US" sz="2000" b="0" dirty="0">
                        <a:solidFill>
                          <a:srgbClr val="4F5D70"/>
                        </a:solidFill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0" dirty="0">
                          <a:solidFill>
                            <a:srgbClr val="4F5D7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  <a:sym typeface="+mn-ea"/>
                        </a:rPr>
                        <a:t>清华大学</a:t>
                      </a:r>
                      <a:endParaRPr lang="zh-CN" altLang="en-US" sz="2000" b="0" dirty="0">
                        <a:solidFill>
                          <a:srgbClr val="4F5D70"/>
                        </a:solidFill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zh-CN" altLang="en-US" sz="2000" b="0" dirty="0">
                          <a:solidFill>
                            <a:srgbClr val="4F5D7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  <a:sym typeface="+mn-ea"/>
                        </a:rPr>
                        <a:t>电子与通信工程（硕士）</a:t>
                      </a:r>
                      <a:endParaRPr lang="zh-CN" altLang="en-US" sz="2000" b="0" dirty="0">
                        <a:solidFill>
                          <a:srgbClr val="4F5D70"/>
                        </a:solidFill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1259297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F76D6288-7518-47F3-B27B-3B9025F0A25D}"/>
              </a:ext>
            </a:extLst>
          </p:cNvPr>
          <p:cNvSpPr txBox="1"/>
          <p:nvPr/>
        </p:nvSpPr>
        <p:spPr>
          <a:xfrm>
            <a:off x="4700587" y="4612750"/>
            <a:ext cx="4472427" cy="963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auto">
              <a:lnSpc>
                <a:spcPct val="150000"/>
              </a:lnSpc>
            </a:pPr>
            <a:r>
              <a:rPr lang="zh-CN" altLang="en-US" sz="2000" dirty="0">
                <a:solidFill>
                  <a:srgbClr val="4F5D7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有志于计算机图形学方向</a:t>
            </a:r>
            <a:endParaRPr lang="en-US" altLang="zh-CN" sz="2000" dirty="0">
              <a:solidFill>
                <a:srgbClr val="4F5D7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just" fontAlgn="auto">
              <a:lnSpc>
                <a:spcPct val="150000"/>
              </a:lnSpc>
            </a:pPr>
            <a:endParaRPr lang="zh-CN" altLang="en-US" sz="2000" dirty="0">
              <a:solidFill>
                <a:srgbClr val="4F5D7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37317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>
            <a:extLst>
              <a:ext uri="{FF2B5EF4-FFF2-40B4-BE49-F238E27FC236}">
                <a16:creationId xmlns:a16="http://schemas.microsoft.com/office/drawing/2014/main" id="{50D53604-63B4-441E-9662-17435EE87176}"/>
              </a:ext>
            </a:extLst>
          </p:cNvPr>
          <p:cNvSpPr txBox="1"/>
          <p:nvPr/>
        </p:nvSpPr>
        <p:spPr>
          <a:xfrm>
            <a:off x="709144" y="409585"/>
            <a:ext cx="39644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rgbClr val="4F5D70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2/4 </a:t>
            </a:r>
            <a:r>
              <a:rPr lang="zh-CN" altLang="en-US" sz="3600" b="1" dirty="0">
                <a:solidFill>
                  <a:srgbClr val="4F5D70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项目经历</a:t>
            </a: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3F449C7B-BBB6-45AF-B5E6-708617B76C4A}"/>
              </a:ext>
            </a:extLst>
          </p:cNvPr>
          <p:cNvCxnSpPr>
            <a:cxnSpLocks/>
          </p:cNvCxnSpPr>
          <p:nvPr/>
        </p:nvCxnSpPr>
        <p:spPr>
          <a:xfrm>
            <a:off x="7710" y="1240732"/>
            <a:ext cx="12184290" cy="0"/>
          </a:xfrm>
          <a:prstGeom prst="line">
            <a:avLst/>
          </a:prstGeom>
          <a:ln w="25400">
            <a:solidFill>
              <a:srgbClr val="4F5D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BDC5F10A-234E-40C8-97F9-6CB78417B8B4}"/>
              </a:ext>
            </a:extLst>
          </p:cNvPr>
          <p:cNvCxnSpPr/>
          <p:nvPr/>
        </p:nvCxnSpPr>
        <p:spPr>
          <a:xfrm flipV="1">
            <a:off x="10876461" y="-363583"/>
            <a:ext cx="1099457" cy="1077686"/>
          </a:xfrm>
          <a:prstGeom prst="line">
            <a:avLst/>
          </a:prstGeom>
          <a:ln w="25400">
            <a:solidFill>
              <a:srgbClr val="FE7F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F664C21F-67AF-4526-91B1-83CDAF58A9A6}"/>
              </a:ext>
            </a:extLst>
          </p:cNvPr>
          <p:cNvCxnSpPr/>
          <p:nvPr/>
        </p:nvCxnSpPr>
        <p:spPr>
          <a:xfrm flipV="1">
            <a:off x="11642271" y="-752203"/>
            <a:ext cx="1099457" cy="1077686"/>
          </a:xfrm>
          <a:prstGeom prst="line">
            <a:avLst/>
          </a:prstGeom>
          <a:ln w="25400">
            <a:solidFill>
              <a:srgbClr val="FE7F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7AAECDE7-AB63-40EE-BAE7-AB834C6CACFC}"/>
              </a:ext>
            </a:extLst>
          </p:cNvPr>
          <p:cNvSpPr txBox="1"/>
          <p:nvPr/>
        </p:nvSpPr>
        <p:spPr>
          <a:xfrm>
            <a:off x="1811338" y="1977197"/>
            <a:ext cx="3600450" cy="3443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rgbClr val="4F5D7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渲染器项目：</a:t>
            </a:r>
            <a:endParaRPr lang="en-US" altLang="zh-CN" sz="2800" dirty="0">
              <a:solidFill>
                <a:srgbClr val="4F5D7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400" dirty="0">
                <a:solidFill>
                  <a:srgbClr val="4F5D7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Obj</a:t>
            </a:r>
            <a:r>
              <a:rPr lang="zh-CN" altLang="en-US" sz="2400" dirty="0">
                <a:solidFill>
                  <a:srgbClr val="4F5D7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文件的加载</a:t>
            </a:r>
            <a:endParaRPr lang="en-US" altLang="zh-CN" sz="2400" dirty="0">
              <a:solidFill>
                <a:srgbClr val="4F5D7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>
                <a:solidFill>
                  <a:srgbClr val="4F5D7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坐标变换与透视投影</a:t>
            </a:r>
            <a:endParaRPr lang="en-US" altLang="zh-CN" sz="2400" dirty="0">
              <a:solidFill>
                <a:srgbClr val="4F5D7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>
                <a:solidFill>
                  <a:srgbClr val="4F5D7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摄像机场景漫游</a:t>
            </a:r>
            <a:endParaRPr lang="en-US" altLang="zh-CN" sz="2400" dirty="0">
              <a:solidFill>
                <a:srgbClr val="4F5D7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400" dirty="0">
                <a:solidFill>
                  <a:srgbClr val="4F5D7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Blinn-</a:t>
            </a:r>
            <a:r>
              <a:rPr lang="en-US" altLang="zh-CN" sz="2400" dirty="0" err="1">
                <a:solidFill>
                  <a:srgbClr val="4F5D7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Phong</a:t>
            </a:r>
            <a:r>
              <a:rPr lang="zh-CN" altLang="en-US" sz="2400" dirty="0">
                <a:solidFill>
                  <a:srgbClr val="4F5D7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光照</a:t>
            </a:r>
            <a:endParaRPr lang="en-US" altLang="zh-CN" sz="2400" dirty="0">
              <a:solidFill>
                <a:srgbClr val="4F5D7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>
                <a:solidFill>
                  <a:srgbClr val="4F5D7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纹理贴图</a:t>
            </a:r>
            <a:endParaRPr lang="en-US" altLang="zh-CN" sz="2400" dirty="0">
              <a:solidFill>
                <a:srgbClr val="4F5D7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E0F5934-182C-4898-BB5D-77E018DA57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977197"/>
            <a:ext cx="3806414" cy="3548542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</p:spTree>
    <p:extLst>
      <p:ext uri="{BB962C8B-B14F-4D97-AF65-F5344CB8AC3E}">
        <p14:creationId xmlns:p14="http://schemas.microsoft.com/office/powerpoint/2010/main" val="18989297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>
            <a:extLst>
              <a:ext uri="{FF2B5EF4-FFF2-40B4-BE49-F238E27FC236}">
                <a16:creationId xmlns:a16="http://schemas.microsoft.com/office/drawing/2014/main" id="{50D53604-63B4-441E-9662-17435EE87176}"/>
              </a:ext>
            </a:extLst>
          </p:cNvPr>
          <p:cNvSpPr txBox="1"/>
          <p:nvPr/>
        </p:nvSpPr>
        <p:spPr>
          <a:xfrm>
            <a:off x="709144" y="409585"/>
            <a:ext cx="39644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rgbClr val="4F5D70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3/4 </a:t>
            </a:r>
            <a:r>
              <a:rPr lang="zh-CN" altLang="en-US" sz="3600" b="1" dirty="0">
                <a:solidFill>
                  <a:srgbClr val="4F5D70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实习经历</a:t>
            </a: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3F449C7B-BBB6-45AF-B5E6-708617B76C4A}"/>
              </a:ext>
            </a:extLst>
          </p:cNvPr>
          <p:cNvCxnSpPr>
            <a:cxnSpLocks/>
          </p:cNvCxnSpPr>
          <p:nvPr/>
        </p:nvCxnSpPr>
        <p:spPr>
          <a:xfrm>
            <a:off x="7710" y="1240732"/>
            <a:ext cx="12184290" cy="0"/>
          </a:xfrm>
          <a:prstGeom prst="line">
            <a:avLst/>
          </a:prstGeom>
          <a:ln w="25400">
            <a:solidFill>
              <a:srgbClr val="4F5D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BDC5F10A-234E-40C8-97F9-6CB78417B8B4}"/>
              </a:ext>
            </a:extLst>
          </p:cNvPr>
          <p:cNvCxnSpPr/>
          <p:nvPr/>
        </p:nvCxnSpPr>
        <p:spPr>
          <a:xfrm flipV="1">
            <a:off x="10876461" y="-363583"/>
            <a:ext cx="1099457" cy="1077686"/>
          </a:xfrm>
          <a:prstGeom prst="line">
            <a:avLst/>
          </a:prstGeom>
          <a:ln w="25400">
            <a:solidFill>
              <a:srgbClr val="FE7F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F664C21F-67AF-4526-91B1-83CDAF58A9A6}"/>
              </a:ext>
            </a:extLst>
          </p:cNvPr>
          <p:cNvCxnSpPr/>
          <p:nvPr/>
        </p:nvCxnSpPr>
        <p:spPr>
          <a:xfrm flipV="1">
            <a:off x="11642271" y="-752203"/>
            <a:ext cx="1099457" cy="1077686"/>
          </a:xfrm>
          <a:prstGeom prst="line">
            <a:avLst/>
          </a:prstGeom>
          <a:ln w="25400">
            <a:solidFill>
              <a:srgbClr val="FE7F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表格 5">
            <a:extLst>
              <a:ext uri="{FF2B5EF4-FFF2-40B4-BE49-F238E27FC236}">
                <a16:creationId xmlns:a16="http://schemas.microsoft.com/office/drawing/2014/main" id="{DE169F8A-477E-4131-9E18-0089E90854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2893728"/>
              </p:ext>
            </p:extLst>
          </p:nvPr>
        </p:nvGraphicFramePr>
        <p:xfrm>
          <a:off x="1811338" y="1741985"/>
          <a:ext cx="8254646" cy="4825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0136">
                  <a:extLst>
                    <a:ext uri="{9D8B030D-6E8A-4147-A177-3AD203B41FA5}">
                      <a16:colId xmlns:a16="http://schemas.microsoft.com/office/drawing/2014/main" val="2166200879"/>
                    </a:ext>
                  </a:extLst>
                </a:gridCol>
                <a:gridCol w="2404402">
                  <a:extLst>
                    <a:ext uri="{9D8B030D-6E8A-4147-A177-3AD203B41FA5}">
                      <a16:colId xmlns:a16="http://schemas.microsoft.com/office/drawing/2014/main" val="2087219798"/>
                    </a:ext>
                  </a:extLst>
                </a:gridCol>
                <a:gridCol w="2600108">
                  <a:extLst>
                    <a:ext uri="{9D8B030D-6E8A-4147-A177-3AD203B41FA5}">
                      <a16:colId xmlns:a16="http://schemas.microsoft.com/office/drawing/2014/main" val="2787337913"/>
                    </a:ext>
                  </a:extLst>
                </a:gridCol>
              </a:tblGrid>
              <a:tr h="546625"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rgbClr val="4F5D7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2019.09 — 2020.05</a:t>
                      </a:r>
                      <a:endParaRPr lang="zh-CN" altLang="en-US" sz="2000" dirty="0">
                        <a:solidFill>
                          <a:srgbClr val="4F5D70"/>
                        </a:solidFill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solidFill>
                            <a:srgbClr val="4F5D7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快手 </a:t>
                      </a:r>
                      <a:r>
                        <a:rPr lang="en-US" altLang="zh-CN" sz="2000" b="1" dirty="0">
                          <a:solidFill>
                            <a:srgbClr val="4F5D7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Y-tech</a:t>
                      </a:r>
                      <a:endParaRPr lang="zh-CN" altLang="en-US" sz="2000" dirty="0">
                        <a:solidFill>
                          <a:srgbClr val="4F5D70"/>
                        </a:solidFill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zh-CN" altLang="en-US" sz="2000" b="1" dirty="0">
                          <a:solidFill>
                            <a:srgbClr val="4F5D7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图像渲染实习生</a:t>
                      </a:r>
                      <a:endParaRPr lang="zh-CN" altLang="en-US" sz="2000" dirty="0">
                        <a:solidFill>
                          <a:srgbClr val="4F5D70"/>
                        </a:solidFill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6519763"/>
                  </a:ext>
                </a:extLst>
              </a:tr>
              <a:tr h="1664712">
                <a:tc gridSpan="3">
                  <a:txBody>
                    <a:bodyPr/>
                    <a:lstStyle/>
                    <a:p>
                      <a:pPr algn="just" fontAlgn="auto">
                        <a:lnSpc>
                          <a:spcPct val="150000"/>
                        </a:lnSpc>
                      </a:pPr>
                      <a:r>
                        <a:rPr lang="en-US" altLang="zh-CN" sz="2000" dirty="0">
                          <a:solidFill>
                            <a:srgbClr val="4F5D7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—</a:t>
                      </a:r>
                      <a:r>
                        <a:rPr lang="zh-CN" altLang="en-US" sz="2000" dirty="0">
                          <a:solidFill>
                            <a:srgbClr val="4F5D7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依赖</a:t>
                      </a:r>
                      <a:r>
                        <a:rPr lang="en-US" altLang="zh-CN" sz="2000" dirty="0">
                          <a:solidFill>
                            <a:srgbClr val="4F5D7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OpenGL</a:t>
                      </a:r>
                      <a:r>
                        <a:rPr lang="zh-CN" altLang="en-US" sz="2000" dirty="0">
                          <a:solidFill>
                            <a:srgbClr val="4F5D7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框架，编写</a:t>
                      </a:r>
                      <a:r>
                        <a:rPr lang="en-US" altLang="zh-CN" sz="2000" dirty="0">
                          <a:solidFill>
                            <a:srgbClr val="4F5D7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shader</a:t>
                      </a:r>
                      <a:r>
                        <a:rPr lang="zh-CN" altLang="en-US" sz="2000" dirty="0">
                          <a:solidFill>
                            <a:srgbClr val="4F5D7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，进行</a:t>
                      </a:r>
                      <a:r>
                        <a:rPr lang="en-US" altLang="zh-CN" sz="2000" dirty="0">
                          <a:solidFill>
                            <a:srgbClr val="4F5D7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2D</a:t>
                      </a:r>
                      <a:r>
                        <a:rPr lang="zh-CN" altLang="en-US" sz="2000" dirty="0">
                          <a:solidFill>
                            <a:srgbClr val="4F5D7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特效开发</a:t>
                      </a:r>
                      <a:endParaRPr lang="en-US" altLang="zh-CN" sz="2000" dirty="0">
                        <a:solidFill>
                          <a:srgbClr val="4F5D70"/>
                        </a:solidFill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  <a:p>
                      <a:pPr algn="just" fontAlgn="auto">
                        <a:lnSpc>
                          <a:spcPct val="150000"/>
                        </a:lnSpc>
                      </a:pPr>
                      <a:r>
                        <a:rPr lang="en-US" altLang="zh-CN" sz="2000" dirty="0">
                          <a:solidFill>
                            <a:srgbClr val="4F5D7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—</a:t>
                      </a:r>
                      <a:r>
                        <a:rPr lang="zh-CN" altLang="en-US" sz="2000" dirty="0">
                          <a:solidFill>
                            <a:srgbClr val="4F5D7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对已上线的视频特效进行性能优化</a:t>
                      </a:r>
                      <a:endParaRPr lang="en-US" altLang="zh-CN" sz="2000" dirty="0">
                        <a:solidFill>
                          <a:srgbClr val="4F5D70"/>
                        </a:solidFill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  <a:p>
                      <a:pPr algn="just" fontAlgn="auto">
                        <a:lnSpc>
                          <a:spcPct val="150000"/>
                        </a:lnSpc>
                      </a:pPr>
                      <a:r>
                        <a:rPr lang="en-US" altLang="zh-CN" sz="2000" dirty="0">
                          <a:solidFill>
                            <a:srgbClr val="4F5D7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—</a:t>
                      </a:r>
                      <a:r>
                        <a:rPr lang="zh-CN" altLang="en-US" sz="2000" dirty="0">
                          <a:solidFill>
                            <a:srgbClr val="4F5D7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在此期间，以第一发明人撰写了四篇专利</a:t>
                      </a:r>
                      <a:endParaRPr lang="en-US" altLang="zh-CN" sz="2000" dirty="0">
                        <a:solidFill>
                          <a:srgbClr val="4F5D70"/>
                        </a:solidFill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  <a:p>
                      <a:pPr algn="just" fontAlgn="auto">
                        <a:lnSpc>
                          <a:spcPct val="150000"/>
                        </a:lnSpc>
                      </a:pPr>
                      <a:endParaRPr lang="zh-CN" altLang="en-US" sz="2000" dirty="0">
                        <a:solidFill>
                          <a:srgbClr val="4F5D70"/>
                        </a:solidFill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just" fontAlgn="auto">
                        <a:lnSpc>
                          <a:spcPct val="150000"/>
                        </a:lnSpc>
                      </a:pPr>
                      <a:endParaRPr lang="zh-CN" altLang="en-US" sz="1000" dirty="0">
                        <a:solidFill>
                          <a:srgbClr val="3B3B3B"/>
                        </a:solidFill>
                        <a:latin typeface="微软雅黑 Light" panose="020B0502040204020203" charset="-122"/>
                        <a:ea typeface="微软雅黑 Light" panose="020B0502040204020203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380449"/>
                  </a:ext>
                </a:extLst>
              </a:tr>
              <a:tr h="546625"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rgbClr val="4F5D7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2020.06 — 2020.08</a:t>
                      </a:r>
                      <a:endParaRPr lang="zh-CN" altLang="en-US" sz="2000" dirty="0">
                        <a:solidFill>
                          <a:srgbClr val="4F5D70"/>
                        </a:solidFill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solidFill>
                            <a:srgbClr val="4F5D7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腾讯 </a:t>
                      </a:r>
                      <a:r>
                        <a:rPr lang="en-US" altLang="zh-CN" sz="2000" b="1" dirty="0">
                          <a:solidFill>
                            <a:srgbClr val="4F5D7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IEG</a:t>
                      </a:r>
                      <a:r>
                        <a:rPr lang="zh-CN" altLang="en-US" sz="2000" b="1" dirty="0">
                          <a:solidFill>
                            <a:srgbClr val="4F5D7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光子</a:t>
                      </a:r>
                      <a:endParaRPr lang="zh-CN" altLang="en-US" sz="2000" dirty="0">
                        <a:solidFill>
                          <a:srgbClr val="4F5D70"/>
                        </a:solidFill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zh-CN" altLang="en-US" sz="2000" b="1" dirty="0">
                          <a:solidFill>
                            <a:srgbClr val="4F5D7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游戏引擎实习生</a:t>
                      </a:r>
                      <a:endParaRPr lang="zh-CN" altLang="en-US" sz="2000" dirty="0">
                        <a:solidFill>
                          <a:srgbClr val="4F5D70"/>
                        </a:solidFill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5362842"/>
                  </a:ext>
                </a:extLst>
              </a:tr>
              <a:tr h="1664712">
                <a:tc gridSpan="3">
                  <a:txBody>
                    <a:bodyPr/>
                    <a:lstStyle/>
                    <a:p>
                      <a:pPr algn="just" fontAlgn="auto">
                        <a:lnSpc>
                          <a:spcPct val="150000"/>
                        </a:lnSpc>
                      </a:pPr>
                      <a:r>
                        <a:rPr lang="en-US" altLang="zh-CN" sz="2000" dirty="0">
                          <a:solidFill>
                            <a:srgbClr val="4F5D7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—</a:t>
                      </a:r>
                      <a:r>
                        <a:rPr lang="zh-CN" altLang="en-US" sz="2000" dirty="0">
                          <a:solidFill>
                            <a:srgbClr val="4F5D7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使用</a:t>
                      </a:r>
                      <a:r>
                        <a:rPr lang="en-US" altLang="zh-CN" sz="2000" dirty="0">
                          <a:solidFill>
                            <a:srgbClr val="4F5D7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UE4</a:t>
                      </a:r>
                      <a:r>
                        <a:rPr lang="zh-CN" altLang="en-US" sz="2000" dirty="0">
                          <a:solidFill>
                            <a:srgbClr val="4F5D7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开发小游戏</a:t>
                      </a:r>
                      <a:r>
                        <a:rPr lang="en-US" altLang="zh-CN" sz="2000" dirty="0">
                          <a:solidFill>
                            <a:srgbClr val="4F5D7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demo</a:t>
                      </a:r>
                    </a:p>
                    <a:p>
                      <a:pPr algn="just" fontAlgn="auto">
                        <a:lnSpc>
                          <a:spcPct val="150000"/>
                        </a:lnSpc>
                      </a:pPr>
                      <a:r>
                        <a:rPr lang="en-US" altLang="zh-CN" sz="2000" dirty="0">
                          <a:solidFill>
                            <a:srgbClr val="4F5D7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—</a:t>
                      </a:r>
                      <a:r>
                        <a:rPr lang="zh-CN" altLang="en-US" sz="2000" dirty="0">
                          <a:solidFill>
                            <a:srgbClr val="4F5D7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对项目组正在开发的游戏进行性能优化</a:t>
                      </a:r>
                      <a:endParaRPr lang="en-US" altLang="zh-CN" sz="2000" dirty="0">
                        <a:solidFill>
                          <a:srgbClr val="4F5D70"/>
                        </a:solidFill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  <a:p>
                      <a:pPr algn="just" fontAlgn="auto">
                        <a:lnSpc>
                          <a:spcPct val="150000"/>
                        </a:lnSpc>
                      </a:pPr>
                      <a:r>
                        <a:rPr lang="en-US" altLang="zh-CN" sz="2000" dirty="0">
                          <a:solidFill>
                            <a:srgbClr val="4F5D7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—</a:t>
                      </a:r>
                      <a:r>
                        <a:rPr lang="zh-CN" altLang="en-US" sz="2000" dirty="0">
                          <a:solidFill>
                            <a:srgbClr val="4F5D7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修复日常 </a:t>
                      </a:r>
                      <a:r>
                        <a:rPr lang="en-US" altLang="zh-CN" sz="2000" dirty="0">
                          <a:solidFill>
                            <a:srgbClr val="4F5D7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Bug </a:t>
                      </a:r>
                      <a:r>
                        <a:rPr lang="zh-CN" altLang="en-US" sz="2000" dirty="0">
                          <a:solidFill>
                            <a:srgbClr val="4F5D7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和 </a:t>
                      </a:r>
                      <a:r>
                        <a:rPr lang="en-US" altLang="zh-CN" sz="2000" dirty="0">
                          <a:solidFill>
                            <a:srgbClr val="4F5D7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Error</a:t>
                      </a:r>
                    </a:p>
                    <a:p>
                      <a:pPr algn="just" fontAlgn="auto">
                        <a:lnSpc>
                          <a:spcPct val="150000"/>
                        </a:lnSpc>
                      </a:pPr>
                      <a:endParaRPr lang="zh-CN" altLang="en-US" sz="2000" dirty="0">
                        <a:solidFill>
                          <a:srgbClr val="4F5D70"/>
                        </a:solidFill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just" fontAlgn="auto">
                        <a:lnSpc>
                          <a:spcPct val="150000"/>
                        </a:lnSpc>
                      </a:pPr>
                      <a:endParaRPr lang="zh-CN" altLang="en-US" sz="1000" dirty="0">
                        <a:solidFill>
                          <a:srgbClr val="3B3B3B"/>
                        </a:solidFill>
                        <a:latin typeface="微软雅黑 Light" panose="020B0502040204020203" charset="-122"/>
                        <a:ea typeface="微软雅黑 Light" panose="020B0502040204020203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26692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66095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>
            <a:extLst>
              <a:ext uri="{FF2B5EF4-FFF2-40B4-BE49-F238E27FC236}">
                <a16:creationId xmlns:a16="http://schemas.microsoft.com/office/drawing/2014/main" id="{50D53604-63B4-441E-9662-17435EE87176}"/>
              </a:ext>
            </a:extLst>
          </p:cNvPr>
          <p:cNvSpPr txBox="1"/>
          <p:nvPr/>
        </p:nvSpPr>
        <p:spPr>
          <a:xfrm>
            <a:off x="709144" y="409585"/>
            <a:ext cx="39644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rgbClr val="4F5D70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4/4 </a:t>
            </a:r>
            <a:r>
              <a:rPr lang="zh-CN" altLang="en-US" sz="3600" b="1" dirty="0">
                <a:solidFill>
                  <a:srgbClr val="4F5D70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专长与不足</a:t>
            </a: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3F449C7B-BBB6-45AF-B5E6-708617B76C4A}"/>
              </a:ext>
            </a:extLst>
          </p:cNvPr>
          <p:cNvCxnSpPr>
            <a:cxnSpLocks/>
          </p:cNvCxnSpPr>
          <p:nvPr/>
        </p:nvCxnSpPr>
        <p:spPr>
          <a:xfrm>
            <a:off x="7710" y="1240732"/>
            <a:ext cx="12184290" cy="0"/>
          </a:xfrm>
          <a:prstGeom prst="line">
            <a:avLst/>
          </a:prstGeom>
          <a:ln w="25400">
            <a:solidFill>
              <a:srgbClr val="4F5D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BDC5F10A-234E-40C8-97F9-6CB78417B8B4}"/>
              </a:ext>
            </a:extLst>
          </p:cNvPr>
          <p:cNvCxnSpPr/>
          <p:nvPr/>
        </p:nvCxnSpPr>
        <p:spPr>
          <a:xfrm flipV="1">
            <a:off x="10876461" y="-363583"/>
            <a:ext cx="1099457" cy="1077686"/>
          </a:xfrm>
          <a:prstGeom prst="line">
            <a:avLst/>
          </a:prstGeom>
          <a:ln w="25400">
            <a:solidFill>
              <a:srgbClr val="FE7F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F664C21F-67AF-4526-91B1-83CDAF58A9A6}"/>
              </a:ext>
            </a:extLst>
          </p:cNvPr>
          <p:cNvCxnSpPr/>
          <p:nvPr/>
        </p:nvCxnSpPr>
        <p:spPr>
          <a:xfrm flipV="1">
            <a:off x="11642271" y="-752203"/>
            <a:ext cx="1099457" cy="1077686"/>
          </a:xfrm>
          <a:prstGeom prst="line">
            <a:avLst/>
          </a:prstGeom>
          <a:ln w="25400">
            <a:solidFill>
              <a:srgbClr val="FE7F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4070D096-ED98-4A03-A0E6-3FC6379CC11D}"/>
              </a:ext>
            </a:extLst>
          </p:cNvPr>
          <p:cNvSpPr txBox="1"/>
          <p:nvPr/>
        </p:nvSpPr>
        <p:spPr>
          <a:xfrm>
            <a:off x="1254747" y="2420938"/>
            <a:ext cx="4655724" cy="30739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800" dirty="0">
                <a:solidFill>
                  <a:srgbClr val="4F5D7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专 长</a:t>
            </a:r>
            <a:endParaRPr lang="en-US" altLang="zh-CN" sz="2800" dirty="0">
              <a:solidFill>
                <a:srgbClr val="4F5D7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514350" indent="-514350" algn="just" fontAlgn="auto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>
                <a:solidFill>
                  <a:srgbClr val="4F5D7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熟悉 </a:t>
            </a:r>
            <a:r>
              <a:rPr lang="en-US" altLang="zh-CN" sz="2000" dirty="0">
                <a:solidFill>
                  <a:srgbClr val="4F5D7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C++</a:t>
            </a:r>
            <a:r>
              <a:rPr lang="zh-CN" altLang="en-US" sz="2000" dirty="0">
                <a:solidFill>
                  <a:srgbClr val="4F5D7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、</a:t>
            </a:r>
            <a:r>
              <a:rPr lang="en-US" altLang="zh-CN" sz="2000" dirty="0">
                <a:solidFill>
                  <a:srgbClr val="4F5D7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GLSL</a:t>
            </a:r>
            <a:r>
              <a:rPr lang="zh-CN" altLang="en-US" sz="2000" dirty="0">
                <a:solidFill>
                  <a:srgbClr val="4F5D7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、</a:t>
            </a:r>
            <a:r>
              <a:rPr lang="en-US" altLang="zh-CN" sz="2000" dirty="0">
                <a:solidFill>
                  <a:srgbClr val="4F5D7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python</a:t>
            </a:r>
            <a:r>
              <a:rPr lang="zh-CN" altLang="en-US" sz="2000" dirty="0">
                <a:solidFill>
                  <a:srgbClr val="4F5D7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、</a:t>
            </a:r>
            <a:r>
              <a:rPr lang="en-US" altLang="zh-CN" sz="2000" dirty="0" err="1">
                <a:solidFill>
                  <a:srgbClr val="4F5D7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lua</a:t>
            </a:r>
            <a:endParaRPr lang="en-US" altLang="zh-CN" sz="2000" dirty="0">
              <a:solidFill>
                <a:srgbClr val="4F5D7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514350" indent="-514350" algn="just" fontAlgn="auto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>
                <a:solidFill>
                  <a:srgbClr val="4F5D7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计算机图形学基础扎实</a:t>
            </a:r>
            <a:endParaRPr lang="en-US" altLang="zh-CN" sz="2000" dirty="0">
              <a:solidFill>
                <a:srgbClr val="4F5D7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514350" indent="-514350" algn="just" fontAlgn="auto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>
                <a:solidFill>
                  <a:srgbClr val="4F5D7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熟悉 </a:t>
            </a:r>
            <a:r>
              <a:rPr lang="en-US" altLang="zh-CN" sz="2000" dirty="0" err="1">
                <a:solidFill>
                  <a:srgbClr val="4F5D7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sklearn</a:t>
            </a:r>
            <a:r>
              <a:rPr lang="en-US" altLang="zh-CN" sz="2000" dirty="0">
                <a:solidFill>
                  <a:srgbClr val="4F5D7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lang="zh-CN" altLang="en-US" sz="2000" dirty="0">
                <a:solidFill>
                  <a:srgbClr val="4F5D7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机器学习框架</a:t>
            </a:r>
            <a:endParaRPr lang="en-US" altLang="zh-CN" sz="2000" dirty="0">
              <a:solidFill>
                <a:srgbClr val="4F5D7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514350" indent="-514350" algn="just" fontAlgn="auto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>
                <a:solidFill>
                  <a:srgbClr val="4F5D7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数学功底扎实</a:t>
            </a:r>
          </a:p>
          <a:p>
            <a:pPr>
              <a:lnSpc>
                <a:spcPct val="150000"/>
              </a:lnSpc>
            </a:pPr>
            <a:endParaRPr lang="en-US" altLang="zh-CN" sz="2400" dirty="0">
              <a:solidFill>
                <a:srgbClr val="373737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6B64D56-0001-416C-9E39-3EBEC0992F3E}"/>
              </a:ext>
            </a:extLst>
          </p:cNvPr>
          <p:cNvSpPr txBox="1"/>
          <p:nvPr/>
        </p:nvSpPr>
        <p:spPr>
          <a:xfrm>
            <a:off x="6409151" y="2420938"/>
            <a:ext cx="4655724" cy="21505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800" dirty="0">
                <a:solidFill>
                  <a:srgbClr val="4F5D7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不 足</a:t>
            </a:r>
            <a:endParaRPr lang="en-US" altLang="zh-CN" sz="2800" dirty="0">
              <a:solidFill>
                <a:srgbClr val="4F5D7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>
                <a:solidFill>
                  <a:srgbClr val="4F5D7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对于计算机知识缺乏系统学习，如计算机网络、计算机组成等</a:t>
            </a:r>
            <a:endParaRPr lang="en-US" altLang="zh-CN" sz="2000" dirty="0">
              <a:solidFill>
                <a:srgbClr val="4F5D7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>
                <a:solidFill>
                  <a:srgbClr val="4F5D7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对于</a:t>
            </a:r>
            <a:r>
              <a:rPr lang="en-US" altLang="zh-CN" sz="2000" dirty="0">
                <a:solidFill>
                  <a:srgbClr val="4F5D7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C++</a:t>
            </a:r>
            <a:r>
              <a:rPr lang="zh-CN" altLang="en-US" sz="2000" dirty="0">
                <a:solidFill>
                  <a:srgbClr val="4F5D7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不是特别熟悉</a:t>
            </a:r>
            <a:endParaRPr lang="en-US" altLang="zh-CN" sz="2400" dirty="0">
              <a:solidFill>
                <a:srgbClr val="4F5D7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D67365AF-80F9-4A42-B470-7D5E26C7947C}"/>
              </a:ext>
            </a:extLst>
          </p:cNvPr>
          <p:cNvCxnSpPr>
            <a:cxnSpLocks/>
          </p:cNvCxnSpPr>
          <p:nvPr/>
        </p:nvCxnSpPr>
        <p:spPr>
          <a:xfrm flipV="1">
            <a:off x="5976731" y="2420938"/>
            <a:ext cx="0" cy="2960685"/>
          </a:xfrm>
          <a:prstGeom prst="line">
            <a:avLst/>
          </a:prstGeom>
          <a:ln w="25400">
            <a:solidFill>
              <a:srgbClr val="4F5D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40230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自定义 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D5858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6F1788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4F5D70"/>
        </a:solidFill>
        <a:ln>
          <a:solidFill>
            <a:srgbClr val="ED5858"/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solidFill>
            <a:srgbClr val="ED5858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1188</TotalTime>
  <Words>202</Words>
  <Application>Microsoft Office PowerPoint</Application>
  <PresentationFormat>宽屏</PresentationFormat>
  <Paragraphs>45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等线</vt:lpstr>
      <vt:lpstr>等线 Light</vt:lpstr>
      <vt:lpstr>华文中宋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3290707042@qq.com</dc:creator>
  <cp:lastModifiedBy>3290707042@qq.com</cp:lastModifiedBy>
  <cp:revision>124</cp:revision>
  <dcterms:created xsi:type="dcterms:W3CDTF">2019-06-11T03:16:37Z</dcterms:created>
  <dcterms:modified xsi:type="dcterms:W3CDTF">2020-08-18T13:57:25Z</dcterms:modified>
</cp:coreProperties>
</file>