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3DCBF-7636-4492-96BB-6215C6EBE118}" v="181" dt="2023-12-19T15:05:22.766"/>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5" d="100"/>
          <a:sy n="105" d="100"/>
        </p:scale>
        <p:origin x="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怡典 江" userId="a99cbccaf1264cce" providerId="LiveId" clId="{9333DCBF-7636-4492-96BB-6215C6EBE118}"/>
    <pc:docChg chg="undo custSel addSld delSld modSld modMainMaster">
      <pc:chgData name="怡典 江" userId="a99cbccaf1264cce" providerId="LiveId" clId="{9333DCBF-7636-4492-96BB-6215C6EBE118}" dt="2023-12-19T15:08:01.154" v="1582" actId="1076"/>
      <pc:docMkLst>
        <pc:docMk/>
      </pc:docMkLst>
      <pc:sldChg chg="addSp modSp mod setBg">
        <pc:chgData name="怡典 江" userId="a99cbccaf1264cce" providerId="LiveId" clId="{9333DCBF-7636-4492-96BB-6215C6EBE118}" dt="2023-12-16T10:56:41.210" v="148" actId="14100"/>
        <pc:sldMkLst>
          <pc:docMk/>
          <pc:sldMk cId="4174969408" sldId="256"/>
        </pc:sldMkLst>
        <pc:spChg chg="mod">
          <ac:chgData name="怡典 江" userId="a99cbccaf1264cce" providerId="LiveId" clId="{9333DCBF-7636-4492-96BB-6215C6EBE118}" dt="2023-12-16T10:56:34.410" v="147" actId="14100"/>
          <ac:spMkLst>
            <pc:docMk/>
            <pc:sldMk cId="4174969408" sldId="256"/>
            <ac:spMk id="2" creationId="{43E33639-D152-EB67-4EE6-56E398E8D70D}"/>
          </ac:spMkLst>
        </pc:spChg>
        <pc:spChg chg="mod">
          <ac:chgData name="怡典 江" userId="a99cbccaf1264cce" providerId="LiveId" clId="{9333DCBF-7636-4492-96BB-6215C6EBE118}" dt="2023-12-16T10:56:41.210" v="148" actId="14100"/>
          <ac:spMkLst>
            <pc:docMk/>
            <pc:sldMk cId="4174969408" sldId="256"/>
            <ac:spMk id="3" creationId="{B2411497-E6CE-C6D5-5B38-E2F3ADE07C58}"/>
          </ac:spMkLst>
        </pc:spChg>
        <pc:spChg chg="add">
          <ac:chgData name="怡典 江" userId="a99cbccaf1264cce" providerId="LiveId" clId="{9333DCBF-7636-4492-96BB-6215C6EBE118}" dt="2023-12-16T10:56:06.666" v="138" actId="26606"/>
          <ac:spMkLst>
            <pc:docMk/>
            <pc:sldMk cId="4174969408" sldId="256"/>
            <ac:spMk id="10" creationId="{5A7802B6-FF37-40CF-A7E2-6F2A0D9A91EF}"/>
          </ac:spMkLst>
        </pc:spChg>
        <pc:picChg chg="add">
          <ac:chgData name="怡典 江" userId="a99cbccaf1264cce" providerId="LiveId" clId="{9333DCBF-7636-4492-96BB-6215C6EBE118}" dt="2023-12-16T10:56:06.666" v="138" actId="26606"/>
          <ac:picMkLst>
            <pc:docMk/>
            <pc:sldMk cId="4174969408" sldId="256"/>
            <ac:picMk id="7" creationId="{8B4E2F81-0F8E-126A-14FA-0664D48D9C17}"/>
          </ac:picMkLst>
        </pc:picChg>
      </pc:sldChg>
      <pc:sldChg chg="addSp delSp modSp del mod setBg">
        <pc:chgData name="怡典 江" userId="a99cbccaf1264cce" providerId="LiveId" clId="{9333DCBF-7636-4492-96BB-6215C6EBE118}" dt="2023-12-16T10:51:01.571" v="48" actId="47"/>
        <pc:sldMkLst>
          <pc:docMk/>
          <pc:sldMk cId="1421820982" sldId="257"/>
        </pc:sldMkLst>
        <pc:spChg chg="mod">
          <ac:chgData name="怡典 江" userId="a99cbccaf1264cce" providerId="LiveId" clId="{9333DCBF-7636-4492-96BB-6215C6EBE118}" dt="2023-12-16T10:49:20.861" v="32" actId="26606"/>
          <ac:spMkLst>
            <pc:docMk/>
            <pc:sldMk cId="1421820982" sldId="257"/>
            <ac:spMk id="2" creationId="{BD5B87D1-65C5-364B-F038-40B89EB6E513}"/>
          </ac:spMkLst>
        </pc:spChg>
        <pc:spChg chg="add del mod">
          <ac:chgData name="怡典 江" userId="a99cbccaf1264cce" providerId="LiveId" clId="{9333DCBF-7636-4492-96BB-6215C6EBE118}" dt="2023-12-16T10:49:20.861" v="32" actId="26606"/>
          <ac:spMkLst>
            <pc:docMk/>
            <pc:sldMk cId="1421820982" sldId="257"/>
            <ac:spMk id="3" creationId="{43E2278A-C0EC-993E-DC8C-EC62E48236ED}"/>
          </ac:spMkLst>
        </pc:spChg>
        <pc:spChg chg="add del">
          <ac:chgData name="怡典 江" userId="a99cbccaf1264cce" providerId="LiveId" clId="{9333DCBF-7636-4492-96BB-6215C6EBE118}" dt="2023-12-16T10:49:16.351" v="25" actId="26606"/>
          <ac:spMkLst>
            <pc:docMk/>
            <pc:sldMk cId="1421820982" sldId="257"/>
            <ac:spMk id="9" creationId="{9F4444CE-BC8D-4D61-B303-4C05614E62AB}"/>
          </ac:spMkLst>
        </pc:spChg>
        <pc:spChg chg="add del">
          <ac:chgData name="怡典 江" userId="a99cbccaf1264cce" providerId="LiveId" clId="{9333DCBF-7636-4492-96BB-6215C6EBE118}" dt="2023-12-16T10:49:16.351" v="25" actId="26606"/>
          <ac:spMkLst>
            <pc:docMk/>
            <pc:sldMk cId="1421820982" sldId="257"/>
            <ac:spMk id="11" creationId="{73772B81-181F-48B7-8826-4D9686D15DF5}"/>
          </ac:spMkLst>
        </pc:spChg>
        <pc:spChg chg="add del">
          <ac:chgData name="怡典 江" userId="a99cbccaf1264cce" providerId="LiveId" clId="{9333DCBF-7636-4492-96BB-6215C6EBE118}" dt="2023-12-16T10:49:16.351" v="25" actId="26606"/>
          <ac:spMkLst>
            <pc:docMk/>
            <pc:sldMk cId="1421820982" sldId="257"/>
            <ac:spMk id="13" creationId="{B2205F6E-03C6-4E92-877C-E2482F6599AA}"/>
          </ac:spMkLst>
        </pc:spChg>
        <pc:spChg chg="add del">
          <ac:chgData name="怡典 江" userId="a99cbccaf1264cce" providerId="LiveId" clId="{9333DCBF-7636-4492-96BB-6215C6EBE118}" dt="2023-12-16T10:49:17.656" v="27" actId="26606"/>
          <ac:spMkLst>
            <pc:docMk/>
            <pc:sldMk cId="1421820982" sldId="257"/>
            <ac:spMk id="16" creationId="{EB6743CF-E74B-4A3C-A785-599069DB89DF}"/>
          </ac:spMkLst>
        </pc:spChg>
        <pc:spChg chg="add del">
          <ac:chgData name="怡典 江" userId="a99cbccaf1264cce" providerId="LiveId" clId="{9333DCBF-7636-4492-96BB-6215C6EBE118}" dt="2023-12-16T10:49:17.656" v="27" actId="26606"/>
          <ac:spMkLst>
            <pc:docMk/>
            <pc:sldMk cId="1421820982" sldId="257"/>
            <ac:spMk id="17" creationId="{43E2278A-C0EC-993E-DC8C-EC62E48236ED}"/>
          </ac:spMkLst>
        </pc:spChg>
        <pc:spChg chg="add del">
          <ac:chgData name="怡典 江" userId="a99cbccaf1264cce" providerId="LiveId" clId="{9333DCBF-7636-4492-96BB-6215C6EBE118}" dt="2023-12-16T10:49:18.473" v="29" actId="26606"/>
          <ac:spMkLst>
            <pc:docMk/>
            <pc:sldMk cId="1421820982" sldId="257"/>
            <ac:spMk id="19" creationId="{43E2278A-C0EC-993E-DC8C-EC62E48236ED}"/>
          </ac:spMkLst>
        </pc:spChg>
        <pc:spChg chg="add del">
          <ac:chgData name="怡典 江" userId="a99cbccaf1264cce" providerId="LiveId" clId="{9333DCBF-7636-4492-96BB-6215C6EBE118}" dt="2023-12-16T10:49:18.473" v="29" actId="26606"/>
          <ac:spMkLst>
            <pc:docMk/>
            <pc:sldMk cId="1421820982" sldId="257"/>
            <ac:spMk id="21" creationId="{3BCB5F6A-9EB0-40B0-9D13-3023E9A20508}"/>
          </ac:spMkLst>
        </pc:spChg>
        <pc:spChg chg="add del">
          <ac:chgData name="怡典 江" userId="a99cbccaf1264cce" providerId="LiveId" clId="{9333DCBF-7636-4492-96BB-6215C6EBE118}" dt="2023-12-16T10:49:20.840" v="31" actId="26606"/>
          <ac:spMkLst>
            <pc:docMk/>
            <pc:sldMk cId="1421820982" sldId="257"/>
            <ac:spMk id="23" creationId="{DBB05BAE-BBD3-4289-899F-A6851503C6B0}"/>
          </ac:spMkLst>
        </pc:spChg>
        <pc:spChg chg="add del">
          <ac:chgData name="怡典 江" userId="a99cbccaf1264cce" providerId="LiveId" clId="{9333DCBF-7636-4492-96BB-6215C6EBE118}" dt="2023-12-16T10:49:20.840" v="31" actId="26606"/>
          <ac:spMkLst>
            <pc:docMk/>
            <pc:sldMk cId="1421820982" sldId="257"/>
            <ac:spMk id="25" creationId="{9874D11C-36F5-4BBE-A490-019A54E953B0}"/>
          </ac:spMkLst>
        </pc:spChg>
        <pc:spChg chg="add del">
          <ac:chgData name="怡典 江" userId="a99cbccaf1264cce" providerId="LiveId" clId="{9333DCBF-7636-4492-96BB-6215C6EBE118}" dt="2023-12-16T10:49:20.840" v="31" actId="26606"/>
          <ac:spMkLst>
            <pc:docMk/>
            <pc:sldMk cId="1421820982" sldId="257"/>
            <ac:spMk id="26" creationId="{43E2278A-C0EC-993E-DC8C-EC62E48236ED}"/>
          </ac:spMkLst>
        </pc:spChg>
        <pc:spChg chg="add del">
          <ac:chgData name="怡典 江" userId="a99cbccaf1264cce" providerId="LiveId" clId="{9333DCBF-7636-4492-96BB-6215C6EBE118}" dt="2023-12-16T10:49:20.840" v="31" actId="26606"/>
          <ac:spMkLst>
            <pc:docMk/>
            <pc:sldMk cId="1421820982" sldId="257"/>
            <ac:spMk id="29" creationId="{3F088236-D655-4F88-B238-E16762358025}"/>
          </ac:spMkLst>
        </pc:spChg>
        <pc:spChg chg="add del">
          <ac:chgData name="怡典 江" userId="a99cbccaf1264cce" providerId="LiveId" clId="{9333DCBF-7636-4492-96BB-6215C6EBE118}" dt="2023-12-16T10:49:20.840" v="31" actId="26606"/>
          <ac:spMkLst>
            <pc:docMk/>
            <pc:sldMk cId="1421820982" sldId="257"/>
            <ac:spMk id="30" creationId="{3DAC0C92-199E-475C-9390-119A9B027276}"/>
          </ac:spMkLst>
        </pc:spChg>
        <pc:spChg chg="add del">
          <ac:chgData name="怡典 江" userId="a99cbccaf1264cce" providerId="LiveId" clId="{9333DCBF-7636-4492-96BB-6215C6EBE118}" dt="2023-12-16T10:49:20.840" v="31" actId="26606"/>
          <ac:spMkLst>
            <pc:docMk/>
            <pc:sldMk cId="1421820982" sldId="257"/>
            <ac:spMk id="31" creationId="{C4CFB339-0ED8-4FE2-9EF1-6D1375B8499B}"/>
          </ac:spMkLst>
        </pc:spChg>
        <pc:spChg chg="add del">
          <ac:chgData name="怡典 江" userId="a99cbccaf1264cce" providerId="LiveId" clId="{9333DCBF-7636-4492-96BB-6215C6EBE118}" dt="2023-12-16T10:49:20.840" v="31" actId="26606"/>
          <ac:spMkLst>
            <pc:docMk/>
            <pc:sldMk cId="1421820982" sldId="257"/>
            <ac:spMk id="32" creationId="{31896C80-2069-4431-9C19-83B913734490}"/>
          </ac:spMkLst>
        </pc:spChg>
        <pc:spChg chg="add del">
          <ac:chgData name="怡典 江" userId="a99cbccaf1264cce" providerId="LiveId" clId="{9333DCBF-7636-4492-96BB-6215C6EBE118}" dt="2023-12-16T10:49:20.840" v="31" actId="26606"/>
          <ac:spMkLst>
            <pc:docMk/>
            <pc:sldMk cId="1421820982" sldId="257"/>
            <ac:spMk id="33" creationId="{BF120A21-0841-4823-B0C4-28AEBCEF9B78}"/>
          </ac:spMkLst>
        </pc:spChg>
        <pc:spChg chg="add">
          <ac:chgData name="怡典 江" userId="a99cbccaf1264cce" providerId="LiveId" clId="{9333DCBF-7636-4492-96BB-6215C6EBE118}" dt="2023-12-16T10:49:20.861" v="32" actId="26606"/>
          <ac:spMkLst>
            <pc:docMk/>
            <pc:sldMk cId="1421820982" sldId="257"/>
            <ac:spMk id="35" creationId="{9F4444CE-BC8D-4D61-B303-4C05614E62AB}"/>
          </ac:spMkLst>
        </pc:spChg>
        <pc:spChg chg="add">
          <ac:chgData name="怡典 江" userId="a99cbccaf1264cce" providerId="LiveId" clId="{9333DCBF-7636-4492-96BB-6215C6EBE118}" dt="2023-12-16T10:49:20.861" v="32" actId="26606"/>
          <ac:spMkLst>
            <pc:docMk/>
            <pc:sldMk cId="1421820982" sldId="257"/>
            <ac:spMk id="36" creationId="{73772B81-181F-48B7-8826-4D9686D15DF5}"/>
          </ac:spMkLst>
        </pc:spChg>
        <pc:spChg chg="add">
          <ac:chgData name="怡典 江" userId="a99cbccaf1264cce" providerId="LiveId" clId="{9333DCBF-7636-4492-96BB-6215C6EBE118}" dt="2023-12-16T10:49:20.861" v="32" actId="26606"/>
          <ac:spMkLst>
            <pc:docMk/>
            <pc:sldMk cId="1421820982" sldId="257"/>
            <ac:spMk id="37" creationId="{B2205F6E-03C6-4E92-877C-E2482F6599AA}"/>
          </ac:spMkLst>
        </pc:spChg>
        <pc:graphicFrameChg chg="add del">
          <ac:chgData name="怡典 江" userId="a99cbccaf1264cce" providerId="LiveId" clId="{9333DCBF-7636-4492-96BB-6215C6EBE118}" dt="2023-12-16T10:49:16.351" v="25" actId="26606"/>
          <ac:graphicFrameMkLst>
            <pc:docMk/>
            <pc:sldMk cId="1421820982" sldId="257"/>
            <ac:graphicFrameMk id="5" creationId="{B6D3B199-76C6-DD24-EF36-142F9BE55268}"/>
          </ac:graphicFrameMkLst>
        </pc:graphicFrameChg>
        <pc:graphicFrameChg chg="add">
          <ac:chgData name="怡典 江" userId="a99cbccaf1264cce" providerId="LiveId" clId="{9333DCBF-7636-4492-96BB-6215C6EBE118}" dt="2023-12-16T10:49:20.861" v="32" actId="26606"/>
          <ac:graphicFrameMkLst>
            <pc:docMk/>
            <pc:sldMk cId="1421820982" sldId="257"/>
            <ac:graphicFrameMk id="38" creationId="{79EC7C39-2498-2EAA-9915-6CAFB6856CC9}"/>
          </ac:graphicFrameMkLst>
        </pc:graphicFrameChg>
        <pc:picChg chg="add del">
          <ac:chgData name="怡典 江" userId="a99cbccaf1264cce" providerId="LiveId" clId="{9333DCBF-7636-4492-96BB-6215C6EBE118}" dt="2023-12-16T10:49:17.656" v="27" actId="26606"/>
          <ac:picMkLst>
            <pc:docMk/>
            <pc:sldMk cId="1421820982" sldId="257"/>
            <ac:picMk id="15" creationId="{8FAFA66D-02B9-9A80-66BB-E92DB099614F}"/>
          </ac:picMkLst>
        </pc:picChg>
        <pc:picChg chg="add del">
          <ac:chgData name="怡典 江" userId="a99cbccaf1264cce" providerId="LiveId" clId="{9333DCBF-7636-4492-96BB-6215C6EBE118}" dt="2023-12-16T10:49:18.473" v="29" actId="26606"/>
          <ac:picMkLst>
            <pc:docMk/>
            <pc:sldMk cId="1421820982" sldId="257"/>
            <ac:picMk id="20" creationId="{6398A94C-98D8-768F-CC09-E2B36A84DC2D}"/>
          </ac:picMkLst>
        </pc:picChg>
        <pc:picChg chg="add del">
          <ac:chgData name="怡典 江" userId="a99cbccaf1264cce" providerId="LiveId" clId="{9333DCBF-7636-4492-96BB-6215C6EBE118}" dt="2023-12-16T10:49:20.840" v="31" actId="26606"/>
          <ac:picMkLst>
            <pc:docMk/>
            <pc:sldMk cId="1421820982" sldId="257"/>
            <ac:picMk id="24" creationId="{F2CBD380-3835-049A-BEA8-1CAF949AB53F}"/>
          </ac:picMkLst>
        </pc:picChg>
        <pc:cxnChg chg="add del">
          <ac:chgData name="怡典 江" userId="a99cbccaf1264cce" providerId="LiveId" clId="{9333DCBF-7636-4492-96BB-6215C6EBE118}" dt="2023-12-16T10:49:20.840" v="31" actId="26606"/>
          <ac:cxnSpMkLst>
            <pc:docMk/>
            <pc:sldMk cId="1421820982" sldId="257"/>
            <ac:cxnSpMk id="27" creationId="{64FA5DFF-7FE6-4855-84E6-DFA78EE978BD}"/>
          </ac:cxnSpMkLst>
        </pc:cxnChg>
        <pc:cxnChg chg="add del">
          <ac:chgData name="怡典 江" userId="a99cbccaf1264cce" providerId="LiveId" clId="{9333DCBF-7636-4492-96BB-6215C6EBE118}" dt="2023-12-16T10:49:20.840" v="31" actId="26606"/>
          <ac:cxnSpMkLst>
            <pc:docMk/>
            <pc:sldMk cId="1421820982" sldId="257"/>
            <ac:cxnSpMk id="28" creationId="{2AFD8CBA-54A3-4363-991B-B9C631BBFA74}"/>
          </ac:cxnSpMkLst>
        </pc:cxnChg>
      </pc:sldChg>
      <pc:sldChg chg="addSp delSp modSp new mod setBg">
        <pc:chgData name="怡典 江" userId="a99cbccaf1264cce" providerId="LiveId" clId="{9333DCBF-7636-4492-96BB-6215C6EBE118}" dt="2023-12-16T10:56:50.711" v="149" actId="207"/>
        <pc:sldMkLst>
          <pc:docMk/>
          <pc:sldMk cId="729994791" sldId="258"/>
        </pc:sldMkLst>
        <pc:spChg chg="mod">
          <ac:chgData name="怡典 江" userId="a99cbccaf1264cce" providerId="LiveId" clId="{9333DCBF-7636-4492-96BB-6215C6EBE118}" dt="2023-12-16T10:55:16.994" v="132" actId="26606"/>
          <ac:spMkLst>
            <pc:docMk/>
            <pc:sldMk cId="729994791" sldId="258"/>
            <ac:spMk id="2" creationId="{E437CD5D-B465-ACCA-7D2B-A59AAF52EC19}"/>
          </ac:spMkLst>
        </pc:spChg>
        <pc:spChg chg="add del mod">
          <ac:chgData name="怡典 江" userId="a99cbccaf1264cce" providerId="LiveId" clId="{9333DCBF-7636-4492-96BB-6215C6EBE118}" dt="2023-12-16T10:56:50.711" v="149" actId="207"/>
          <ac:spMkLst>
            <pc:docMk/>
            <pc:sldMk cId="729994791" sldId="258"/>
            <ac:spMk id="3" creationId="{B099E31D-4D6D-8962-5344-4E19A4817587}"/>
          </ac:spMkLst>
        </pc:spChg>
        <pc:spChg chg="add del">
          <ac:chgData name="怡典 江" userId="a99cbccaf1264cce" providerId="LiveId" clId="{9333DCBF-7636-4492-96BB-6215C6EBE118}" dt="2023-12-16T10:55:16.994" v="132" actId="26606"/>
          <ac:spMkLst>
            <pc:docMk/>
            <pc:sldMk cId="729994791" sldId="258"/>
            <ac:spMk id="9" creationId="{9F4444CE-BC8D-4D61-B303-4C05614E62AB}"/>
          </ac:spMkLst>
        </pc:spChg>
        <pc:spChg chg="add del">
          <ac:chgData name="怡典 江" userId="a99cbccaf1264cce" providerId="LiveId" clId="{9333DCBF-7636-4492-96BB-6215C6EBE118}" dt="2023-12-16T10:55:16.994" v="132" actId="26606"/>
          <ac:spMkLst>
            <pc:docMk/>
            <pc:sldMk cId="729994791" sldId="258"/>
            <ac:spMk id="11" creationId="{73772B81-181F-48B7-8826-4D9686D15DF5}"/>
          </ac:spMkLst>
        </pc:spChg>
        <pc:spChg chg="add del">
          <ac:chgData name="怡典 江" userId="a99cbccaf1264cce" providerId="LiveId" clId="{9333DCBF-7636-4492-96BB-6215C6EBE118}" dt="2023-12-16T10:55:16.994" v="132" actId="26606"/>
          <ac:spMkLst>
            <pc:docMk/>
            <pc:sldMk cId="729994791" sldId="258"/>
            <ac:spMk id="13" creationId="{B2205F6E-03C6-4E92-877C-E2482F6599AA}"/>
          </ac:spMkLst>
        </pc:spChg>
        <pc:graphicFrameChg chg="add del mod modGraphic">
          <ac:chgData name="怡典 江" userId="a99cbccaf1264cce" providerId="LiveId" clId="{9333DCBF-7636-4492-96BB-6215C6EBE118}" dt="2023-12-16T10:55:16.994" v="132" actId="26606"/>
          <ac:graphicFrameMkLst>
            <pc:docMk/>
            <pc:sldMk cId="729994791" sldId="258"/>
            <ac:graphicFrameMk id="5" creationId="{605BB2EC-2034-9E26-88B3-F846DC6945CE}"/>
          </ac:graphicFrameMkLst>
        </pc:graphicFrameChg>
      </pc:sldChg>
      <pc:sldChg chg="addSp delSp modSp new mod">
        <pc:chgData name="怡典 江" userId="a99cbccaf1264cce" providerId="LiveId" clId="{9333DCBF-7636-4492-96BB-6215C6EBE118}" dt="2023-12-16T10:59:43.816" v="266" actId="1076"/>
        <pc:sldMkLst>
          <pc:docMk/>
          <pc:sldMk cId="2582631360" sldId="259"/>
        </pc:sldMkLst>
        <pc:spChg chg="mod">
          <ac:chgData name="怡典 江" userId="a99cbccaf1264cce" providerId="LiveId" clId="{9333DCBF-7636-4492-96BB-6215C6EBE118}" dt="2023-12-16T10:57:11.162" v="159" actId="2711"/>
          <ac:spMkLst>
            <pc:docMk/>
            <pc:sldMk cId="2582631360" sldId="259"/>
            <ac:spMk id="2" creationId="{4EDE1316-DA04-DAB4-8924-C1C917945DB2}"/>
          </ac:spMkLst>
        </pc:spChg>
        <pc:spChg chg="add del mod">
          <ac:chgData name="怡典 江" userId="a99cbccaf1264cce" providerId="LiveId" clId="{9333DCBF-7636-4492-96BB-6215C6EBE118}" dt="2023-12-16T10:59:23.147" v="265" actId="20577"/>
          <ac:spMkLst>
            <pc:docMk/>
            <pc:sldMk cId="2582631360" sldId="259"/>
            <ac:spMk id="3" creationId="{9FB51D45-0C7B-EE2B-815D-092007FDAFFB}"/>
          </ac:spMkLst>
        </pc:spChg>
        <pc:graphicFrameChg chg="add del mod modGraphic">
          <ac:chgData name="怡典 江" userId="a99cbccaf1264cce" providerId="LiveId" clId="{9333DCBF-7636-4492-96BB-6215C6EBE118}" dt="2023-12-16T10:57:43.198" v="162" actId="1032"/>
          <ac:graphicFrameMkLst>
            <pc:docMk/>
            <pc:sldMk cId="2582631360" sldId="259"/>
            <ac:graphicFrameMk id="4" creationId="{0FA1EFAD-45E8-8D61-43D1-7534C9E7E519}"/>
          </ac:graphicFrameMkLst>
        </pc:graphicFrameChg>
        <pc:picChg chg="add mod">
          <ac:chgData name="怡典 江" userId="a99cbccaf1264cce" providerId="LiveId" clId="{9333DCBF-7636-4492-96BB-6215C6EBE118}" dt="2023-12-16T10:59:43.816" v="266" actId="1076"/>
          <ac:picMkLst>
            <pc:docMk/>
            <pc:sldMk cId="2582631360" sldId="259"/>
            <ac:picMk id="6" creationId="{A9B7A2E0-F8E4-5A7C-9302-0FD720991BCE}"/>
          </ac:picMkLst>
        </pc:picChg>
      </pc:sldChg>
      <pc:sldChg chg="addSp modSp new mod">
        <pc:chgData name="怡典 江" userId="a99cbccaf1264cce" providerId="LiveId" clId="{9333DCBF-7636-4492-96BB-6215C6EBE118}" dt="2023-12-16T11:22:26.284" v="808" actId="14100"/>
        <pc:sldMkLst>
          <pc:docMk/>
          <pc:sldMk cId="1504142168" sldId="260"/>
        </pc:sldMkLst>
        <pc:spChg chg="mod">
          <ac:chgData name="怡典 江" userId="a99cbccaf1264cce" providerId="LiveId" clId="{9333DCBF-7636-4492-96BB-6215C6EBE118}" dt="2023-12-16T11:00:19.975" v="283" actId="2711"/>
          <ac:spMkLst>
            <pc:docMk/>
            <pc:sldMk cId="1504142168" sldId="260"/>
            <ac:spMk id="2" creationId="{E0143011-3317-E374-87F2-0D362AF14B6C}"/>
          </ac:spMkLst>
        </pc:spChg>
        <pc:spChg chg="mod">
          <ac:chgData name="怡典 江" userId="a99cbccaf1264cce" providerId="LiveId" clId="{9333DCBF-7636-4492-96BB-6215C6EBE118}" dt="2023-12-16T11:22:26.284" v="808" actId="14100"/>
          <ac:spMkLst>
            <pc:docMk/>
            <pc:sldMk cId="1504142168" sldId="260"/>
            <ac:spMk id="3" creationId="{5C95EE1E-BE49-0059-0684-80AF25B90341}"/>
          </ac:spMkLst>
        </pc:spChg>
        <pc:graphicFrameChg chg="add mod modGraphic">
          <ac:chgData name="怡典 江" userId="a99cbccaf1264cce" providerId="LiveId" clId="{9333DCBF-7636-4492-96BB-6215C6EBE118}" dt="2023-12-16T11:11:53.552" v="502" actId="113"/>
          <ac:graphicFrameMkLst>
            <pc:docMk/>
            <pc:sldMk cId="1504142168" sldId="260"/>
            <ac:graphicFrameMk id="4" creationId="{24778FFE-4741-C1FF-D589-590A5166BCD7}"/>
          </ac:graphicFrameMkLst>
        </pc:graphicFrameChg>
      </pc:sldChg>
      <pc:sldChg chg="modSp add mod">
        <pc:chgData name="怡典 江" userId="a99cbccaf1264cce" providerId="LiveId" clId="{9333DCBF-7636-4492-96BB-6215C6EBE118}" dt="2023-12-16T11:22:21.011" v="807" actId="14100"/>
        <pc:sldMkLst>
          <pc:docMk/>
          <pc:sldMk cId="495180660" sldId="261"/>
        </pc:sldMkLst>
        <pc:spChg chg="mod">
          <ac:chgData name="怡典 江" userId="a99cbccaf1264cce" providerId="LiveId" clId="{9333DCBF-7636-4492-96BB-6215C6EBE118}" dt="2023-12-16T11:22:21.011" v="807" actId="14100"/>
          <ac:spMkLst>
            <pc:docMk/>
            <pc:sldMk cId="495180660" sldId="261"/>
            <ac:spMk id="3" creationId="{5C95EE1E-BE49-0059-0684-80AF25B90341}"/>
          </ac:spMkLst>
        </pc:spChg>
        <pc:graphicFrameChg chg="mod modGraphic">
          <ac:chgData name="怡典 江" userId="a99cbccaf1264cce" providerId="LiveId" clId="{9333DCBF-7636-4492-96BB-6215C6EBE118}" dt="2023-12-16T11:22:12.041" v="806" actId="20577"/>
          <ac:graphicFrameMkLst>
            <pc:docMk/>
            <pc:sldMk cId="495180660" sldId="261"/>
            <ac:graphicFrameMk id="4" creationId="{24778FFE-4741-C1FF-D589-590A5166BCD7}"/>
          </ac:graphicFrameMkLst>
        </pc:graphicFrameChg>
      </pc:sldChg>
      <pc:sldChg chg="addSp delSp modSp add mod">
        <pc:chgData name="怡典 江" userId="a99cbccaf1264cce" providerId="LiveId" clId="{9333DCBF-7636-4492-96BB-6215C6EBE118}" dt="2023-12-16T12:39:36.293" v="886" actId="478"/>
        <pc:sldMkLst>
          <pc:docMk/>
          <pc:sldMk cId="895018592" sldId="262"/>
        </pc:sldMkLst>
        <pc:spChg chg="mod">
          <ac:chgData name="怡典 江" userId="a99cbccaf1264cce" providerId="LiveId" clId="{9333DCBF-7636-4492-96BB-6215C6EBE118}" dt="2023-12-16T12:36:50.585" v="823" actId="20577"/>
          <ac:spMkLst>
            <pc:docMk/>
            <pc:sldMk cId="895018592" sldId="262"/>
            <ac:spMk id="3" creationId="{5C95EE1E-BE49-0059-0684-80AF25B90341}"/>
          </ac:spMkLst>
        </pc:spChg>
        <pc:spChg chg="add del mod">
          <ac:chgData name="怡典 江" userId="a99cbccaf1264cce" providerId="LiveId" clId="{9333DCBF-7636-4492-96BB-6215C6EBE118}" dt="2023-12-16T12:39:36.293" v="886" actId="478"/>
          <ac:spMkLst>
            <pc:docMk/>
            <pc:sldMk cId="895018592" sldId="262"/>
            <ac:spMk id="6" creationId="{249DEB9A-CBC9-1118-1135-8FA04255495B}"/>
          </ac:spMkLst>
        </pc:spChg>
        <pc:graphicFrameChg chg="mod modGraphic">
          <ac:chgData name="怡典 江" userId="a99cbccaf1264cce" providerId="LiveId" clId="{9333DCBF-7636-4492-96BB-6215C6EBE118}" dt="2023-12-16T12:38:35.455" v="882" actId="20577"/>
          <ac:graphicFrameMkLst>
            <pc:docMk/>
            <pc:sldMk cId="895018592" sldId="262"/>
            <ac:graphicFrameMk id="4" creationId="{24778FFE-4741-C1FF-D589-590A5166BCD7}"/>
          </ac:graphicFrameMkLst>
        </pc:graphicFrameChg>
      </pc:sldChg>
      <pc:sldChg chg="new del">
        <pc:chgData name="怡典 江" userId="a99cbccaf1264cce" providerId="LiveId" clId="{9333DCBF-7636-4492-96BB-6215C6EBE118}" dt="2023-12-18T13:11:38.960" v="888" actId="47"/>
        <pc:sldMkLst>
          <pc:docMk/>
          <pc:sldMk cId="1240024139" sldId="263"/>
        </pc:sldMkLst>
      </pc:sldChg>
      <pc:sldChg chg="modSp add mod">
        <pc:chgData name="怡典 江" userId="a99cbccaf1264cce" providerId="LiveId" clId="{9333DCBF-7636-4492-96BB-6215C6EBE118}" dt="2023-12-18T13:21:46.155" v="911"/>
        <pc:sldMkLst>
          <pc:docMk/>
          <pc:sldMk cId="2182714030" sldId="263"/>
        </pc:sldMkLst>
        <pc:spChg chg="mod">
          <ac:chgData name="怡典 江" userId="a99cbccaf1264cce" providerId="LiveId" clId="{9333DCBF-7636-4492-96BB-6215C6EBE118}" dt="2023-12-18T13:20:47.397" v="891"/>
          <ac:spMkLst>
            <pc:docMk/>
            <pc:sldMk cId="2182714030" sldId="263"/>
            <ac:spMk id="3" creationId="{5C95EE1E-BE49-0059-0684-80AF25B90341}"/>
          </ac:spMkLst>
        </pc:spChg>
        <pc:graphicFrameChg chg="mod modGraphic">
          <ac:chgData name="怡典 江" userId="a99cbccaf1264cce" providerId="LiveId" clId="{9333DCBF-7636-4492-96BB-6215C6EBE118}" dt="2023-12-18T13:21:46.155" v="911"/>
          <ac:graphicFrameMkLst>
            <pc:docMk/>
            <pc:sldMk cId="2182714030" sldId="263"/>
            <ac:graphicFrameMk id="4" creationId="{24778FFE-4741-C1FF-D589-590A5166BCD7}"/>
          </ac:graphicFrameMkLst>
        </pc:graphicFrameChg>
      </pc:sldChg>
      <pc:sldChg chg="modSp add del mod">
        <pc:chgData name="怡典 江" userId="a99cbccaf1264cce" providerId="LiveId" clId="{9333DCBF-7636-4492-96BB-6215C6EBE118}" dt="2023-12-18T13:22:21.943" v="919"/>
        <pc:sldMkLst>
          <pc:docMk/>
          <pc:sldMk cId="669895606" sldId="264"/>
        </pc:sldMkLst>
        <pc:spChg chg="mod">
          <ac:chgData name="怡典 江" userId="a99cbccaf1264cce" providerId="LiveId" clId="{9333DCBF-7636-4492-96BB-6215C6EBE118}" dt="2023-12-18T13:22:21.001" v="918" actId="20577"/>
          <ac:spMkLst>
            <pc:docMk/>
            <pc:sldMk cId="669895606" sldId="264"/>
            <ac:spMk id="3" creationId="{5C95EE1E-BE49-0059-0684-80AF25B90341}"/>
          </ac:spMkLst>
        </pc:spChg>
      </pc:sldChg>
      <pc:sldChg chg="modSp add mod">
        <pc:chgData name="怡典 江" userId="a99cbccaf1264cce" providerId="LiveId" clId="{9333DCBF-7636-4492-96BB-6215C6EBE118}" dt="2023-12-18T14:13:24.926" v="971"/>
        <pc:sldMkLst>
          <pc:docMk/>
          <pc:sldMk cId="1766683757" sldId="264"/>
        </pc:sldMkLst>
        <pc:spChg chg="mod">
          <ac:chgData name="怡典 江" userId="a99cbccaf1264cce" providerId="LiveId" clId="{9333DCBF-7636-4492-96BB-6215C6EBE118}" dt="2023-12-18T13:25:03.581" v="936" actId="27636"/>
          <ac:spMkLst>
            <pc:docMk/>
            <pc:sldMk cId="1766683757" sldId="264"/>
            <ac:spMk id="3" creationId="{5C95EE1E-BE49-0059-0684-80AF25B90341}"/>
          </ac:spMkLst>
        </pc:spChg>
        <pc:graphicFrameChg chg="mod modGraphic">
          <ac:chgData name="怡典 江" userId="a99cbccaf1264cce" providerId="LiveId" clId="{9333DCBF-7636-4492-96BB-6215C6EBE118}" dt="2023-12-18T14:13:24.926" v="971"/>
          <ac:graphicFrameMkLst>
            <pc:docMk/>
            <pc:sldMk cId="1766683757" sldId="264"/>
            <ac:graphicFrameMk id="4" creationId="{24778FFE-4741-C1FF-D589-590A5166BCD7}"/>
          </ac:graphicFrameMkLst>
        </pc:graphicFrameChg>
      </pc:sldChg>
      <pc:sldChg chg="modSp add mod">
        <pc:chgData name="怡典 江" userId="a99cbccaf1264cce" providerId="LiveId" clId="{9333DCBF-7636-4492-96BB-6215C6EBE118}" dt="2023-12-18T14:15:29.616" v="980"/>
        <pc:sldMkLst>
          <pc:docMk/>
          <pc:sldMk cId="1216677349" sldId="265"/>
        </pc:sldMkLst>
        <pc:spChg chg="mod">
          <ac:chgData name="怡典 江" userId="a99cbccaf1264cce" providerId="LiveId" clId="{9333DCBF-7636-4492-96BB-6215C6EBE118}" dt="2023-12-18T14:14:20.320" v="977" actId="20577"/>
          <ac:spMkLst>
            <pc:docMk/>
            <pc:sldMk cId="1216677349" sldId="265"/>
            <ac:spMk id="3" creationId="{5C95EE1E-BE49-0059-0684-80AF25B90341}"/>
          </ac:spMkLst>
        </pc:spChg>
        <pc:graphicFrameChg chg="mod">
          <ac:chgData name="怡典 江" userId="a99cbccaf1264cce" providerId="LiveId" clId="{9333DCBF-7636-4492-96BB-6215C6EBE118}" dt="2023-12-18T14:15:29.616" v="980"/>
          <ac:graphicFrameMkLst>
            <pc:docMk/>
            <pc:sldMk cId="1216677349" sldId="265"/>
            <ac:graphicFrameMk id="4" creationId="{24778FFE-4741-C1FF-D589-590A5166BCD7}"/>
          </ac:graphicFrameMkLst>
        </pc:graphicFrameChg>
      </pc:sldChg>
      <pc:sldChg chg="modSp add mod">
        <pc:chgData name="怡典 江" userId="a99cbccaf1264cce" providerId="LiveId" clId="{9333DCBF-7636-4492-96BB-6215C6EBE118}" dt="2023-12-18T14:20:33.947" v="1003" actId="33524"/>
        <pc:sldMkLst>
          <pc:docMk/>
          <pc:sldMk cId="1007595846" sldId="266"/>
        </pc:sldMkLst>
        <pc:spChg chg="mod">
          <ac:chgData name="怡典 江" userId="a99cbccaf1264cce" providerId="LiveId" clId="{9333DCBF-7636-4492-96BB-6215C6EBE118}" dt="2023-12-18T14:17:05.690" v="988" actId="20577"/>
          <ac:spMkLst>
            <pc:docMk/>
            <pc:sldMk cId="1007595846" sldId="266"/>
            <ac:spMk id="3" creationId="{5C95EE1E-BE49-0059-0684-80AF25B90341}"/>
          </ac:spMkLst>
        </pc:spChg>
        <pc:graphicFrameChg chg="mod modGraphic">
          <ac:chgData name="怡典 江" userId="a99cbccaf1264cce" providerId="LiveId" clId="{9333DCBF-7636-4492-96BB-6215C6EBE118}" dt="2023-12-18T14:20:33.947" v="1003" actId="33524"/>
          <ac:graphicFrameMkLst>
            <pc:docMk/>
            <pc:sldMk cId="1007595846" sldId="266"/>
            <ac:graphicFrameMk id="4" creationId="{24778FFE-4741-C1FF-D589-590A5166BCD7}"/>
          </ac:graphicFrameMkLst>
        </pc:graphicFrameChg>
      </pc:sldChg>
      <pc:sldChg chg="modSp add mod">
        <pc:chgData name="怡典 江" userId="a99cbccaf1264cce" providerId="LiveId" clId="{9333DCBF-7636-4492-96BB-6215C6EBE118}" dt="2023-12-18T15:30:57.353" v="1027" actId="6549"/>
        <pc:sldMkLst>
          <pc:docMk/>
          <pc:sldMk cId="2881241761" sldId="267"/>
        </pc:sldMkLst>
        <pc:spChg chg="mod">
          <ac:chgData name="怡典 江" userId="a99cbccaf1264cce" providerId="LiveId" clId="{9333DCBF-7636-4492-96BB-6215C6EBE118}" dt="2023-12-18T15:29:34.056" v="1021" actId="27636"/>
          <ac:spMkLst>
            <pc:docMk/>
            <pc:sldMk cId="2881241761" sldId="267"/>
            <ac:spMk id="3" creationId="{5C95EE1E-BE49-0059-0684-80AF25B90341}"/>
          </ac:spMkLst>
        </pc:spChg>
        <pc:graphicFrameChg chg="mod modGraphic">
          <ac:chgData name="怡典 江" userId="a99cbccaf1264cce" providerId="LiveId" clId="{9333DCBF-7636-4492-96BB-6215C6EBE118}" dt="2023-12-18T15:30:57.353" v="1027" actId="6549"/>
          <ac:graphicFrameMkLst>
            <pc:docMk/>
            <pc:sldMk cId="2881241761" sldId="267"/>
            <ac:graphicFrameMk id="4" creationId="{24778FFE-4741-C1FF-D589-590A5166BCD7}"/>
          </ac:graphicFrameMkLst>
        </pc:graphicFrameChg>
      </pc:sldChg>
      <pc:sldChg chg="modSp add mod">
        <pc:chgData name="怡典 江" userId="a99cbccaf1264cce" providerId="LiveId" clId="{9333DCBF-7636-4492-96BB-6215C6EBE118}" dt="2023-12-18T15:48:51.242" v="1116" actId="14100"/>
        <pc:sldMkLst>
          <pc:docMk/>
          <pc:sldMk cId="4236547366" sldId="268"/>
        </pc:sldMkLst>
        <pc:spChg chg="mod">
          <ac:chgData name="怡典 江" userId="a99cbccaf1264cce" providerId="LiveId" clId="{9333DCBF-7636-4492-96BB-6215C6EBE118}" dt="2023-12-18T15:48:40.076" v="1112" actId="20577"/>
          <ac:spMkLst>
            <pc:docMk/>
            <pc:sldMk cId="4236547366" sldId="268"/>
            <ac:spMk id="2" creationId="{E0143011-3317-E374-87F2-0D362AF14B6C}"/>
          </ac:spMkLst>
        </pc:spChg>
        <pc:spChg chg="mod">
          <ac:chgData name="怡典 江" userId="a99cbccaf1264cce" providerId="LiveId" clId="{9333DCBF-7636-4492-96BB-6215C6EBE118}" dt="2023-12-18T15:48:51.242" v="1116" actId="14100"/>
          <ac:spMkLst>
            <pc:docMk/>
            <pc:sldMk cId="4236547366" sldId="268"/>
            <ac:spMk id="3" creationId="{5C95EE1E-BE49-0059-0684-80AF25B90341}"/>
          </ac:spMkLst>
        </pc:spChg>
        <pc:graphicFrameChg chg="mod modGraphic">
          <ac:chgData name="怡典 江" userId="a99cbccaf1264cce" providerId="LiveId" clId="{9333DCBF-7636-4492-96BB-6215C6EBE118}" dt="2023-12-18T15:40:10.756" v="1068"/>
          <ac:graphicFrameMkLst>
            <pc:docMk/>
            <pc:sldMk cId="4236547366" sldId="268"/>
            <ac:graphicFrameMk id="4" creationId="{24778FFE-4741-C1FF-D589-590A5166BCD7}"/>
          </ac:graphicFrameMkLst>
        </pc:graphicFrameChg>
      </pc:sldChg>
      <pc:sldChg chg="modSp add mod">
        <pc:chgData name="怡典 江" userId="a99cbccaf1264cce" providerId="LiveId" clId="{9333DCBF-7636-4492-96BB-6215C6EBE118}" dt="2023-12-18T15:49:36.566" v="1126" actId="14"/>
        <pc:sldMkLst>
          <pc:docMk/>
          <pc:sldMk cId="33063101" sldId="269"/>
        </pc:sldMkLst>
        <pc:spChg chg="mod">
          <ac:chgData name="怡典 江" userId="a99cbccaf1264cce" providerId="LiveId" clId="{9333DCBF-7636-4492-96BB-6215C6EBE118}" dt="2023-12-18T15:49:32.910" v="1124" actId="20577"/>
          <ac:spMkLst>
            <pc:docMk/>
            <pc:sldMk cId="33063101" sldId="269"/>
            <ac:spMk id="2" creationId="{E0143011-3317-E374-87F2-0D362AF14B6C}"/>
          </ac:spMkLst>
        </pc:spChg>
        <pc:spChg chg="mod">
          <ac:chgData name="怡典 江" userId="a99cbccaf1264cce" providerId="LiveId" clId="{9333DCBF-7636-4492-96BB-6215C6EBE118}" dt="2023-12-18T15:49:36.566" v="1126" actId="14"/>
          <ac:spMkLst>
            <pc:docMk/>
            <pc:sldMk cId="33063101" sldId="269"/>
            <ac:spMk id="3" creationId="{5C95EE1E-BE49-0059-0684-80AF25B90341}"/>
          </ac:spMkLst>
        </pc:spChg>
        <pc:graphicFrameChg chg="mod modGraphic">
          <ac:chgData name="怡典 江" userId="a99cbccaf1264cce" providerId="LiveId" clId="{9333DCBF-7636-4492-96BB-6215C6EBE118}" dt="2023-12-18T15:43:26.347" v="1086"/>
          <ac:graphicFrameMkLst>
            <pc:docMk/>
            <pc:sldMk cId="33063101" sldId="269"/>
            <ac:graphicFrameMk id="4" creationId="{24778FFE-4741-C1FF-D589-590A5166BCD7}"/>
          </ac:graphicFrameMkLst>
        </pc:graphicFrameChg>
      </pc:sldChg>
      <pc:sldChg chg="modSp add mod">
        <pc:chgData name="怡典 江" userId="a99cbccaf1264cce" providerId="LiveId" clId="{9333DCBF-7636-4492-96BB-6215C6EBE118}" dt="2023-12-19T14:20:51.784" v="1131" actId="14"/>
        <pc:sldMkLst>
          <pc:docMk/>
          <pc:sldMk cId="2048649248" sldId="270"/>
        </pc:sldMkLst>
        <pc:spChg chg="mod">
          <ac:chgData name="怡典 江" userId="a99cbccaf1264cce" providerId="LiveId" clId="{9333DCBF-7636-4492-96BB-6215C6EBE118}" dt="2023-12-19T14:20:44.312" v="1127"/>
          <ac:spMkLst>
            <pc:docMk/>
            <pc:sldMk cId="2048649248" sldId="270"/>
            <ac:spMk id="2" creationId="{E0143011-3317-E374-87F2-0D362AF14B6C}"/>
          </ac:spMkLst>
        </pc:spChg>
        <pc:spChg chg="mod">
          <ac:chgData name="怡典 江" userId="a99cbccaf1264cce" providerId="LiveId" clId="{9333DCBF-7636-4492-96BB-6215C6EBE118}" dt="2023-12-19T14:20:51.784" v="1131" actId="14"/>
          <ac:spMkLst>
            <pc:docMk/>
            <pc:sldMk cId="2048649248" sldId="270"/>
            <ac:spMk id="3" creationId="{5C95EE1E-BE49-0059-0684-80AF25B90341}"/>
          </ac:spMkLst>
        </pc:spChg>
        <pc:graphicFrameChg chg="mod modGraphic">
          <ac:chgData name="怡典 江" userId="a99cbccaf1264cce" providerId="LiveId" clId="{9333DCBF-7636-4492-96BB-6215C6EBE118}" dt="2023-12-18T15:47:08.915" v="1102" actId="404"/>
          <ac:graphicFrameMkLst>
            <pc:docMk/>
            <pc:sldMk cId="2048649248" sldId="270"/>
            <ac:graphicFrameMk id="4" creationId="{24778FFE-4741-C1FF-D589-590A5166BCD7}"/>
          </ac:graphicFrameMkLst>
        </pc:graphicFrameChg>
      </pc:sldChg>
      <pc:sldChg chg="modSp add mod">
        <pc:chgData name="怡典 江" userId="a99cbccaf1264cce" providerId="LiveId" clId="{9333DCBF-7636-4492-96BB-6215C6EBE118}" dt="2023-12-19T14:26:09.538" v="1176" actId="27636"/>
        <pc:sldMkLst>
          <pc:docMk/>
          <pc:sldMk cId="620792024" sldId="271"/>
        </pc:sldMkLst>
        <pc:spChg chg="mod">
          <ac:chgData name="怡典 江" userId="a99cbccaf1264cce" providerId="LiveId" clId="{9333DCBF-7636-4492-96BB-6215C6EBE118}" dt="2023-12-19T14:21:14.590" v="1133"/>
          <ac:spMkLst>
            <pc:docMk/>
            <pc:sldMk cId="620792024" sldId="271"/>
            <ac:spMk id="2" creationId="{E0143011-3317-E374-87F2-0D362AF14B6C}"/>
          </ac:spMkLst>
        </pc:spChg>
        <pc:spChg chg="mod">
          <ac:chgData name="怡典 江" userId="a99cbccaf1264cce" providerId="LiveId" clId="{9333DCBF-7636-4492-96BB-6215C6EBE118}" dt="2023-12-19T14:26:09.538" v="1176" actId="27636"/>
          <ac:spMkLst>
            <pc:docMk/>
            <pc:sldMk cId="620792024" sldId="271"/>
            <ac:spMk id="3" creationId="{5C95EE1E-BE49-0059-0684-80AF25B90341}"/>
          </ac:spMkLst>
        </pc:spChg>
        <pc:graphicFrameChg chg="mod modGraphic">
          <ac:chgData name="怡典 江" userId="a99cbccaf1264cce" providerId="LiveId" clId="{9333DCBF-7636-4492-96BB-6215C6EBE118}" dt="2023-12-19T14:25:19.979" v="1171" actId="1076"/>
          <ac:graphicFrameMkLst>
            <pc:docMk/>
            <pc:sldMk cId="620792024" sldId="271"/>
            <ac:graphicFrameMk id="4" creationId="{24778FFE-4741-C1FF-D589-590A5166BCD7}"/>
          </ac:graphicFrameMkLst>
        </pc:graphicFrameChg>
      </pc:sldChg>
      <pc:sldChg chg="modSp add mod">
        <pc:chgData name="怡典 江" userId="a99cbccaf1264cce" providerId="LiveId" clId="{9333DCBF-7636-4492-96BB-6215C6EBE118}" dt="2023-12-19T14:42:35.401" v="1219" actId="14734"/>
        <pc:sldMkLst>
          <pc:docMk/>
          <pc:sldMk cId="2285608182" sldId="272"/>
        </pc:sldMkLst>
        <pc:spChg chg="mod">
          <ac:chgData name="怡典 江" userId="a99cbccaf1264cce" providerId="LiveId" clId="{9333DCBF-7636-4492-96BB-6215C6EBE118}" dt="2023-12-19T14:39:47.907" v="1184"/>
          <ac:spMkLst>
            <pc:docMk/>
            <pc:sldMk cId="2285608182" sldId="272"/>
            <ac:spMk id="3" creationId="{5C95EE1E-BE49-0059-0684-80AF25B90341}"/>
          </ac:spMkLst>
        </pc:spChg>
        <pc:graphicFrameChg chg="mod modGraphic">
          <ac:chgData name="怡典 江" userId="a99cbccaf1264cce" providerId="LiveId" clId="{9333DCBF-7636-4492-96BB-6215C6EBE118}" dt="2023-12-19T14:42:35.401" v="1219" actId="14734"/>
          <ac:graphicFrameMkLst>
            <pc:docMk/>
            <pc:sldMk cId="2285608182" sldId="272"/>
            <ac:graphicFrameMk id="4" creationId="{24778FFE-4741-C1FF-D589-590A5166BCD7}"/>
          </ac:graphicFrameMkLst>
        </pc:graphicFrameChg>
      </pc:sldChg>
      <pc:sldChg chg="addSp delSp modSp add mod">
        <pc:chgData name="怡典 江" userId="a99cbccaf1264cce" providerId="LiveId" clId="{9333DCBF-7636-4492-96BB-6215C6EBE118}" dt="2023-12-19T14:45:02.869" v="1320" actId="14734"/>
        <pc:sldMkLst>
          <pc:docMk/>
          <pc:sldMk cId="3671011948" sldId="273"/>
        </pc:sldMkLst>
        <pc:spChg chg="mod">
          <ac:chgData name="怡典 江" userId="a99cbccaf1264cce" providerId="LiveId" clId="{9333DCBF-7636-4492-96BB-6215C6EBE118}" dt="2023-12-19T14:43:15.844" v="1221"/>
          <ac:spMkLst>
            <pc:docMk/>
            <pc:sldMk cId="3671011948" sldId="273"/>
            <ac:spMk id="2" creationId="{E0143011-3317-E374-87F2-0D362AF14B6C}"/>
          </ac:spMkLst>
        </pc:spChg>
        <pc:spChg chg="del">
          <ac:chgData name="怡典 江" userId="a99cbccaf1264cce" providerId="LiveId" clId="{9333DCBF-7636-4492-96BB-6215C6EBE118}" dt="2023-12-19T14:43:31.758" v="1222" actId="478"/>
          <ac:spMkLst>
            <pc:docMk/>
            <pc:sldMk cId="3671011948" sldId="273"/>
            <ac:spMk id="3" creationId="{5C95EE1E-BE49-0059-0684-80AF25B90341}"/>
          </ac:spMkLst>
        </pc:spChg>
        <pc:spChg chg="add del mod">
          <ac:chgData name="怡典 江" userId="a99cbccaf1264cce" providerId="LiveId" clId="{9333DCBF-7636-4492-96BB-6215C6EBE118}" dt="2023-12-19T14:43:46.515" v="1224" actId="3680"/>
          <ac:spMkLst>
            <pc:docMk/>
            <pc:sldMk cId="3671011948" sldId="273"/>
            <ac:spMk id="6" creationId="{D1BA045F-189D-D8E4-A0FC-6B0E0F516876}"/>
          </ac:spMkLst>
        </pc:spChg>
        <pc:graphicFrameChg chg="del">
          <ac:chgData name="怡典 江" userId="a99cbccaf1264cce" providerId="LiveId" clId="{9333DCBF-7636-4492-96BB-6215C6EBE118}" dt="2023-12-19T14:43:35.633" v="1223" actId="478"/>
          <ac:graphicFrameMkLst>
            <pc:docMk/>
            <pc:sldMk cId="3671011948" sldId="273"/>
            <ac:graphicFrameMk id="4" creationId="{24778FFE-4741-C1FF-D589-590A5166BCD7}"/>
          </ac:graphicFrameMkLst>
        </pc:graphicFrameChg>
        <pc:graphicFrameChg chg="add mod ord modGraphic">
          <ac:chgData name="怡典 江" userId="a99cbccaf1264cce" providerId="LiveId" clId="{9333DCBF-7636-4492-96BB-6215C6EBE118}" dt="2023-12-19T14:45:02.869" v="1320" actId="14734"/>
          <ac:graphicFrameMkLst>
            <pc:docMk/>
            <pc:sldMk cId="3671011948" sldId="273"/>
            <ac:graphicFrameMk id="7" creationId="{BDF15FB7-C42D-1D1A-A1DD-437988D6A5BD}"/>
          </ac:graphicFrameMkLst>
        </pc:graphicFrameChg>
      </pc:sldChg>
      <pc:sldChg chg="addSp delSp modSp add mod setBg">
        <pc:chgData name="怡典 江" userId="a99cbccaf1264cce" providerId="LiveId" clId="{9333DCBF-7636-4492-96BB-6215C6EBE118}" dt="2023-12-19T14:52:48.175" v="1400" actId="572"/>
        <pc:sldMkLst>
          <pc:docMk/>
          <pc:sldMk cId="2263461028" sldId="274"/>
        </pc:sldMkLst>
        <pc:spChg chg="mod">
          <ac:chgData name="怡典 江" userId="a99cbccaf1264cce" providerId="LiveId" clId="{9333DCBF-7636-4492-96BB-6215C6EBE118}" dt="2023-12-19T14:48:15.198" v="1344" actId="14100"/>
          <ac:spMkLst>
            <pc:docMk/>
            <pc:sldMk cId="2263461028" sldId="274"/>
            <ac:spMk id="2" creationId="{E0143011-3317-E374-87F2-0D362AF14B6C}"/>
          </ac:spMkLst>
        </pc:spChg>
        <pc:spChg chg="add mod">
          <ac:chgData name="怡典 江" userId="a99cbccaf1264cce" providerId="LiveId" clId="{9333DCBF-7636-4492-96BB-6215C6EBE118}" dt="2023-12-19T14:52:31.398" v="1396" actId="14100"/>
          <ac:spMkLst>
            <pc:docMk/>
            <pc:sldMk cId="2263461028" sldId="274"/>
            <ac:spMk id="4" creationId="{BC88A804-AE8C-221B-FFBE-F80A99C064DF}"/>
          </ac:spMkLst>
        </pc:spChg>
        <pc:spChg chg="add del">
          <ac:chgData name="怡典 江" userId="a99cbccaf1264cce" providerId="LiveId" clId="{9333DCBF-7636-4492-96BB-6215C6EBE118}" dt="2023-12-19T14:47:02.601" v="1335" actId="26606"/>
          <ac:spMkLst>
            <pc:docMk/>
            <pc:sldMk cId="2263461028" sldId="274"/>
            <ac:spMk id="10" creationId="{9F4444CE-BC8D-4D61-B303-4C05614E62AB}"/>
          </ac:spMkLst>
        </pc:spChg>
        <pc:spChg chg="add del">
          <ac:chgData name="怡典 江" userId="a99cbccaf1264cce" providerId="LiveId" clId="{9333DCBF-7636-4492-96BB-6215C6EBE118}" dt="2023-12-19T14:47:02.601" v="1335" actId="26606"/>
          <ac:spMkLst>
            <pc:docMk/>
            <pc:sldMk cId="2263461028" sldId="274"/>
            <ac:spMk id="12" creationId="{62423CA5-E2E1-4789-B759-9906C1C94063}"/>
          </ac:spMkLst>
        </pc:spChg>
        <pc:spChg chg="add del">
          <ac:chgData name="怡典 江" userId="a99cbccaf1264cce" providerId="LiveId" clId="{9333DCBF-7636-4492-96BB-6215C6EBE118}" dt="2023-12-19T14:47:02.601" v="1335" actId="26606"/>
          <ac:spMkLst>
            <pc:docMk/>
            <pc:sldMk cId="2263461028" sldId="274"/>
            <ac:spMk id="14" creationId="{73772B81-181F-48B7-8826-4D9686D15DF5}"/>
          </ac:spMkLst>
        </pc:spChg>
        <pc:spChg chg="add del">
          <ac:chgData name="怡典 江" userId="a99cbccaf1264cce" providerId="LiveId" clId="{9333DCBF-7636-4492-96BB-6215C6EBE118}" dt="2023-12-19T14:47:02.601" v="1335" actId="26606"/>
          <ac:spMkLst>
            <pc:docMk/>
            <pc:sldMk cId="2263461028" sldId="274"/>
            <ac:spMk id="16" creationId="{B2205F6E-03C6-4E92-877C-E2482F6599AA}"/>
          </ac:spMkLst>
        </pc:spChg>
        <pc:graphicFrameChg chg="add mod modGraphic">
          <ac:chgData name="怡典 江" userId="a99cbccaf1264cce" providerId="LiveId" clId="{9333DCBF-7636-4492-96BB-6215C6EBE118}" dt="2023-12-19T14:52:48.175" v="1400" actId="572"/>
          <ac:graphicFrameMkLst>
            <pc:docMk/>
            <pc:sldMk cId="2263461028" sldId="274"/>
            <ac:graphicFrameMk id="5" creationId="{AB385A6A-D72A-8A67-57D0-B1223F9C7D2F}"/>
          </ac:graphicFrameMkLst>
        </pc:graphicFrameChg>
        <pc:graphicFrameChg chg="del">
          <ac:chgData name="怡典 江" userId="a99cbccaf1264cce" providerId="LiveId" clId="{9333DCBF-7636-4492-96BB-6215C6EBE118}" dt="2023-12-19T14:45:43.292" v="1325" actId="478"/>
          <ac:graphicFrameMkLst>
            <pc:docMk/>
            <pc:sldMk cId="2263461028" sldId="274"/>
            <ac:graphicFrameMk id="7" creationId="{BDF15FB7-C42D-1D1A-A1DD-437988D6A5BD}"/>
          </ac:graphicFrameMkLst>
        </pc:graphicFrameChg>
      </pc:sldChg>
      <pc:sldChg chg="modSp new del mod">
        <pc:chgData name="怡典 江" userId="a99cbccaf1264cce" providerId="LiveId" clId="{9333DCBF-7636-4492-96BB-6215C6EBE118}" dt="2023-12-19T14:44:04.250" v="1253" actId="47"/>
        <pc:sldMkLst>
          <pc:docMk/>
          <pc:sldMk cId="4076249087" sldId="274"/>
        </pc:sldMkLst>
        <pc:spChg chg="mod">
          <ac:chgData name="怡典 江" userId="a99cbccaf1264cce" providerId="LiveId" clId="{9333DCBF-7636-4492-96BB-6215C6EBE118}" dt="2023-12-19T14:44:01.719" v="1252" actId="27636"/>
          <ac:spMkLst>
            <pc:docMk/>
            <pc:sldMk cId="4076249087" sldId="274"/>
            <ac:spMk id="2" creationId="{85C23BD8-7D8E-2FD8-84BE-FF4DD34D1E0E}"/>
          </ac:spMkLst>
        </pc:spChg>
      </pc:sldChg>
      <pc:sldChg chg="addSp delSp modSp add mod">
        <pc:chgData name="怡典 江" userId="a99cbccaf1264cce" providerId="LiveId" clId="{9333DCBF-7636-4492-96BB-6215C6EBE118}" dt="2023-12-19T14:54:19.164" v="1415" actId="14100"/>
        <pc:sldMkLst>
          <pc:docMk/>
          <pc:sldMk cId="1616677633" sldId="275"/>
        </pc:sldMkLst>
        <pc:spChg chg="mod">
          <ac:chgData name="怡典 江" userId="a99cbccaf1264cce" providerId="LiveId" clId="{9333DCBF-7636-4492-96BB-6215C6EBE118}" dt="2023-12-19T14:53:12.726" v="1404"/>
          <ac:spMkLst>
            <pc:docMk/>
            <pc:sldMk cId="1616677633" sldId="275"/>
            <ac:spMk id="2" creationId="{E0143011-3317-E374-87F2-0D362AF14B6C}"/>
          </ac:spMkLst>
        </pc:spChg>
        <pc:spChg chg="mod">
          <ac:chgData name="怡典 江" userId="a99cbccaf1264cce" providerId="LiveId" clId="{9333DCBF-7636-4492-96BB-6215C6EBE118}" dt="2023-12-19T14:54:19.164" v="1415" actId="14100"/>
          <ac:spMkLst>
            <pc:docMk/>
            <pc:sldMk cId="1616677633" sldId="275"/>
            <ac:spMk id="3" creationId="{5C95EE1E-BE49-0059-0684-80AF25B90341}"/>
          </ac:spMkLst>
        </pc:spChg>
        <pc:spChg chg="add del">
          <ac:chgData name="怡典 江" userId="a99cbccaf1264cce" providerId="LiveId" clId="{9333DCBF-7636-4492-96BB-6215C6EBE118}" dt="2023-12-19T14:53:32.195" v="1406"/>
          <ac:spMkLst>
            <pc:docMk/>
            <pc:sldMk cId="1616677633" sldId="275"/>
            <ac:spMk id="5" creationId="{7C22A2E7-3C3B-D0DC-D8D2-73BDFA93B067}"/>
          </ac:spMkLst>
        </pc:spChg>
        <pc:graphicFrameChg chg="del">
          <ac:chgData name="怡典 江" userId="a99cbccaf1264cce" providerId="LiveId" clId="{9333DCBF-7636-4492-96BB-6215C6EBE118}" dt="2023-12-19T14:53:51.929" v="1413" actId="478"/>
          <ac:graphicFrameMkLst>
            <pc:docMk/>
            <pc:sldMk cId="1616677633" sldId="275"/>
            <ac:graphicFrameMk id="4" creationId="{24778FFE-4741-C1FF-D589-590A5166BCD7}"/>
          </ac:graphicFrameMkLst>
        </pc:graphicFrameChg>
      </pc:sldChg>
      <pc:sldChg chg="add del setBg">
        <pc:chgData name="怡典 江" userId="a99cbccaf1264cce" providerId="LiveId" clId="{9333DCBF-7636-4492-96BB-6215C6EBE118}" dt="2023-12-19T14:53:03.989" v="1402"/>
        <pc:sldMkLst>
          <pc:docMk/>
          <pc:sldMk cId="1739520594" sldId="275"/>
        </pc:sldMkLst>
      </pc:sldChg>
      <pc:sldChg chg="addSp modSp add mod">
        <pc:chgData name="怡典 江" userId="a99cbccaf1264cce" providerId="LiveId" clId="{9333DCBF-7636-4492-96BB-6215C6EBE118}" dt="2023-12-19T15:00:07.021" v="1472"/>
        <pc:sldMkLst>
          <pc:docMk/>
          <pc:sldMk cId="2604199687" sldId="276"/>
        </pc:sldMkLst>
        <pc:spChg chg="mod">
          <ac:chgData name="怡典 江" userId="a99cbccaf1264cce" providerId="LiveId" clId="{9333DCBF-7636-4492-96BB-6215C6EBE118}" dt="2023-12-19T14:59:28.056" v="1464" actId="13926"/>
          <ac:spMkLst>
            <pc:docMk/>
            <pc:sldMk cId="2604199687" sldId="276"/>
            <ac:spMk id="3" creationId="{5C95EE1E-BE49-0059-0684-80AF25B90341}"/>
          </ac:spMkLst>
        </pc:spChg>
        <pc:graphicFrameChg chg="add mod modGraphic">
          <ac:chgData name="怡典 江" userId="a99cbccaf1264cce" providerId="LiveId" clId="{9333DCBF-7636-4492-96BB-6215C6EBE118}" dt="2023-12-19T15:00:07.021" v="1472"/>
          <ac:graphicFrameMkLst>
            <pc:docMk/>
            <pc:sldMk cId="2604199687" sldId="276"/>
            <ac:graphicFrameMk id="4" creationId="{143305B8-6738-7891-4B36-ED6A31F71E36}"/>
          </ac:graphicFrameMkLst>
        </pc:graphicFrameChg>
      </pc:sldChg>
      <pc:sldChg chg="addSp delSp modSp add mod">
        <pc:chgData name="怡典 江" userId="a99cbccaf1264cce" providerId="LiveId" clId="{9333DCBF-7636-4492-96BB-6215C6EBE118}" dt="2023-12-19T15:00:29.870" v="1481" actId="1076"/>
        <pc:sldMkLst>
          <pc:docMk/>
          <pc:sldMk cId="4031773165" sldId="277"/>
        </pc:sldMkLst>
        <pc:spChg chg="mod">
          <ac:chgData name="怡典 江" userId="a99cbccaf1264cce" providerId="LiveId" clId="{9333DCBF-7636-4492-96BB-6215C6EBE118}" dt="2023-12-19T15:00:25.469" v="1480" actId="27636"/>
          <ac:spMkLst>
            <pc:docMk/>
            <pc:sldMk cId="4031773165" sldId="277"/>
            <ac:spMk id="3" creationId="{5C95EE1E-BE49-0059-0684-80AF25B90341}"/>
          </ac:spMkLst>
        </pc:spChg>
        <pc:spChg chg="add mod">
          <ac:chgData name="怡典 江" userId="a99cbccaf1264cce" providerId="LiveId" clId="{9333DCBF-7636-4492-96BB-6215C6EBE118}" dt="2023-12-19T15:00:29.870" v="1481" actId="1076"/>
          <ac:spMkLst>
            <pc:docMk/>
            <pc:sldMk cId="4031773165" sldId="277"/>
            <ac:spMk id="6" creationId="{6CB7C262-2EA3-0608-D27B-5BFC1A9122DD}"/>
          </ac:spMkLst>
        </pc:spChg>
        <pc:graphicFrameChg chg="del">
          <ac:chgData name="怡典 江" userId="a99cbccaf1264cce" providerId="LiveId" clId="{9333DCBF-7636-4492-96BB-6215C6EBE118}" dt="2023-12-19T14:59:51.667" v="1467" actId="478"/>
          <ac:graphicFrameMkLst>
            <pc:docMk/>
            <pc:sldMk cId="4031773165" sldId="277"/>
            <ac:graphicFrameMk id="4" creationId="{143305B8-6738-7891-4B36-ED6A31F71E36}"/>
          </ac:graphicFrameMkLst>
        </pc:graphicFrameChg>
      </pc:sldChg>
      <pc:sldChg chg="addSp delSp modSp add mod">
        <pc:chgData name="怡典 江" userId="a99cbccaf1264cce" providerId="LiveId" clId="{9333DCBF-7636-4492-96BB-6215C6EBE118}" dt="2023-12-19T15:02:46.672" v="1513" actId="14734"/>
        <pc:sldMkLst>
          <pc:docMk/>
          <pc:sldMk cId="2093326932" sldId="278"/>
        </pc:sldMkLst>
        <pc:spChg chg="mod">
          <ac:chgData name="怡典 江" userId="a99cbccaf1264cce" providerId="LiveId" clId="{9333DCBF-7636-4492-96BB-6215C6EBE118}" dt="2023-12-19T15:00:40.489" v="1483"/>
          <ac:spMkLst>
            <pc:docMk/>
            <pc:sldMk cId="2093326932" sldId="278"/>
            <ac:spMk id="3" creationId="{5C95EE1E-BE49-0059-0684-80AF25B90341}"/>
          </ac:spMkLst>
        </pc:spChg>
        <pc:spChg chg="del">
          <ac:chgData name="怡典 江" userId="a99cbccaf1264cce" providerId="LiveId" clId="{9333DCBF-7636-4492-96BB-6215C6EBE118}" dt="2023-12-19T15:00:50.592" v="1484" actId="478"/>
          <ac:spMkLst>
            <pc:docMk/>
            <pc:sldMk cId="2093326932" sldId="278"/>
            <ac:spMk id="6" creationId="{6CB7C262-2EA3-0608-D27B-5BFC1A9122DD}"/>
          </ac:spMkLst>
        </pc:spChg>
        <pc:graphicFrameChg chg="add del mod">
          <ac:chgData name="怡典 江" userId="a99cbccaf1264cce" providerId="LiveId" clId="{9333DCBF-7636-4492-96BB-6215C6EBE118}" dt="2023-12-19T15:00:52.422" v="1486"/>
          <ac:graphicFrameMkLst>
            <pc:docMk/>
            <pc:sldMk cId="2093326932" sldId="278"/>
            <ac:graphicFrameMk id="4" creationId="{F0387F01-0763-952B-B8F4-46C09C6F27E5}"/>
          </ac:graphicFrameMkLst>
        </pc:graphicFrameChg>
        <pc:graphicFrameChg chg="add mod modGraphic">
          <ac:chgData name="怡典 江" userId="a99cbccaf1264cce" providerId="LiveId" clId="{9333DCBF-7636-4492-96BB-6215C6EBE118}" dt="2023-12-19T15:02:46.672" v="1513" actId="14734"/>
          <ac:graphicFrameMkLst>
            <pc:docMk/>
            <pc:sldMk cId="2093326932" sldId="278"/>
            <ac:graphicFrameMk id="5" creationId="{7C2D98F9-3647-87DE-8211-5891426E006F}"/>
          </ac:graphicFrameMkLst>
        </pc:graphicFrameChg>
      </pc:sldChg>
      <pc:sldChg chg="modSp add mod">
        <pc:chgData name="怡典 江" userId="a99cbccaf1264cce" providerId="LiveId" clId="{9333DCBF-7636-4492-96BB-6215C6EBE118}" dt="2023-12-19T15:04:48.995" v="1538" actId="2165"/>
        <pc:sldMkLst>
          <pc:docMk/>
          <pc:sldMk cId="2416842483" sldId="279"/>
        </pc:sldMkLst>
        <pc:graphicFrameChg chg="mod modGraphic">
          <ac:chgData name="怡典 江" userId="a99cbccaf1264cce" providerId="LiveId" clId="{9333DCBF-7636-4492-96BB-6215C6EBE118}" dt="2023-12-19T15:04:48.995" v="1538" actId="2165"/>
          <ac:graphicFrameMkLst>
            <pc:docMk/>
            <pc:sldMk cId="2416842483" sldId="279"/>
            <ac:graphicFrameMk id="5" creationId="{7C2D98F9-3647-87DE-8211-5891426E006F}"/>
          </ac:graphicFrameMkLst>
        </pc:graphicFrameChg>
      </pc:sldChg>
      <pc:sldChg chg="addSp delSp modSp add mod setBg">
        <pc:chgData name="怡典 江" userId="a99cbccaf1264cce" providerId="LiveId" clId="{9333DCBF-7636-4492-96BB-6215C6EBE118}" dt="2023-12-19T15:08:01.154" v="1582" actId="1076"/>
        <pc:sldMkLst>
          <pc:docMk/>
          <pc:sldMk cId="92557870" sldId="280"/>
        </pc:sldMkLst>
        <pc:spChg chg="mod">
          <ac:chgData name="怡典 江" userId="a99cbccaf1264cce" providerId="LiveId" clId="{9333DCBF-7636-4492-96BB-6215C6EBE118}" dt="2023-12-19T15:05:35.426" v="1546" actId="26606"/>
          <ac:spMkLst>
            <pc:docMk/>
            <pc:sldMk cId="92557870" sldId="280"/>
            <ac:spMk id="2" creationId="{E0143011-3317-E374-87F2-0D362AF14B6C}"/>
          </ac:spMkLst>
        </pc:spChg>
        <pc:spChg chg="mod">
          <ac:chgData name="怡典 江" userId="a99cbccaf1264cce" providerId="LiveId" clId="{9333DCBF-7636-4492-96BB-6215C6EBE118}" dt="2023-12-19T15:05:35.426" v="1546" actId="26606"/>
          <ac:spMkLst>
            <pc:docMk/>
            <pc:sldMk cId="92557870" sldId="280"/>
            <ac:spMk id="3" creationId="{5C95EE1E-BE49-0059-0684-80AF25B90341}"/>
          </ac:spMkLst>
        </pc:spChg>
        <pc:grpChg chg="add del">
          <ac:chgData name="怡典 江" userId="a99cbccaf1264cce" providerId="LiveId" clId="{9333DCBF-7636-4492-96BB-6215C6EBE118}" dt="2023-12-19T15:05:35.426" v="1546" actId="26606"/>
          <ac:grpSpMkLst>
            <pc:docMk/>
            <pc:sldMk cId="92557870" sldId="280"/>
            <ac:grpSpMk id="9" creationId="{B4DE830A-B531-4A3B-96F6-0ECE88B08555}"/>
          </ac:grpSpMkLst>
        </pc:grpChg>
        <pc:graphicFrameChg chg="add mod modGraphic">
          <ac:chgData name="怡典 江" userId="a99cbccaf1264cce" providerId="LiveId" clId="{9333DCBF-7636-4492-96BB-6215C6EBE118}" dt="2023-12-19T15:08:01.154" v="1582" actId="1076"/>
          <ac:graphicFrameMkLst>
            <pc:docMk/>
            <pc:sldMk cId="92557870" sldId="280"/>
            <ac:graphicFrameMk id="4" creationId="{0A385C9F-6E5E-598A-2E22-EC71C13E8BD4}"/>
          </ac:graphicFrameMkLst>
        </pc:graphicFrameChg>
        <pc:graphicFrameChg chg="del">
          <ac:chgData name="怡典 江" userId="a99cbccaf1264cce" providerId="LiveId" clId="{9333DCBF-7636-4492-96BB-6215C6EBE118}" dt="2023-12-19T15:05:13.865" v="1543" actId="478"/>
          <ac:graphicFrameMkLst>
            <pc:docMk/>
            <pc:sldMk cId="92557870" sldId="280"/>
            <ac:graphicFrameMk id="5" creationId="{7C2D98F9-3647-87DE-8211-5891426E006F}"/>
          </ac:graphicFrameMkLst>
        </pc:graphicFrameChg>
      </pc:sldChg>
      <pc:sldMasterChg chg="modSldLayout">
        <pc:chgData name="怡典 江" userId="a99cbccaf1264cce" providerId="LiveId" clId="{9333DCBF-7636-4492-96BB-6215C6EBE118}" dt="2023-12-16T10:50:25.918" v="42" actId="12"/>
        <pc:sldMasterMkLst>
          <pc:docMk/>
          <pc:sldMasterMk cId="1009310299" sldId="2147483651"/>
        </pc:sldMasterMkLst>
        <pc:sldLayoutChg chg="modSp mod">
          <pc:chgData name="怡典 江" userId="a99cbccaf1264cce" providerId="LiveId" clId="{9333DCBF-7636-4492-96BB-6215C6EBE118}" dt="2023-12-16T10:50:25.918" v="42" actId="12"/>
          <pc:sldLayoutMkLst>
            <pc:docMk/>
            <pc:sldMasterMk cId="1009310299" sldId="2147483651"/>
            <pc:sldLayoutMk cId="1871043845" sldId="2147483653"/>
          </pc:sldLayoutMkLst>
          <pc:spChg chg="mod">
            <ac:chgData name="怡典 江" userId="a99cbccaf1264cce" providerId="LiveId" clId="{9333DCBF-7636-4492-96BB-6215C6EBE118}" dt="2023-12-16T10:49:49.492" v="36" actId="14100"/>
            <ac:spMkLst>
              <pc:docMk/>
              <pc:sldMasterMk cId="1009310299" sldId="2147483651"/>
              <pc:sldLayoutMk cId="1871043845" sldId="2147483653"/>
              <ac:spMk id="2" creationId="{00000000-0000-0000-0000-000000000000}"/>
            </ac:spMkLst>
          </pc:spChg>
          <pc:spChg chg="mod">
            <ac:chgData name="怡典 江" userId="a99cbccaf1264cce" providerId="LiveId" clId="{9333DCBF-7636-4492-96BB-6215C6EBE118}" dt="2023-12-16T10:50:25.918" v="42" actId="12"/>
            <ac:spMkLst>
              <pc:docMk/>
              <pc:sldMasterMk cId="1009310299" sldId="2147483651"/>
              <pc:sldLayoutMk cId="1871043845" sldId="2147483653"/>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82703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299343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544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162037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96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194963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3714667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46841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68917"/>
            <a:ext cx="8596668" cy="430590"/>
          </a:xfrm>
        </p:spPr>
        <p:txBody>
          <a:bodyPr>
            <a:normAutofit/>
          </a:bodyPr>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677334" y="787233"/>
            <a:ext cx="8596668" cy="5254130"/>
          </a:xfrm>
        </p:spPr>
        <p:txBody>
          <a:bodyPr/>
          <a:lstStyle>
            <a:lvl1pPr marL="342900" indent="-342900">
              <a:buFont typeface="Wingdings" panose="05000000000000000000" pitchFamily="2" charset="2"/>
              <a:buChar char="n"/>
              <a:defRPr/>
            </a:lvl1pPr>
            <a:lvl2pPr marL="742950" indent="-285750">
              <a:buFont typeface="Wingdings" panose="05000000000000000000" pitchFamily="2" charset="2"/>
              <a:buChar char="u"/>
              <a:defRPr/>
            </a:lvl2pPr>
            <a:lvl4pPr marL="1600200" indent="-228600">
              <a:buFont typeface="Wingdings" panose="05000000000000000000" pitchFamily="2" charset="2"/>
              <a:buChar char="Ø"/>
              <a:defRPr/>
            </a:lvl4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18710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221106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198951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243370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271400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98558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411867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E71E873-5D14-4B17-8009-A7EF84DAAB19}" type="datetimeFigureOut">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7739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71E873-5D14-4B17-8009-A7EF84DAAB19}" type="datetimeFigureOut">
              <a:rPr lang="zh-TW" altLang="en-US" smtClean="0"/>
              <a:t>2023/12/19</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D8AEB4-482B-46A9-81D0-9D86ACAE3F6E}" type="slidenum">
              <a:rPr lang="zh-TW" altLang="en-US" smtClean="0"/>
              <a:t>‹#›</a:t>
            </a:fld>
            <a:endParaRPr lang="zh-TW" altLang="en-US"/>
          </a:p>
        </p:txBody>
      </p:sp>
    </p:spTree>
    <p:extLst>
      <p:ext uri="{BB962C8B-B14F-4D97-AF65-F5344CB8AC3E}">
        <p14:creationId xmlns:p14="http://schemas.microsoft.com/office/powerpoint/2010/main" val="1009310299"/>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33639-D152-EB67-4EE6-56E398E8D70D}"/>
              </a:ext>
            </a:extLst>
          </p:cNvPr>
          <p:cNvSpPr>
            <a:spLocks noGrp="1"/>
          </p:cNvSpPr>
          <p:nvPr>
            <p:ph type="ctrTitle"/>
          </p:nvPr>
        </p:nvSpPr>
        <p:spPr>
          <a:xfrm>
            <a:off x="4493278" y="2301139"/>
            <a:ext cx="5522733" cy="2213306"/>
          </a:xfrm>
        </p:spPr>
        <p:txBody>
          <a:bodyPr anchor="t">
            <a:normAutofit/>
          </a:bodyPr>
          <a:lstStyle/>
          <a:p>
            <a:pPr algn="l">
              <a:lnSpc>
                <a:spcPct val="90000"/>
              </a:lnSpc>
            </a:pPr>
            <a:r>
              <a:rPr lang="en-US" altLang="zh-TW" sz="3600" b="1" dirty="0">
                <a:latin typeface="+mn-lt"/>
              </a:rPr>
              <a:t>Common Vulnerability Scoring System 3.1</a:t>
            </a:r>
            <a:br>
              <a:rPr lang="en-US" altLang="zh-TW" sz="3600" b="1" dirty="0">
                <a:latin typeface="+mn-lt"/>
              </a:rPr>
            </a:br>
            <a:br>
              <a:rPr lang="en-US" altLang="zh-TW" sz="3600" b="1" dirty="0">
                <a:latin typeface="+mn-lt"/>
              </a:rPr>
            </a:br>
            <a:r>
              <a:rPr lang="en-US" altLang="zh-TW" sz="3600" b="1" dirty="0">
                <a:latin typeface="+mn-lt"/>
              </a:rPr>
              <a:t>(CVSS 3.1)</a:t>
            </a:r>
            <a:endParaRPr lang="zh-TW" altLang="en-US" sz="3600" b="1" dirty="0">
              <a:latin typeface="+mn-lt"/>
            </a:endParaRPr>
          </a:p>
        </p:txBody>
      </p:sp>
      <p:sp>
        <p:nvSpPr>
          <p:cNvPr id="3" name="副標題 2">
            <a:extLst>
              <a:ext uri="{FF2B5EF4-FFF2-40B4-BE49-F238E27FC236}">
                <a16:creationId xmlns:a16="http://schemas.microsoft.com/office/drawing/2014/main" id="{B2411497-E6CE-C6D5-5B38-E2F3ADE07C58}"/>
              </a:ext>
            </a:extLst>
          </p:cNvPr>
          <p:cNvSpPr>
            <a:spLocks noGrp="1"/>
          </p:cNvSpPr>
          <p:nvPr>
            <p:ph type="subTitle" idx="1"/>
          </p:nvPr>
        </p:nvSpPr>
        <p:spPr>
          <a:xfrm>
            <a:off x="4559889" y="4514446"/>
            <a:ext cx="4714113" cy="871042"/>
          </a:xfrm>
        </p:spPr>
        <p:txBody>
          <a:bodyPr>
            <a:normAutofit/>
          </a:bodyPr>
          <a:lstStyle/>
          <a:p>
            <a:pPr algn="l"/>
            <a:r>
              <a:rPr lang="en-US" altLang="zh-TW" dirty="0"/>
              <a:t>YD</a:t>
            </a:r>
            <a:r>
              <a:rPr lang="zh-TW" altLang="en-US" dirty="0"/>
              <a:t> </a:t>
            </a:r>
            <a:r>
              <a:rPr lang="en-US" altLang="zh-TW" dirty="0"/>
              <a:t>Chiang</a:t>
            </a:r>
          </a:p>
          <a:p>
            <a:pPr algn="l"/>
            <a:r>
              <a:rPr lang="en-US" altLang="zh-TW" dirty="0"/>
              <a:t>2023/12/16</a:t>
            </a:r>
            <a:endParaRPr lang="zh-TW" altLang="en-US" dirty="0"/>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pic>
        <p:nvPicPr>
          <p:cNvPr id="7" name="Graphic 6" descr="膝上型電腦鎖">
            <a:extLst>
              <a:ext uri="{FF2B5EF4-FFF2-40B4-BE49-F238E27FC236}">
                <a16:creationId xmlns:a16="http://schemas.microsoft.com/office/drawing/2014/main" id="{8B4E2F81-0F8E-126A-14FA-0664D48D9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17496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1647130"/>
          </a:xfrm>
        </p:spPr>
        <p:txBody>
          <a:bodyPr>
            <a:normAutofit/>
          </a:bodyPr>
          <a:lstStyle/>
          <a:p>
            <a:r>
              <a:rPr lang="en-US" altLang="zh-TW" sz="1800" b="0" i="0" dirty="0">
                <a:solidFill>
                  <a:schemeClr val="tx1"/>
                </a:solidFill>
                <a:effectLst/>
                <a:latin typeface="FiraSans-Regular"/>
              </a:rPr>
              <a:t>Impact Metrics</a:t>
            </a:r>
          </a:p>
          <a:p>
            <a:pPr lvl="1"/>
            <a:r>
              <a:rPr lang="en-US" altLang="zh-TW" b="1" dirty="0">
                <a:solidFill>
                  <a:schemeClr val="tx1"/>
                </a:solidFill>
                <a:highlight>
                  <a:srgbClr val="FFFF00"/>
                </a:highlight>
              </a:rPr>
              <a:t>Availability (A)</a:t>
            </a:r>
            <a:r>
              <a:rPr lang="en-US" altLang="zh-TW" dirty="0">
                <a:solidFill>
                  <a:schemeClr val="tx1"/>
                </a:solidFill>
              </a:rPr>
              <a:t>:  Availability refers to the accessibility of information resources. This metric refers to the loss of availability of the impacted component itself, such as a networked service (e.g., web, database, email).</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418011222"/>
              </p:ext>
            </p:extLst>
          </p:nvPr>
        </p:nvGraphicFramePr>
        <p:xfrm>
          <a:off x="427258" y="2755311"/>
          <a:ext cx="10351762" cy="2773680"/>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High (H)</a:t>
                      </a:r>
                      <a:endParaRPr lang="zh-TW" altLang="en-US" sz="1400" b="1" dirty="0"/>
                    </a:p>
                  </a:txBody>
                  <a:tcPr anchor="ctr"/>
                </a:tc>
                <a:tc>
                  <a:txBody>
                    <a:bodyPr/>
                    <a:lstStyle/>
                    <a:p>
                      <a:r>
                        <a:rPr lang="en-US" altLang="zh-TW" sz="1400" dirty="0"/>
                        <a:t>There is a total loss of availability, resulting in the attacker being able to fully deny access to resources in the impacted component. The attacker has the ability to deny some availability, but the loss of availability presents a direct, serious consequence to the impacted component (e.g., the attacker cannot disrupt existing connections, but can prevent new connections; the attacker can repeatedly exploit a vulnerability that, in each instance of a successful attack, leaks only small amount of memory, but after repeated exploitation causes a service to become completely unavailable).</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Low (L)</a:t>
                      </a:r>
                      <a:endParaRPr lang="zh-TW" altLang="en-US" sz="1400" b="1" dirty="0"/>
                    </a:p>
                  </a:txBody>
                  <a:tcPr anchor="ctr"/>
                </a:tc>
                <a:tc>
                  <a:txBody>
                    <a:bodyPr/>
                    <a:lstStyle/>
                    <a:p>
                      <a:r>
                        <a:rPr lang="en-US" altLang="zh-TW" sz="1400" dirty="0"/>
                        <a:t>Performance is reduced or there are interruptions in resource availability. The resources in the impacted component are either partially available all of the time, or fully available only some of the time, but overall, there is no direct, serious consequence to the impacted component.</a:t>
                      </a:r>
                      <a:endParaRPr lang="zh-TW" altLang="en-US" sz="1400" dirty="0"/>
                    </a:p>
                  </a:txBody>
                  <a:tcPr/>
                </a:tc>
                <a:extLst>
                  <a:ext uri="{0D108BD9-81ED-4DB2-BD59-A6C34878D82A}">
                    <a16:rowId xmlns:a16="http://schemas.microsoft.com/office/drawing/2014/main" val="1749549513"/>
                  </a:ext>
                </a:extLst>
              </a:tr>
              <a:tr h="151940">
                <a:tc>
                  <a:txBody>
                    <a:bodyPr/>
                    <a:lstStyle/>
                    <a:p>
                      <a:r>
                        <a:rPr lang="en-US" altLang="zh-TW" sz="1400" b="1" dirty="0"/>
                        <a:t>None (N)</a:t>
                      </a:r>
                      <a:endParaRPr lang="zh-TW" altLang="en-US" sz="1400" b="1" dirty="0"/>
                    </a:p>
                  </a:txBody>
                  <a:tcPr anchor="ctr"/>
                </a:tc>
                <a:tc>
                  <a:txBody>
                    <a:bodyPr/>
                    <a:lstStyle/>
                    <a:p>
                      <a:r>
                        <a:rPr lang="en-US" altLang="zh-TW" sz="1400" dirty="0"/>
                        <a:t>There is no impact to availability within the impacted component.</a:t>
                      </a:r>
                      <a:endParaRPr lang="zh-TW" altLang="en-US" sz="1400" dirty="0"/>
                    </a:p>
                  </a:txBody>
                  <a:tcPr/>
                </a:tc>
                <a:extLst>
                  <a:ext uri="{0D108BD9-81ED-4DB2-BD59-A6C34878D82A}">
                    <a16:rowId xmlns:a16="http://schemas.microsoft.com/office/drawing/2014/main" val="3830414833"/>
                  </a:ext>
                </a:extLst>
              </a:tr>
            </a:tbl>
          </a:graphicData>
        </a:graphic>
      </p:graphicFrame>
    </p:spTree>
    <p:extLst>
      <p:ext uri="{BB962C8B-B14F-4D97-AF65-F5344CB8AC3E}">
        <p14:creationId xmlns:p14="http://schemas.microsoft.com/office/powerpoint/2010/main" val="100759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1647130"/>
          </a:xfrm>
        </p:spPr>
        <p:txBody>
          <a:bodyPr>
            <a:normAutofit fontScale="92500"/>
          </a:bodyPr>
          <a:lstStyle/>
          <a:p>
            <a:r>
              <a:rPr lang="en-US" altLang="zh-TW" sz="1800" b="0" i="0" dirty="0">
                <a:solidFill>
                  <a:schemeClr val="tx1"/>
                </a:solidFill>
                <a:effectLst/>
                <a:latin typeface="FiraSans-Regular"/>
              </a:rPr>
              <a:t>Scope (S)</a:t>
            </a:r>
          </a:p>
          <a:p>
            <a:pPr lvl="1"/>
            <a:r>
              <a:rPr lang="en-US" altLang="zh-TW" b="0" i="0" dirty="0">
                <a:solidFill>
                  <a:srgbClr val="111111"/>
                </a:solidFill>
                <a:effectLst/>
                <a:latin typeface="Open Sans" panose="020B0606030504020204" pitchFamily="34" charset="0"/>
              </a:rPr>
              <a:t> </a:t>
            </a:r>
            <a:r>
              <a:rPr lang="en-US" altLang="zh-TW" dirty="0">
                <a:solidFill>
                  <a:schemeClr val="tx1"/>
                </a:solidFill>
              </a:rPr>
              <a:t>If a vulnerability in a vulnerable component can affect a component which is in a different security scope than the vulnerable component, a Scope change occurs.</a:t>
            </a:r>
          </a:p>
          <a:p>
            <a:pPr lvl="1"/>
            <a:r>
              <a:rPr lang="en-US" altLang="zh-TW" dirty="0">
                <a:solidFill>
                  <a:schemeClr val="tx1"/>
                </a:solidFill>
              </a:rPr>
              <a:t>The security scope of a component encompasses other components that provide functionality solely to that component, even if these other components have their own security authority.</a:t>
            </a: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3700167175"/>
              </p:ext>
            </p:extLst>
          </p:nvPr>
        </p:nvGraphicFramePr>
        <p:xfrm>
          <a:off x="427258" y="2755311"/>
          <a:ext cx="10351762" cy="1291296"/>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Unchanged (U)</a:t>
                      </a:r>
                      <a:endParaRPr lang="zh-TW" altLang="en-US" sz="1400" b="1" dirty="0"/>
                    </a:p>
                  </a:txBody>
                  <a:tcPr anchor="ctr"/>
                </a:tc>
                <a:tc>
                  <a:txBody>
                    <a:bodyPr/>
                    <a:lstStyle/>
                    <a:p>
                      <a:r>
                        <a:rPr lang="en-US" altLang="zh-TW" sz="1400" dirty="0"/>
                        <a:t>An exploited vulnerability can only affect resources managed by the same security authority. </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Changed (C)</a:t>
                      </a:r>
                      <a:endParaRPr lang="zh-TW" altLang="en-US" sz="1400" b="1" dirty="0"/>
                    </a:p>
                  </a:txBody>
                  <a:tcPr anchor="ctr"/>
                </a:tc>
                <a:tc>
                  <a:txBody>
                    <a:bodyPr/>
                    <a:lstStyle/>
                    <a:p>
                      <a:r>
                        <a:rPr lang="en-US" altLang="zh-TW" sz="1400" dirty="0"/>
                        <a:t>An exploited vulnerability can affect resources beyond the security scope managed by the security authority of the vulnerable component.</a:t>
                      </a:r>
                      <a:endParaRPr lang="zh-TW" altLang="en-US" sz="1400" dirty="0"/>
                    </a:p>
                  </a:txBody>
                  <a:tcPr/>
                </a:tc>
                <a:extLst>
                  <a:ext uri="{0D108BD9-81ED-4DB2-BD59-A6C34878D82A}">
                    <a16:rowId xmlns:a16="http://schemas.microsoft.com/office/drawing/2014/main" val="1749549513"/>
                  </a:ext>
                </a:extLst>
              </a:tr>
            </a:tbl>
          </a:graphicData>
        </a:graphic>
      </p:graphicFrame>
    </p:spTree>
    <p:extLst>
      <p:ext uri="{BB962C8B-B14F-4D97-AF65-F5344CB8AC3E}">
        <p14:creationId xmlns:p14="http://schemas.microsoft.com/office/powerpoint/2010/main" val="288124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Temporal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1247458"/>
          </a:xfrm>
        </p:spPr>
        <p:txBody>
          <a:bodyPr>
            <a:normAutofit/>
          </a:bodyPr>
          <a:lstStyle/>
          <a:p>
            <a:r>
              <a:rPr lang="en-US" altLang="zh-TW" b="1" dirty="0">
                <a:solidFill>
                  <a:schemeClr val="tx1"/>
                </a:solidFill>
                <a:highlight>
                  <a:srgbClr val="FFFF00"/>
                </a:highlight>
              </a:rPr>
              <a:t>Exploit Code Maturity (E)</a:t>
            </a:r>
            <a:r>
              <a:rPr lang="en-US" altLang="zh-TW" dirty="0">
                <a:solidFill>
                  <a:schemeClr val="tx1"/>
                </a:solidFill>
              </a:rPr>
              <a:t>:  This metric measures the likelihood of the vulnerability being attacked. The exploit code available may progress from a proof-of-concept demonstration to exploit code that is successful in exploiting the vulnerability consistently.</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2773298177"/>
              </p:ext>
            </p:extLst>
          </p:nvPr>
        </p:nvGraphicFramePr>
        <p:xfrm>
          <a:off x="427258" y="2755311"/>
          <a:ext cx="10351762" cy="3169920"/>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Not Defined (X)</a:t>
                      </a:r>
                      <a:endParaRPr lang="zh-TW" altLang="en-US" sz="1400" b="1" dirty="0"/>
                    </a:p>
                  </a:txBody>
                  <a:tcPr anchor="ctr"/>
                </a:tc>
                <a:tc>
                  <a:txBody>
                    <a:bodyPr/>
                    <a:lstStyle/>
                    <a:p>
                      <a:r>
                        <a:rPr lang="en-US" altLang="zh-TW" sz="1400" dirty="0"/>
                        <a:t>Assigning this value indicates there is insufficient information to choose one of the other values, and has no impact on the overall Temporal Score, i.e., it has the same effect on scoring as assigning High.</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High (H)</a:t>
                      </a:r>
                      <a:endParaRPr lang="zh-TW" altLang="en-US" sz="1400" b="1" dirty="0"/>
                    </a:p>
                  </a:txBody>
                  <a:tcPr anchor="ctr"/>
                </a:tc>
                <a:tc>
                  <a:txBody>
                    <a:bodyPr/>
                    <a:lstStyle/>
                    <a:p>
                      <a:r>
                        <a:rPr lang="en-US" altLang="zh-TW" sz="1400" dirty="0"/>
                        <a:t>Functional autonomous code exists, or no exploit is required, and details are widely available. Exploit code works in every situation, or is actively being delivered via an autonomous agent (such as a worm or virus). Network-connected systems are likely to encounter scanning or exploitation attempts. Exploit development has reached the level of reliable, widely available, easy-to-use automated tools.</a:t>
                      </a:r>
                      <a:endParaRPr lang="zh-TW" altLang="en-US" sz="1400" dirty="0"/>
                    </a:p>
                  </a:txBody>
                  <a:tcPr/>
                </a:tc>
                <a:extLst>
                  <a:ext uri="{0D108BD9-81ED-4DB2-BD59-A6C34878D82A}">
                    <a16:rowId xmlns:a16="http://schemas.microsoft.com/office/drawing/2014/main" val="1749549513"/>
                  </a:ext>
                </a:extLst>
              </a:tr>
              <a:tr h="151940">
                <a:tc>
                  <a:txBody>
                    <a:bodyPr/>
                    <a:lstStyle/>
                    <a:p>
                      <a:r>
                        <a:rPr lang="en-US" altLang="zh-TW" sz="1400" b="1" dirty="0"/>
                        <a:t>Functional (F)</a:t>
                      </a:r>
                      <a:endParaRPr lang="zh-TW" altLang="en-US" sz="1400" b="1" dirty="0"/>
                    </a:p>
                  </a:txBody>
                  <a:tcPr anchor="ctr"/>
                </a:tc>
                <a:tc>
                  <a:txBody>
                    <a:bodyPr/>
                    <a:lstStyle/>
                    <a:p>
                      <a:r>
                        <a:rPr lang="en-US" altLang="zh-TW" sz="1400" dirty="0"/>
                        <a:t>Functional exploit code is available. The code works in most situations where the vulnerability exists.</a:t>
                      </a:r>
                      <a:endParaRPr lang="zh-TW" altLang="en-US" sz="1400" dirty="0"/>
                    </a:p>
                  </a:txBody>
                  <a:tcPr/>
                </a:tc>
                <a:extLst>
                  <a:ext uri="{0D108BD9-81ED-4DB2-BD59-A6C34878D82A}">
                    <a16:rowId xmlns:a16="http://schemas.microsoft.com/office/drawing/2014/main" val="3830414833"/>
                  </a:ext>
                </a:extLst>
              </a:tr>
              <a:tr h="151940">
                <a:tc>
                  <a:txBody>
                    <a:bodyPr/>
                    <a:lstStyle/>
                    <a:p>
                      <a:r>
                        <a:rPr lang="en-US" altLang="zh-TW" sz="1400" b="1" dirty="0"/>
                        <a:t>Proof-of-Concept (P)</a:t>
                      </a:r>
                      <a:endParaRPr lang="zh-TW" altLang="en-US" sz="1400" b="1" dirty="0"/>
                    </a:p>
                  </a:txBody>
                  <a:tcPr anchor="ctr"/>
                </a:tc>
                <a:tc>
                  <a:txBody>
                    <a:bodyPr/>
                    <a:lstStyle/>
                    <a:p>
                      <a:r>
                        <a:rPr lang="en-US" altLang="zh-TW" sz="1400" dirty="0"/>
                        <a:t>Proof-of-concept exploit code is available, or an attack demonstration is not practical for most systems. The code or technique is not functional in all situations and may require substantial modification by a skilled attacker.</a:t>
                      </a:r>
                      <a:endParaRPr lang="zh-TW" altLang="en-US" sz="1400" dirty="0"/>
                    </a:p>
                  </a:txBody>
                  <a:tcPr/>
                </a:tc>
                <a:extLst>
                  <a:ext uri="{0D108BD9-81ED-4DB2-BD59-A6C34878D82A}">
                    <a16:rowId xmlns:a16="http://schemas.microsoft.com/office/drawing/2014/main" val="1109915273"/>
                  </a:ext>
                </a:extLst>
              </a:tr>
              <a:tr h="151940">
                <a:tc>
                  <a:txBody>
                    <a:bodyPr/>
                    <a:lstStyle/>
                    <a:p>
                      <a:r>
                        <a:rPr lang="en-US" altLang="zh-TW" sz="1400" b="1" dirty="0"/>
                        <a:t>Unproven (U)</a:t>
                      </a:r>
                      <a:endParaRPr lang="zh-TW" altLang="en-US" sz="1400" b="1" dirty="0"/>
                    </a:p>
                  </a:txBody>
                  <a:tcPr anchor="ctr"/>
                </a:tc>
                <a:tc>
                  <a:txBody>
                    <a:bodyPr/>
                    <a:lstStyle/>
                    <a:p>
                      <a:r>
                        <a:rPr lang="en-US" altLang="zh-TW" sz="1400" dirty="0"/>
                        <a:t>No exploit code is available, or an exploit is theoretical.</a:t>
                      </a:r>
                      <a:endParaRPr lang="zh-TW" altLang="en-US" sz="1400" dirty="0"/>
                    </a:p>
                  </a:txBody>
                  <a:tcPr/>
                </a:tc>
                <a:extLst>
                  <a:ext uri="{0D108BD9-81ED-4DB2-BD59-A6C34878D82A}">
                    <a16:rowId xmlns:a16="http://schemas.microsoft.com/office/drawing/2014/main" val="2921814515"/>
                  </a:ext>
                </a:extLst>
              </a:tr>
            </a:tbl>
          </a:graphicData>
        </a:graphic>
      </p:graphicFrame>
    </p:spTree>
    <p:extLst>
      <p:ext uri="{BB962C8B-B14F-4D97-AF65-F5344CB8AC3E}">
        <p14:creationId xmlns:p14="http://schemas.microsoft.com/office/powerpoint/2010/main" val="423654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Temporal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1647130"/>
          </a:xfrm>
        </p:spPr>
        <p:txBody>
          <a:bodyPr>
            <a:normAutofit/>
          </a:bodyPr>
          <a:lstStyle/>
          <a:p>
            <a:r>
              <a:rPr lang="en-US" altLang="zh-TW" b="1" dirty="0">
                <a:solidFill>
                  <a:schemeClr val="tx1"/>
                </a:solidFill>
                <a:highlight>
                  <a:srgbClr val="FFFF00"/>
                </a:highlight>
              </a:rPr>
              <a:t>Remediation Level (RL)</a:t>
            </a:r>
            <a:r>
              <a:rPr lang="en-US" altLang="zh-TW" dirty="0">
                <a:solidFill>
                  <a:schemeClr val="tx1"/>
                </a:solidFill>
              </a:rPr>
              <a:t>:  The Remediation Level of a vulnerability is an important factor for prioritization. The typical vulnerability is unpatched when initially published. Workarounds or hotfixes may offer interim remediation until an official patch or upgrade is issued.</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3131087533"/>
              </p:ext>
            </p:extLst>
          </p:nvPr>
        </p:nvGraphicFramePr>
        <p:xfrm>
          <a:off x="427258" y="2755311"/>
          <a:ext cx="10351762" cy="2956560"/>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Not Defined (X)</a:t>
                      </a:r>
                      <a:endParaRPr lang="zh-TW" altLang="en-US" sz="1400" b="1" dirty="0"/>
                    </a:p>
                  </a:txBody>
                  <a:tcPr anchor="ctr"/>
                </a:tc>
                <a:tc>
                  <a:txBody>
                    <a:bodyPr/>
                    <a:lstStyle/>
                    <a:p>
                      <a:r>
                        <a:rPr lang="en-US" altLang="zh-TW" sz="1400" dirty="0"/>
                        <a:t>Assigning this value indicates there is insufficient information to choose one of the other values, and has no impact on the overall Temporal Score, i.e., it has the same effect on scoring as assigning Unavailable.</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Unavailable (U)</a:t>
                      </a:r>
                      <a:endParaRPr lang="zh-TW" altLang="en-US" sz="1400" b="1" dirty="0"/>
                    </a:p>
                  </a:txBody>
                  <a:tcPr anchor="ctr"/>
                </a:tc>
                <a:tc>
                  <a:txBody>
                    <a:bodyPr/>
                    <a:lstStyle/>
                    <a:p>
                      <a:r>
                        <a:rPr lang="en-US" altLang="zh-TW" sz="1400" dirty="0"/>
                        <a:t>There is either no solution available or it is impossible to apply.</a:t>
                      </a:r>
                      <a:endParaRPr lang="zh-TW" altLang="en-US" sz="1400" dirty="0"/>
                    </a:p>
                  </a:txBody>
                  <a:tcPr/>
                </a:tc>
                <a:extLst>
                  <a:ext uri="{0D108BD9-81ED-4DB2-BD59-A6C34878D82A}">
                    <a16:rowId xmlns:a16="http://schemas.microsoft.com/office/drawing/2014/main" val="1749549513"/>
                  </a:ext>
                </a:extLst>
              </a:tr>
              <a:tr h="151940">
                <a:tc>
                  <a:txBody>
                    <a:bodyPr/>
                    <a:lstStyle/>
                    <a:p>
                      <a:r>
                        <a:rPr lang="en-US" altLang="zh-TW" sz="1400" b="1" dirty="0"/>
                        <a:t>Workaround (W)</a:t>
                      </a:r>
                      <a:endParaRPr lang="zh-TW" altLang="en-US" sz="1400" b="1" dirty="0"/>
                    </a:p>
                  </a:txBody>
                  <a:tcPr anchor="ctr"/>
                </a:tc>
                <a:tc>
                  <a:txBody>
                    <a:bodyPr/>
                    <a:lstStyle/>
                    <a:p>
                      <a:r>
                        <a:rPr lang="en-US" altLang="zh-TW" sz="1400" dirty="0"/>
                        <a:t>There is an unofficial, non-vendor solution available. In some cases, users of the affected technology will create a patch of their own or provide steps to work around or otherwise mitigate the vulnerability.</a:t>
                      </a:r>
                      <a:endParaRPr lang="zh-TW" altLang="en-US" sz="1400" dirty="0"/>
                    </a:p>
                  </a:txBody>
                  <a:tcPr/>
                </a:tc>
                <a:extLst>
                  <a:ext uri="{0D108BD9-81ED-4DB2-BD59-A6C34878D82A}">
                    <a16:rowId xmlns:a16="http://schemas.microsoft.com/office/drawing/2014/main" val="3830414833"/>
                  </a:ext>
                </a:extLst>
              </a:tr>
              <a:tr h="151940">
                <a:tc>
                  <a:txBody>
                    <a:bodyPr/>
                    <a:lstStyle/>
                    <a:p>
                      <a:r>
                        <a:rPr lang="en-US" altLang="zh-TW" sz="1400" b="1" dirty="0"/>
                        <a:t>Temporary Fix (T)</a:t>
                      </a:r>
                      <a:endParaRPr lang="zh-TW" altLang="en-US" sz="1400" b="1" dirty="0"/>
                    </a:p>
                  </a:txBody>
                  <a:tcPr anchor="ctr"/>
                </a:tc>
                <a:tc>
                  <a:txBody>
                    <a:bodyPr/>
                    <a:lstStyle/>
                    <a:p>
                      <a:r>
                        <a:rPr lang="en-US" altLang="zh-TW" sz="1400" dirty="0"/>
                        <a:t>There is an official but temporary fix available. This includes instances where the vendor issues a temporary hotfix, tool, or workaround.</a:t>
                      </a:r>
                      <a:endParaRPr lang="zh-TW" altLang="en-US" sz="1400" dirty="0"/>
                    </a:p>
                  </a:txBody>
                  <a:tcPr/>
                </a:tc>
                <a:extLst>
                  <a:ext uri="{0D108BD9-81ED-4DB2-BD59-A6C34878D82A}">
                    <a16:rowId xmlns:a16="http://schemas.microsoft.com/office/drawing/2014/main" val="1109915273"/>
                  </a:ext>
                </a:extLst>
              </a:tr>
              <a:tr h="151940">
                <a:tc>
                  <a:txBody>
                    <a:bodyPr/>
                    <a:lstStyle/>
                    <a:p>
                      <a:r>
                        <a:rPr lang="en-US" altLang="zh-TW" sz="1400" b="1" dirty="0"/>
                        <a:t>Official Fix (O)</a:t>
                      </a:r>
                      <a:endParaRPr lang="zh-TW" altLang="en-US" sz="1400" b="1" dirty="0"/>
                    </a:p>
                  </a:txBody>
                  <a:tcPr anchor="ctr"/>
                </a:tc>
                <a:tc>
                  <a:txBody>
                    <a:bodyPr/>
                    <a:lstStyle/>
                    <a:p>
                      <a:r>
                        <a:rPr lang="en-US" altLang="zh-TW" sz="1400" dirty="0"/>
                        <a:t>A complete vendor solution is available. Either the vendor has issued an official patch, or an upgrade is available.</a:t>
                      </a:r>
                      <a:endParaRPr lang="zh-TW" altLang="en-US" sz="1400" dirty="0"/>
                    </a:p>
                  </a:txBody>
                  <a:tcPr/>
                </a:tc>
                <a:extLst>
                  <a:ext uri="{0D108BD9-81ED-4DB2-BD59-A6C34878D82A}">
                    <a16:rowId xmlns:a16="http://schemas.microsoft.com/office/drawing/2014/main" val="2921814515"/>
                  </a:ext>
                </a:extLst>
              </a:tr>
            </a:tbl>
          </a:graphicData>
        </a:graphic>
      </p:graphicFrame>
    </p:spTree>
    <p:extLst>
      <p:ext uri="{BB962C8B-B14F-4D97-AF65-F5344CB8AC3E}">
        <p14:creationId xmlns:p14="http://schemas.microsoft.com/office/powerpoint/2010/main" val="3306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Temporal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1647130"/>
          </a:xfrm>
        </p:spPr>
        <p:txBody>
          <a:bodyPr>
            <a:normAutofit/>
          </a:bodyPr>
          <a:lstStyle/>
          <a:p>
            <a:r>
              <a:rPr lang="en-US" altLang="zh-TW" b="1" dirty="0">
                <a:solidFill>
                  <a:schemeClr val="tx1"/>
                </a:solidFill>
                <a:highlight>
                  <a:srgbClr val="FFFF00"/>
                </a:highlight>
              </a:rPr>
              <a:t>Report Confidence (RC)</a:t>
            </a:r>
            <a:r>
              <a:rPr lang="en-US" altLang="zh-TW" dirty="0">
                <a:solidFill>
                  <a:schemeClr val="tx1"/>
                </a:solidFill>
              </a:rPr>
              <a:t>:  This metric measures the degree of confidence in the existence of the vulnerability and the credibility of the known technical details. The urgency of a vulnerability is higher when a vulnerability is known to exist with certainty. This metric also suggests the level of technical knowledge available to would-be attackers. </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4245269762"/>
              </p:ext>
            </p:extLst>
          </p:nvPr>
        </p:nvGraphicFramePr>
        <p:xfrm>
          <a:off x="457537" y="2434363"/>
          <a:ext cx="10351762" cy="4295279"/>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25202">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650403">
                <a:tc>
                  <a:txBody>
                    <a:bodyPr/>
                    <a:lstStyle/>
                    <a:p>
                      <a:r>
                        <a:rPr lang="en-US" altLang="zh-TW" sz="1200" b="1" dirty="0"/>
                        <a:t>Not Defined (X)</a:t>
                      </a:r>
                      <a:endParaRPr lang="zh-TW" altLang="en-US" sz="1200" b="1" dirty="0"/>
                    </a:p>
                  </a:txBody>
                  <a:tcPr anchor="ctr"/>
                </a:tc>
                <a:tc>
                  <a:txBody>
                    <a:bodyPr/>
                    <a:lstStyle/>
                    <a:p>
                      <a:r>
                        <a:rPr lang="en-US" altLang="zh-TW" sz="1200" dirty="0"/>
                        <a:t>Assigning this value indicates there is insufficient information to choose one of the other values, and has no impact on the overall Temporal Score, i.e., it has the same effect on scoring as assigning Confirmed.</a:t>
                      </a:r>
                      <a:endParaRPr lang="zh-TW" altLang="en-US" sz="1200" dirty="0"/>
                    </a:p>
                  </a:txBody>
                  <a:tcPr/>
                </a:tc>
                <a:extLst>
                  <a:ext uri="{0D108BD9-81ED-4DB2-BD59-A6C34878D82A}">
                    <a16:rowId xmlns:a16="http://schemas.microsoft.com/office/drawing/2014/main" val="3970151158"/>
                  </a:ext>
                </a:extLst>
              </a:tr>
              <a:tr h="650403">
                <a:tc>
                  <a:txBody>
                    <a:bodyPr/>
                    <a:lstStyle/>
                    <a:p>
                      <a:r>
                        <a:rPr lang="en-US" altLang="zh-TW" sz="1200" b="1" dirty="0"/>
                        <a:t>Confirmed (C)</a:t>
                      </a:r>
                      <a:endParaRPr lang="zh-TW" altLang="en-US" sz="1200" b="1" dirty="0"/>
                    </a:p>
                  </a:txBody>
                  <a:tcPr anchor="ctr"/>
                </a:tc>
                <a:tc>
                  <a:txBody>
                    <a:bodyPr/>
                    <a:lstStyle/>
                    <a:p>
                      <a:r>
                        <a:rPr lang="en-US" altLang="zh-TW" sz="1200" dirty="0"/>
                        <a:t>Detailed reports exist, or functional reproduction is possible (functional exploits may provide this). Source code is available to independently verify the assertions of the research, or the author or vendor of the affected code has confirmed the presence of the vulnerability.</a:t>
                      </a:r>
                      <a:endParaRPr lang="zh-TW" altLang="en-US" sz="1200" dirty="0"/>
                    </a:p>
                  </a:txBody>
                  <a:tcPr/>
                </a:tc>
                <a:extLst>
                  <a:ext uri="{0D108BD9-81ED-4DB2-BD59-A6C34878D82A}">
                    <a16:rowId xmlns:a16="http://schemas.microsoft.com/office/drawing/2014/main" val="1749549513"/>
                  </a:ext>
                </a:extLst>
              </a:tr>
              <a:tr h="1219506">
                <a:tc>
                  <a:txBody>
                    <a:bodyPr/>
                    <a:lstStyle/>
                    <a:p>
                      <a:r>
                        <a:rPr lang="en-US" altLang="zh-TW" sz="1200" b="1" dirty="0"/>
                        <a:t>Reasonable (R)</a:t>
                      </a:r>
                      <a:endParaRPr lang="zh-TW" altLang="en-US" sz="1200" b="1" dirty="0"/>
                    </a:p>
                  </a:txBody>
                  <a:tcPr anchor="ctr"/>
                </a:tc>
                <a:tc>
                  <a:txBody>
                    <a:bodyPr/>
                    <a:lstStyle/>
                    <a:p>
                      <a:r>
                        <a:rPr lang="en-US" altLang="zh-TW" sz="1200" dirty="0"/>
                        <a:t>Significant details are published, but researchers either do not have full confidence in the root cause, or do not have access to source code to fully confirm all of the interactions that may lead to the result. Reasonable confidence exists, however, that the bug is reproducible and at least one impact is able to be verified (proof-of-concept exploits may provide this). An example is a detailed write-up of research into a vulnerability with an explanation (possibly obfuscated or “left as an exercise to the reader”) that gives assurances on how to reproduce the results.</a:t>
                      </a:r>
                      <a:endParaRPr lang="zh-TW" altLang="en-US" sz="1200" dirty="0"/>
                    </a:p>
                  </a:txBody>
                  <a:tcPr/>
                </a:tc>
                <a:extLst>
                  <a:ext uri="{0D108BD9-81ED-4DB2-BD59-A6C34878D82A}">
                    <a16:rowId xmlns:a16="http://schemas.microsoft.com/office/drawing/2014/main" val="3830414833"/>
                  </a:ext>
                </a:extLst>
              </a:tr>
              <a:tr h="1409207">
                <a:tc>
                  <a:txBody>
                    <a:bodyPr/>
                    <a:lstStyle/>
                    <a:p>
                      <a:r>
                        <a:rPr lang="en-US" altLang="zh-TW" sz="1200" b="1" dirty="0"/>
                        <a:t>Unknown (U)</a:t>
                      </a:r>
                      <a:endParaRPr lang="zh-TW" altLang="en-US" sz="1200" b="1" dirty="0"/>
                    </a:p>
                  </a:txBody>
                  <a:tcPr anchor="ctr"/>
                </a:tc>
                <a:tc>
                  <a:txBody>
                    <a:bodyPr/>
                    <a:lstStyle/>
                    <a:p>
                      <a:r>
                        <a:rPr lang="en-US" altLang="zh-TW" sz="1200" dirty="0"/>
                        <a:t>There are reports of impacts that indicate a vulnerability is present. The reports indicate that the cause of the vulnerability is unknown, or reports may differ on the cause or impacts of the vulnerability. Reporters are uncertain of the true nature of the vulnerability, and there is little confidence in the validity of the reports or whether a static Base Score can be applied given the differences described. An example is a bug report which notes that an intermittent but non-reproducible crash occurs, with evidence of memory corruption suggesting that denial of service, or possible more serious impacts, may result.</a:t>
                      </a:r>
                      <a:endParaRPr lang="zh-TW" altLang="en-US" sz="1200" dirty="0"/>
                    </a:p>
                  </a:txBody>
                  <a:tcPr/>
                </a:tc>
                <a:extLst>
                  <a:ext uri="{0D108BD9-81ED-4DB2-BD59-A6C34878D82A}">
                    <a16:rowId xmlns:a16="http://schemas.microsoft.com/office/drawing/2014/main" val="1109915273"/>
                  </a:ext>
                </a:extLst>
              </a:tr>
            </a:tbl>
          </a:graphicData>
        </a:graphic>
      </p:graphicFrame>
    </p:spTree>
    <p:extLst>
      <p:ext uri="{BB962C8B-B14F-4D97-AF65-F5344CB8AC3E}">
        <p14:creationId xmlns:p14="http://schemas.microsoft.com/office/powerpoint/2010/main" val="20486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Environmental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3058092"/>
          </a:xfrm>
        </p:spPr>
        <p:txBody>
          <a:bodyPr>
            <a:normAutofit/>
          </a:bodyPr>
          <a:lstStyle/>
          <a:p>
            <a:r>
              <a:rPr lang="en-US" altLang="zh-TW" b="1" dirty="0">
                <a:solidFill>
                  <a:schemeClr val="tx1"/>
                </a:solidFill>
                <a:highlight>
                  <a:srgbClr val="FFFF00"/>
                </a:highlight>
              </a:rPr>
              <a:t>Security Requirements (CR, IR, AR)</a:t>
            </a:r>
            <a:r>
              <a:rPr lang="en-US" altLang="zh-TW" dirty="0">
                <a:solidFill>
                  <a:schemeClr val="tx1"/>
                </a:solidFill>
              </a:rPr>
              <a:t>:  These metrics enable the analyst to customize the CVSS score depending on the importance of the affected IT asset to a user’s organization, measured in terms of Confidentiality, Integrity, and Availability. The full effect on the environmental score is determined by the corresponding Modified Base Impact metrics.</a:t>
            </a:r>
          </a:p>
          <a:p>
            <a:r>
              <a:rPr lang="en-US" altLang="zh-TW" dirty="0">
                <a:solidFill>
                  <a:schemeClr val="tx1"/>
                </a:solidFill>
              </a:rPr>
              <a:t>For example, the Modified Confidentiality impact (MC) metric has increased weight if the Confidentiality Requirement (CR) is High. Likewise, the Modified Confidentiality impact metric has decreased weight if the Confidentiality Requirement is Low. </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1658795962"/>
              </p:ext>
            </p:extLst>
          </p:nvPr>
        </p:nvGraphicFramePr>
        <p:xfrm>
          <a:off x="554428" y="4232885"/>
          <a:ext cx="10351762" cy="2246638"/>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25202">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373027">
                <a:tc>
                  <a:txBody>
                    <a:bodyPr/>
                    <a:lstStyle/>
                    <a:p>
                      <a:r>
                        <a:rPr lang="en-US" altLang="zh-TW" sz="1200" b="1" dirty="0"/>
                        <a:t>Not Defined (X)</a:t>
                      </a:r>
                      <a:endParaRPr lang="zh-TW" altLang="en-US" sz="1200" b="1" dirty="0"/>
                    </a:p>
                  </a:txBody>
                  <a:tcPr anchor="ctr"/>
                </a:tc>
                <a:tc>
                  <a:txBody>
                    <a:bodyPr/>
                    <a:lstStyle/>
                    <a:p>
                      <a:r>
                        <a:rPr lang="en-US" altLang="zh-TW" sz="1200" dirty="0"/>
                        <a:t>Assigning this value indicates there is insufficient information to choose one of the other values, and has no impact on the overall Environmental Score, i.e., it has the same effect on scoring as assigning Medium.</a:t>
                      </a:r>
                      <a:endParaRPr lang="zh-TW" altLang="en-US" sz="1200" dirty="0"/>
                    </a:p>
                  </a:txBody>
                  <a:tcPr/>
                </a:tc>
                <a:extLst>
                  <a:ext uri="{0D108BD9-81ED-4DB2-BD59-A6C34878D82A}">
                    <a16:rowId xmlns:a16="http://schemas.microsoft.com/office/drawing/2014/main" val="3970151158"/>
                  </a:ext>
                </a:extLst>
              </a:tr>
              <a:tr h="382110">
                <a:tc>
                  <a:txBody>
                    <a:bodyPr/>
                    <a:lstStyle/>
                    <a:p>
                      <a:r>
                        <a:rPr lang="en-US" altLang="zh-TW" sz="1200" b="1" dirty="0"/>
                        <a:t>High (H)</a:t>
                      </a:r>
                      <a:endParaRPr lang="zh-TW" altLang="en-US" sz="1200" b="1" dirty="0"/>
                    </a:p>
                  </a:txBody>
                  <a:tcPr anchor="ctr"/>
                </a:tc>
                <a:tc>
                  <a:txBody>
                    <a:bodyPr/>
                    <a:lstStyle/>
                    <a:p>
                      <a:r>
                        <a:rPr lang="en-US" altLang="zh-TW" sz="1200" dirty="0"/>
                        <a:t>Loss of [Confidentiality | Integrity | Availability] is likely to have a catastrophic adverse effect on the organization or individuals associated with the organization (e.g., employees, customers).</a:t>
                      </a:r>
                      <a:endParaRPr lang="zh-TW" altLang="en-US" sz="1200" dirty="0"/>
                    </a:p>
                  </a:txBody>
                  <a:tcPr/>
                </a:tc>
                <a:extLst>
                  <a:ext uri="{0D108BD9-81ED-4DB2-BD59-A6C34878D82A}">
                    <a16:rowId xmlns:a16="http://schemas.microsoft.com/office/drawing/2014/main" val="1749549513"/>
                  </a:ext>
                </a:extLst>
              </a:tr>
              <a:tr h="282769">
                <a:tc>
                  <a:txBody>
                    <a:bodyPr/>
                    <a:lstStyle/>
                    <a:p>
                      <a:r>
                        <a:rPr lang="en-US" altLang="zh-TW" sz="1200" b="1" dirty="0"/>
                        <a:t>Medium (M)</a:t>
                      </a:r>
                      <a:endParaRPr lang="zh-TW" altLang="en-US" sz="1200" b="1" dirty="0"/>
                    </a:p>
                  </a:txBody>
                  <a:tcPr anchor="ctr"/>
                </a:tc>
                <a:tc>
                  <a:txBody>
                    <a:bodyPr/>
                    <a:lstStyle/>
                    <a:p>
                      <a:r>
                        <a:rPr lang="en-US" altLang="zh-TW" sz="1200" dirty="0"/>
                        <a:t>Loss of [Confidentiality | Integrity | Availability] is likely to have a serious adverse effect on the organization or individuals associated with the organization (e.g., employees, customers).</a:t>
                      </a:r>
                      <a:endParaRPr lang="zh-TW" altLang="en-US" sz="1200" dirty="0"/>
                    </a:p>
                  </a:txBody>
                  <a:tcPr/>
                </a:tc>
                <a:extLst>
                  <a:ext uri="{0D108BD9-81ED-4DB2-BD59-A6C34878D82A}">
                    <a16:rowId xmlns:a16="http://schemas.microsoft.com/office/drawing/2014/main" val="3830414833"/>
                  </a:ext>
                </a:extLst>
              </a:tr>
              <a:tr h="509278">
                <a:tc>
                  <a:txBody>
                    <a:bodyPr/>
                    <a:lstStyle/>
                    <a:p>
                      <a:r>
                        <a:rPr lang="en-US" altLang="zh-TW" sz="1200" b="1" dirty="0"/>
                        <a:t>Low (L)</a:t>
                      </a:r>
                      <a:endParaRPr lang="zh-TW" altLang="en-US" sz="1200" b="1" dirty="0"/>
                    </a:p>
                  </a:txBody>
                  <a:tcPr anchor="ctr"/>
                </a:tc>
                <a:tc>
                  <a:txBody>
                    <a:bodyPr/>
                    <a:lstStyle/>
                    <a:p>
                      <a:r>
                        <a:rPr lang="en-US" altLang="zh-TW" sz="1200" dirty="0"/>
                        <a:t>Loss of [Confidentiality | Integrity | Availability] is likely to have only a limited adverse effect on the organization or individuals associated with the organization (e.g., employees, customers).</a:t>
                      </a:r>
                      <a:endParaRPr lang="zh-TW" altLang="en-US" sz="1200" dirty="0"/>
                    </a:p>
                  </a:txBody>
                  <a:tcPr/>
                </a:tc>
                <a:extLst>
                  <a:ext uri="{0D108BD9-81ED-4DB2-BD59-A6C34878D82A}">
                    <a16:rowId xmlns:a16="http://schemas.microsoft.com/office/drawing/2014/main" val="1109915273"/>
                  </a:ext>
                </a:extLst>
              </a:tr>
            </a:tbl>
          </a:graphicData>
        </a:graphic>
      </p:graphicFrame>
    </p:spTree>
    <p:extLst>
      <p:ext uri="{BB962C8B-B14F-4D97-AF65-F5344CB8AC3E}">
        <p14:creationId xmlns:p14="http://schemas.microsoft.com/office/powerpoint/2010/main" val="62079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Environmental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3058092"/>
          </a:xfrm>
        </p:spPr>
        <p:txBody>
          <a:bodyPr>
            <a:normAutofit/>
          </a:bodyPr>
          <a:lstStyle/>
          <a:p>
            <a:r>
              <a:rPr lang="en-US" altLang="zh-TW" b="1" dirty="0">
                <a:solidFill>
                  <a:schemeClr val="tx1"/>
                </a:solidFill>
                <a:highlight>
                  <a:srgbClr val="FFFF00"/>
                </a:highlight>
              </a:rPr>
              <a:t>Modified Base Metrics</a:t>
            </a:r>
            <a:r>
              <a:rPr lang="en-US" altLang="zh-TW" dirty="0">
                <a:solidFill>
                  <a:schemeClr val="tx1"/>
                </a:solidFill>
              </a:rPr>
              <a:t>:  These metrics enable the analyst to override individual Base metrics based on specific characteristics of a user’s environment. Characteristics that affect Exploitability, Scope, or Impact can be reflected via an appropriately modified Environmental Score.</a:t>
            </a:r>
          </a:p>
          <a:p>
            <a:r>
              <a:rPr lang="en-US" altLang="zh-TW" dirty="0">
                <a:solidFill>
                  <a:schemeClr val="tx1"/>
                </a:solidFill>
              </a:rPr>
              <a:t>The intent of this metric is to define the mitigations in place for a given environment. It is acceptable to use the modified metrics to represent situations that increase the Base Score.</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1445751746"/>
              </p:ext>
            </p:extLst>
          </p:nvPr>
        </p:nvGraphicFramePr>
        <p:xfrm>
          <a:off x="507555" y="3191316"/>
          <a:ext cx="9429732" cy="3010224"/>
        </p:xfrm>
        <a:graphic>
          <a:graphicData uri="http://schemas.openxmlformats.org/drawingml/2006/table">
            <a:tbl>
              <a:tblPr firstRow="1" bandRow="1">
                <a:tableStyleId>{5C22544A-7EE6-4342-B048-85BDC9FD1C3A}</a:tableStyleId>
              </a:tblPr>
              <a:tblGrid>
                <a:gridCol w="3337659">
                  <a:extLst>
                    <a:ext uri="{9D8B030D-6E8A-4147-A177-3AD203B41FA5}">
                      <a16:colId xmlns:a16="http://schemas.microsoft.com/office/drawing/2014/main" val="2004697789"/>
                    </a:ext>
                  </a:extLst>
                </a:gridCol>
                <a:gridCol w="6092073">
                  <a:extLst>
                    <a:ext uri="{9D8B030D-6E8A-4147-A177-3AD203B41FA5}">
                      <a16:colId xmlns:a16="http://schemas.microsoft.com/office/drawing/2014/main" val="3727287309"/>
                    </a:ext>
                  </a:extLst>
                </a:gridCol>
              </a:tblGrid>
              <a:tr h="325202">
                <a:tc>
                  <a:txBody>
                    <a:bodyPr/>
                    <a:lstStyle/>
                    <a:p>
                      <a:r>
                        <a:rPr lang="en-US" altLang="zh-TW" sz="1800" b="1" i="0" kern="1200" dirty="0">
                          <a:solidFill>
                            <a:schemeClr val="lt1"/>
                          </a:solidFill>
                          <a:effectLst/>
                          <a:latin typeface="+mn-lt"/>
                          <a:ea typeface="+mn-ea"/>
                          <a:cs typeface="+mn-cs"/>
                        </a:rPr>
                        <a:t>Modified Base Metric</a:t>
                      </a:r>
                      <a:endParaRPr lang="zh-TW" altLang="en-US" dirty="0"/>
                    </a:p>
                  </a:txBody>
                  <a:tcPr/>
                </a:tc>
                <a:tc>
                  <a:txBody>
                    <a:bodyPr/>
                    <a:lstStyle/>
                    <a:p>
                      <a:r>
                        <a:rPr lang="en-US" altLang="zh-TW" sz="1800" b="1" i="0" kern="1200" dirty="0">
                          <a:solidFill>
                            <a:schemeClr val="lt1"/>
                          </a:solidFill>
                          <a:effectLst/>
                          <a:latin typeface="+mn-lt"/>
                          <a:ea typeface="+mn-ea"/>
                          <a:cs typeface="+mn-cs"/>
                        </a:rPr>
                        <a:t>Corresponding Values</a:t>
                      </a:r>
                      <a:endParaRPr lang="zh-TW" altLang="en-US" dirty="0"/>
                    </a:p>
                  </a:txBody>
                  <a:tcPr/>
                </a:tc>
                <a:extLst>
                  <a:ext uri="{0D108BD9-81ED-4DB2-BD59-A6C34878D82A}">
                    <a16:rowId xmlns:a16="http://schemas.microsoft.com/office/drawing/2014/main" val="3469053799"/>
                  </a:ext>
                </a:extLst>
              </a:tr>
              <a:tr h="330558">
                <a:tc>
                  <a:txBody>
                    <a:bodyPr/>
                    <a:lstStyle/>
                    <a:p>
                      <a:r>
                        <a:rPr lang="en-US" altLang="zh-TW" sz="1200" b="1" dirty="0"/>
                        <a:t>Modified Attack Vector (MAV)</a:t>
                      </a:r>
                      <a:endParaRPr lang="zh-TW" altLang="en-US" sz="1200" b="1" dirty="0"/>
                    </a:p>
                  </a:txBody>
                  <a:tcPr anchor="ctr"/>
                </a:tc>
                <a:tc rowSpan="8">
                  <a:txBody>
                    <a:bodyPr/>
                    <a:lstStyle/>
                    <a:p>
                      <a:r>
                        <a:rPr lang="en-US" altLang="zh-TW" sz="1200" dirty="0"/>
                        <a:t>The same values as the corresponding Base Metric (see Base Metrics above), as well as Not Defined (the default).</a:t>
                      </a:r>
                      <a:endParaRPr lang="zh-TW" altLang="en-US" sz="1200" dirty="0"/>
                    </a:p>
                  </a:txBody>
                  <a:tcPr anchor="ctr"/>
                </a:tc>
                <a:extLst>
                  <a:ext uri="{0D108BD9-81ED-4DB2-BD59-A6C34878D82A}">
                    <a16:rowId xmlns:a16="http://schemas.microsoft.com/office/drawing/2014/main" val="3970151158"/>
                  </a:ext>
                </a:extLst>
              </a:tr>
              <a:tr h="330558">
                <a:tc>
                  <a:txBody>
                    <a:bodyPr/>
                    <a:lstStyle/>
                    <a:p>
                      <a:r>
                        <a:rPr lang="en-US" altLang="zh-TW" sz="1200" b="1" dirty="0"/>
                        <a:t>Modified Attack Complexity (MAC)</a:t>
                      </a:r>
                      <a:endParaRPr lang="zh-TW" altLang="en-US" sz="1200" b="1" dirty="0"/>
                    </a:p>
                  </a:txBody>
                  <a:tcPr anchor="ctr"/>
                </a:tc>
                <a:tc vMerge="1">
                  <a:txBody>
                    <a:bodyPr/>
                    <a:lstStyle/>
                    <a:p>
                      <a:endParaRPr lang="zh-TW" altLang="en-US" sz="1200" dirty="0"/>
                    </a:p>
                  </a:txBody>
                  <a:tcPr/>
                </a:tc>
                <a:extLst>
                  <a:ext uri="{0D108BD9-81ED-4DB2-BD59-A6C34878D82A}">
                    <a16:rowId xmlns:a16="http://schemas.microsoft.com/office/drawing/2014/main" val="1749549513"/>
                  </a:ext>
                </a:extLst>
              </a:tr>
              <a:tr h="330558">
                <a:tc>
                  <a:txBody>
                    <a:bodyPr/>
                    <a:lstStyle/>
                    <a:p>
                      <a:r>
                        <a:rPr lang="en-US" altLang="zh-TW" sz="1200" b="1" dirty="0"/>
                        <a:t>Modified Privileges Required (MPR)</a:t>
                      </a:r>
                      <a:endParaRPr lang="zh-TW" altLang="en-US" sz="1200" b="1" dirty="0"/>
                    </a:p>
                  </a:txBody>
                  <a:tcPr anchor="ctr"/>
                </a:tc>
                <a:tc vMerge="1">
                  <a:txBody>
                    <a:bodyPr/>
                    <a:lstStyle/>
                    <a:p>
                      <a:endParaRPr lang="zh-TW" altLang="en-US" sz="1200" dirty="0"/>
                    </a:p>
                  </a:txBody>
                  <a:tcPr/>
                </a:tc>
                <a:extLst>
                  <a:ext uri="{0D108BD9-81ED-4DB2-BD59-A6C34878D82A}">
                    <a16:rowId xmlns:a16="http://schemas.microsoft.com/office/drawing/2014/main" val="3830414833"/>
                  </a:ext>
                </a:extLst>
              </a:tr>
              <a:tr h="330558">
                <a:tc>
                  <a:txBody>
                    <a:bodyPr/>
                    <a:lstStyle/>
                    <a:p>
                      <a:r>
                        <a:rPr lang="en-US" altLang="zh-TW" sz="1200" b="1" dirty="0"/>
                        <a:t>Modified User Interaction (MUI)</a:t>
                      </a:r>
                      <a:endParaRPr lang="zh-TW" altLang="en-US" sz="1200" b="1" dirty="0"/>
                    </a:p>
                  </a:txBody>
                  <a:tcPr anchor="ctr"/>
                </a:tc>
                <a:tc vMerge="1">
                  <a:txBody>
                    <a:bodyPr/>
                    <a:lstStyle/>
                    <a:p>
                      <a:endParaRPr lang="zh-TW" altLang="en-US" sz="1200" dirty="0"/>
                    </a:p>
                  </a:txBody>
                  <a:tcPr/>
                </a:tc>
                <a:extLst>
                  <a:ext uri="{0D108BD9-81ED-4DB2-BD59-A6C34878D82A}">
                    <a16:rowId xmlns:a16="http://schemas.microsoft.com/office/drawing/2014/main" val="1109915273"/>
                  </a:ext>
                </a:extLst>
              </a:tr>
              <a:tr h="330558">
                <a:tc>
                  <a:txBody>
                    <a:bodyPr/>
                    <a:lstStyle/>
                    <a:p>
                      <a:r>
                        <a:rPr lang="en-US" altLang="zh-TW" sz="1200" b="1" dirty="0"/>
                        <a:t>Modified Scope (MS)</a:t>
                      </a:r>
                      <a:endParaRPr lang="zh-TW" altLang="en-US" sz="1200" b="1" dirty="0"/>
                    </a:p>
                  </a:txBody>
                  <a:tcPr anchor="ctr"/>
                </a:tc>
                <a:tc vMerge="1">
                  <a:txBody>
                    <a:bodyPr/>
                    <a:lstStyle/>
                    <a:p>
                      <a:endParaRPr lang="zh-TW" altLang="en-US" sz="1200" dirty="0"/>
                    </a:p>
                  </a:txBody>
                  <a:tcPr/>
                </a:tc>
                <a:extLst>
                  <a:ext uri="{0D108BD9-81ED-4DB2-BD59-A6C34878D82A}">
                    <a16:rowId xmlns:a16="http://schemas.microsoft.com/office/drawing/2014/main" val="3761413992"/>
                  </a:ext>
                </a:extLst>
              </a:tr>
              <a:tr h="330558">
                <a:tc>
                  <a:txBody>
                    <a:bodyPr/>
                    <a:lstStyle/>
                    <a:p>
                      <a:r>
                        <a:rPr lang="en-US" altLang="zh-TW" sz="1200" b="1" dirty="0"/>
                        <a:t>Modified Confidentiality (MC)</a:t>
                      </a:r>
                      <a:endParaRPr lang="zh-TW" altLang="en-US" sz="1200" b="1" dirty="0"/>
                    </a:p>
                  </a:txBody>
                  <a:tcPr anchor="ctr"/>
                </a:tc>
                <a:tc vMerge="1">
                  <a:txBody>
                    <a:bodyPr/>
                    <a:lstStyle/>
                    <a:p>
                      <a:endParaRPr lang="zh-TW" altLang="en-US" sz="1200" dirty="0"/>
                    </a:p>
                  </a:txBody>
                  <a:tcPr/>
                </a:tc>
                <a:extLst>
                  <a:ext uri="{0D108BD9-81ED-4DB2-BD59-A6C34878D82A}">
                    <a16:rowId xmlns:a16="http://schemas.microsoft.com/office/drawing/2014/main" val="661484586"/>
                  </a:ext>
                </a:extLst>
              </a:tr>
              <a:tr h="330558">
                <a:tc>
                  <a:txBody>
                    <a:bodyPr/>
                    <a:lstStyle/>
                    <a:p>
                      <a:r>
                        <a:rPr lang="en-US" altLang="zh-TW" sz="1200" b="1" dirty="0"/>
                        <a:t>Modified Integrity (MI)</a:t>
                      </a:r>
                      <a:endParaRPr lang="zh-TW" altLang="en-US" sz="1200" b="1" dirty="0"/>
                    </a:p>
                  </a:txBody>
                  <a:tcPr anchor="ctr"/>
                </a:tc>
                <a:tc vMerge="1">
                  <a:txBody>
                    <a:bodyPr/>
                    <a:lstStyle/>
                    <a:p>
                      <a:endParaRPr lang="zh-TW" altLang="en-US" sz="1200" dirty="0"/>
                    </a:p>
                  </a:txBody>
                  <a:tcPr/>
                </a:tc>
                <a:extLst>
                  <a:ext uri="{0D108BD9-81ED-4DB2-BD59-A6C34878D82A}">
                    <a16:rowId xmlns:a16="http://schemas.microsoft.com/office/drawing/2014/main" val="3337521010"/>
                  </a:ext>
                </a:extLst>
              </a:tr>
              <a:tr h="330558">
                <a:tc>
                  <a:txBody>
                    <a:bodyPr/>
                    <a:lstStyle/>
                    <a:p>
                      <a:r>
                        <a:rPr lang="en-US" altLang="zh-TW" sz="1200" b="1" dirty="0"/>
                        <a:t>Modified Availability (MA)</a:t>
                      </a:r>
                      <a:endParaRPr lang="zh-TW" altLang="en-US" sz="1200" b="1" dirty="0"/>
                    </a:p>
                  </a:txBody>
                  <a:tcPr anchor="ctr"/>
                </a:tc>
                <a:tc vMerge="1">
                  <a:txBody>
                    <a:bodyPr/>
                    <a:lstStyle/>
                    <a:p>
                      <a:endParaRPr lang="zh-TW" altLang="en-US" sz="1200" dirty="0"/>
                    </a:p>
                  </a:txBody>
                  <a:tcPr/>
                </a:tc>
                <a:extLst>
                  <a:ext uri="{0D108BD9-81ED-4DB2-BD59-A6C34878D82A}">
                    <a16:rowId xmlns:a16="http://schemas.microsoft.com/office/drawing/2014/main" val="4194470004"/>
                  </a:ext>
                </a:extLst>
              </a:tr>
            </a:tbl>
          </a:graphicData>
        </a:graphic>
      </p:graphicFrame>
    </p:spTree>
    <p:extLst>
      <p:ext uri="{BB962C8B-B14F-4D97-AF65-F5344CB8AC3E}">
        <p14:creationId xmlns:p14="http://schemas.microsoft.com/office/powerpoint/2010/main" val="228560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Qualitative Severity Rating Scale</a:t>
            </a:r>
            <a:endParaRPr lang="zh-TW" altLang="en-US" dirty="0">
              <a:latin typeface="Arial Black" panose="020B0A04020102020204" pitchFamily="34" charset="0"/>
            </a:endParaRPr>
          </a:p>
        </p:txBody>
      </p:sp>
      <p:graphicFrame>
        <p:nvGraphicFramePr>
          <p:cNvPr id="7" name="內容版面配置區 6">
            <a:extLst>
              <a:ext uri="{FF2B5EF4-FFF2-40B4-BE49-F238E27FC236}">
                <a16:creationId xmlns:a16="http://schemas.microsoft.com/office/drawing/2014/main" id="{BDF15FB7-C42D-1D1A-A1DD-437988D6A5BD}"/>
              </a:ext>
            </a:extLst>
          </p:cNvPr>
          <p:cNvGraphicFramePr>
            <a:graphicFrameLocks noGrp="1"/>
          </p:cNvGraphicFramePr>
          <p:nvPr>
            <p:ph idx="1"/>
            <p:extLst>
              <p:ext uri="{D42A27DB-BD31-4B8C-83A1-F6EECF244321}">
                <p14:modId xmlns:p14="http://schemas.microsoft.com/office/powerpoint/2010/main" val="703364034"/>
              </p:ext>
            </p:extLst>
          </p:nvPr>
        </p:nvGraphicFramePr>
        <p:xfrm>
          <a:off x="677863" y="787400"/>
          <a:ext cx="4354365" cy="2225040"/>
        </p:xfrm>
        <a:graphic>
          <a:graphicData uri="http://schemas.openxmlformats.org/drawingml/2006/table">
            <a:tbl>
              <a:tblPr firstRow="1" bandRow="1">
                <a:tableStyleId>{5C22544A-7EE6-4342-B048-85BDC9FD1C3A}</a:tableStyleId>
              </a:tblPr>
              <a:tblGrid>
                <a:gridCol w="2077448">
                  <a:extLst>
                    <a:ext uri="{9D8B030D-6E8A-4147-A177-3AD203B41FA5}">
                      <a16:colId xmlns:a16="http://schemas.microsoft.com/office/drawing/2014/main" val="3138742546"/>
                    </a:ext>
                  </a:extLst>
                </a:gridCol>
                <a:gridCol w="2276917">
                  <a:extLst>
                    <a:ext uri="{9D8B030D-6E8A-4147-A177-3AD203B41FA5}">
                      <a16:colId xmlns:a16="http://schemas.microsoft.com/office/drawing/2014/main" val="938723525"/>
                    </a:ext>
                  </a:extLst>
                </a:gridCol>
              </a:tblGrid>
              <a:tr h="370840">
                <a:tc>
                  <a:txBody>
                    <a:bodyPr/>
                    <a:lstStyle/>
                    <a:p>
                      <a:r>
                        <a:rPr lang="en-US" altLang="zh-TW" dirty="0"/>
                        <a:t>Rating</a:t>
                      </a:r>
                      <a:endParaRPr lang="zh-TW" altLang="en-US" dirty="0"/>
                    </a:p>
                  </a:txBody>
                  <a:tcPr/>
                </a:tc>
                <a:tc>
                  <a:txBody>
                    <a:bodyPr/>
                    <a:lstStyle/>
                    <a:p>
                      <a:r>
                        <a:rPr lang="en-US" altLang="zh-TW" dirty="0"/>
                        <a:t>CVSS Score</a:t>
                      </a:r>
                      <a:endParaRPr lang="zh-TW" altLang="en-US" dirty="0"/>
                    </a:p>
                  </a:txBody>
                  <a:tcPr/>
                </a:tc>
                <a:extLst>
                  <a:ext uri="{0D108BD9-81ED-4DB2-BD59-A6C34878D82A}">
                    <a16:rowId xmlns:a16="http://schemas.microsoft.com/office/drawing/2014/main" val="225799062"/>
                  </a:ext>
                </a:extLst>
              </a:tr>
              <a:tr h="370840">
                <a:tc>
                  <a:txBody>
                    <a:bodyPr/>
                    <a:lstStyle/>
                    <a:p>
                      <a:r>
                        <a:rPr lang="en-US" altLang="zh-TW" dirty="0"/>
                        <a:t>None</a:t>
                      </a:r>
                      <a:endParaRPr lang="zh-TW" altLang="en-US" dirty="0"/>
                    </a:p>
                  </a:txBody>
                  <a:tcPr/>
                </a:tc>
                <a:tc>
                  <a:txBody>
                    <a:bodyPr/>
                    <a:lstStyle/>
                    <a:p>
                      <a:r>
                        <a:rPr lang="en-US" altLang="zh-TW" dirty="0"/>
                        <a:t>0.0</a:t>
                      </a:r>
                      <a:endParaRPr lang="zh-TW" altLang="en-US" dirty="0"/>
                    </a:p>
                  </a:txBody>
                  <a:tcPr/>
                </a:tc>
                <a:extLst>
                  <a:ext uri="{0D108BD9-81ED-4DB2-BD59-A6C34878D82A}">
                    <a16:rowId xmlns:a16="http://schemas.microsoft.com/office/drawing/2014/main" val="1511640583"/>
                  </a:ext>
                </a:extLst>
              </a:tr>
              <a:tr h="370840">
                <a:tc>
                  <a:txBody>
                    <a:bodyPr/>
                    <a:lstStyle/>
                    <a:p>
                      <a:r>
                        <a:rPr lang="en-US" altLang="zh-TW" dirty="0"/>
                        <a:t>Low</a:t>
                      </a:r>
                      <a:endParaRPr lang="zh-TW" altLang="en-US" dirty="0"/>
                    </a:p>
                  </a:txBody>
                  <a:tcPr/>
                </a:tc>
                <a:tc>
                  <a:txBody>
                    <a:bodyPr/>
                    <a:lstStyle/>
                    <a:p>
                      <a:r>
                        <a:rPr lang="en-US" altLang="zh-TW" dirty="0"/>
                        <a:t>0.1-3.9</a:t>
                      </a:r>
                      <a:endParaRPr lang="zh-TW" altLang="en-US" dirty="0"/>
                    </a:p>
                  </a:txBody>
                  <a:tcPr/>
                </a:tc>
                <a:extLst>
                  <a:ext uri="{0D108BD9-81ED-4DB2-BD59-A6C34878D82A}">
                    <a16:rowId xmlns:a16="http://schemas.microsoft.com/office/drawing/2014/main" val="1789898778"/>
                  </a:ext>
                </a:extLst>
              </a:tr>
              <a:tr h="370840">
                <a:tc>
                  <a:txBody>
                    <a:bodyPr/>
                    <a:lstStyle/>
                    <a:p>
                      <a:r>
                        <a:rPr lang="en-US" altLang="zh-TW" dirty="0"/>
                        <a:t>Medium</a:t>
                      </a:r>
                      <a:endParaRPr lang="zh-TW" altLang="en-US" dirty="0"/>
                    </a:p>
                  </a:txBody>
                  <a:tcPr/>
                </a:tc>
                <a:tc>
                  <a:txBody>
                    <a:bodyPr/>
                    <a:lstStyle/>
                    <a:p>
                      <a:r>
                        <a:rPr lang="en-US" altLang="zh-TW" dirty="0"/>
                        <a:t>4.0-6.9</a:t>
                      </a:r>
                      <a:endParaRPr lang="zh-TW" altLang="en-US" dirty="0"/>
                    </a:p>
                  </a:txBody>
                  <a:tcPr/>
                </a:tc>
                <a:extLst>
                  <a:ext uri="{0D108BD9-81ED-4DB2-BD59-A6C34878D82A}">
                    <a16:rowId xmlns:a16="http://schemas.microsoft.com/office/drawing/2014/main" val="1037245240"/>
                  </a:ext>
                </a:extLst>
              </a:tr>
              <a:tr h="370840">
                <a:tc>
                  <a:txBody>
                    <a:bodyPr/>
                    <a:lstStyle/>
                    <a:p>
                      <a:r>
                        <a:rPr lang="en-US" altLang="zh-TW" dirty="0"/>
                        <a:t>High</a:t>
                      </a:r>
                      <a:endParaRPr lang="zh-TW" altLang="en-US" dirty="0"/>
                    </a:p>
                  </a:txBody>
                  <a:tcPr/>
                </a:tc>
                <a:tc>
                  <a:txBody>
                    <a:bodyPr/>
                    <a:lstStyle/>
                    <a:p>
                      <a:r>
                        <a:rPr lang="en-US" altLang="zh-TW" dirty="0"/>
                        <a:t>7.0-8.9</a:t>
                      </a:r>
                      <a:endParaRPr lang="zh-TW" altLang="en-US" dirty="0"/>
                    </a:p>
                  </a:txBody>
                  <a:tcPr/>
                </a:tc>
                <a:extLst>
                  <a:ext uri="{0D108BD9-81ED-4DB2-BD59-A6C34878D82A}">
                    <a16:rowId xmlns:a16="http://schemas.microsoft.com/office/drawing/2014/main" val="3640272116"/>
                  </a:ext>
                </a:extLst>
              </a:tr>
              <a:tr h="370840">
                <a:tc>
                  <a:txBody>
                    <a:bodyPr/>
                    <a:lstStyle/>
                    <a:p>
                      <a:r>
                        <a:rPr lang="en-US" altLang="zh-TW" dirty="0"/>
                        <a:t>Critical</a:t>
                      </a:r>
                      <a:endParaRPr lang="zh-TW" altLang="en-US" dirty="0"/>
                    </a:p>
                  </a:txBody>
                  <a:tcPr/>
                </a:tc>
                <a:tc>
                  <a:txBody>
                    <a:bodyPr/>
                    <a:lstStyle/>
                    <a:p>
                      <a:r>
                        <a:rPr lang="en-US" altLang="zh-TW" dirty="0"/>
                        <a:t>9.0-10</a:t>
                      </a:r>
                      <a:endParaRPr lang="zh-TW" altLang="en-US" dirty="0"/>
                    </a:p>
                  </a:txBody>
                  <a:tcPr/>
                </a:tc>
                <a:extLst>
                  <a:ext uri="{0D108BD9-81ED-4DB2-BD59-A6C34878D82A}">
                    <a16:rowId xmlns:a16="http://schemas.microsoft.com/office/drawing/2014/main" val="2699952706"/>
                  </a:ext>
                </a:extLst>
              </a:tr>
            </a:tbl>
          </a:graphicData>
        </a:graphic>
      </p:graphicFrame>
    </p:spTree>
    <p:extLst>
      <p:ext uri="{BB962C8B-B14F-4D97-AF65-F5344CB8AC3E}">
        <p14:creationId xmlns:p14="http://schemas.microsoft.com/office/powerpoint/2010/main" val="367101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a:xfrm>
            <a:off x="277075" y="106982"/>
            <a:ext cx="3729076" cy="571248"/>
          </a:xfrm>
        </p:spPr>
        <p:txBody>
          <a:bodyPr anchor="ctr">
            <a:normAutofit/>
          </a:bodyPr>
          <a:lstStyle/>
          <a:p>
            <a:r>
              <a:rPr lang="en-US" altLang="zh-TW" dirty="0">
                <a:latin typeface="Arial Black" panose="020B0A04020102020204" pitchFamily="34" charset="0"/>
              </a:rPr>
              <a:t>Vector String</a:t>
            </a:r>
            <a:endParaRPr lang="zh-TW" altLang="en-US" dirty="0">
              <a:latin typeface="Arial Black" panose="020B0A04020102020204" pitchFamily="34" charset="0"/>
            </a:endParaRPr>
          </a:p>
        </p:txBody>
      </p:sp>
      <p:sp>
        <p:nvSpPr>
          <p:cNvPr id="4" name="內容版面配置區 3">
            <a:extLst>
              <a:ext uri="{FF2B5EF4-FFF2-40B4-BE49-F238E27FC236}">
                <a16:creationId xmlns:a16="http://schemas.microsoft.com/office/drawing/2014/main" id="{BC88A804-AE8C-221B-FFBE-F80A99C064DF}"/>
              </a:ext>
            </a:extLst>
          </p:cNvPr>
          <p:cNvSpPr>
            <a:spLocks noGrp="1"/>
          </p:cNvSpPr>
          <p:nvPr>
            <p:ph idx="1"/>
          </p:nvPr>
        </p:nvSpPr>
        <p:spPr>
          <a:xfrm>
            <a:off x="170438" y="678230"/>
            <a:ext cx="4468174" cy="5637791"/>
          </a:xfrm>
        </p:spPr>
        <p:txBody>
          <a:bodyPr>
            <a:normAutofit/>
          </a:bodyPr>
          <a:lstStyle/>
          <a:p>
            <a:r>
              <a:rPr lang="en-US" altLang="zh-TW" sz="1200" dirty="0"/>
              <a:t>The CVSS v3.1 vector string is a text representation of a set of CVSS metrics. It is commonly used to record or transfer CVSS metric information in a concise form.</a:t>
            </a:r>
          </a:p>
          <a:p>
            <a:r>
              <a:rPr lang="en-US" altLang="zh-TW" sz="1200" dirty="0"/>
              <a:t>A vector string should contain metrics in the order shown in the table, though other orderings are valid. </a:t>
            </a:r>
          </a:p>
          <a:p>
            <a:r>
              <a:rPr lang="en-US" altLang="zh-TW" sz="1200" dirty="0"/>
              <a:t>All Base metrics must be included in a vector string. Temporal and Environmental metrics are optional, and omitted metrics are considered to have the value of Not Defined (X).</a:t>
            </a:r>
          </a:p>
          <a:p>
            <a:r>
              <a:rPr lang="en-US" altLang="zh-TW" sz="1200" dirty="0"/>
              <a:t>For example, a vulnerability with Base metric values of “Attack Vector: Network, Attack Complexity: Low, Privileges Required: High, User Interaction: None, Scope: Unchanged, Confidentiality: Low, Integrity: Low, Availability: None” and no specified Temporal or Environmental metrics would produce the following vector:</a:t>
            </a:r>
            <a:br>
              <a:rPr lang="en-US" altLang="zh-TW" sz="1200" dirty="0"/>
            </a:br>
            <a:r>
              <a:rPr lang="pt-BR" altLang="zh-TW" sz="1200" dirty="0"/>
              <a:t>CVSS:3.1/AV:N/AC:L/PR:H/UI:N/S:U/C:L/I:L/A:N</a:t>
            </a:r>
          </a:p>
          <a:p>
            <a:r>
              <a:rPr lang="en-US" altLang="zh-TW" sz="1200" b="0" i="0" dirty="0">
                <a:solidFill>
                  <a:srgbClr val="111111"/>
                </a:solidFill>
                <a:effectLst/>
                <a:latin typeface="Open Sans" panose="020B0606030504020204" pitchFamily="34" charset="0"/>
              </a:rPr>
              <a:t>The same example with the addition of “Exploitability: Functional, Remediation Level: Not Defined” and with the metrics in a non-preferred ordering would produce the following vector:</a:t>
            </a:r>
            <a:br>
              <a:rPr lang="pt-BR" altLang="zh-TW" sz="1200" b="0" i="0" dirty="0">
                <a:solidFill>
                  <a:srgbClr val="111111"/>
                </a:solidFill>
                <a:effectLst/>
                <a:latin typeface="Open Sans" panose="020B0606030504020204" pitchFamily="34" charset="0"/>
              </a:rPr>
            </a:br>
            <a:r>
              <a:rPr lang="pt-BR" altLang="zh-TW" sz="1200" b="0" i="0" dirty="0">
                <a:solidFill>
                  <a:srgbClr val="111111"/>
                </a:solidFill>
                <a:effectLst/>
                <a:latin typeface="Open Sans" panose="020B0606030504020204" pitchFamily="34" charset="0"/>
              </a:rPr>
              <a:t>CVSS:3.1/S:U/AV:N/AC:L/PR:H/UI:N/C:L/I:L/A:N/E:F/RL:X</a:t>
            </a:r>
            <a:endParaRPr lang="zh-TW" altLang="en-US" sz="1200" dirty="0"/>
          </a:p>
        </p:txBody>
      </p:sp>
      <p:graphicFrame>
        <p:nvGraphicFramePr>
          <p:cNvPr id="5" name="表格 4">
            <a:extLst>
              <a:ext uri="{FF2B5EF4-FFF2-40B4-BE49-F238E27FC236}">
                <a16:creationId xmlns:a16="http://schemas.microsoft.com/office/drawing/2014/main" id="{AB385A6A-D72A-8A67-57D0-B1223F9C7D2F}"/>
              </a:ext>
            </a:extLst>
          </p:cNvPr>
          <p:cNvGraphicFramePr>
            <a:graphicFrameLocks noGrp="1"/>
          </p:cNvGraphicFramePr>
          <p:nvPr>
            <p:extLst>
              <p:ext uri="{D42A27DB-BD31-4B8C-83A1-F6EECF244321}">
                <p14:modId xmlns:p14="http://schemas.microsoft.com/office/powerpoint/2010/main" val="1474162613"/>
              </p:ext>
            </p:extLst>
          </p:nvPr>
        </p:nvGraphicFramePr>
        <p:xfrm>
          <a:off x="4745249" y="429663"/>
          <a:ext cx="5890469" cy="6155030"/>
        </p:xfrm>
        <a:graphic>
          <a:graphicData uri="http://schemas.openxmlformats.org/drawingml/2006/table">
            <a:tbl>
              <a:tblPr firstRow="1" bandRow="1">
                <a:tableStyleId>{5940675A-B579-460E-94D1-54222C63F5DA}</a:tableStyleId>
              </a:tblPr>
              <a:tblGrid>
                <a:gridCol w="1056144">
                  <a:extLst>
                    <a:ext uri="{9D8B030D-6E8A-4147-A177-3AD203B41FA5}">
                      <a16:colId xmlns:a16="http://schemas.microsoft.com/office/drawing/2014/main" val="1753047649"/>
                    </a:ext>
                  </a:extLst>
                </a:gridCol>
                <a:gridCol w="2705875">
                  <a:extLst>
                    <a:ext uri="{9D8B030D-6E8A-4147-A177-3AD203B41FA5}">
                      <a16:colId xmlns:a16="http://schemas.microsoft.com/office/drawing/2014/main" val="2443431227"/>
                    </a:ext>
                  </a:extLst>
                </a:gridCol>
                <a:gridCol w="1191262">
                  <a:extLst>
                    <a:ext uri="{9D8B030D-6E8A-4147-A177-3AD203B41FA5}">
                      <a16:colId xmlns:a16="http://schemas.microsoft.com/office/drawing/2014/main" val="3695447251"/>
                    </a:ext>
                  </a:extLst>
                </a:gridCol>
                <a:gridCol w="937188">
                  <a:extLst>
                    <a:ext uri="{9D8B030D-6E8A-4147-A177-3AD203B41FA5}">
                      <a16:colId xmlns:a16="http://schemas.microsoft.com/office/drawing/2014/main" val="342425842"/>
                    </a:ext>
                  </a:extLst>
                </a:gridCol>
              </a:tblGrid>
              <a:tr h="267610">
                <a:tc>
                  <a:txBody>
                    <a:bodyPr/>
                    <a:lstStyle/>
                    <a:p>
                      <a:pPr algn="l" fontAlgn="t"/>
                      <a:r>
                        <a:rPr lang="en-US" sz="1200" b="1" dirty="0">
                          <a:solidFill>
                            <a:srgbClr val="00400D"/>
                          </a:solidFill>
                          <a:effectLst/>
                        </a:rPr>
                        <a:t>Metric Group</a:t>
                      </a:r>
                      <a:endParaRPr lang="en-US" sz="1200" b="1" dirty="0">
                        <a:solidFill>
                          <a:srgbClr val="00400D"/>
                        </a:solidFill>
                        <a:effectLst/>
                        <a:latin typeface="Fira Sans" panose="020B0503050000020004" pitchFamily="34" charset="0"/>
                      </a:endParaRPr>
                    </a:p>
                  </a:txBody>
                  <a:tcPr marL="14516" marR="14516" marT="7257" marB="7257"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solidFill>
                  </a:tcPr>
                </a:tc>
                <a:tc>
                  <a:txBody>
                    <a:bodyPr/>
                    <a:lstStyle/>
                    <a:p>
                      <a:pPr algn="l" fontAlgn="t"/>
                      <a:r>
                        <a:rPr lang="en-US" sz="1200" b="1" dirty="0">
                          <a:solidFill>
                            <a:srgbClr val="00400D"/>
                          </a:solidFill>
                          <a:effectLst/>
                        </a:rPr>
                        <a:t>Metric Name (and Abbreviated Form)</a:t>
                      </a:r>
                      <a:endParaRPr lang="en-US" sz="1200" b="1" dirty="0">
                        <a:solidFill>
                          <a:srgbClr val="00400D"/>
                        </a:solidFill>
                        <a:effectLst/>
                        <a:latin typeface="Fira Sans" panose="020B0503050000020004" pitchFamily="34" charset="0"/>
                      </a:endParaRPr>
                    </a:p>
                  </a:txBody>
                  <a:tcPr marL="14516" marR="14516" marT="7257" marB="7257" anchor="ctr">
                    <a:lnT w="19050" cap="flat" cmpd="sng" algn="ctr">
                      <a:solidFill>
                        <a:schemeClr val="tx1"/>
                      </a:solidFill>
                      <a:prstDash val="solid"/>
                      <a:round/>
                      <a:headEnd type="none" w="med" len="med"/>
                      <a:tailEnd type="none" w="med" len="med"/>
                    </a:lnT>
                    <a:solidFill>
                      <a:schemeClr val="bg1"/>
                    </a:solidFill>
                  </a:tcPr>
                </a:tc>
                <a:tc>
                  <a:txBody>
                    <a:bodyPr/>
                    <a:lstStyle/>
                    <a:p>
                      <a:pPr algn="l" fontAlgn="t"/>
                      <a:r>
                        <a:rPr lang="en-US" sz="1200" b="1" dirty="0">
                          <a:solidFill>
                            <a:srgbClr val="00400D"/>
                          </a:solidFill>
                          <a:effectLst/>
                        </a:rPr>
                        <a:t>Possible Values</a:t>
                      </a:r>
                      <a:endParaRPr lang="en-US" sz="1200" b="1" dirty="0">
                        <a:solidFill>
                          <a:srgbClr val="00400D"/>
                        </a:solidFill>
                        <a:effectLst/>
                        <a:latin typeface="Fira Sans" panose="020B0503050000020004" pitchFamily="34" charset="0"/>
                      </a:endParaRPr>
                    </a:p>
                  </a:txBody>
                  <a:tcPr marL="14516" marR="14516" marT="7257" marB="7257" anchor="ctr">
                    <a:lnT w="19050" cap="flat" cmpd="sng" algn="ctr">
                      <a:solidFill>
                        <a:schemeClr val="tx1"/>
                      </a:solidFill>
                      <a:prstDash val="solid"/>
                      <a:round/>
                      <a:headEnd type="none" w="med" len="med"/>
                      <a:tailEnd type="none" w="med" len="med"/>
                    </a:lnT>
                    <a:solidFill>
                      <a:schemeClr val="bg1"/>
                    </a:solidFill>
                  </a:tcPr>
                </a:tc>
                <a:tc>
                  <a:txBody>
                    <a:bodyPr/>
                    <a:lstStyle/>
                    <a:p>
                      <a:pPr algn="l" fontAlgn="t"/>
                      <a:r>
                        <a:rPr lang="en-US" sz="1200" b="1" dirty="0">
                          <a:solidFill>
                            <a:srgbClr val="00400D"/>
                          </a:solidFill>
                          <a:effectLst/>
                        </a:rPr>
                        <a:t>Mandatory?</a:t>
                      </a:r>
                      <a:endParaRPr lang="en-US" sz="1200" b="1" dirty="0">
                        <a:solidFill>
                          <a:srgbClr val="00400D"/>
                        </a:solidFill>
                        <a:effectLst/>
                        <a:latin typeface="Fira Sans" panose="020B0503050000020004" pitchFamily="34" charset="0"/>
                      </a:endParaRPr>
                    </a:p>
                  </a:txBody>
                  <a:tcPr marL="14516" marR="14516" marT="7257" marB="7257"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451634737"/>
                  </a:ext>
                </a:extLst>
              </a:tr>
              <a:tr h="267610">
                <a:tc rowSpan="8">
                  <a:txBody>
                    <a:bodyPr/>
                    <a:lstStyle/>
                    <a:p>
                      <a:pPr algn="ctr" fontAlgn="t"/>
                      <a:r>
                        <a:rPr lang="en-US" sz="1200" dirty="0">
                          <a:effectLst/>
                        </a:rPr>
                        <a:t>Base</a:t>
                      </a:r>
                    </a:p>
                  </a:txBody>
                  <a:tcPr marL="14516" marR="14516" marT="7257" marB="7257" anchor="ctr">
                    <a:lnL w="19050" cap="flat" cmpd="sng" algn="ctr">
                      <a:solidFill>
                        <a:schemeClr val="tx1"/>
                      </a:solidFill>
                      <a:prstDash val="solid"/>
                      <a:round/>
                      <a:headEnd type="none" w="med" len="med"/>
                      <a:tailEnd type="none" w="med" len="med"/>
                    </a:lnL>
                    <a:solidFill>
                      <a:schemeClr val="bg1"/>
                    </a:solidFill>
                  </a:tcPr>
                </a:tc>
                <a:tc>
                  <a:txBody>
                    <a:bodyPr/>
                    <a:lstStyle/>
                    <a:p>
                      <a:pPr algn="l" fontAlgn="t"/>
                      <a:r>
                        <a:rPr lang="en-US" sz="1200" dirty="0">
                          <a:effectLst/>
                        </a:rPr>
                        <a:t>Attack Vector (AV)</a:t>
                      </a:r>
                    </a:p>
                  </a:txBody>
                  <a:tcPr marL="14516" marR="14516" marT="7257" marB="7257" anchor="ctr">
                    <a:solidFill>
                      <a:schemeClr val="bg1"/>
                    </a:solidFill>
                  </a:tcPr>
                </a:tc>
                <a:tc>
                  <a:txBody>
                    <a:bodyPr/>
                    <a:lstStyle/>
                    <a:p>
                      <a:pPr algn="l" fontAlgn="t"/>
                      <a:r>
                        <a:rPr lang="en-US" sz="1200">
                          <a:effectLst/>
                        </a:rPr>
                        <a:t>[N,A,L,P]</a:t>
                      </a:r>
                    </a:p>
                  </a:txBody>
                  <a:tcPr marL="14516" marR="14516" marT="7257" marB="7257" anchor="ctr">
                    <a:solidFill>
                      <a:schemeClr val="bg1"/>
                    </a:solidFill>
                  </a:tcPr>
                </a:tc>
                <a:tc>
                  <a:txBody>
                    <a:bodyPr/>
                    <a:lstStyle/>
                    <a:p>
                      <a:pPr algn="l" fontAlgn="t"/>
                      <a:r>
                        <a:rPr lang="en-US" sz="120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870349278"/>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dirty="0">
                          <a:effectLst/>
                        </a:rPr>
                        <a:t>Attack Complexity (AC)</a:t>
                      </a:r>
                    </a:p>
                  </a:txBody>
                  <a:tcPr marL="14516" marR="14516" marT="7257" marB="7257" anchor="ctr">
                    <a:solidFill>
                      <a:schemeClr val="bg1"/>
                    </a:solidFill>
                  </a:tcPr>
                </a:tc>
                <a:tc>
                  <a:txBody>
                    <a:bodyPr/>
                    <a:lstStyle/>
                    <a:p>
                      <a:pPr algn="l" fontAlgn="t"/>
                      <a:r>
                        <a:rPr lang="en-US" sz="1200">
                          <a:effectLst/>
                        </a:rPr>
                        <a:t>[L,H]</a:t>
                      </a:r>
                    </a:p>
                  </a:txBody>
                  <a:tcPr marL="14516" marR="14516" marT="7257" marB="7257" anchor="ctr">
                    <a:solidFill>
                      <a:schemeClr val="bg1"/>
                    </a:solidFill>
                  </a:tcPr>
                </a:tc>
                <a:tc>
                  <a:txBody>
                    <a:bodyPr/>
                    <a:lstStyle/>
                    <a:p>
                      <a:pPr algn="l" fontAlgn="t"/>
                      <a:r>
                        <a:rPr lang="en-US" sz="120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71770873"/>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dirty="0">
                          <a:effectLst/>
                        </a:rPr>
                        <a:t>Privileges Required (PR)</a:t>
                      </a:r>
                    </a:p>
                  </a:txBody>
                  <a:tcPr marL="14516" marR="14516" marT="7257" marB="7257" anchor="ctr">
                    <a:solidFill>
                      <a:schemeClr val="bg1"/>
                    </a:solidFill>
                  </a:tcPr>
                </a:tc>
                <a:tc>
                  <a:txBody>
                    <a:bodyPr/>
                    <a:lstStyle/>
                    <a:p>
                      <a:pPr algn="l" fontAlgn="t"/>
                      <a:r>
                        <a:rPr lang="en-US" sz="1200">
                          <a:effectLst/>
                        </a:rPr>
                        <a:t>[N,L,H]</a:t>
                      </a:r>
                    </a:p>
                  </a:txBody>
                  <a:tcPr marL="14516" marR="14516" marT="7257" marB="7257" anchor="ctr">
                    <a:solidFill>
                      <a:schemeClr val="bg1"/>
                    </a:solidFill>
                  </a:tcPr>
                </a:tc>
                <a:tc>
                  <a:txBody>
                    <a:bodyPr/>
                    <a:lstStyle/>
                    <a:p>
                      <a:pPr algn="l" fontAlgn="t"/>
                      <a:r>
                        <a:rPr lang="en-US" sz="120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698897959"/>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User Interaction (UI)</a:t>
                      </a:r>
                    </a:p>
                  </a:txBody>
                  <a:tcPr marL="14516" marR="14516" marT="7257" marB="7257" anchor="ctr">
                    <a:solidFill>
                      <a:schemeClr val="bg1"/>
                    </a:solidFill>
                  </a:tcPr>
                </a:tc>
                <a:tc>
                  <a:txBody>
                    <a:bodyPr/>
                    <a:lstStyle/>
                    <a:p>
                      <a:pPr algn="l" fontAlgn="t"/>
                      <a:r>
                        <a:rPr lang="en-US" sz="1200" dirty="0">
                          <a:effectLst/>
                        </a:rPr>
                        <a:t>[N,R]</a:t>
                      </a:r>
                    </a:p>
                  </a:txBody>
                  <a:tcPr marL="14516" marR="14516" marT="7257" marB="7257" anchor="ctr">
                    <a:solidFill>
                      <a:schemeClr val="bg1"/>
                    </a:solidFill>
                  </a:tcPr>
                </a:tc>
                <a:tc>
                  <a:txBody>
                    <a:bodyPr/>
                    <a:lstStyle/>
                    <a:p>
                      <a:pPr algn="l" fontAlgn="t"/>
                      <a:r>
                        <a:rPr lang="en-US" sz="120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267753342"/>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Scope (S)</a:t>
                      </a:r>
                    </a:p>
                  </a:txBody>
                  <a:tcPr marL="14516" marR="14516" marT="7257" marB="7257" anchor="ctr">
                    <a:solidFill>
                      <a:schemeClr val="bg1"/>
                    </a:solidFill>
                  </a:tcPr>
                </a:tc>
                <a:tc>
                  <a:txBody>
                    <a:bodyPr/>
                    <a:lstStyle/>
                    <a:p>
                      <a:pPr algn="l" fontAlgn="t"/>
                      <a:r>
                        <a:rPr lang="en-US" sz="1200" dirty="0">
                          <a:effectLst/>
                        </a:rPr>
                        <a:t>[U,C]</a:t>
                      </a:r>
                    </a:p>
                  </a:txBody>
                  <a:tcPr marL="14516" marR="14516" marT="7257" marB="7257" anchor="ctr">
                    <a:solidFill>
                      <a:schemeClr val="bg1"/>
                    </a:solidFill>
                  </a:tcPr>
                </a:tc>
                <a:tc>
                  <a:txBody>
                    <a:bodyPr/>
                    <a:lstStyle/>
                    <a:p>
                      <a:pPr algn="l" fontAlgn="t"/>
                      <a:r>
                        <a:rPr lang="en-US" sz="120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20088446"/>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Confidentiality (C)</a:t>
                      </a:r>
                    </a:p>
                  </a:txBody>
                  <a:tcPr marL="14516" marR="14516" marT="7257" marB="7257" anchor="ctr">
                    <a:solidFill>
                      <a:schemeClr val="bg1"/>
                    </a:solidFill>
                  </a:tcPr>
                </a:tc>
                <a:tc>
                  <a:txBody>
                    <a:bodyPr/>
                    <a:lstStyle/>
                    <a:p>
                      <a:pPr algn="l" fontAlgn="t"/>
                      <a:r>
                        <a:rPr lang="en-US" sz="1200" dirty="0">
                          <a:effectLst/>
                        </a:rPr>
                        <a:t>[H,L,N]</a:t>
                      </a:r>
                    </a:p>
                  </a:txBody>
                  <a:tcPr marL="14516" marR="14516" marT="7257" marB="7257" anchor="ctr">
                    <a:solidFill>
                      <a:schemeClr val="bg1"/>
                    </a:solidFill>
                  </a:tcPr>
                </a:tc>
                <a:tc>
                  <a:txBody>
                    <a:bodyPr/>
                    <a:lstStyle/>
                    <a:p>
                      <a:pPr algn="l" fontAlgn="t"/>
                      <a:r>
                        <a:rPr lang="en-US" sz="1200" dirty="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869859629"/>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Integrity (I)</a:t>
                      </a:r>
                    </a:p>
                  </a:txBody>
                  <a:tcPr marL="14516" marR="14516" marT="7257" marB="7257" anchor="ctr">
                    <a:solidFill>
                      <a:schemeClr val="bg1"/>
                    </a:solidFill>
                  </a:tcPr>
                </a:tc>
                <a:tc>
                  <a:txBody>
                    <a:bodyPr/>
                    <a:lstStyle/>
                    <a:p>
                      <a:pPr algn="l" fontAlgn="t"/>
                      <a:r>
                        <a:rPr lang="en-US" sz="1200" dirty="0">
                          <a:effectLst/>
                        </a:rPr>
                        <a:t>[H,L,N]</a:t>
                      </a:r>
                    </a:p>
                  </a:txBody>
                  <a:tcPr marL="14516" marR="14516" marT="7257" marB="7257" anchor="ctr">
                    <a:solidFill>
                      <a:schemeClr val="bg1"/>
                    </a:solidFill>
                  </a:tcPr>
                </a:tc>
                <a:tc>
                  <a:txBody>
                    <a:bodyPr/>
                    <a:lstStyle/>
                    <a:p>
                      <a:pPr algn="l" fontAlgn="t"/>
                      <a:r>
                        <a:rPr lang="en-US" sz="120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566682890"/>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Availability (A)</a:t>
                      </a:r>
                    </a:p>
                  </a:txBody>
                  <a:tcPr marL="14516" marR="14516" marT="7257" marB="7257" anchor="ctr">
                    <a:solidFill>
                      <a:schemeClr val="bg1"/>
                    </a:solidFill>
                  </a:tcPr>
                </a:tc>
                <a:tc>
                  <a:txBody>
                    <a:bodyPr/>
                    <a:lstStyle/>
                    <a:p>
                      <a:pPr algn="l" fontAlgn="t"/>
                      <a:r>
                        <a:rPr lang="en-US" sz="1200" dirty="0">
                          <a:effectLst/>
                        </a:rPr>
                        <a:t>[H,L,N]</a:t>
                      </a:r>
                    </a:p>
                  </a:txBody>
                  <a:tcPr marL="14516" marR="14516" marT="7257" marB="7257" anchor="ctr">
                    <a:solidFill>
                      <a:schemeClr val="bg1"/>
                    </a:solidFill>
                  </a:tcPr>
                </a:tc>
                <a:tc>
                  <a:txBody>
                    <a:bodyPr/>
                    <a:lstStyle/>
                    <a:p>
                      <a:pPr algn="l" fontAlgn="t"/>
                      <a:r>
                        <a:rPr lang="en-US" sz="1200">
                          <a:effectLst/>
                        </a:rPr>
                        <a:t>Yes</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577934540"/>
                  </a:ext>
                </a:extLst>
              </a:tr>
              <a:tr h="267610">
                <a:tc rowSpan="3">
                  <a:txBody>
                    <a:bodyPr/>
                    <a:lstStyle/>
                    <a:p>
                      <a:pPr algn="ctr" fontAlgn="t"/>
                      <a:r>
                        <a:rPr lang="en-US" sz="1200" dirty="0">
                          <a:effectLst/>
                        </a:rPr>
                        <a:t>Temporal</a:t>
                      </a:r>
                    </a:p>
                  </a:txBody>
                  <a:tcPr marL="14516" marR="14516" marT="7257" marB="7257" anchor="ctr">
                    <a:lnL w="19050" cap="flat" cmpd="sng" algn="ctr">
                      <a:solidFill>
                        <a:schemeClr val="tx1"/>
                      </a:solidFill>
                      <a:prstDash val="solid"/>
                      <a:round/>
                      <a:headEnd type="none" w="med" len="med"/>
                      <a:tailEnd type="none" w="med" len="med"/>
                    </a:lnL>
                    <a:solidFill>
                      <a:schemeClr val="bg1"/>
                    </a:solidFill>
                  </a:tcPr>
                </a:tc>
                <a:tc>
                  <a:txBody>
                    <a:bodyPr/>
                    <a:lstStyle/>
                    <a:p>
                      <a:pPr algn="l" fontAlgn="t"/>
                      <a:r>
                        <a:rPr lang="en-US" sz="1200">
                          <a:effectLst/>
                        </a:rPr>
                        <a:t>Exploit Code Maturity (E)</a:t>
                      </a:r>
                    </a:p>
                  </a:txBody>
                  <a:tcPr marL="14516" marR="14516" marT="7257" marB="7257" anchor="ctr">
                    <a:solidFill>
                      <a:schemeClr val="bg1"/>
                    </a:solidFill>
                  </a:tcPr>
                </a:tc>
                <a:tc>
                  <a:txBody>
                    <a:bodyPr/>
                    <a:lstStyle/>
                    <a:p>
                      <a:pPr algn="l" fontAlgn="t"/>
                      <a:r>
                        <a:rPr lang="pl-PL" sz="1200">
                          <a:effectLst/>
                        </a:rPr>
                        <a:t>[X,H,F,P,U]</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719328566"/>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Remediation Level (RL)</a:t>
                      </a:r>
                    </a:p>
                  </a:txBody>
                  <a:tcPr marL="14516" marR="14516" marT="7257" marB="7257" anchor="ctr">
                    <a:solidFill>
                      <a:schemeClr val="bg1"/>
                    </a:solidFill>
                  </a:tcPr>
                </a:tc>
                <a:tc>
                  <a:txBody>
                    <a:bodyPr/>
                    <a:lstStyle/>
                    <a:p>
                      <a:pPr algn="l" fontAlgn="t"/>
                      <a:r>
                        <a:rPr lang="pl-PL" sz="1200">
                          <a:effectLst/>
                        </a:rPr>
                        <a:t>[X,U,W,T,O]</a:t>
                      </a:r>
                    </a:p>
                  </a:txBody>
                  <a:tcPr marL="14516" marR="14516" marT="7257" marB="7257" anchor="ctr">
                    <a:solidFill>
                      <a:schemeClr val="bg1"/>
                    </a:solidFill>
                  </a:tcPr>
                </a:tc>
                <a:tc>
                  <a:txBody>
                    <a:bodyPr/>
                    <a:lstStyle/>
                    <a:p>
                      <a:pPr algn="l" fontAlgn="t"/>
                      <a:r>
                        <a:rPr lang="en-US" sz="120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616272508"/>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Report Confidence (RC)</a:t>
                      </a:r>
                    </a:p>
                  </a:txBody>
                  <a:tcPr marL="14516" marR="14516" marT="7257" marB="7257" anchor="ctr">
                    <a:solidFill>
                      <a:schemeClr val="bg1"/>
                    </a:solidFill>
                  </a:tcPr>
                </a:tc>
                <a:tc>
                  <a:txBody>
                    <a:bodyPr/>
                    <a:lstStyle/>
                    <a:p>
                      <a:pPr algn="l" fontAlgn="t"/>
                      <a:r>
                        <a:rPr lang="en-US" sz="1200">
                          <a:effectLst/>
                        </a:rPr>
                        <a:t>[X,C,R,U]</a:t>
                      </a:r>
                    </a:p>
                  </a:txBody>
                  <a:tcPr marL="14516" marR="14516" marT="7257" marB="7257" anchor="ctr">
                    <a:solidFill>
                      <a:schemeClr val="bg1"/>
                    </a:solidFill>
                  </a:tcPr>
                </a:tc>
                <a:tc>
                  <a:txBody>
                    <a:bodyPr/>
                    <a:lstStyle/>
                    <a:p>
                      <a:pPr algn="l" fontAlgn="t"/>
                      <a:r>
                        <a:rPr lang="en-US" sz="120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384966014"/>
                  </a:ext>
                </a:extLst>
              </a:tr>
              <a:tr h="267610">
                <a:tc rowSpan="11">
                  <a:txBody>
                    <a:bodyPr/>
                    <a:lstStyle/>
                    <a:p>
                      <a:pPr algn="ctr" fontAlgn="t"/>
                      <a:r>
                        <a:rPr lang="en-US" sz="1200" dirty="0">
                          <a:effectLst/>
                        </a:rPr>
                        <a:t>Environmental</a:t>
                      </a:r>
                    </a:p>
                  </a:txBody>
                  <a:tcPr marL="14516" marR="14516" marT="7257" marB="7257"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Confidentiality Requirement (CR)</a:t>
                      </a:r>
                    </a:p>
                  </a:txBody>
                  <a:tcPr marL="14516" marR="14516" marT="7257" marB="7257" anchor="ctr">
                    <a:solidFill>
                      <a:schemeClr val="bg1"/>
                    </a:solidFill>
                  </a:tcPr>
                </a:tc>
                <a:tc>
                  <a:txBody>
                    <a:bodyPr/>
                    <a:lstStyle/>
                    <a:p>
                      <a:pPr algn="l" fontAlgn="t"/>
                      <a:r>
                        <a:rPr lang="en-US" sz="1200">
                          <a:effectLst/>
                        </a:rPr>
                        <a:t>[X,H,M,L]</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8831068"/>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Integrity Requirement (IR)</a:t>
                      </a:r>
                    </a:p>
                  </a:txBody>
                  <a:tcPr marL="14516" marR="14516" marT="7257" marB="7257" anchor="ctr">
                    <a:solidFill>
                      <a:schemeClr val="bg1"/>
                    </a:solidFill>
                  </a:tcPr>
                </a:tc>
                <a:tc>
                  <a:txBody>
                    <a:bodyPr/>
                    <a:lstStyle/>
                    <a:p>
                      <a:pPr algn="l" fontAlgn="t"/>
                      <a:r>
                        <a:rPr lang="en-US" sz="1200">
                          <a:effectLst/>
                        </a:rPr>
                        <a:t>[X,H,M,L]</a:t>
                      </a:r>
                    </a:p>
                  </a:txBody>
                  <a:tcPr marL="14516" marR="14516" marT="7257" marB="7257" anchor="ctr">
                    <a:solidFill>
                      <a:schemeClr val="bg1"/>
                    </a:solidFill>
                  </a:tcPr>
                </a:tc>
                <a:tc>
                  <a:txBody>
                    <a:bodyPr/>
                    <a:lstStyle/>
                    <a:p>
                      <a:pPr algn="l" fontAlgn="t"/>
                      <a:r>
                        <a:rPr lang="en-US" sz="120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530372315"/>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Availability Requirement (AR)</a:t>
                      </a:r>
                    </a:p>
                  </a:txBody>
                  <a:tcPr marL="14516" marR="14516" marT="7257" marB="7257" anchor="ctr">
                    <a:solidFill>
                      <a:schemeClr val="bg1"/>
                    </a:solidFill>
                  </a:tcPr>
                </a:tc>
                <a:tc>
                  <a:txBody>
                    <a:bodyPr/>
                    <a:lstStyle/>
                    <a:p>
                      <a:pPr algn="l" fontAlgn="t"/>
                      <a:r>
                        <a:rPr lang="en-US" sz="1200">
                          <a:effectLst/>
                        </a:rPr>
                        <a:t>[X,H,M,L]</a:t>
                      </a:r>
                    </a:p>
                  </a:txBody>
                  <a:tcPr marL="14516" marR="14516" marT="7257" marB="7257" anchor="ctr">
                    <a:solidFill>
                      <a:schemeClr val="bg1"/>
                    </a:solidFill>
                  </a:tcPr>
                </a:tc>
                <a:tc>
                  <a:txBody>
                    <a:bodyPr/>
                    <a:lstStyle/>
                    <a:p>
                      <a:pPr algn="l" fontAlgn="t"/>
                      <a:r>
                        <a:rPr lang="en-US" sz="120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62339293"/>
                  </a:ext>
                </a:extLst>
              </a:tr>
              <a:tr h="267610">
                <a:tc vMerge="1">
                  <a:txBody>
                    <a:bodyPr/>
                    <a:lstStyle/>
                    <a:p>
                      <a:pPr algn="l" fontAlgn="t"/>
                      <a:endParaRPr lang="zh-TW" altLang="en-US" sz="1200">
                        <a:effectLst/>
                      </a:endParaRPr>
                    </a:p>
                  </a:txBody>
                  <a:tcPr marL="14516" marR="14516" marT="7257" marB="7257"/>
                </a:tc>
                <a:tc>
                  <a:txBody>
                    <a:bodyPr/>
                    <a:lstStyle/>
                    <a:p>
                      <a:pPr algn="l" fontAlgn="t"/>
                      <a:r>
                        <a:rPr lang="en-US" sz="1200">
                          <a:effectLst/>
                        </a:rPr>
                        <a:t>Modified Attack Vector (MAV)</a:t>
                      </a:r>
                    </a:p>
                  </a:txBody>
                  <a:tcPr marL="14516" marR="14516" marT="7257" marB="7257" anchor="ctr">
                    <a:solidFill>
                      <a:schemeClr val="bg1"/>
                    </a:solidFill>
                  </a:tcPr>
                </a:tc>
                <a:tc>
                  <a:txBody>
                    <a:bodyPr/>
                    <a:lstStyle/>
                    <a:p>
                      <a:pPr algn="l" fontAlgn="t"/>
                      <a:r>
                        <a:rPr lang="pt-BR" sz="1200">
                          <a:effectLst/>
                        </a:rPr>
                        <a:t>[X,N,A,L,P]</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256444794"/>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Modified Attack Complexity (MAC)</a:t>
                      </a:r>
                    </a:p>
                  </a:txBody>
                  <a:tcPr marL="14516" marR="14516" marT="7257" marB="7257" anchor="ctr">
                    <a:solidFill>
                      <a:schemeClr val="bg1"/>
                    </a:solidFill>
                  </a:tcPr>
                </a:tc>
                <a:tc>
                  <a:txBody>
                    <a:bodyPr/>
                    <a:lstStyle/>
                    <a:p>
                      <a:pPr algn="l" fontAlgn="t"/>
                      <a:r>
                        <a:rPr lang="en-US" sz="1200">
                          <a:effectLst/>
                        </a:rPr>
                        <a:t>[X,L,H]</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268356749"/>
                  </a:ext>
                </a:extLst>
              </a:tr>
              <a:tr h="267610">
                <a:tc vMerge="1">
                  <a:txBody>
                    <a:bodyPr/>
                    <a:lstStyle/>
                    <a:p>
                      <a:pPr algn="l" fontAlgn="t"/>
                      <a:endParaRPr lang="zh-TW" altLang="en-US" sz="1200">
                        <a:effectLst/>
                      </a:endParaRPr>
                    </a:p>
                  </a:txBody>
                  <a:tcPr marL="14516" marR="14516" marT="7257" marB="7257"/>
                </a:tc>
                <a:tc>
                  <a:txBody>
                    <a:bodyPr/>
                    <a:lstStyle/>
                    <a:p>
                      <a:pPr algn="l" fontAlgn="t"/>
                      <a:r>
                        <a:rPr lang="en-US" sz="1200">
                          <a:effectLst/>
                        </a:rPr>
                        <a:t>Modified Privileges Required (MPR)</a:t>
                      </a:r>
                    </a:p>
                  </a:txBody>
                  <a:tcPr marL="14516" marR="14516" marT="7257" marB="7257" anchor="ctr">
                    <a:solidFill>
                      <a:schemeClr val="bg1"/>
                    </a:solidFill>
                  </a:tcPr>
                </a:tc>
                <a:tc>
                  <a:txBody>
                    <a:bodyPr/>
                    <a:lstStyle/>
                    <a:p>
                      <a:pPr algn="l" fontAlgn="t"/>
                      <a:r>
                        <a:rPr lang="en-US" sz="1200">
                          <a:effectLst/>
                        </a:rPr>
                        <a:t>[X,N,L,H]</a:t>
                      </a:r>
                    </a:p>
                  </a:txBody>
                  <a:tcPr marL="14516" marR="14516" marT="7257" marB="7257" anchor="ctr">
                    <a:solidFill>
                      <a:schemeClr val="bg1"/>
                    </a:solidFill>
                  </a:tcPr>
                </a:tc>
                <a:tc>
                  <a:txBody>
                    <a:bodyPr/>
                    <a:lstStyle/>
                    <a:p>
                      <a:pPr algn="l" fontAlgn="t"/>
                      <a:r>
                        <a:rPr lang="en-US" sz="120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507451761"/>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Modified User Interaction (MUI)</a:t>
                      </a:r>
                    </a:p>
                  </a:txBody>
                  <a:tcPr marL="14516" marR="14516" marT="7257" marB="7257" anchor="ctr">
                    <a:solidFill>
                      <a:schemeClr val="bg1"/>
                    </a:solidFill>
                  </a:tcPr>
                </a:tc>
                <a:tc>
                  <a:txBody>
                    <a:bodyPr/>
                    <a:lstStyle/>
                    <a:p>
                      <a:pPr algn="l" fontAlgn="t"/>
                      <a:r>
                        <a:rPr lang="en-US" sz="1200">
                          <a:effectLst/>
                        </a:rPr>
                        <a:t>[X,N,R]</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599849052"/>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Modified Scope (MS)</a:t>
                      </a:r>
                    </a:p>
                  </a:txBody>
                  <a:tcPr marL="14516" marR="14516" marT="7257" marB="7257" anchor="ctr">
                    <a:solidFill>
                      <a:schemeClr val="bg1"/>
                    </a:solidFill>
                  </a:tcPr>
                </a:tc>
                <a:tc>
                  <a:txBody>
                    <a:bodyPr/>
                    <a:lstStyle/>
                    <a:p>
                      <a:pPr algn="l" fontAlgn="t"/>
                      <a:r>
                        <a:rPr lang="en-US" sz="1200">
                          <a:effectLst/>
                        </a:rPr>
                        <a:t>[X,U,C]</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248221669"/>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Modified Confidentiality (MC)</a:t>
                      </a:r>
                    </a:p>
                  </a:txBody>
                  <a:tcPr marL="14516" marR="14516" marT="7257" marB="7257" anchor="ctr">
                    <a:solidFill>
                      <a:schemeClr val="bg1"/>
                    </a:solidFill>
                  </a:tcPr>
                </a:tc>
                <a:tc>
                  <a:txBody>
                    <a:bodyPr/>
                    <a:lstStyle/>
                    <a:p>
                      <a:pPr algn="l" fontAlgn="t"/>
                      <a:r>
                        <a:rPr lang="en-US" sz="1200">
                          <a:effectLst/>
                        </a:rPr>
                        <a:t>[X,N,L,H]</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647461034"/>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Modified Integrity (MI)</a:t>
                      </a:r>
                    </a:p>
                  </a:txBody>
                  <a:tcPr marL="14516" marR="14516" marT="7257" marB="7257" anchor="ctr">
                    <a:solidFill>
                      <a:schemeClr val="bg1"/>
                    </a:solidFill>
                  </a:tcPr>
                </a:tc>
                <a:tc>
                  <a:txBody>
                    <a:bodyPr/>
                    <a:lstStyle/>
                    <a:p>
                      <a:pPr algn="l" fontAlgn="t"/>
                      <a:r>
                        <a:rPr lang="en-US" sz="1200">
                          <a:effectLst/>
                        </a:rPr>
                        <a:t>[X,N,L,H]</a:t>
                      </a:r>
                    </a:p>
                  </a:txBody>
                  <a:tcPr marL="14516" marR="14516" marT="7257" marB="7257" anchor="ctr">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831634608"/>
                  </a:ext>
                </a:extLst>
              </a:tr>
              <a:tr h="267610">
                <a:tc vMerge="1">
                  <a:txBody>
                    <a:bodyPr/>
                    <a:lstStyle/>
                    <a:p>
                      <a:pPr algn="l" fontAlgn="t"/>
                      <a:endParaRPr lang="zh-TW" altLang="en-US" sz="1200" dirty="0">
                        <a:effectLst/>
                      </a:endParaRPr>
                    </a:p>
                  </a:txBody>
                  <a:tcPr marL="14516" marR="14516" marT="7257" marB="7257"/>
                </a:tc>
                <a:tc>
                  <a:txBody>
                    <a:bodyPr/>
                    <a:lstStyle/>
                    <a:p>
                      <a:pPr algn="l" fontAlgn="t"/>
                      <a:r>
                        <a:rPr lang="en-US" sz="1200">
                          <a:effectLst/>
                        </a:rPr>
                        <a:t>Modified Availability (MA)</a:t>
                      </a:r>
                    </a:p>
                  </a:txBody>
                  <a:tcPr marL="14516" marR="14516" marT="7257" marB="7257" anchor="ctr">
                    <a:lnB w="190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[X,N,L,H]</a:t>
                      </a:r>
                    </a:p>
                  </a:txBody>
                  <a:tcPr marL="14516" marR="14516" marT="7257" marB="7257" anchor="ctr">
                    <a:lnB w="190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No</a:t>
                      </a:r>
                    </a:p>
                  </a:txBody>
                  <a:tcPr marL="14516" marR="14516" marT="7257" marB="7257"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6492872"/>
                  </a:ext>
                </a:extLst>
              </a:tr>
            </a:tbl>
          </a:graphicData>
        </a:graphic>
      </p:graphicFrame>
    </p:spTree>
    <p:extLst>
      <p:ext uri="{BB962C8B-B14F-4D97-AF65-F5344CB8AC3E}">
        <p14:creationId xmlns:p14="http://schemas.microsoft.com/office/powerpoint/2010/main" val="226346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CVSS v3.1 Equations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8890561" cy="3058092"/>
          </a:xfrm>
        </p:spPr>
        <p:txBody>
          <a:bodyPr>
            <a:normAutofit/>
          </a:bodyPr>
          <a:lstStyle/>
          <a:p>
            <a:r>
              <a:rPr lang="en-US" altLang="zh-TW" dirty="0">
                <a:solidFill>
                  <a:schemeClr val="tx1"/>
                </a:solidFill>
              </a:rPr>
              <a:t>The CVSS v3.1 equations are defined in the sub-sections below. They rely on helper functions defined as follows:</a:t>
            </a:r>
          </a:p>
          <a:p>
            <a:pPr lvl="1"/>
            <a:r>
              <a:rPr lang="en-US" altLang="zh-TW" dirty="0">
                <a:solidFill>
                  <a:schemeClr val="tx1"/>
                </a:solidFill>
              </a:rPr>
              <a:t>Minimum returns the smaller of its two arguments.</a:t>
            </a:r>
          </a:p>
          <a:p>
            <a:pPr lvl="1"/>
            <a:r>
              <a:rPr lang="en-US" altLang="zh-TW" dirty="0">
                <a:solidFill>
                  <a:schemeClr val="tx1"/>
                </a:solidFill>
              </a:rPr>
              <a:t>Roundup returns the smallest number, specified to 1 decimal place, that is equal to or higher than its input. For example, Roundup (4.02) returns 4.1; and Roundup (4.00) returns 4.0. To ensure consistent results across programming languages and hardware, see Appendix A for advice to Implementers on avoiding small inaccuracies introduced in some floating point implementations.</a:t>
            </a:r>
            <a:endParaRPr lang="zh-TW" altLang="en-US" dirty="0">
              <a:solidFill>
                <a:schemeClr val="tx1"/>
              </a:solidFill>
            </a:endParaRPr>
          </a:p>
        </p:txBody>
      </p:sp>
    </p:spTree>
    <p:extLst>
      <p:ext uri="{BB962C8B-B14F-4D97-AF65-F5344CB8AC3E}">
        <p14:creationId xmlns:p14="http://schemas.microsoft.com/office/powerpoint/2010/main" val="161667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7CD5D-B465-ACCA-7D2B-A59AAF52EC19}"/>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Introduction</a:t>
            </a:r>
            <a:endParaRPr lang="zh-TW" altLang="en-US" dirty="0"/>
          </a:p>
        </p:txBody>
      </p:sp>
      <p:sp>
        <p:nvSpPr>
          <p:cNvPr id="3" name="內容版面配置區 2">
            <a:extLst>
              <a:ext uri="{FF2B5EF4-FFF2-40B4-BE49-F238E27FC236}">
                <a16:creationId xmlns:a16="http://schemas.microsoft.com/office/drawing/2014/main" id="{B099E31D-4D6D-8962-5344-4E19A4817587}"/>
              </a:ext>
            </a:extLst>
          </p:cNvPr>
          <p:cNvSpPr>
            <a:spLocks noGrp="1"/>
          </p:cNvSpPr>
          <p:nvPr>
            <p:ph idx="1"/>
          </p:nvPr>
        </p:nvSpPr>
        <p:spPr/>
        <p:txBody>
          <a:bodyPr/>
          <a:lstStyle/>
          <a:p>
            <a:r>
              <a:rPr lang="en-US" altLang="zh-TW" dirty="0"/>
              <a:t>The Common Vulnerability Scoring System (CVSS) captures the principal technical characteristics of software, hardware and firmware vulnerabilities.</a:t>
            </a:r>
          </a:p>
          <a:p>
            <a:r>
              <a:rPr lang="en-US" altLang="zh-TW" b="0" i="0" dirty="0"/>
              <a:t>CVSS is composed of three metric groups: </a:t>
            </a:r>
            <a:r>
              <a:rPr lang="en-US" altLang="zh-TW" b="1" i="0" dirty="0"/>
              <a:t>Base</a:t>
            </a:r>
            <a:r>
              <a:rPr lang="en-US" altLang="zh-TW" b="0" i="0" dirty="0"/>
              <a:t>, </a:t>
            </a:r>
            <a:r>
              <a:rPr lang="en-US" altLang="zh-TW" b="1" i="0" dirty="0"/>
              <a:t>Temporal</a:t>
            </a:r>
            <a:r>
              <a:rPr lang="en-US" altLang="zh-TW" b="0" i="0" dirty="0"/>
              <a:t>, and </a:t>
            </a:r>
            <a:r>
              <a:rPr lang="en-US" altLang="zh-TW" b="1" i="0" dirty="0"/>
              <a:t>Environmental</a:t>
            </a:r>
            <a:r>
              <a:rPr lang="en-US" altLang="zh-TW" b="0" i="0" dirty="0"/>
              <a:t>. </a:t>
            </a:r>
          </a:p>
          <a:p>
            <a:pPr lvl="1"/>
            <a:r>
              <a:rPr lang="en-US" altLang="zh-TW" dirty="0"/>
              <a:t>Base: Reflects the severity of a vulnerability according to its intrinsic characteristics which are </a:t>
            </a:r>
            <a:r>
              <a:rPr lang="en-US" altLang="zh-TW" dirty="0">
                <a:solidFill>
                  <a:srgbClr val="0070C0"/>
                </a:solidFill>
              </a:rPr>
              <a:t>constant over time and assumes the reasonable worst-case impact across different deployed environments</a:t>
            </a:r>
            <a:r>
              <a:rPr lang="en-US" altLang="zh-TW" dirty="0"/>
              <a:t>.</a:t>
            </a:r>
          </a:p>
          <a:p>
            <a:pPr lvl="1"/>
            <a:r>
              <a:rPr lang="en-US" altLang="zh-TW" dirty="0"/>
              <a:t>Temporal: </a:t>
            </a:r>
            <a:r>
              <a:rPr lang="en-US" altLang="zh-TW" sz="1800" b="0" i="0" dirty="0">
                <a:solidFill>
                  <a:srgbClr val="111111"/>
                </a:solidFill>
                <a:effectLst/>
                <a:latin typeface="OpenSans"/>
              </a:rPr>
              <a:t>Adjusts the Base severity of a vulnerability </a:t>
            </a:r>
            <a:r>
              <a:rPr lang="en-US" altLang="zh-TW" sz="1800" b="0" i="0" dirty="0">
                <a:solidFill>
                  <a:srgbClr val="0070C0"/>
                </a:solidFill>
                <a:effectLst/>
                <a:latin typeface="OpenSans"/>
              </a:rPr>
              <a:t>based on factors that change over time</a:t>
            </a:r>
            <a:r>
              <a:rPr lang="en-US" altLang="zh-TW" sz="1800" b="0" i="0" dirty="0">
                <a:solidFill>
                  <a:srgbClr val="111111"/>
                </a:solidFill>
                <a:effectLst/>
                <a:latin typeface="OpenSans"/>
              </a:rPr>
              <a:t>, such as the availability of exploit code.</a:t>
            </a:r>
          </a:p>
          <a:p>
            <a:pPr lvl="1"/>
            <a:r>
              <a:rPr lang="en-US" altLang="zh-TW" sz="1800" dirty="0">
                <a:solidFill>
                  <a:srgbClr val="111111"/>
                </a:solidFill>
                <a:latin typeface="OpenSans"/>
              </a:rPr>
              <a:t>Environmental: </a:t>
            </a:r>
            <a:r>
              <a:rPr lang="en-US" altLang="zh-TW" dirty="0"/>
              <a:t>Adjusts the Base and Temporal severities to a specific computing environment. They consider factors such as the presence of mitigations in that environment.</a:t>
            </a:r>
          </a:p>
          <a:p>
            <a:endParaRPr lang="zh-TW" altLang="en-US" dirty="0"/>
          </a:p>
        </p:txBody>
      </p:sp>
    </p:spTree>
    <p:extLst>
      <p:ext uri="{BB962C8B-B14F-4D97-AF65-F5344CB8AC3E}">
        <p14:creationId xmlns:p14="http://schemas.microsoft.com/office/powerpoint/2010/main" val="729994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CVSS v3.1 Equations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8890561" cy="605562"/>
          </a:xfrm>
        </p:spPr>
        <p:txBody>
          <a:bodyPr>
            <a:normAutofit lnSpcReduction="10000"/>
          </a:bodyPr>
          <a:lstStyle/>
          <a:p>
            <a:r>
              <a:rPr lang="en-US" altLang="zh-TW" dirty="0">
                <a:solidFill>
                  <a:schemeClr val="tx1"/>
                </a:solidFill>
                <a:highlight>
                  <a:srgbClr val="FFFF00"/>
                </a:highlight>
              </a:rPr>
              <a:t>Base Metrics Equations</a:t>
            </a:r>
            <a:r>
              <a:rPr lang="en-US" altLang="zh-TW" dirty="0">
                <a:solidFill>
                  <a:schemeClr val="tx1"/>
                </a:solidFill>
              </a:rPr>
              <a:t>:</a:t>
            </a:r>
            <a:r>
              <a:rPr lang="zh-TW" altLang="en-US" dirty="0">
                <a:solidFill>
                  <a:schemeClr val="tx1"/>
                </a:solidFill>
              </a:rPr>
              <a:t> </a:t>
            </a:r>
            <a:r>
              <a:rPr lang="en-US" altLang="zh-TW" dirty="0">
                <a:solidFill>
                  <a:schemeClr val="tx1"/>
                </a:solidFill>
              </a:rPr>
              <a:t>The Base Score formula depends on sub-formulas for Impact Sub-Score (ISS), Impact, and Exploitability, all of which are defined below:</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143305B8-6738-7891-4B36-ED6A31F71E36}"/>
              </a:ext>
            </a:extLst>
          </p:cNvPr>
          <p:cNvGraphicFramePr>
            <a:graphicFrameLocks noGrp="1"/>
          </p:cNvGraphicFramePr>
          <p:nvPr>
            <p:extLst>
              <p:ext uri="{D42A27DB-BD31-4B8C-83A1-F6EECF244321}">
                <p14:modId xmlns:p14="http://schemas.microsoft.com/office/powerpoint/2010/main" val="1744390971"/>
              </p:ext>
            </p:extLst>
          </p:nvPr>
        </p:nvGraphicFramePr>
        <p:xfrm>
          <a:off x="677333" y="1580521"/>
          <a:ext cx="8926895" cy="3639431"/>
        </p:xfrm>
        <a:graphic>
          <a:graphicData uri="http://schemas.openxmlformats.org/drawingml/2006/table">
            <a:tbl>
              <a:tblPr/>
              <a:tblGrid>
                <a:gridCol w="2362593">
                  <a:extLst>
                    <a:ext uri="{9D8B030D-6E8A-4147-A177-3AD203B41FA5}">
                      <a16:colId xmlns:a16="http://schemas.microsoft.com/office/drawing/2014/main" val="1791078970"/>
                    </a:ext>
                  </a:extLst>
                </a:gridCol>
                <a:gridCol w="6564302">
                  <a:extLst>
                    <a:ext uri="{9D8B030D-6E8A-4147-A177-3AD203B41FA5}">
                      <a16:colId xmlns:a16="http://schemas.microsoft.com/office/drawing/2014/main" val="1158596623"/>
                    </a:ext>
                  </a:extLst>
                </a:gridCol>
              </a:tblGrid>
              <a:tr h="261370">
                <a:tc>
                  <a:txBody>
                    <a:bodyPr/>
                    <a:lstStyle/>
                    <a:p>
                      <a:pPr algn="l" fontAlgn="t"/>
                      <a:r>
                        <a:rPr lang="en-US" sz="1600" b="1" dirty="0">
                          <a:solidFill>
                            <a:srgbClr val="00400D"/>
                          </a:solidFill>
                          <a:effectLst/>
                          <a:latin typeface="Fira Sans" panose="020B0503050000020004" pitchFamily="34" charset="0"/>
                        </a:rPr>
                        <a:t>ISS =</a:t>
                      </a:r>
                    </a:p>
                  </a:txBody>
                  <a:tcPr marL="55449" marR="55449" marT="27725" marB="27725">
                    <a:lnL>
                      <a:noFill/>
                    </a:lnL>
                    <a:lnR>
                      <a:noFill/>
                    </a:lnR>
                    <a:lnT>
                      <a:noFill/>
                    </a:lnT>
                    <a:lnB w="12700" cap="flat" cmpd="sng" algn="ctr">
                      <a:solidFill>
                        <a:srgbClr val="00400D"/>
                      </a:solidFill>
                      <a:prstDash val="solid"/>
                      <a:round/>
                      <a:headEnd type="none" w="med" len="med"/>
                      <a:tailEnd type="none" w="med" len="med"/>
                    </a:lnB>
                    <a:solidFill>
                      <a:srgbClr val="FFFFFF"/>
                    </a:solidFill>
                  </a:tcPr>
                </a:tc>
                <a:tc>
                  <a:txBody>
                    <a:bodyPr/>
                    <a:lstStyle/>
                    <a:p>
                      <a:pPr algn="l" fontAlgn="t"/>
                      <a:r>
                        <a:rPr lang="en-US" sz="1600" b="1" dirty="0">
                          <a:solidFill>
                            <a:srgbClr val="00400D"/>
                          </a:solidFill>
                          <a:effectLst/>
                          <a:latin typeface="Fira Sans" panose="020B0503050000020004" pitchFamily="34" charset="0"/>
                        </a:rPr>
                        <a:t>1 - [ (1 - Confidentiality) × (1 - Integrity) × (1 - Availability) ]</a:t>
                      </a:r>
                    </a:p>
                  </a:txBody>
                  <a:tcPr marL="55449" marR="55449" marT="27725" marB="27725">
                    <a:lnL>
                      <a:noFill/>
                    </a:lnL>
                    <a:lnR>
                      <a:noFill/>
                    </a:lnR>
                    <a:lnT>
                      <a:noFill/>
                    </a:lnT>
                    <a:lnB w="12700" cap="flat" cmpd="sng" algn="ctr">
                      <a:solidFill>
                        <a:srgbClr val="00400D"/>
                      </a:solidFill>
                      <a:prstDash val="solid"/>
                      <a:round/>
                      <a:headEnd type="none" w="med" len="med"/>
                      <a:tailEnd type="none" w="med" len="med"/>
                    </a:lnB>
                    <a:solidFill>
                      <a:srgbClr val="FFFFFF"/>
                    </a:solidFill>
                  </a:tcPr>
                </a:tc>
                <a:extLst>
                  <a:ext uri="{0D108BD9-81ED-4DB2-BD59-A6C34878D82A}">
                    <a16:rowId xmlns:a16="http://schemas.microsoft.com/office/drawing/2014/main" val="3174232347"/>
                  </a:ext>
                </a:extLst>
              </a:tr>
              <a:tr h="221796">
                <a:tc>
                  <a:txBody>
                    <a:bodyPr/>
                    <a:lstStyle/>
                    <a:p>
                      <a:pPr algn="l" fontAlgn="t"/>
                      <a:r>
                        <a:rPr lang="en-US" sz="1600" dirty="0">
                          <a:effectLst/>
                        </a:rPr>
                        <a:t>Impact =</a:t>
                      </a:r>
                    </a:p>
                  </a:txBody>
                  <a:tcPr marL="55449" marR="55449" marT="27725" marB="27725">
                    <a:lnL>
                      <a:noFill/>
                    </a:lnL>
                    <a:lnR>
                      <a:noFill/>
                    </a:lnR>
                    <a:lnT w="12700" cap="flat" cmpd="sng" algn="ctr">
                      <a:solidFill>
                        <a:srgbClr val="00400D"/>
                      </a:solidFill>
                      <a:prstDash val="solid"/>
                      <a:round/>
                      <a:headEnd type="none" w="med" len="med"/>
                      <a:tailEnd type="none" w="med" len="med"/>
                    </a:lnT>
                    <a:lnB>
                      <a:noFill/>
                    </a:lnB>
                    <a:solidFill>
                      <a:schemeClr val="accent2">
                        <a:lumMod val="20000"/>
                        <a:lumOff val="80000"/>
                      </a:schemeClr>
                    </a:solidFill>
                  </a:tcPr>
                </a:tc>
                <a:tc>
                  <a:txBody>
                    <a:bodyPr/>
                    <a:lstStyle/>
                    <a:p>
                      <a:pPr algn="l" fontAlgn="t"/>
                      <a:endParaRPr lang="zh-TW" altLang="en-US" sz="1600" dirty="0">
                        <a:effectLst/>
                      </a:endParaRPr>
                    </a:p>
                  </a:txBody>
                  <a:tcPr marL="55449" marR="55449" marT="27725" marB="27725">
                    <a:lnL>
                      <a:noFill/>
                    </a:lnL>
                    <a:lnR>
                      <a:noFill/>
                    </a:lnR>
                    <a:lnT w="12700" cap="flat" cmpd="sng" algn="ctr">
                      <a:solidFill>
                        <a:srgbClr val="00400D"/>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120375940"/>
                  </a:ext>
                </a:extLst>
              </a:tr>
              <a:tr h="221796">
                <a:tc>
                  <a:txBody>
                    <a:bodyPr/>
                    <a:lstStyle/>
                    <a:p>
                      <a:pPr algn="l" fontAlgn="t"/>
                      <a:r>
                        <a:rPr lang="en-US" sz="1600" dirty="0">
                          <a:effectLst/>
                        </a:rPr>
                        <a:t>If Scope is Unchanged</a:t>
                      </a:r>
                    </a:p>
                  </a:txBody>
                  <a:tcPr marL="55449" marR="55449" marT="27725" marB="27725">
                    <a:lnL>
                      <a:noFill/>
                    </a:lnL>
                    <a:lnR>
                      <a:noFill/>
                    </a:lnR>
                    <a:lnT>
                      <a:noFill/>
                    </a:lnT>
                    <a:lnB>
                      <a:noFill/>
                    </a:lnB>
                    <a:solidFill>
                      <a:schemeClr val="accent2">
                        <a:lumMod val="20000"/>
                        <a:lumOff val="80000"/>
                      </a:schemeClr>
                    </a:solidFill>
                  </a:tcPr>
                </a:tc>
                <a:tc>
                  <a:txBody>
                    <a:bodyPr/>
                    <a:lstStyle/>
                    <a:p>
                      <a:pPr algn="l" fontAlgn="t"/>
                      <a:r>
                        <a:rPr lang="en-US" sz="1600" dirty="0">
                          <a:effectLst/>
                        </a:rPr>
                        <a:t>6.42 × ISS</a:t>
                      </a:r>
                    </a:p>
                  </a:txBody>
                  <a:tcPr marL="55449" marR="55449" marT="27725" marB="27725">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856298203"/>
                  </a:ext>
                </a:extLst>
              </a:tr>
              <a:tr h="388144">
                <a:tc>
                  <a:txBody>
                    <a:bodyPr/>
                    <a:lstStyle/>
                    <a:p>
                      <a:pPr algn="l" fontAlgn="t"/>
                      <a:r>
                        <a:rPr lang="en-US" sz="1600">
                          <a:effectLst/>
                        </a:rPr>
                        <a:t>If Scope is Changed</a:t>
                      </a:r>
                    </a:p>
                  </a:txBody>
                  <a:tcPr marL="55449" marR="55449" marT="27725" marB="27725">
                    <a:lnL>
                      <a:noFill/>
                    </a:lnL>
                    <a:lnR>
                      <a:noFill/>
                    </a:lnR>
                    <a:lnT>
                      <a:noFill/>
                    </a:lnT>
                    <a:lnB>
                      <a:noFill/>
                    </a:lnB>
                    <a:solidFill>
                      <a:schemeClr val="accent2">
                        <a:lumMod val="20000"/>
                        <a:lumOff val="80000"/>
                      </a:schemeClr>
                    </a:solidFill>
                  </a:tcPr>
                </a:tc>
                <a:tc>
                  <a:txBody>
                    <a:bodyPr/>
                    <a:lstStyle/>
                    <a:p>
                      <a:pPr algn="l" fontAlgn="t"/>
                      <a:r>
                        <a:rPr lang="en-US" sz="1600" dirty="0">
                          <a:effectLst/>
                        </a:rPr>
                        <a:t>7.52 × (ISS - 0.029) - 3.25 × (ISS - 0.02)</a:t>
                      </a:r>
                      <a:r>
                        <a:rPr lang="en-US" sz="1600" baseline="30000" dirty="0">
                          <a:effectLst/>
                        </a:rPr>
                        <a:t>15</a:t>
                      </a:r>
                      <a:endParaRPr lang="en-US" sz="1600" dirty="0">
                        <a:effectLst/>
                      </a:endParaRPr>
                    </a:p>
                  </a:txBody>
                  <a:tcPr marL="55449" marR="55449" marT="27725" marB="27725">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349836524"/>
                  </a:ext>
                </a:extLst>
              </a:tr>
              <a:tr h="0">
                <a:tc>
                  <a:txBody>
                    <a:bodyPr/>
                    <a:lstStyle/>
                    <a:p>
                      <a:pPr algn="l" fontAlgn="t"/>
                      <a:endParaRPr lang="en-US" sz="1600" dirty="0">
                        <a:effectLst/>
                      </a:endParaRPr>
                    </a:p>
                  </a:txBody>
                  <a:tcPr marL="55449" marR="55449" marT="27725" marB="27725">
                    <a:lnL>
                      <a:noFill/>
                    </a:lnL>
                    <a:lnR>
                      <a:noFill/>
                    </a:lnR>
                    <a:lnT>
                      <a:noFill/>
                    </a:lnT>
                    <a:lnB>
                      <a:noFill/>
                    </a:lnB>
                  </a:tcPr>
                </a:tc>
                <a:tc>
                  <a:txBody>
                    <a:bodyPr/>
                    <a:lstStyle/>
                    <a:p>
                      <a:pPr algn="l" fontAlgn="t"/>
                      <a:endParaRPr lang="en-US" sz="1600" dirty="0">
                        <a:effectLst/>
                      </a:endParaRPr>
                    </a:p>
                  </a:txBody>
                  <a:tcPr marL="55449" marR="55449" marT="27725" marB="27725">
                    <a:lnL>
                      <a:noFill/>
                    </a:lnL>
                    <a:lnR>
                      <a:noFill/>
                    </a:lnR>
                    <a:lnT>
                      <a:noFill/>
                    </a:lnT>
                    <a:lnB>
                      <a:noFill/>
                    </a:lnB>
                  </a:tcPr>
                </a:tc>
                <a:extLst>
                  <a:ext uri="{0D108BD9-81ED-4DB2-BD59-A6C34878D82A}">
                    <a16:rowId xmlns:a16="http://schemas.microsoft.com/office/drawing/2014/main" val="3014046744"/>
                  </a:ext>
                </a:extLst>
              </a:tr>
              <a:tr h="0">
                <a:tc>
                  <a:txBody>
                    <a:bodyPr/>
                    <a:lstStyle/>
                    <a:p>
                      <a:pPr algn="l" fontAlgn="t"/>
                      <a:r>
                        <a:rPr lang="en-US" sz="1600" dirty="0">
                          <a:effectLst/>
                        </a:rPr>
                        <a:t>Exploitability =</a:t>
                      </a:r>
                    </a:p>
                  </a:txBody>
                  <a:tcPr marL="55449" marR="55449" marT="27725" marB="27725">
                    <a:lnL>
                      <a:noFill/>
                    </a:lnL>
                    <a:lnR>
                      <a:noFill/>
                    </a:lnR>
                    <a:lnT>
                      <a:noFill/>
                    </a:lnT>
                    <a:lnB>
                      <a:noFill/>
                    </a:lnB>
                    <a:solidFill>
                      <a:schemeClr val="accent2">
                        <a:lumMod val="20000"/>
                        <a:lumOff val="80000"/>
                      </a:schemeClr>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600" dirty="0">
                          <a:effectLst/>
                        </a:rPr>
                        <a:t>8.22 × </a:t>
                      </a:r>
                      <a:r>
                        <a:rPr lang="en-US" sz="1600" dirty="0" err="1">
                          <a:effectLst/>
                        </a:rPr>
                        <a:t>AttackVector</a:t>
                      </a:r>
                      <a:r>
                        <a:rPr lang="en-US" sz="1600" dirty="0">
                          <a:effectLst/>
                        </a:rPr>
                        <a:t> × </a:t>
                      </a:r>
                      <a:r>
                        <a:rPr lang="en-US" sz="1600" dirty="0" err="1">
                          <a:effectLst/>
                        </a:rPr>
                        <a:t>AttackComplexity</a:t>
                      </a:r>
                      <a:r>
                        <a:rPr lang="en-US" sz="1600" dirty="0">
                          <a:effectLst/>
                        </a:rPr>
                        <a:t> ×</a:t>
                      </a:r>
                      <a:r>
                        <a:rPr lang="zh-TW" altLang="en-US" sz="1600" dirty="0">
                          <a:effectLst/>
                        </a:rPr>
                        <a:t> </a:t>
                      </a:r>
                      <a:r>
                        <a:rPr lang="en-US" altLang="zh-TW" sz="1600" dirty="0" err="1">
                          <a:effectLst/>
                        </a:rPr>
                        <a:t>PrivilegesRequired</a:t>
                      </a:r>
                      <a:r>
                        <a:rPr lang="en-US" altLang="zh-TW" sz="1600" dirty="0">
                          <a:effectLst/>
                        </a:rPr>
                        <a:t> × </a:t>
                      </a:r>
                      <a:r>
                        <a:rPr lang="en-US" altLang="zh-TW" sz="1600" dirty="0" err="1">
                          <a:effectLst/>
                        </a:rPr>
                        <a:t>UserInteraction</a:t>
                      </a:r>
                      <a:endParaRPr lang="en-US" sz="1600" dirty="0">
                        <a:effectLst/>
                      </a:endParaRPr>
                    </a:p>
                  </a:txBody>
                  <a:tcPr marL="55449" marR="55449" marT="27725" marB="27725">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148585762"/>
                  </a:ext>
                </a:extLst>
              </a:tr>
              <a:tr h="0">
                <a:tc>
                  <a:txBody>
                    <a:bodyPr/>
                    <a:lstStyle/>
                    <a:p>
                      <a:pPr algn="l" fontAlgn="t"/>
                      <a:endParaRPr lang="en-US" sz="1600" dirty="0">
                        <a:effectLst/>
                      </a:endParaRPr>
                    </a:p>
                  </a:txBody>
                  <a:tcPr marL="55449" marR="55449" marT="27725" marB="27725">
                    <a:lnL>
                      <a:noFill/>
                    </a:lnL>
                    <a:lnR>
                      <a:noFill/>
                    </a:lnR>
                    <a:lnT>
                      <a:noFill/>
                    </a:lnT>
                    <a:lnB>
                      <a:noFill/>
                    </a:lnB>
                  </a:tcPr>
                </a:tc>
                <a:tc>
                  <a:txBody>
                    <a:bodyPr/>
                    <a:lstStyle/>
                    <a:p>
                      <a:pPr algn="l" fontAlgn="t"/>
                      <a:endParaRPr lang="zh-TW" altLang="en-US" sz="1600" dirty="0">
                        <a:effectLst/>
                      </a:endParaRPr>
                    </a:p>
                  </a:txBody>
                  <a:tcPr marL="55449" marR="55449" marT="27725" marB="27725">
                    <a:lnL>
                      <a:noFill/>
                    </a:lnL>
                    <a:lnR>
                      <a:noFill/>
                    </a:lnR>
                    <a:lnT>
                      <a:noFill/>
                    </a:lnT>
                    <a:lnB>
                      <a:noFill/>
                    </a:lnB>
                  </a:tcPr>
                </a:tc>
                <a:extLst>
                  <a:ext uri="{0D108BD9-81ED-4DB2-BD59-A6C34878D82A}">
                    <a16:rowId xmlns:a16="http://schemas.microsoft.com/office/drawing/2014/main" val="2647780924"/>
                  </a:ext>
                </a:extLst>
              </a:tr>
              <a:tr h="221796">
                <a:tc>
                  <a:txBody>
                    <a:bodyPr/>
                    <a:lstStyle/>
                    <a:p>
                      <a:pPr algn="l" fontAlgn="t"/>
                      <a:r>
                        <a:rPr lang="en-US" sz="1600" dirty="0" err="1">
                          <a:effectLst/>
                        </a:rPr>
                        <a:t>BaseScore</a:t>
                      </a:r>
                      <a:r>
                        <a:rPr lang="en-US" sz="1600" dirty="0">
                          <a:effectLst/>
                        </a:rPr>
                        <a:t> =</a:t>
                      </a:r>
                    </a:p>
                  </a:txBody>
                  <a:tcPr marL="55449" marR="55449" marT="27725" marB="27725">
                    <a:lnL>
                      <a:noFill/>
                    </a:lnL>
                    <a:lnR>
                      <a:noFill/>
                    </a:lnR>
                    <a:lnT>
                      <a:noFill/>
                    </a:lnT>
                    <a:lnB>
                      <a:noFill/>
                    </a:lnB>
                    <a:solidFill>
                      <a:schemeClr val="accent2">
                        <a:lumMod val="20000"/>
                        <a:lumOff val="80000"/>
                      </a:schemeClr>
                    </a:solidFill>
                  </a:tcPr>
                </a:tc>
                <a:tc>
                  <a:txBody>
                    <a:bodyPr/>
                    <a:lstStyle/>
                    <a:p>
                      <a:pPr algn="l" fontAlgn="t"/>
                      <a:endParaRPr lang="zh-TW" altLang="en-US" sz="1600" dirty="0">
                        <a:effectLst/>
                      </a:endParaRPr>
                    </a:p>
                  </a:txBody>
                  <a:tcPr marL="55449" marR="55449" marT="27725" marB="27725">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3517374613"/>
                  </a:ext>
                </a:extLst>
              </a:tr>
              <a:tr h="221796">
                <a:tc>
                  <a:txBody>
                    <a:bodyPr/>
                    <a:lstStyle/>
                    <a:p>
                      <a:pPr algn="l" fontAlgn="t"/>
                      <a:r>
                        <a:rPr lang="en-US" sz="1600" dirty="0">
                          <a:effectLst/>
                        </a:rPr>
                        <a:t>If Impact &lt;= 0</a:t>
                      </a:r>
                    </a:p>
                  </a:txBody>
                  <a:tcPr marL="55449" marR="55449" marT="27725" marB="27725">
                    <a:lnL>
                      <a:noFill/>
                    </a:lnL>
                    <a:lnR>
                      <a:noFill/>
                    </a:lnR>
                    <a:lnT>
                      <a:noFill/>
                    </a:lnT>
                    <a:lnB>
                      <a:noFill/>
                    </a:lnB>
                    <a:solidFill>
                      <a:schemeClr val="accent2">
                        <a:lumMod val="20000"/>
                        <a:lumOff val="80000"/>
                      </a:schemeClr>
                    </a:solidFill>
                  </a:tcPr>
                </a:tc>
                <a:tc>
                  <a:txBody>
                    <a:bodyPr/>
                    <a:lstStyle/>
                    <a:p>
                      <a:pPr algn="l" fontAlgn="t"/>
                      <a:r>
                        <a:rPr lang="en-US" sz="1600" dirty="0">
                          <a:effectLst/>
                        </a:rPr>
                        <a:t>0, </a:t>
                      </a:r>
                      <a:r>
                        <a:rPr lang="en-US" sz="1600" i="1" dirty="0">
                          <a:effectLst/>
                        </a:rPr>
                        <a:t>else</a:t>
                      </a:r>
                      <a:endParaRPr lang="en-US" sz="1600" dirty="0">
                        <a:effectLst/>
                      </a:endParaRPr>
                    </a:p>
                  </a:txBody>
                  <a:tcPr marL="55449" marR="55449" marT="27725" marB="27725">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2660535729"/>
                  </a:ext>
                </a:extLst>
              </a:tr>
              <a:tr h="250769">
                <a:tc>
                  <a:txBody>
                    <a:bodyPr/>
                    <a:lstStyle/>
                    <a:p>
                      <a:pPr algn="l" fontAlgn="t"/>
                      <a:r>
                        <a:rPr lang="en-US" sz="1600">
                          <a:effectLst/>
                        </a:rPr>
                        <a:t>If Scope is Unchanged</a:t>
                      </a:r>
                    </a:p>
                  </a:txBody>
                  <a:tcPr marL="55449" marR="55449" marT="27725" marB="27725">
                    <a:lnL>
                      <a:noFill/>
                    </a:lnL>
                    <a:lnR>
                      <a:noFill/>
                    </a:lnR>
                    <a:lnT>
                      <a:noFill/>
                    </a:lnT>
                    <a:lnB>
                      <a:noFill/>
                    </a:lnB>
                    <a:solidFill>
                      <a:schemeClr val="accent2">
                        <a:lumMod val="20000"/>
                        <a:lumOff val="80000"/>
                      </a:schemeClr>
                    </a:solidFill>
                  </a:tcPr>
                </a:tc>
                <a:tc>
                  <a:txBody>
                    <a:bodyPr/>
                    <a:lstStyle/>
                    <a:p>
                      <a:pPr algn="l" fontAlgn="t"/>
                      <a:r>
                        <a:rPr lang="en-US" sz="1600" dirty="0">
                          <a:effectLst/>
                        </a:rPr>
                        <a:t>Roundup (Minimum [(Impact + Exploitability), 10])</a:t>
                      </a:r>
                    </a:p>
                  </a:txBody>
                  <a:tcPr marL="55449" marR="55449" marT="27725" marB="27725">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4017479736"/>
                  </a:ext>
                </a:extLst>
              </a:tr>
              <a:tr h="313837">
                <a:tc>
                  <a:txBody>
                    <a:bodyPr/>
                    <a:lstStyle/>
                    <a:p>
                      <a:pPr algn="l" fontAlgn="t"/>
                      <a:r>
                        <a:rPr lang="en-US" sz="1600">
                          <a:effectLst/>
                        </a:rPr>
                        <a:t>If Scope is Changed</a:t>
                      </a:r>
                    </a:p>
                  </a:txBody>
                  <a:tcPr marL="55449" marR="55449" marT="27725" marB="27725">
                    <a:lnL>
                      <a:noFill/>
                    </a:lnL>
                    <a:lnR>
                      <a:noFill/>
                    </a:lnR>
                    <a:lnT>
                      <a:noFill/>
                    </a:lnT>
                    <a:lnB>
                      <a:noFill/>
                    </a:lnB>
                    <a:solidFill>
                      <a:schemeClr val="accent2">
                        <a:lumMod val="20000"/>
                        <a:lumOff val="80000"/>
                      </a:schemeClr>
                    </a:solidFill>
                  </a:tcPr>
                </a:tc>
                <a:tc>
                  <a:txBody>
                    <a:bodyPr/>
                    <a:lstStyle/>
                    <a:p>
                      <a:pPr algn="l" fontAlgn="t"/>
                      <a:r>
                        <a:rPr lang="en-US" sz="1600" dirty="0">
                          <a:effectLst/>
                        </a:rPr>
                        <a:t>Roundup (Minimum [1.08 × (Impact + Exploitability), 10])</a:t>
                      </a:r>
                    </a:p>
                  </a:txBody>
                  <a:tcPr marL="55449" marR="55449" marT="27725" marB="27725">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2344892911"/>
                  </a:ext>
                </a:extLst>
              </a:tr>
            </a:tbl>
          </a:graphicData>
        </a:graphic>
      </p:graphicFrame>
    </p:spTree>
    <p:extLst>
      <p:ext uri="{BB962C8B-B14F-4D97-AF65-F5344CB8AC3E}">
        <p14:creationId xmlns:p14="http://schemas.microsoft.com/office/powerpoint/2010/main" val="260419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CVSS v3.1 Equations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8890561" cy="605562"/>
          </a:xfrm>
        </p:spPr>
        <p:txBody>
          <a:bodyPr>
            <a:normAutofit/>
          </a:bodyPr>
          <a:lstStyle/>
          <a:p>
            <a:r>
              <a:rPr lang="en-US" altLang="zh-TW" dirty="0">
                <a:solidFill>
                  <a:schemeClr val="tx1"/>
                </a:solidFill>
                <a:highlight>
                  <a:srgbClr val="FFFF00"/>
                </a:highlight>
              </a:rPr>
              <a:t>Temporal Metrics Equations</a:t>
            </a:r>
            <a:endParaRPr lang="zh-TW" altLang="en-US" dirty="0">
              <a:solidFill>
                <a:schemeClr val="tx1"/>
              </a:solidFill>
            </a:endParaRPr>
          </a:p>
        </p:txBody>
      </p:sp>
      <p:sp>
        <p:nvSpPr>
          <p:cNvPr id="6" name="文字方塊 5">
            <a:extLst>
              <a:ext uri="{FF2B5EF4-FFF2-40B4-BE49-F238E27FC236}">
                <a16:creationId xmlns:a16="http://schemas.microsoft.com/office/drawing/2014/main" id="{6CB7C262-2EA3-0608-D27B-5BFC1A9122DD}"/>
              </a:ext>
            </a:extLst>
          </p:cNvPr>
          <p:cNvSpPr txBox="1"/>
          <p:nvPr/>
        </p:nvSpPr>
        <p:spPr>
          <a:xfrm>
            <a:off x="1002206" y="1205072"/>
            <a:ext cx="8638356" cy="615553"/>
          </a:xfrm>
          <a:prstGeom prst="rect">
            <a:avLst/>
          </a:prstGeom>
          <a:noFill/>
        </p:spPr>
        <p:txBody>
          <a:bodyPr wrap="square">
            <a:spAutoFit/>
          </a:bodyPr>
          <a:lstStyle/>
          <a:p>
            <a:r>
              <a:rPr lang="en-US" altLang="zh-TW" sz="1600" b="1" dirty="0" err="1">
                <a:solidFill>
                  <a:srgbClr val="00400D"/>
                </a:solidFill>
                <a:latin typeface="Fira Sans" panose="020B0503050000020004" pitchFamily="34" charset="0"/>
              </a:rPr>
              <a:t>TemporalScore</a:t>
            </a:r>
            <a:r>
              <a:rPr lang="en-US" altLang="zh-TW" dirty="0"/>
              <a:t> </a:t>
            </a:r>
            <a:r>
              <a:rPr lang="en-US" altLang="zh-TW" sz="1600" b="1" dirty="0">
                <a:solidFill>
                  <a:srgbClr val="00400D"/>
                </a:solidFill>
                <a:latin typeface="Fira Sans" panose="020B0503050000020004" pitchFamily="34" charset="0"/>
              </a:rPr>
              <a:t>=</a:t>
            </a:r>
            <a:r>
              <a:rPr lang="zh-TW" altLang="en-US" sz="1600" b="1" dirty="0">
                <a:solidFill>
                  <a:srgbClr val="00400D"/>
                </a:solidFill>
                <a:latin typeface="Fira Sans" panose="020B0503050000020004" pitchFamily="34" charset="0"/>
              </a:rPr>
              <a:t> </a:t>
            </a:r>
            <a:r>
              <a:rPr lang="en-US" altLang="zh-TW" sz="1600" b="1" dirty="0">
                <a:solidFill>
                  <a:srgbClr val="00400D"/>
                </a:solidFill>
                <a:latin typeface="Fira Sans" panose="020B0503050000020004" pitchFamily="34" charset="0"/>
              </a:rPr>
              <a:t>Roundup (</a:t>
            </a:r>
            <a:r>
              <a:rPr lang="en-US" altLang="zh-TW" sz="1600" b="1" dirty="0" err="1">
                <a:solidFill>
                  <a:srgbClr val="00400D"/>
                </a:solidFill>
                <a:latin typeface="Fira Sans" panose="020B0503050000020004" pitchFamily="34" charset="0"/>
              </a:rPr>
              <a:t>BaseScore</a:t>
            </a:r>
            <a:r>
              <a:rPr lang="en-US" altLang="zh-TW" sz="1600" b="1" dirty="0">
                <a:solidFill>
                  <a:srgbClr val="00400D"/>
                </a:solidFill>
                <a:latin typeface="Fira Sans" panose="020B0503050000020004" pitchFamily="34" charset="0"/>
              </a:rPr>
              <a:t> × </a:t>
            </a:r>
            <a:r>
              <a:rPr lang="en-US" altLang="zh-TW" sz="1600" b="1" dirty="0" err="1">
                <a:solidFill>
                  <a:srgbClr val="00400D"/>
                </a:solidFill>
                <a:latin typeface="Fira Sans" panose="020B0503050000020004" pitchFamily="34" charset="0"/>
              </a:rPr>
              <a:t>ExploitCodeMaturity</a:t>
            </a:r>
            <a:r>
              <a:rPr lang="en-US" altLang="zh-TW" sz="1600" b="1" dirty="0">
                <a:solidFill>
                  <a:srgbClr val="00400D"/>
                </a:solidFill>
                <a:latin typeface="Fira Sans" panose="020B0503050000020004" pitchFamily="34" charset="0"/>
              </a:rPr>
              <a:t> × </a:t>
            </a:r>
            <a:r>
              <a:rPr lang="en-US" altLang="zh-TW" sz="1600" b="1" dirty="0" err="1">
                <a:solidFill>
                  <a:srgbClr val="00400D"/>
                </a:solidFill>
                <a:latin typeface="Fira Sans" panose="020B0503050000020004" pitchFamily="34" charset="0"/>
              </a:rPr>
              <a:t>RemediationLevel</a:t>
            </a:r>
            <a:r>
              <a:rPr lang="en-US" altLang="zh-TW" sz="1600" b="1" dirty="0">
                <a:solidFill>
                  <a:srgbClr val="00400D"/>
                </a:solidFill>
                <a:latin typeface="Fira Sans" panose="020B0503050000020004" pitchFamily="34" charset="0"/>
              </a:rPr>
              <a:t> × </a:t>
            </a:r>
            <a:r>
              <a:rPr lang="en-US" altLang="zh-TW" sz="1600" b="1" dirty="0" err="1">
                <a:solidFill>
                  <a:srgbClr val="00400D"/>
                </a:solidFill>
                <a:latin typeface="Fira Sans" panose="020B0503050000020004" pitchFamily="34" charset="0"/>
              </a:rPr>
              <a:t>ReportConfidence</a:t>
            </a:r>
            <a:r>
              <a:rPr lang="en-US" altLang="zh-TW" sz="1600" b="1" dirty="0">
                <a:solidFill>
                  <a:srgbClr val="00400D"/>
                </a:solidFill>
                <a:latin typeface="Fira Sans" panose="020B0503050000020004" pitchFamily="34" charset="0"/>
              </a:rPr>
              <a:t>)</a:t>
            </a:r>
            <a:endParaRPr lang="zh-TW" altLang="en-US" sz="1600" b="1" dirty="0">
              <a:solidFill>
                <a:srgbClr val="00400D"/>
              </a:solidFill>
              <a:latin typeface="Fira Sans" panose="020B0503050000020004" pitchFamily="34" charset="0"/>
            </a:endParaRPr>
          </a:p>
        </p:txBody>
      </p:sp>
    </p:spTree>
    <p:extLst>
      <p:ext uri="{BB962C8B-B14F-4D97-AF65-F5344CB8AC3E}">
        <p14:creationId xmlns:p14="http://schemas.microsoft.com/office/powerpoint/2010/main" val="403177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CVSS v3.1 Equations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8890561" cy="605562"/>
          </a:xfrm>
        </p:spPr>
        <p:txBody>
          <a:bodyPr>
            <a:normAutofit/>
          </a:bodyPr>
          <a:lstStyle/>
          <a:p>
            <a:r>
              <a:rPr lang="en-US" altLang="zh-TW" dirty="0">
                <a:solidFill>
                  <a:schemeClr val="tx1"/>
                </a:solidFill>
                <a:highlight>
                  <a:srgbClr val="FFFF00"/>
                </a:highlight>
              </a:rPr>
              <a:t>Environmental Metrics Equations</a:t>
            </a:r>
            <a:endParaRPr lang="zh-TW" altLang="en-US" dirty="0">
              <a:solidFill>
                <a:schemeClr val="tx1"/>
              </a:solidFill>
            </a:endParaRPr>
          </a:p>
        </p:txBody>
      </p:sp>
      <p:graphicFrame>
        <p:nvGraphicFramePr>
          <p:cNvPr id="5" name="表格 4">
            <a:extLst>
              <a:ext uri="{FF2B5EF4-FFF2-40B4-BE49-F238E27FC236}">
                <a16:creationId xmlns:a16="http://schemas.microsoft.com/office/drawing/2014/main" id="{7C2D98F9-3647-87DE-8211-5891426E006F}"/>
              </a:ext>
            </a:extLst>
          </p:cNvPr>
          <p:cNvGraphicFramePr>
            <a:graphicFrameLocks noGrp="1"/>
          </p:cNvGraphicFramePr>
          <p:nvPr>
            <p:extLst>
              <p:ext uri="{D42A27DB-BD31-4B8C-83A1-F6EECF244321}">
                <p14:modId xmlns:p14="http://schemas.microsoft.com/office/powerpoint/2010/main" val="822609699"/>
              </p:ext>
            </p:extLst>
          </p:nvPr>
        </p:nvGraphicFramePr>
        <p:xfrm>
          <a:off x="817510" y="1293621"/>
          <a:ext cx="9028943" cy="2957431"/>
        </p:xfrm>
        <a:graphic>
          <a:graphicData uri="http://schemas.openxmlformats.org/drawingml/2006/table">
            <a:tbl>
              <a:tblPr/>
              <a:tblGrid>
                <a:gridCol w="2943036">
                  <a:extLst>
                    <a:ext uri="{9D8B030D-6E8A-4147-A177-3AD203B41FA5}">
                      <a16:colId xmlns:a16="http://schemas.microsoft.com/office/drawing/2014/main" val="3093590769"/>
                    </a:ext>
                  </a:extLst>
                </a:gridCol>
                <a:gridCol w="6085907">
                  <a:extLst>
                    <a:ext uri="{9D8B030D-6E8A-4147-A177-3AD203B41FA5}">
                      <a16:colId xmlns:a16="http://schemas.microsoft.com/office/drawing/2014/main" val="1303020805"/>
                    </a:ext>
                  </a:extLst>
                </a:gridCol>
              </a:tblGrid>
              <a:tr h="1043852">
                <a:tc>
                  <a:txBody>
                    <a:bodyPr/>
                    <a:lstStyle/>
                    <a:p>
                      <a:pPr algn="l" fontAlgn="t"/>
                      <a:r>
                        <a:rPr lang="en-US" sz="1600" b="1" dirty="0">
                          <a:solidFill>
                            <a:srgbClr val="00400D"/>
                          </a:solidFill>
                          <a:effectLst/>
                          <a:latin typeface="Fira Sans" panose="020B0503050000020004" pitchFamily="34" charset="0"/>
                        </a:rPr>
                        <a:t>MISS =</a:t>
                      </a:r>
                    </a:p>
                  </a:txBody>
                  <a:tcPr marL="45133" marR="45133" marT="22566" marB="22566">
                    <a:lnL>
                      <a:noFill/>
                    </a:lnL>
                    <a:lnR>
                      <a:noFill/>
                    </a:lnR>
                    <a:lnT>
                      <a:noFill/>
                    </a:lnT>
                    <a:lnB w="12700" cap="flat" cmpd="sng" algn="ctr">
                      <a:solidFill>
                        <a:srgbClr val="00400D"/>
                      </a:solidFill>
                      <a:prstDash val="solid"/>
                      <a:round/>
                      <a:headEnd type="none" w="med" len="med"/>
                      <a:tailEnd type="none" w="med" len="med"/>
                    </a:lnB>
                    <a:solidFill>
                      <a:srgbClr val="FFFFFF"/>
                    </a:solidFill>
                  </a:tcPr>
                </a:tc>
                <a:tc>
                  <a:txBody>
                    <a:bodyPr/>
                    <a:lstStyle/>
                    <a:p>
                      <a:pPr algn="l" fontAlgn="t"/>
                      <a:r>
                        <a:rPr lang="en-US" sz="1600" b="1">
                          <a:solidFill>
                            <a:srgbClr val="00400D"/>
                          </a:solidFill>
                          <a:effectLst/>
                          <a:latin typeface="Fira Sans" panose="020B0503050000020004" pitchFamily="34" charset="0"/>
                        </a:rPr>
                        <a:t>Minimum ( 1 - [ (1 - ConfidentialityRequirement × ModifiedConfidentiality) × (1 - IntegrityRequirement × ModifiedIntegrity) × (1 - AvailabilityRequirement × ModifiedAvailability) ], 0.915)</a:t>
                      </a:r>
                    </a:p>
                  </a:txBody>
                  <a:tcPr marL="45133" marR="45133" marT="22566" marB="22566">
                    <a:lnL>
                      <a:noFill/>
                    </a:lnL>
                    <a:lnR>
                      <a:noFill/>
                    </a:lnR>
                    <a:lnT>
                      <a:noFill/>
                    </a:lnT>
                    <a:lnB w="12700" cap="flat" cmpd="sng" algn="ctr">
                      <a:solidFill>
                        <a:srgbClr val="00400D"/>
                      </a:solidFill>
                      <a:prstDash val="solid"/>
                      <a:round/>
                      <a:headEnd type="none" w="med" len="med"/>
                      <a:tailEnd type="none" w="med" len="med"/>
                    </a:lnB>
                    <a:solidFill>
                      <a:srgbClr val="FFFFFF"/>
                    </a:solidFill>
                  </a:tcPr>
                </a:tc>
                <a:extLst>
                  <a:ext uri="{0D108BD9-81ED-4DB2-BD59-A6C34878D82A}">
                    <a16:rowId xmlns:a16="http://schemas.microsoft.com/office/drawing/2014/main" val="1462902655"/>
                  </a:ext>
                </a:extLst>
              </a:tr>
              <a:tr h="180532">
                <a:tc>
                  <a:txBody>
                    <a:bodyPr/>
                    <a:lstStyle/>
                    <a:p>
                      <a:pPr algn="l" fontAlgn="t"/>
                      <a:r>
                        <a:rPr lang="en-US" sz="1600" dirty="0" err="1">
                          <a:effectLst/>
                        </a:rPr>
                        <a:t>ModifiedImpact</a:t>
                      </a:r>
                      <a:r>
                        <a:rPr lang="en-US" sz="1600" dirty="0">
                          <a:effectLst/>
                        </a:rPr>
                        <a:t> =</a:t>
                      </a:r>
                    </a:p>
                  </a:txBody>
                  <a:tcPr marL="45133" marR="45133" marT="22566" marB="22566">
                    <a:lnL>
                      <a:noFill/>
                    </a:lnL>
                    <a:lnR>
                      <a:noFill/>
                    </a:lnR>
                    <a:lnT w="12700" cap="flat" cmpd="sng" algn="ctr">
                      <a:solidFill>
                        <a:srgbClr val="00400D"/>
                      </a:solidFill>
                      <a:prstDash val="solid"/>
                      <a:round/>
                      <a:headEnd type="none" w="med" len="med"/>
                      <a:tailEnd type="none" w="med" len="med"/>
                    </a:lnT>
                    <a:lnB>
                      <a:noFill/>
                    </a:lnB>
                    <a:solidFill>
                      <a:schemeClr val="accent2">
                        <a:lumMod val="20000"/>
                        <a:lumOff val="80000"/>
                      </a:schemeClr>
                    </a:solidFill>
                  </a:tcPr>
                </a:tc>
                <a:tc>
                  <a:txBody>
                    <a:bodyPr/>
                    <a:lstStyle/>
                    <a:p>
                      <a:pPr algn="l" fontAlgn="t"/>
                      <a:endParaRPr lang="zh-TW" altLang="en-US" sz="1600">
                        <a:effectLst/>
                      </a:endParaRPr>
                    </a:p>
                  </a:txBody>
                  <a:tcPr marL="45133" marR="45133" marT="22566" marB="22566">
                    <a:lnL>
                      <a:noFill/>
                    </a:lnL>
                    <a:lnR>
                      <a:noFill/>
                    </a:lnR>
                    <a:lnT w="12700" cap="flat" cmpd="sng" algn="ctr">
                      <a:solidFill>
                        <a:srgbClr val="00400D"/>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2447160603"/>
                  </a:ext>
                </a:extLst>
              </a:tr>
              <a:tr h="315931">
                <a:tc>
                  <a:txBody>
                    <a:bodyPr/>
                    <a:lstStyle/>
                    <a:p>
                      <a:pPr algn="l" fontAlgn="t"/>
                      <a:r>
                        <a:rPr lang="en-US" sz="1600" dirty="0">
                          <a:effectLst/>
                        </a:rPr>
                        <a:t>If </a:t>
                      </a:r>
                      <a:r>
                        <a:rPr lang="en-US" sz="1600" dirty="0" err="1">
                          <a:effectLst/>
                        </a:rPr>
                        <a:t>ModifiedScope</a:t>
                      </a:r>
                      <a:r>
                        <a:rPr lang="en-US" sz="1600" dirty="0">
                          <a:effectLst/>
                        </a:rPr>
                        <a:t> is Unchanged</a:t>
                      </a:r>
                    </a:p>
                  </a:txBody>
                  <a:tcPr marL="45133" marR="45133" marT="22566" marB="22566">
                    <a:lnL>
                      <a:noFill/>
                    </a:lnL>
                    <a:lnR>
                      <a:noFill/>
                    </a:lnR>
                    <a:lnT>
                      <a:noFill/>
                    </a:lnT>
                    <a:lnB>
                      <a:noFill/>
                    </a:lnB>
                    <a:solidFill>
                      <a:schemeClr val="accent2">
                        <a:lumMod val="20000"/>
                        <a:lumOff val="80000"/>
                      </a:schemeClr>
                    </a:solidFill>
                  </a:tcPr>
                </a:tc>
                <a:tc>
                  <a:txBody>
                    <a:bodyPr/>
                    <a:lstStyle/>
                    <a:p>
                      <a:pPr algn="l" fontAlgn="t"/>
                      <a:r>
                        <a:rPr lang="en-US" sz="1600" dirty="0">
                          <a:effectLst/>
                        </a:rPr>
                        <a:t>6.42 × MISS</a:t>
                      </a:r>
                    </a:p>
                  </a:txBody>
                  <a:tcPr marL="45133" marR="45133" marT="22566" marB="22566">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612477729"/>
                  </a:ext>
                </a:extLst>
              </a:tr>
              <a:tr h="451330">
                <a:tc>
                  <a:txBody>
                    <a:bodyPr/>
                    <a:lstStyle/>
                    <a:p>
                      <a:pPr algn="l" fontAlgn="t"/>
                      <a:r>
                        <a:rPr lang="en-US" sz="1600" dirty="0">
                          <a:effectLst/>
                        </a:rPr>
                        <a:t>If </a:t>
                      </a:r>
                      <a:r>
                        <a:rPr lang="en-US" sz="1600" dirty="0" err="1">
                          <a:effectLst/>
                        </a:rPr>
                        <a:t>ModifiedScope</a:t>
                      </a:r>
                      <a:r>
                        <a:rPr lang="en-US" sz="1600" dirty="0">
                          <a:effectLst/>
                        </a:rPr>
                        <a:t> is Changed</a:t>
                      </a:r>
                    </a:p>
                  </a:txBody>
                  <a:tcPr marL="45133" marR="45133" marT="22566" marB="22566">
                    <a:lnL>
                      <a:noFill/>
                    </a:lnL>
                    <a:lnR>
                      <a:noFill/>
                    </a:lnR>
                    <a:lnT>
                      <a:noFill/>
                    </a:lnT>
                    <a:lnB>
                      <a:noFill/>
                    </a:lnB>
                    <a:solidFill>
                      <a:schemeClr val="accent2">
                        <a:lumMod val="20000"/>
                        <a:lumOff val="80000"/>
                      </a:schemeClr>
                    </a:solidFill>
                  </a:tcPr>
                </a:tc>
                <a:tc>
                  <a:txBody>
                    <a:bodyPr/>
                    <a:lstStyle/>
                    <a:p>
                      <a:pPr algn="l" fontAlgn="t"/>
                      <a:r>
                        <a:rPr lang="en-US" sz="1600" dirty="0">
                          <a:effectLst/>
                        </a:rPr>
                        <a:t>7.52 × (MISS - 0.029) - 3.25 × (MISS × 0.9731 - 0.02)</a:t>
                      </a:r>
                      <a:r>
                        <a:rPr lang="en-US" sz="1600" baseline="30000" dirty="0">
                          <a:effectLst/>
                        </a:rPr>
                        <a:t>13</a:t>
                      </a:r>
                      <a:endParaRPr lang="en-US" sz="1600" dirty="0">
                        <a:effectLst/>
                      </a:endParaRPr>
                    </a:p>
                  </a:txBody>
                  <a:tcPr marL="45133" marR="45133" marT="22566" marB="22566">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2953485845"/>
                  </a:ext>
                </a:extLst>
              </a:tr>
              <a:tr h="0">
                <a:tc>
                  <a:txBody>
                    <a:bodyPr/>
                    <a:lstStyle/>
                    <a:p>
                      <a:pPr algn="l" fontAlgn="t"/>
                      <a:endParaRPr lang="en-US" sz="1600" dirty="0">
                        <a:effectLst/>
                      </a:endParaRPr>
                    </a:p>
                  </a:txBody>
                  <a:tcPr marL="45133" marR="45133" marT="22566" marB="22566">
                    <a:lnL>
                      <a:noFill/>
                    </a:lnL>
                    <a:lnR>
                      <a:noFill/>
                    </a:lnR>
                    <a:lnT>
                      <a:noFill/>
                    </a:lnT>
                    <a:lnB>
                      <a:noFill/>
                    </a:lnB>
                  </a:tcPr>
                </a:tc>
                <a:tc>
                  <a:txBody>
                    <a:bodyPr/>
                    <a:lstStyle/>
                    <a:p>
                      <a:pPr algn="l" fontAlgn="t"/>
                      <a:endParaRPr lang="en-US" sz="1600" dirty="0">
                        <a:effectLst/>
                      </a:endParaRPr>
                    </a:p>
                  </a:txBody>
                  <a:tcPr marL="45133" marR="45133" marT="22566" marB="22566">
                    <a:lnL>
                      <a:noFill/>
                    </a:lnL>
                    <a:lnR>
                      <a:noFill/>
                    </a:lnR>
                    <a:lnT>
                      <a:noFill/>
                    </a:lnT>
                    <a:lnB>
                      <a:noFill/>
                    </a:lnB>
                  </a:tcPr>
                </a:tc>
                <a:extLst>
                  <a:ext uri="{0D108BD9-81ED-4DB2-BD59-A6C34878D82A}">
                    <a16:rowId xmlns:a16="http://schemas.microsoft.com/office/drawing/2014/main" val="881631772"/>
                  </a:ext>
                </a:extLst>
              </a:tr>
              <a:tr h="568374">
                <a:tc>
                  <a:txBody>
                    <a:bodyPr/>
                    <a:lstStyle/>
                    <a:p>
                      <a:pPr algn="l" fontAlgn="t"/>
                      <a:r>
                        <a:rPr lang="en-US" sz="1600" dirty="0" err="1">
                          <a:effectLst/>
                        </a:rPr>
                        <a:t>ModifiedExploitability</a:t>
                      </a:r>
                      <a:r>
                        <a:rPr lang="en-US" sz="1600" dirty="0">
                          <a:effectLst/>
                        </a:rPr>
                        <a:t> =</a:t>
                      </a:r>
                    </a:p>
                  </a:txBody>
                  <a:tcPr marL="45133" marR="45133" marT="22566" marB="22566">
                    <a:lnL>
                      <a:noFill/>
                    </a:lnL>
                    <a:lnR>
                      <a:noFill/>
                    </a:lnR>
                    <a:lnT>
                      <a:noFill/>
                    </a:lnT>
                    <a:lnB>
                      <a:noFill/>
                    </a:lnB>
                    <a:solidFill>
                      <a:schemeClr val="accent2">
                        <a:lumMod val="20000"/>
                        <a:lumOff val="80000"/>
                      </a:schemeClr>
                    </a:solidFill>
                  </a:tcPr>
                </a:tc>
                <a:tc>
                  <a:txBody>
                    <a:bodyPr/>
                    <a:lstStyle/>
                    <a:p>
                      <a:pPr algn="l" fontAlgn="t"/>
                      <a:r>
                        <a:rPr lang="en-US" sz="1600" dirty="0">
                          <a:effectLst/>
                        </a:rPr>
                        <a:t>8.22 × </a:t>
                      </a:r>
                      <a:r>
                        <a:rPr lang="en-US" sz="1600" dirty="0" err="1">
                          <a:effectLst/>
                        </a:rPr>
                        <a:t>ModifiedAttackVector</a:t>
                      </a:r>
                      <a:r>
                        <a:rPr lang="en-US" sz="1600" dirty="0">
                          <a:effectLst/>
                        </a:rPr>
                        <a:t> × </a:t>
                      </a:r>
                      <a:r>
                        <a:rPr lang="en-US" sz="1600" dirty="0" err="1">
                          <a:effectLst/>
                        </a:rPr>
                        <a:t>ModifiedAttackComplexity</a:t>
                      </a:r>
                      <a:r>
                        <a:rPr lang="en-US" sz="1600" dirty="0">
                          <a:effectLst/>
                        </a:rPr>
                        <a:t> × </a:t>
                      </a:r>
                      <a:r>
                        <a:rPr lang="en-US" sz="1600" dirty="0" err="1">
                          <a:effectLst/>
                        </a:rPr>
                        <a:t>ModifiedPrivilegesRequired</a:t>
                      </a:r>
                      <a:r>
                        <a:rPr lang="en-US" sz="1600" dirty="0">
                          <a:effectLst/>
                        </a:rPr>
                        <a:t> × </a:t>
                      </a:r>
                      <a:r>
                        <a:rPr lang="en-US" sz="1600" dirty="0" err="1">
                          <a:effectLst/>
                        </a:rPr>
                        <a:t>ModifiedUserInteraction</a:t>
                      </a:r>
                      <a:endParaRPr lang="en-US" sz="1600" dirty="0">
                        <a:effectLst/>
                      </a:endParaRPr>
                    </a:p>
                  </a:txBody>
                  <a:tcPr marL="45133" marR="45133" marT="22566" marB="22566">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3560488226"/>
                  </a:ext>
                </a:extLst>
              </a:tr>
            </a:tbl>
          </a:graphicData>
        </a:graphic>
      </p:graphicFrame>
    </p:spTree>
    <p:extLst>
      <p:ext uri="{BB962C8B-B14F-4D97-AF65-F5344CB8AC3E}">
        <p14:creationId xmlns:p14="http://schemas.microsoft.com/office/powerpoint/2010/main" val="209332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CVSS v3.1 Equations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8890561" cy="605562"/>
          </a:xfrm>
        </p:spPr>
        <p:txBody>
          <a:bodyPr>
            <a:normAutofit/>
          </a:bodyPr>
          <a:lstStyle/>
          <a:p>
            <a:r>
              <a:rPr lang="en-US" altLang="zh-TW" dirty="0">
                <a:solidFill>
                  <a:schemeClr val="tx1"/>
                </a:solidFill>
                <a:highlight>
                  <a:srgbClr val="FFFF00"/>
                </a:highlight>
              </a:rPr>
              <a:t>Environmental Metrics Equations</a:t>
            </a:r>
            <a:endParaRPr lang="zh-TW" altLang="en-US" dirty="0">
              <a:solidFill>
                <a:schemeClr val="tx1"/>
              </a:solidFill>
            </a:endParaRPr>
          </a:p>
        </p:txBody>
      </p:sp>
      <p:graphicFrame>
        <p:nvGraphicFramePr>
          <p:cNvPr id="5" name="表格 4">
            <a:extLst>
              <a:ext uri="{FF2B5EF4-FFF2-40B4-BE49-F238E27FC236}">
                <a16:creationId xmlns:a16="http://schemas.microsoft.com/office/drawing/2014/main" id="{7C2D98F9-3647-87DE-8211-5891426E006F}"/>
              </a:ext>
            </a:extLst>
          </p:cNvPr>
          <p:cNvGraphicFramePr>
            <a:graphicFrameLocks noGrp="1"/>
          </p:cNvGraphicFramePr>
          <p:nvPr>
            <p:extLst>
              <p:ext uri="{D42A27DB-BD31-4B8C-83A1-F6EECF244321}">
                <p14:modId xmlns:p14="http://schemas.microsoft.com/office/powerpoint/2010/main" val="2579380346"/>
              </p:ext>
            </p:extLst>
          </p:nvPr>
        </p:nvGraphicFramePr>
        <p:xfrm>
          <a:off x="817510" y="1293621"/>
          <a:ext cx="9028943" cy="2645768"/>
        </p:xfrm>
        <a:graphic>
          <a:graphicData uri="http://schemas.openxmlformats.org/drawingml/2006/table">
            <a:tbl>
              <a:tblPr/>
              <a:tblGrid>
                <a:gridCol w="2943036">
                  <a:extLst>
                    <a:ext uri="{9D8B030D-6E8A-4147-A177-3AD203B41FA5}">
                      <a16:colId xmlns:a16="http://schemas.microsoft.com/office/drawing/2014/main" val="3093590769"/>
                    </a:ext>
                  </a:extLst>
                </a:gridCol>
                <a:gridCol w="6085907">
                  <a:extLst>
                    <a:ext uri="{9D8B030D-6E8A-4147-A177-3AD203B41FA5}">
                      <a16:colId xmlns:a16="http://schemas.microsoft.com/office/drawing/2014/main" val="1303020805"/>
                    </a:ext>
                  </a:extLst>
                </a:gridCol>
              </a:tblGrid>
              <a:tr h="329288">
                <a:tc>
                  <a:txBody>
                    <a:bodyPr/>
                    <a:lstStyle/>
                    <a:p>
                      <a:pPr algn="l" fontAlgn="t"/>
                      <a:r>
                        <a:rPr lang="en-US" sz="1600" b="1" dirty="0" err="1">
                          <a:solidFill>
                            <a:srgbClr val="00400D"/>
                          </a:solidFill>
                          <a:effectLst/>
                          <a:latin typeface="Fira Sans" panose="020B0503050000020004" pitchFamily="34" charset="0"/>
                        </a:rPr>
                        <a:t>EnvironmentalScore</a:t>
                      </a:r>
                      <a:r>
                        <a:rPr lang="en-US" sz="1600" b="1" dirty="0">
                          <a:solidFill>
                            <a:srgbClr val="00400D"/>
                          </a:solidFill>
                          <a:effectLst/>
                          <a:latin typeface="Fira Sans" panose="020B0503050000020004" pitchFamily="34" charset="0"/>
                        </a:rPr>
                        <a:t> =</a:t>
                      </a:r>
                    </a:p>
                  </a:txBody>
                  <a:tcPr marL="45133" marR="45133" marT="22566" marB="22566">
                    <a:lnL>
                      <a:noFill/>
                    </a:lnL>
                    <a:lnR>
                      <a:noFill/>
                    </a:lnR>
                    <a:lnT>
                      <a:noFill/>
                    </a:lnT>
                    <a:lnB w="12700" cap="flat" cmpd="sng" algn="ctr">
                      <a:solidFill>
                        <a:srgbClr val="00400D"/>
                      </a:solidFill>
                      <a:prstDash val="solid"/>
                      <a:round/>
                      <a:headEnd type="none" w="med" len="med"/>
                      <a:tailEnd type="none" w="med" len="med"/>
                    </a:lnB>
                    <a:solidFill>
                      <a:srgbClr val="FFFFFF"/>
                    </a:solidFill>
                  </a:tcPr>
                </a:tc>
                <a:tc>
                  <a:txBody>
                    <a:bodyPr/>
                    <a:lstStyle/>
                    <a:p>
                      <a:pPr algn="l" fontAlgn="t"/>
                      <a:endParaRPr lang="en-US" sz="1600" b="1" dirty="0">
                        <a:solidFill>
                          <a:srgbClr val="00400D"/>
                        </a:solidFill>
                        <a:effectLst/>
                        <a:latin typeface="Fira Sans" panose="020B0503050000020004" pitchFamily="34" charset="0"/>
                      </a:endParaRPr>
                    </a:p>
                  </a:txBody>
                  <a:tcPr marL="45133" marR="45133" marT="22566" marB="22566">
                    <a:lnL>
                      <a:noFill/>
                    </a:lnL>
                    <a:lnR>
                      <a:noFill/>
                    </a:lnR>
                    <a:lnT>
                      <a:noFill/>
                    </a:lnT>
                    <a:lnB w="12700" cap="flat" cmpd="sng" algn="ctr">
                      <a:solidFill>
                        <a:srgbClr val="00400D"/>
                      </a:solidFill>
                      <a:prstDash val="solid"/>
                      <a:round/>
                      <a:headEnd type="none" w="med" len="med"/>
                      <a:tailEnd type="none" w="med" len="med"/>
                    </a:lnB>
                    <a:solidFill>
                      <a:srgbClr val="FFFFFF"/>
                    </a:solidFill>
                  </a:tcPr>
                </a:tc>
                <a:extLst>
                  <a:ext uri="{0D108BD9-81ED-4DB2-BD59-A6C34878D82A}">
                    <a16:rowId xmlns:a16="http://schemas.microsoft.com/office/drawing/2014/main" val="1462902655"/>
                  </a:ext>
                </a:extLst>
              </a:tr>
              <a:tr h="180532">
                <a:tc>
                  <a:txBody>
                    <a:bodyPr/>
                    <a:lstStyle/>
                    <a:p>
                      <a:pPr algn="l" fontAlgn="t"/>
                      <a:r>
                        <a:rPr lang="en-US" sz="1600" dirty="0">
                          <a:effectLst/>
                        </a:rPr>
                        <a:t>If </a:t>
                      </a:r>
                      <a:r>
                        <a:rPr lang="en-US" sz="1600" dirty="0" err="1">
                          <a:effectLst/>
                        </a:rPr>
                        <a:t>ModifiedImpact</a:t>
                      </a:r>
                      <a:r>
                        <a:rPr lang="en-US" sz="1600" dirty="0">
                          <a:effectLst/>
                        </a:rPr>
                        <a:t> &lt;= 0</a:t>
                      </a:r>
                    </a:p>
                  </a:txBody>
                  <a:tcPr>
                    <a:lnL>
                      <a:noFill/>
                    </a:lnL>
                    <a:lnR>
                      <a:noFill/>
                    </a:lnR>
                    <a:lnT w="12700" cap="flat" cmpd="sng" algn="ctr">
                      <a:solidFill>
                        <a:srgbClr val="00400D"/>
                      </a:solidFill>
                      <a:prstDash val="solid"/>
                      <a:round/>
                      <a:headEnd type="none" w="med" len="med"/>
                      <a:tailEnd type="none" w="med" len="med"/>
                    </a:lnT>
                    <a:lnB>
                      <a:noFill/>
                    </a:lnB>
                    <a:solidFill>
                      <a:schemeClr val="accent2">
                        <a:lumMod val="20000"/>
                        <a:lumOff val="80000"/>
                      </a:schemeClr>
                    </a:solidFill>
                  </a:tcPr>
                </a:tc>
                <a:tc>
                  <a:txBody>
                    <a:bodyPr/>
                    <a:lstStyle/>
                    <a:p>
                      <a:pPr algn="l" fontAlgn="t"/>
                      <a:r>
                        <a:rPr lang="en-US" sz="1600" dirty="0">
                          <a:effectLst/>
                        </a:rPr>
                        <a:t>0, </a:t>
                      </a:r>
                      <a:r>
                        <a:rPr lang="en-US" sz="1600" i="1" dirty="0">
                          <a:effectLst/>
                        </a:rPr>
                        <a:t>else</a:t>
                      </a:r>
                      <a:endParaRPr lang="en-US" sz="1600" dirty="0">
                        <a:effectLst/>
                      </a:endParaRPr>
                    </a:p>
                  </a:txBody>
                  <a:tcPr>
                    <a:lnL>
                      <a:noFill/>
                    </a:lnL>
                    <a:lnR>
                      <a:noFill/>
                    </a:lnR>
                    <a:lnT w="12700" cap="flat" cmpd="sng" algn="ctr">
                      <a:solidFill>
                        <a:srgbClr val="00400D"/>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767729742"/>
                  </a:ext>
                </a:extLst>
              </a:tr>
              <a:tr h="315931">
                <a:tc>
                  <a:txBody>
                    <a:bodyPr/>
                    <a:lstStyle/>
                    <a:p>
                      <a:pPr algn="l" fontAlgn="t"/>
                      <a:r>
                        <a:rPr lang="en-US" sz="1600" dirty="0">
                          <a:effectLst/>
                        </a:rPr>
                        <a:t>If </a:t>
                      </a:r>
                      <a:r>
                        <a:rPr lang="en-US" sz="1600" dirty="0" err="1">
                          <a:effectLst/>
                        </a:rPr>
                        <a:t>ModifiedScope</a:t>
                      </a:r>
                      <a:r>
                        <a:rPr lang="en-US" sz="1600" dirty="0">
                          <a:effectLst/>
                        </a:rPr>
                        <a:t> is </a:t>
                      </a:r>
                      <a:r>
                        <a:rPr lang="en-US" altLang="zh-TW" sz="1600" dirty="0">
                          <a:effectLst/>
                        </a:rPr>
                        <a:t>Unchanged</a:t>
                      </a:r>
                      <a:endParaRPr lang="en-US" sz="1600" dirty="0">
                        <a:effectLst/>
                      </a:endParaRPr>
                    </a:p>
                  </a:txBody>
                  <a:tcPr>
                    <a:lnL>
                      <a:noFill/>
                    </a:lnL>
                    <a:lnR>
                      <a:noFill/>
                    </a:lnR>
                    <a:lnT>
                      <a:noFill/>
                    </a:lnT>
                    <a:lnB>
                      <a:noFill/>
                    </a:lnB>
                    <a:solidFill>
                      <a:schemeClr val="accent2">
                        <a:lumMod val="20000"/>
                        <a:lumOff val="80000"/>
                      </a:schemeClr>
                    </a:solidFill>
                  </a:tcPr>
                </a:tc>
                <a:tc>
                  <a:txBody>
                    <a:bodyPr/>
                    <a:lstStyle/>
                    <a:p>
                      <a:pPr algn="l" fontAlgn="t"/>
                      <a:r>
                        <a:rPr lang="en-US" sz="1600" dirty="0">
                          <a:effectLst/>
                        </a:rPr>
                        <a:t>Roundup ( Roundup [Minimum ([</a:t>
                      </a:r>
                      <a:r>
                        <a:rPr lang="en-US" sz="1600" dirty="0" err="1">
                          <a:effectLst/>
                        </a:rPr>
                        <a:t>ModifiedImpact</a:t>
                      </a:r>
                      <a:r>
                        <a:rPr lang="en-US" sz="1600" dirty="0">
                          <a:effectLst/>
                        </a:rPr>
                        <a:t> + </a:t>
                      </a:r>
                      <a:r>
                        <a:rPr lang="en-US" sz="1600" dirty="0" err="1">
                          <a:effectLst/>
                        </a:rPr>
                        <a:t>ModifiedExploitability</a:t>
                      </a:r>
                      <a:r>
                        <a:rPr lang="en-US" sz="1600" dirty="0">
                          <a:effectLst/>
                        </a:rPr>
                        <a:t>], 10) ] × </a:t>
                      </a:r>
                      <a:r>
                        <a:rPr lang="en-US" sz="1600" dirty="0" err="1">
                          <a:effectLst/>
                        </a:rPr>
                        <a:t>ExploitCodeMaturity</a:t>
                      </a:r>
                      <a:r>
                        <a:rPr lang="en-US" sz="1600" dirty="0">
                          <a:effectLst/>
                        </a:rPr>
                        <a:t> × </a:t>
                      </a:r>
                      <a:r>
                        <a:rPr lang="en-US" sz="1600" dirty="0" err="1">
                          <a:effectLst/>
                        </a:rPr>
                        <a:t>RemediationLevel</a:t>
                      </a:r>
                      <a:r>
                        <a:rPr lang="en-US" sz="1600" dirty="0">
                          <a:effectLst/>
                        </a:rPr>
                        <a:t> × </a:t>
                      </a:r>
                      <a:r>
                        <a:rPr lang="en-US" sz="1600" dirty="0" err="1">
                          <a:effectLst/>
                        </a:rPr>
                        <a:t>ReportConfidence</a:t>
                      </a:r>
                      <a:r>
                        <a:rPr lang="en-US" sz="1600" dirty="0">
                          <a:effectLst/>
                        </a:rPr>
                        <a:t>)</a:t>
                      </a:r>
                    </a:p>
                  </a:txBody>
                  <a:tcP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612477729"/>
                  </a:ext>
                </a:extLst>
              </a:tr>
              <a:tr h="0">
                <a:tc>
                  <a:txBody>
                    <a:bodyPr/>
                    <a:lstStyle/>
                    <a:p>
                      <a:pPr algn="l" fontAlgn="t"/>
                      <a:endParaRPr lang="en-US" sz="1600" dirty="0">
                        <a:effectLst/>
                      </a:endParaRPr>
                    </a:p>
                  </a:txBody>
                  <a:tcPr>
                    <a:lnL>
                      <a:noFill/>
                    </a:lnL>
                    <a:lnR>
                      <a:noFill/>
                    </a:lnR>
                    <a:lnT>
                      <a:noFill/>
                    </a:lnT>
                    <a:lnB>
                      <a:noFill/>
                    </a:lnB>
                    <a:solidFill>
                      <a:schemeClr val="bg1"/>
                    </a:solidFill>
                  </a:tcPr>
                </a:tc>
                <a:tc>
                  <a:txBody>
                    <a:bodyPr/>
                    <a:lstStyle/>
                    <a:p>
                      <a:pPr algn="l" fontAlgn="t"/>
                      <a:endParaRPr lang="zh-TW" altLang="en-US" sz="1600" dirty="0">
                        <a:effectLst/>
                      </a:endParaRPr>
                    </a:p>
                  </a:txBody>
                  <a:tcPr>
                    <a:lnL>
                      <a:noFill/>
                    </a:lnL>
                    <a:lnR>
                      <a:noFill/>
                    </a:lnR>
                    <a:lnT>
                      <a:noFill/>
                    </a:lnT>
                    <a:lnB>
                      <a:noFill/>
                    </a:lnB>
                    <a:solidFill>
                      <a:schemeClr val="bg1"/>
                    </a:solidFill>
                  </a:tcPr>
                </a:tc>
                <a:extLst>
                  <a:ext uri="{0D108BD9-81ED-4DB2-BD59-A6C34878D82A}">
                    <a16:rowId xmlns:a16="http://schemas.microsoft.com/office/drawing/2014/main" val="2953485845"/>
                  </a:ext>
                </a:extLst>
              </a:tr>
              <a:tr h="0">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600" dirty="0">
                          <a:effectLst/>
                        </a:rPr>
                        <a:t>If </a:t>
                      </a:r>
                      <a:r>
                        <a:rPr lang="en-US" sz="1600" dirty="0" err="1">
                          <a:effectLst/>
                        </a:rPr>
                        <a:t>ModifiedScope</a:t>
                      </a:r>
                      <a:r>
                        <a:rPr lang="en-US" sz="1600" dirty="0">
                          <a:effectLst/>
                        </a:rPr>
                        <a:t> is </a:t>
                      </a:r>
                      <a:r>
                        <a:rPr lang="en-US" altLang="zh-TW" sz="1600" dirty="0">
                          <a:effectLst/>
                        </a:rPr>
                        <a:t>Changed</a:t>
                      </a:r>
                    </a:p>
                    <a:p>
                      <a:pPr algn="l" fontAlgn="t"/>
                      <a:endParaRPr lang="en-US" sz="1600" dirty="0">
                        <a:effectLst/>
                      </a:endParaRPr>
                    </a:p>
                  </a:txBody>
                  <a:tcPr>
                    <a:lnL>
                      <a:noFill/>
                    </a:lnL>
                    <a:lnR>
                      <a:noFill/>
                    </a:lnR>
                    <a:lnT>
                      <a:noFill/>
                    </a:lnT>
                    <a:lnB>
                      <a:noFill/>
                    </a:lnB>
                    <a:solidFill>
                      <a:schemeClr val="accent2">
                        <a:lumMod val="20000"/>
                        <a:lumOff val="80000"/>
                      </a:schemeClr>
                    </a:solidFill>
                  </a:tcPr>
                </a:tc>
                <a:tc>
                  <a:txBody>
                    <a:bodyPr/>
                    <a:lstStyle/>
                    <a:p>
                      <a:pPr algn="l" fontAlgn="t"/>
                      <a:r>
                        <a:rPr lang="en-US" sz="1600" dirty="0">
                          <a:effectLst/>
                        </a:rPr>
                        <a:t>Roundup ( Roundup [Minimum (1.08 × [</a:t>
                      </a:r>
                      <a:r>
                        <a:rPr lang="en-US" sz="1600" dirty="0" err="1">
                          <a:effectLst/>
                        </a:rPr>
                        <a:t>ModifiedImpact</a:t>
                      </a:r>
                      <a:r>
                        <a:rPr lang="en-US" sz="1600" dirty="0">
                          <a:effectLst/>
                        </a:rPr>
                        <a:t> + </a:t>
                      </a:r>
                      <a:r>
                        <a:rPr lang="en-US" sz="1600" dirty="0" err="1">
                          <a:effectLst/>
                        </a:rPr>
                        <a:t>ModifiedExploitability</a:t>
                      </a:r>
                      <a:r>
                        <a:rPr lang="en-US" sz="1600" dirty="0">
                          <a:effectLst/>
                        </a:rPr>
                        <a:t>], 10) ] × </a:t>
                      </a:r>
                      <a:r>
                        <a:rPr lang="en-US" sz="1600" dirty="0" err="1">
                          <a:effectLst/>
                        </a:rPr>
                        <a:t>ExploitCodeMaturity</a:t>
                      </a:r>
                      <a:r>
                        <a:rPr lang="en-US" sz="1600" dirty="0">
                          <a:effectLst/>
                        </a:rPr>
                        <a:t> × </a:t>
                      </a:r>
                      <a:r>
                        <a:rPr lang="en-US" sz="1600" dirty="0" err="1">
                          <a:effectLst/>
                        </a:rPr>
                        <a:t>RemediationLevel</a:t>
                      </a:r>
                      <a:r>
                        <a:rPr lang="en-US" sz="1600" dirty="0">
                          <a:effectLst/>
                        </a:rPr>
                        <a:t> × </a:t>
                      </a:r>
                      <a:r>
                        <a:rPr lang="en-US" sz="1600" dirty="0" err="1">
                          <a:effectLst/>
                        </a:rPr>
                        <a:t>ReportConfidence</a:t>
                      </a:r>
                      <a:r>
                        <a:rPr lang="en-US" sz="1600" dirty="0">
                          <a:effectLst/>
                        </a:rPr>
                        <a:t>)</a:t>
                      </a:r>
                    </a:p>
                  </a:txBody>
                  <a:tcP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881631772"/>
                  </a:ext>
                </a:extLst>
              </a:tr>
            </a:tbl>
          </a:graphicData>
        </a:graphic>
      </p:graphicFrame>
    </p:spTree>
    <p:extLst>
      <p:ext uri="{BB962C8B-B14F-4D97-AF65-F5344CB8AC3E}">
        <p14:creationId xmlns:p14="http://schemas.microsoft.com/office/powerpoint/2010/main" val="2416842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a:latin typeface="Arial Black" panose="020B0A04020102020204" pitchFamily="34" charset="0"/>
              </a:rPr>
              <a:t>CVSS v3.1 Equations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8890561" cy="605562"/>
          </a:xfrm>
        </p:spPr>
        <p:txBody>
          <a:bodyPr>
            <a:normAutofit/>
          </a:bodyPr>
          <a:lstStyle/>
          <a:p>
            <a:r>
              <a:rPr lang="en-US" altLang="zh-TW">
                <a:solidFill>
                  <a:schemeClr val="tx1"/>
                </a:solidFill>
                <a:highlight>
                  <a:srgbClr val="FFFF00"/>
                </a:highlight>
              </a:rPr>
              <a:t>Metric Values</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0A385C9F-6E5E-598A-2E22-EC71C13E8BD4}"/>
              </a:ext>
            </a:extLst>
          </p:cNvPr>
          <p:cNvGraphicFramePr>
            <a:graphicFrameLocks noGrp="1"/>
          </p:cNvGraphicFramePr>
          <p:nvPr>
            <p:extLst>
              <p:ext uri="{D42A27DB-BD31-4B8C-83A1-F6EECF244321}">
                <p14:modId xmlns:p14="http://schemas.microsoft.com/office/powerpoint/2010/main" val="3816875556"/>
              </p:ext>
            </p:extLst>
          </p:nvPr>
        </p:nvGraphicFramePr>
        <p:xfrm>
          <a:off x="2877974" y="796520"/>
          <a:ext cx="7625440" cy="5892563"/>
        </p:xfrm>
        <a:graphic>
          <a:graphicData uri="http://schemas.openxmlformats.org/drawingml/2006/table">
            <a:tbl>
              <a:tblPr>
                <a:tableStyleId>{5940675A-B579-460E-94D1-54222C63F5DA}</a:tableStyleId>
              </a:tblPr>
              <a:tblGrid>
                <a:gridCol w="3294873">
                  <a:extLst>
                    <a:ext uri="{9D8B030D-6E8A-4147-A177-3AD203B41FA5}">
                      <a16:colId xmlns:a16="http://schemas.microsoft.com/office/drawing/2014/main" val="1627947702"/>
                    </a:ext>
                  </a:extLst>
                </a:gridCol>
                <a:gridCol w="1035694">
                  <a:extLst>
                    <a:ext uri="{9D8B030D-6E8A-4147-A177-3AD203B41FA5}">
                      <a16:colId xmlns:a16="http://schemas.microsoft.com/office/drawing/2014/main" val="1613189662"/>
                    </a:ext>
                  </a:extLst>
                </a:gridCol>
                <a:gridCol w="3294873">
                  <a:extLst>
                    <a:ext uri="{9D8B030D-6E8A-4147-A177-3AD203B41FA5}">
                      <a16:colId xmlns:a16="http://schemas.microsoft.com/office/drawing/2014/main" val="1594123204"/>
                    </a:ext>
                  </a:extLst>
                </a:gridCol>
              </a:tblGrid>
              <a:tr h="193876">
                <a:tc>
                  <a:txBody>
                    <a:bodyPr/>
                    <a:lstStyle/>
                    <a:p>
                      <a:pPr algn="l" fontAlgn="t"/>
                      <a:r>
                        <a:rPr lang="en-US" sz="1000" b="1" dirty="0">
                          <a:solidFill>
                            <a:srgbClr val="00400D"/>
                          </a:solidFill>
                          <a:effectLst/>
                        </a:rPr>
                        <a:t>Metric</a:t>
                      </a:r>
                      <a:endParaRPr lang="en-US" sz="1000" b="1" dirty="0">
                        <a:solidFill>
                          <a:srgbClr val="00400D"/>
                        </a:solidFill>
                        <a:effectLst/>
                        <a:latin typeface="Fira Sans" panose="020B0503050000020004" pitchFamily="34" charset="0"/>
                      </a:endParaRPr>
                    </a:p>
                  </a:txBody>
                  <a:tcPr marL="15403" marR="15403" marT="7701" marB="7701" anchor="ctr"/>
                </a:tc>
                <a:tc>
                  <a:txBody>
                    <a:bodyPr/>
                    <a:lstStyle/>
                    <a:p>
                      <a:pPr algn="l" fontAlgn="t"/>
                      <a:r>
                        <a:rPr lang="en-US" sz="1000" b="1" dirty="0">
                          <a:solidFill>
                            <a:srgbClr val="00400D"/>
                          </a:solidFill>
                          <a:effectLst/>
                        </a:rPr>
                        <a:t>Metric Value</a:t>
                      </a:r>
                      <a:endParaRPr lang="en-US" sz="1000" b="1" dirty="0">
                        <a:solidFill>
                          <a:srgbClr val="00400D"/>
                        </a:solidFill>
                        <a:effectLst/>
                        <a:latin typeface="Fira Sans" panose="020B0503050000020004" pitchFamily="34" charset="0"/>
                      </a:endParaRPr>
                    </a:p>
                  </a:txBody>
                  <a:tcPr marL="15403" marR="15403" marT="7701" marB="7701" anchor="ctr"/>
                </a:tc>
                <a:tc>
                  <a:txBody>
                    <a:bodyPr/>
                    <a:lstStyle/>
                    <a:p>
                      <a:pPr algn="l" fontAlgn="t"/>
                      <a:r>
                        <a:rPr lang="en-US" sz="1000" b="1" dirty="0">
                          <a:solidFill>
                            <a:srgbClr val="00400D"/>
                          </a:solidFill>
                          <a:effectLst/>
                        </a:rPr>
                        <a:t>Numerical Value</a:t>
                      </a:r>
                      <a:endParaRPr lang="en-US" sz="1000" b="1" dirty="0">
                        <a:solidFill>
                          <a:srgbClr val="00400D"/>
                        </a:solidFill>
                        <a:effectLst/>
                        <a:latin typeface="Fira Sans" panose="020B0503050000020004" pitchFamily="34" charset="0"/>
                      </a:endParaRPr>
                    </a:p>
                  </a:txBody>
                  <a:tcPr marL="15403" marR="15403" marT="7701" marB="7701" anchor="ctr"/>
                </a:tc>
                <a:extLst>
                  <a:ext uri="{0D108BD9-81ED-4DB2-BD59-A6C34878D82A}">
                    <a16:rowId xmlns:a16="http://schemas.microsoft.com/office/drawing/2014/main" val="1737298699"/>
                  </a:ext>
                </a:extLst>
              </a:tr>
              <a:tr h="62407">
                <a:tc rowSpan="4">
                  <a:txBody>
                    <a:bodyPr/>
                    <a:lstStyle/>
                    <a:p>
                      <a:pPr algn="l" fontAlgn="t"/>
                      <a:r>
                        <a:rPr lang="en-US" sz="1000" dirty="0">
                          <a:effectLst/>
                        </a:rPr>
                        <a:t>Attack Vector / Modified Attack Vector</a:t>
                      </a:r>
                    </a:p>
                  </a:txBody>
                  <a:tcPr marL="15403" marR="15403" marT="7701" marB="7701" anchor="ctr"/>
                </a:tc>
                <a:tc>
                  <a:txBody>
                    <a:bodyPr/>
                    <a:lstStyle/>
                    <a:p>
                      <a:pPr algn="l" fontAlgn="t"/>
                      <a:r>
                        <a:rPr lang="en-US" sz="1000">
                          <a:effectLst/>
                        </a:rPr>
                        <a:t>Network</a:t>
                      </a:r>
                    </a:p>
                  </a:txBody>
                  <a:tcPr marL="15403" marR="15403" marT="7701" marB="7701"/>
                </a:tc>
                <a:tc>
                  <a:txBody>
                    <a:bodyPr/>
                    <a:lstStyle/>
                    <a:p>
                      <a:pPr algn="l" fontAlgn="t"/>
                      <a:r>
                        <a:rPr lang="en-US" altLang="zh-TW" sz="1000">
                          <a:effectLst/>
                        </a:rPr>
                        <a:t>0.85</a:t>
                      </a:r>
                    </a:p>
                  </a:txBody>
                  <a:tcPr marL="15403" marR="15403" marT="7701" marB="7701"/>
                </a:tc>
                <a:extLst>
                  <a:ext uri="{0D108BD9-81ED-4DB2-BD59-A6C34878D82A}">
                    <a16:rowId xmlns:a16="http://schemas.microsoft.com/office/drawing/2014/main" val="975368821"/>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Adjacent</a:t>
                      </a:r>
                    </a:p>
                  </a:txBody>
                  <a:tcPr marL="15403" marR="15403" marT="7701" marB="7701"/>
                </a:tc>
                <a:tc>
                  <a:txBody>
                    <a:bodyPr/>
                    <a:lstStyle/>
                    <a:p>
                      <a:pPr algn="l" fontAlgn="t"/>
                      <a:r>
                        <a:rPr lang="en-US" altLang="zh-TW" sz="1000">
                          <a:effectLst/>
                        </a:rPr>
                        <a:t>0.62</a:t>
                      </a:r>
                    </a:p>
                  </a:txBody>
                  <a:tcPr marL="15403" marR="15403" marT="7701" marB="7701"/>
                </a:tc>
                <a:extLst>
                  <a:ext uri="{0D108BD9-81ED-4DB2-BD59-A6C34878D82A}">
                    <a16:rowId xmlns:a16="http://schemas.microsoft.com/office/drawing/2014/main" val="2743316437"/>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Local</a:t>
                      </a:r>
                    </a:p>
                  </a:txBody>
                  <a:tcPr marL="15403" marR="15403" marT="7701" marB="7701" anchor="ctr"/>
                </a:tc>
                <a:tc>
                  <a:txBody>
                    <a:bodyPr/>
                    <a:lstStyle/>
                    <a:p>
                      <a:pPr algn="l" fontAlgn="t"/>
                      <a:r>
                        <a:rPr lang="en-US" altLang="zh-TW" sz="1000">
                          <a:effectLst/>
                        </a:rPr>
                        <a:t>0.55</a:t>
                      </a:r>
                    </a:p>
                  </a:txBody>
                  <a:tcPr marL="15403" marR="15403" marT="7701" marB="7701" anchor="ctr"/>
                </a:tc>
                <a:extLst>
                  <a:ext uri="{0D108BD9-81ED-4DB2-BD59-A6C34878D82A}">
                    <a16:rowId xmlns:a16="http://schemas.microsoft.com/office/drawing/2014/main" val="3573477120"/>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Physical</a:t>
                      </a:r>
                    </a:p>
                  </a:txBody>
                  <a:tcPr marL="15403" marR="15403" marT="7701" marB="7701" anchor="ctr"/>
                </a:tc>
                <a:tc>
                  <a:txBody>
                    <a:bodyPr/>
                    <a:lstStyle/>
                    <a:p>
                      <a:pPr algn="l" fontAlgn="t"/>
                      <a:r>
                        <a:rPr lang="en-US" altLang="zh-TW" sz="1000">
                          <a:effectLst/>
                        </a:rPr>
                        <a:t>0.2</a:t>
                      </a:r>
                    </a:p>
                  </a:txBody>
                  <a:tcPr marL="15403" marR="15403" marT="7701" marB="7701" anchor="ctr"/>
                </a:tc>
                <a:extLst>
                  <a:ext uri="{0D108BD9-81ED-4DB2-BD59-A6C34878D82A}">
                    <a16:rowId xmlns:a16="http://schemas.microsoft.com/office/drawing/2014/main" val="1072423489"/>
                  </a:ext>
                </a:extLst>
              </a:tr>
              <a:tr h="0">
                <a:tc rowSpan="2">
                  <a:txBody>
                    <a:bodyPr/>
                    <a:lstStyle/>
                    <a:p>
                      <a:pPr algn="l" fontAlgn="t"/>
                      <a:r>
                        <a:rPr lang="en-US" sz="1000" dirty="0">
                          <a:effectLst/>
                        </a:rPr>
                        <a:t>Attack Complexity / Modified Attack Complexity</a:t>
                      </a:r>
                    </a:p>
                  </a:txBody>
                  <a:tcPr marL="15403" marR="15403" marT="7701" marB="7701" anchor="ctr"/>
                </a:tc>
                <a:tc>
                  <a:txBody>
                    <a:bodyPr/>
                    <a:lstStyle/>
                    <a:p>
                      <a:pPr algn="l" fontAlgn="t"/>
                      <a:r>
                        <a:rPr lang="en-US" sz="1000">
                          <a:effectLst/>
                        </a:rPr>
                        <a:t>Low</a:t>
                      </a:r>
                    </a:p>
                  </a:txBody>
                  <a:tcPr marL="15403" marR="15403" marT="7701" marB="7701" anchor="ctr"/>
                </a:tc>
                <a:tc>
                  <a:txBody>
                    <a:bodyPr/>
                    <a:lstStyle/>
                    <a:p>
                      <a:pPr algn="l" fontAlgn="t"/>
                      <a:r>
                        <a:rPr lang="en-US" altLang="zh-TW" sz="1000" dirty="0">
                          <a:effectLst/>
                        </a:rPr>
                        <a:t>0.77</a:t>
                      </a:r>
                    </a:p>
                  </a:txBody>
                  <a:tcPr marL="15403" marR="15403" marT="7701" marB="7701" anchor="ctr"/>
                </a:tc>
                <a:extLst>
                  <a:ext uri="{0D108BD9-81ED-4DB2-BD59-A6C34878D82A}">
                    <a16:rowId xmlns:a16="http://schemas.microsoft.com/office/drawing/2014/main" val="2211888403"/>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High</a:t>
                      </a:r>
                    </a:p>
                  </a:txBody>
                  <a:tcPr marL="15403" marR="15403" marT="7701" marB="7701" anchor="ctr"/>
                </a:tc>
                <a:tc>
                  <a:txBody>
                    <a:bodyPr/>
                    <a:lstStyle/>
                    <a:p>
                      <a:pPr algn="l" fontAlgn="t"/>
                      <a:r>
                        <a:rPr lang="en-US" altLang="zh-TW" sz="1000">
                          <a:effectLst/>
                        </a:rPr>
                        <a:t>0.44</a:t>
                      </a:r>
                    </a:p>
                  </a:txBody>
                  <a:tcPr marL="15403" marR="15403" marT="7701" marB="7701" anchor="ctr"/>
                </a:tc>
                <a:extLst>
                  <a:ext uri="{0D108BD9-81ED-4DB2-BD59-A6C34878D82A}">
                    <a16:rowId xmlns:a16="http://schemas.microsoft.com/office/drawing/2014/main" val="208205641"/>
                  </a:ext>
                </a:extLst>
              </a:tr>
              <a:tr h="0">
                <a:tc rowSpan="3">
                  <a:txBody>
                    <a:bodyPr/>
                    <a:lstStyle/>
                    <a:p>
                      <a:pPr algn="l" fontAlgn="t"/>
                      <a:r>
                        <a:rPr lang="en-US" sz="1000" dirty="0">
                          <a:effectLst/>
                        </a:rPr>
                        <a:t>Privileges Required / Modified Privileges Required</a:t>
                      </a:r>
                    </a:p>
                  </a:txBody>
                  <a:tcPr marL="15403" marR="15403" marT="7701" marB="7701" anchor="ctr"/>
                </a:tc>
                <a:tc>
                  <a:txBody>
                    <a:bodyPr/>
                    <a:lstStyle/>
                    <a:p>
                      <a:pPr algn="l" fontAlgn="t"/>
                      <a:r>
                        <a:rPr lang="en-US" sz="1000">
                          <a:effectLst/>
                        </a:rPr>
                        <a:t>None</a:t>
                      </a:r>
                    </a:p>
                  </a:txBody>
                  <a:tcPr marL="15403" marR="15403" marT="7701" marB="7701" anchor="ctr"/>
                </a:tc>
                <a:tc>
                  <a:txBody>
                    <a:bodyPr/>
                    <a:lstStyle/>
                    <a:p>
                      <a:pPr algn="l" fontAlgn="t"/>
                      <a:r>
                        <a:rPr lang="en-US" altLang="zh-TW" sz="1000">
                          <a:effectLst/>
                        </a:rPr>
                        <a:t>0.85</a:t>
                      </a:r>
                    </a:p>
                  </a:txBody>
                  <a:tcPr marL="15403" marR="15403" marT="7701" marB="7701" anchor="ctr"/>
                </a:tc>
                <a:extLst>
                  <a:ext uri="{0D108BD9-81ED-4DB2-BD59-A6C34878D82A}">
                    <a16:rowId xmlns:a16="http://schemas.microsoft.com/office/drawing/2014/main" val="2132199188"/>
                  </a:ext>
                </a:extLst>
              </a:tr>
              <a:tr h="0">
                <a:tc vMerge="1">
                  <a:txBody>
                    <a:bodyPr/>
                    <a:lstStyle/>
                    <a:p>
                      <a:pPr algn="l" fontAlgn="t"/>
                      <a:endParaRPr lang="zh-TW" altLang="en-US" sz="1000" dirty="0">
                        <a:effectLst/>
                      </a:endParaRPr>
                    </a:p>
                  </a:txBody>
                  <a:tcPr marL="15403" marR="15403" marT="7701" marB="7701"/>
                </a:tc>
                <a:tc>
                  <a:txBody>
                    <a:bodyPr/>
                    <a:lstStyle/>
                    <a:p>
                      <a:pPr algn="l" fontAlgn="t"/>
                      <a:r>
                        <a:rPr lang="en-US" sz="1000" dirty="0">
                          <a:effectLst/>
                        </a:rPr>
                        <a:t>Low</a:t>
                      </a:r>
                    </a:p>
                  </a:txBody>
                  <a:tcPr marL="15403" marR="15403" marT="7701" marB="7701" anchor="ctr"/>
                </a:tc>
                <a:tc>
                  <a:txBody>
                    <a:bodyPr/>
                    <a:lstStyle/>
                    <a:p>
                      <a:pPr algn="l" fontAlgn="t"/>
                      <a:r>
                        <a:rPr lang="en-US" sz="1000">
                          <a:effectLst/>
                        </a:rPr>
                        <a:t>0.62 (or 0.68 if Scope / Modified Scope is Changed)</a:t>
                      </a:r>
                    </a:p>
                  </a:txBody>
                  <a:tcPr marL="15403" marR="15403" marT="7701" marB="7701" anchor="ctr"/>
                </a:tc>
                <a:extLst>
                  <a:ext uri="{0D108BD9-81ED-4DB2-BD59-A6C34878D82A}">
                    <a16:rowId xmlns:a16="http://schemas.microsoft.com/office/drawing/2014/main" val="3770015713"/>
                  </a:ext>
                </a:extLst>
              </a:tr>
              <a:tr h="0">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High</a:t>
                      </a:r>
                    </a:p>
                  </a:txBody>
                  <a:tcPr marL="15403" marR="15403" marT="7701" marB="7701" anchor="ctr"/>
                </a:tc>
                <a:tc>
                  <a:txBody>
                    <a:bodyPr/>
                    <a:lstStyle/>
                    <a:p>
                      <a:pPr algn="l" fontAlgn="t"/>
                      <a:r>
                        <a:rPr lang="en-US" sz="1000">
                          <a:effectLst/>
                        </a:rPr>
                        <a:t>0.27 (or 0.5 if Scope / Modified Scope is Changed)</a:t>
                      </a:r>
                    </a:p>
                  </a:txBody>
                  <a:tcPr marL="15403" marR="15403" marT="7701" marB="7701" anchor="ctr"/>
                </a:tc>
                <a:extLst>
                  <a:ext uri="{0D108BD9-81ED-4DB2-BD59-A6C34878D82A}">
                    <a16:rowId xmlns:a16="http://schemas.microsoft.com/office/drawing/2014/main" val="3018120315"/>
                  </a:ext>
                </a:extLst>
              </a:tr>
              <a:tr h="0">
                <a:tc rowSpan="2">
                  <a:txBody>
                    <a:bodyPr/>
                    <a:lstStyle/>
                    <a:p>
                      <a:pPr algn="l" fontAlgn="t"/>
                      <a:r>
                        <a:rPr lang="fr-FR" sz="1000" dirty="0">
                          <a:effectLst/>
                        </a:rPr>
                        <a:t>User Interaction / Modified User Interaction</a:t>
                      </a:r>
                    </a:p>
                  </a:txBody>
                  <a:tcPr marL="15403" marR="15403" marT="7701" marB="7701" anchor="ctr"/>
                </a:tc>
                <a:tc>
                  <a:txBody>
                    <a:bodyPr/>
                    <a:lstStyle/>
                    <a:p>
                      <a:pPr algn="l" fontAlgn="t"/>
                      <a:r>
                        <a:rPr lang="en-US" sz="1000">
                          <a:effectLst/>
                        </a:rPr>
                        <a:t>None</a:t>
                      </a:r>
                    </a:p>
                  </a:txBody>
                  <a:tcPr marL="15403" marR="15403" marT="7701" marB="7701" anchor="ctr"/>
                </a:tc>
                <a:tc>
                  <a:txBody>
                    <a:bodyPr/>
                    <a:lstStyle/>
                    <a:p>
                      <a:pPr algn="l" fontAlgn="t"/>
                      <a:r>
                        <a:rPr lang="en-US" altLang="zh-TW" sz="1000">
                          <a:effectLst/>
                        </a:rPr>
                        <a:t>0.85</a:t>
                      </a:r>
                    </a:p>
                  </a:txBody>
                  <a:tcPr marL="15403" marR="15403" marT="7701" marB="7701" anchor="ctr"/>
                </a:tc>
                <a:extLst>
                  <a:ext uri="{0D108BD9-81ED-4DB2-BD59-A6C34878D82A}">
                    <a16:rowId xmlns:a16="http://schemas.microsoft.com/office/drawing/2014/main" val="3320278085"/>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Required</a:t>
                      </a:r>
                    </a:p>
                  </a:txBody>
                  <a:tcPr marL="15403" marR="15403" marT="7701" marB="7701" anchor="ctr"/>
                </a:tc>
                <a:tc>
                  <a:txBody>
                    <a:bodyPr/>
                    <a:lstStyle/>
                    <a:p>
                      <a:pPr algn="l" fontAlgn="t"/>
                      <a:r>
                        <a:rPr lang="en-US" altLang="zh-TW" sz="1000">
                          <a:effectLst/>
                        </a:rPr>
                        <a:t>0.62</a:t>
                      </a:r>
                    </a:p>
                  </a:txBody>
                  <a:tcPr marL="15403" marR="15403" marT="7701" marB="7701" anchor="ctr"/>
                </a:tc>
                <a:extLst>
                  <a:ext uri="{0D108BD9-81ED-4DB2-BD59-A6C34878D82A}">
                    <a16:rowId xmlns:a16="http://schemas.microsoft.com/office/drawing/2014/main" val="733211367"/>
                  </a:ext>
                </a:extLst>
              </a:tr>
              <a:tr h="145303">
                <a:tc rowSpan="3">
                  <a:txBody>
                    <a:bodyPr/>
                    <a:lstStyle/>
                    <a:p>
                      <a:pPr algn="l" fontAlgn="t"/>
                      <a:r>
                        <a:rPr lang="en-US" sz="1000" dirty="0">
                          <a:effectLst/>
                        </a:rPr>
                        <a:t>Confidentiality / Integrity / Availability / Modified Confidentiality / Modified Integrity / Modified Availability</a:t>
                      </a:r>
                    </a:p>
                  </a:txBody>
                  <a:tcPr marL="15403" marR="15403" marT="7701" marB="7701" anchor="ctr"/>
                </a:tc>
                <a:tc>
                  <a:txBody>
                    <a:bodyPr/>
                    <a:lstStyle/>
                    <a:p>
                      <a:pPr algn="l" fontAlgn="t"/>
                      <a:r>
                        <a:rPr lang="en-US" sz="1000">
                          <a:effectLst/>
                        </a:rPr>
                        <a:t>High</a:t>
                      </a:r>
                    </a:p>
                  </a:txBody>
                  <a:tcPr marL="15403" marR="15403" marT="7701" marB="7701" anchor="ctr"/>
                </a:tc>
                <a:tc>
                  <a:txBody>
                    <a:bodyPr/>
                    <a:lstStyle/>
                    <a:p>
                      <a:pPr algn="l" fontAlgn="t"/>
                      <a:r>
                        <a:rPr lang="en-US" altLang="zh-TW" sz="1000" dirty="0">
                          <a:effectLst/>
                        </a:rPr>
                        <a:t>0.56</a:t>
                      </a:r>
                    </a:p>
                  </a:txBody>
                  <a:tcPr marL="15403" marR="15403" marT="7701" marB="7701" anchor="ctr"/>
                </a:tc>
                <a:extLst>
                  <a:ext uri="{0D108BD9-81ED-4DB2-BD59-A6C34878D82A}">
                    <a16:rowId xmlns:a16="http://schemas.microsoft.com/office/drawing/2014/main" val="2508457335"/>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Low</a:t>
                      </a:r>
                    </a:p>
                  </a:txBody>
                  <a:tcPr marL="15403" marR="15403" marT="7701" marB="7701" anchor="ctr"/>
                </a:tc>
                <a:tc>
                  <a:txBody>
                    <a:bodyPr/>
                    <a:lstStyle/>
                    <a:p>
                      <a:pPr algn="l" fontAlgn="t"/>
                      <a:r>
                        <a:rPr lang="en-US" altLang="zh-TW" sz="1000" dirty="0">
                          <a:effectLst/>
                        </a:rPr>
                        <a:t>0.22</a:t>
                      </a:r>
                    </a:p>
                  </a:txBody>
                  <a:tcPr marL="15403" marR="15403" marT="7701" marB="7701" anchor="ctr"/>
                </a:tc>
                <a:extLst>
                  <a:ext uri="{0D108BD9-81ED-4DB2-BD59-A6C34878D82A}">
                    <a16:rowId xmlns:a16="http://schemas.microsoft.com/office/drawing/2014/main" val="1878211562"/>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None</a:t>
                      </a:r>
                    </a:p>
                  </a:txBody>
                  <a:tcPr marL="15403" marR="15403" marT="7701" marB="7701" anchor="ctr"/>
                </a:tc>
                <a:tc>
                  <a:txBody>
                    <a:bodyPr/>
                    <a:lstStyle/>
                    <a:p>
                      <a:pPr algn="l" fontAlgn="t"/>
                      <a:r>
                        <a:rPr lang="en-US" altLang="zh-TW" sz="1000">
                          <a:effectLst/>
                        </a:rPr>
                        <a:t>0</a:t>
                      </a:r>
                    </a:p>
                  </a:txBody>
                  <a:tcPr marL="15403" marR="15403" marT="7701" marB="7701" anchor="ctr"/>
                </a:tc>
                <a:extLst>
                  <a:ext uri="{0D108BD9-81ED-4DB2-BD59-A6C34878D82A}">
                    <a16:rowId xmlns:a16="http://schemas.microsoft.com/office/drawing/2014/main" val="3302054222"/>
                  </a:ext>
                </a:extLst>
              </a:tr>
              <a:tr h="158081">
                <a:tc rowSpan="5">
                  <a:txBody>
                    <a:bodyPr/>
                    <a:lstStyle/>
                    <a:p>
                      <a:pPr algn="l" fontAlgn="t"/>
                      <a:r>
                        <a:rPr lang="en-US" sz="1000" dirty="0">
                          <a:effectLst/>
                        </a:rPr>
                        <a:t>Exploit Code Maturity</a:t>
                      </a:r>
                    </a:p>
                  </a:txBody>
                  <a:tcPr marL="15403" marR="15403" marT="7701" marB="7701" anchor="ctr"/>
                </a:tc>
                <a:tc>
                  <a:txBody>
                    <a:bodyPr/>
                    <a:lstStyle/>
                    <a:p>
                      <a:pPr algn="l" fontAlgn="t"/>
                      <a:r>
                        <a:rPr lang="en-US" sz="1000">
                          <a:effectLst/>
                        </a:rPr>
                        <a:t>Not Defined</a:t>
                      </a:r>
                    </a:p>
                  </a:txBody>
                  <a:tcPr marL="15403" marR="15403" marT="7701" marB="7701" anchor="ctr"/>
                </a:tc>
                <a:tc>
                  <a:txBody>
                    <a:bodyPr/>
                    <a:lstStyle/>
                    <a:p>
                      <a:pPr algn="l" fontAlgn="t"/>
                      <a:r>
                        <a:rPr lang="en-US" altLang="zh-TW" sz="1000">
                          <a:effectLst/>
                        </a:rPr>
                        <a:t>1</a:t>
                      </a:r>
                    </a:p>
                  </a:txBody>
                  <a:tcPr marL="15403" marR="15403" marT="7701" marB="7701" anchor="ctr"/>
                </a:tc>
                <a:extLst>
                  <a:ext uri="{0D108BD9-81ED-4DB2-BD59-A6C34878D82A}">
                    <a16:rowId xmlns:a16="http://schemas.microsoft.com/office/drawing/2014/main" val="727864685"/>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High</a:t>
                      </a:r>
                    </a:p>
                  </a:txBody>
                  <a:tcPr marL="15403" marR="15403" marT="7701" marB="7701" anchor="ctr"/>
                </a:tc>
                <a:tc>
                  <a:txBody>
                    <a:bodyPr/>
                    <a:lstStyle/>
                    <a:p>
                      <a:pPr algn="l" fontAlgn="t"/>
                      <a:r>
                        <a:rPr lang="en-US" altLang="zh-TW" sz="1000" dirty="0">
                          <a:effectLst/>
                        </a:rPr>
                        <a:t>1</a:t>
                      </a:r>
                    </a:p>
                  </a:txBody>
                  <a:tcPr marL="15403" marR="15403" marT="7701" marB="7701" anchor="ctr"/>
                </a:tc>
                <a:extLst>
                  <a:ext uri="{0D108BD9-81ED-4DB2-BD59-A6C34878D82A}">
                    <a16:rowId xmlns:a16="http://schemas.microsoft.com/office/drawing/2014/main" val="3045468840"/>
                  </a:ext>
                </a:extLst>
              </a:tr>
              <a:tr h="90332">
                <a:tc vMerge="1">
                  <a:txBody>
                    <a:bodyPr/>
                    <a:lstStyle/>
                    <a:p>
                      <a:pPr algn="l" fontAlgn="t"/>
                      <a:endParaRPr lang="zh-TW" altLang="en-US" sz="1000">
                        <a:effectLst/>
                      </a:endParaRPr>
                    </a:p>
                  </a:txBody>
                  <a:tcPr marL="15403" marR="15403" marT="7701" marB="7701"/>
                </a:tc>
                <a:tc>
                  <a:txBody>
                    <a:bodyPr/>
                    <a:lstStyle/>
                    <a:p>
                      <a:pPr algn="l" fontAlgn="t"/>
                      <a:r>
                        <a:rPr lang="en-US" sz="1000">
                          <a:effectLst/>
                        </a:rPr>
                        <a:t>Functional</a:t>
                      </a:r>
                    </a:p>
                  </a:txBody>
                  <a:tcPr marL="15403" marR="15403" marT="7701" marB="7701" anchor="ctr"/>
                </a:tc>
                <a:tc>
                  <a:txBody>
                    <a:bodyPr/>
                    <a:lstStyle/>
                    <a:p>
                      <a:pPr algn="l" fontAlgn="t"/>
                      <a:r>
                        <a:rPr lang="en-US" altLang="zh-TW" sz="1000">
                          <a:effectLst/>
                        </a:rPr>
                        <a:t>0.97</a:t>
                      </a:r>
                    </a:p>
                  </a:txBody>
                  <a:tcPr marL="15403" marR="15403" marT="7701" marB="7701" anchor="ctr"/>
                </a:tc>
                <a:extLst>
                  <a:ext uri="{0D108BD9-81ED-4DB2-BD59-A6C34878D82A}">
                    <a16:rowId xmlns:a16="http://schemas.microsoft.com/office/drawing/2014/main" val="4209942088"/>
                  </a:ext>
                </a:extLst>
              </a:tr>
              <a:tr h="158081">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Proof of Concept</a:t>
                      </a:r>
                    </a:p>
                  </a:txBody>
                  <a:tcPr marL="15403" marR="15403" marT="7701" marB="7701" anchor="ctr"/>
                </a:tc>
                <a:tc>
                  <a:txBody>
                    <a:bodyPr/>
                    <a:lstStyle/>
                    <a:p>
                      <a:pPr algn="l" fontAlgn="t"/>
                      <a:r>
                        <a:rPr lang="en-US" altLang="zh-TW" sz="1000">
                          <a:effectLst/>
                        </a:rPr>
                        <a:t>0.94</a:t>
                      </a:r>
                    </a:p>
                  </a:txBody>
                  <a:tcPr marL="15403" marR="15403" marT="7701" marB="7701" anchor="ctr"/>
                </a:tc>
                <a:extLst>
                  <a:ext uri="{0D108BD9-81ED-4DB2-BD59-A6C34878D82A}">
                    <a16:rowId xmlns:a16="http://schemas.microsoft.com/office/drawing/2014/main" val="965342484"/>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Unproven</a:t>
                      </a:r>
                    </a:p>
                  </a:txBody>
                  <a:tcPr marL="15403" marR="15403" marT="7701" marB="7701" anchor="ctr"/>
                </a:tc>
                <a:tc>
                  <a:txBody>
                    <a:bodyPr/>
                    <a:lstStyle/>
                    <a:p>
                      <a:pPr algn="l" fontAlgn="t"/>
                      <a:r>
                        <a:rPr lang="en-US" altLang="zh-TW" sz="1000" dirty="0">
                          <a:effectLst/>
                        </a:rPr>
                        <a:t>0.91</a:t>
                      </a:r>
                    </a:p>
                  </a:txBody>
                  <a:tcPr marL="15403" marR="15403" marT="7701" marB="7701" anchor="ctr"/>
                </a:tc>
                <a:extLst>
                  <a:ext uri="{0D108BD9-81ED-4DB2-BD59-A6C34878D82A}">
                    <a16:rowId xmlns:a16="http://schemas.microsoft.com/office/drawing/2014/main" val="1970791825"/>
                  </a:ext>
                </a:extLst>
              </a:tr>
              <a:tr h="158081">
                <a:tc rowSpan="5">
                  <a:txBody>
                    <a:bodyPr/>
                    <a:lstStyle/>
                    <a:p>
                      <a:pPr algn="l" fontAlgn="t"/>
                      <a:r>
                        <a:rPr lang="en-US" sz="1000" dirty="0">
                          <a:effectLst/>
                        </a:rPr>
                        <a:t>Remediation Level</a:t>
                      </a:r>
                    </a:p>
                  </a:txBody>
                  <a:tcPr marL="15403" marR="15403" marT="7701" marB="7701" anchor="ctr"/>
                </a:tc>
                <a:tc>
                  <a:txBody>
                    <a:bodyPr/>
                    <a:lstStyle/>
                    <a:p>
                      <a:pPr algn="l" fontAlgn="t"/>
                      <a:r>
                        <a:rPr lang="en-US" sz="1000">
                          <a:effectLst/>
                        </a:rPr>
                        <a:t>Not Defined</a:t>
                      </a:r>
                    </a:p>
                  </a:txBody>
                  <a:tcPr marL="15403" marR="15403" marT="7701" marB="7701" anchor="ctr"/>
                </a:tc>
                <a:tc>
                  <a:txBody>
                    <a:bodyPr/>
                    <a:lstStyle/>
                    <a:p>
                      <a:pPr algn="l" fontAlgn="t"/>
                      <a:r>
                        <a:rPr lang="en-US" altLang="zh-TW" sz="1000">
                          <a:effectLst/>
                        </a:rPr>
                        <a:t>1</a:t>
                      </a:r>
                    </a:p>
                  </a:txBody>
                  <a:tcPr marL="15403" marR="15403" marT="7701" marB="7701" anchor="ctr"/>
                </a:tc>
                <a:extLst>
                  <a:ext uri="{0D108BD9-81ED-4DB2-BD59-A6C34878D82A}">
                    <a16:rowId xmlns:a16="http://schemas.microsoft.com/office/drawing/2014/main" val="1789058596"/>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Unavailable</a:t>
                      </a:r>
                    </a:p>
                  </a:txBody>
                  <a:tcPr marL="15403" marR="15403" marT="7701" marB="7701" anchor="ctr"/>
                </a:tc>
                <a:tc>
                  <a:txBody>
                    <a:bodyPr/>
                    <a:lstStyle/>
                    <a:p>
                      <a:pPr algn="l" fontAlgn="t"/>
                      <a:r>
                        <a:rPr lang="en-US" altLang="zh-TW" sz="1000" dirty="0">
                          <a:effectLst/>
                        </a:rPr>
                        <a:t>1</a:t>
                      </a:r>
                    </a:p>
                  </a:txBody>
                  <a:tcPr marL="15403" marR="15403" marT="7701" marB="7701" anchor="ctr"/>
                </a:tc>
                <a:extLst>
                  <a:ext uri="{0D108BD9-81ED-4DB2-BD59-A6C34878D82A}">
                    <a16:rowId xmlns:a16="http://schemas.microsoft.com/office/drawing/2014/main" val="2034444198"/>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Workaround</a:t>
                      </a:r>
                    </a:p>
                  </a:txBody>
                  <a:tcPr marL="15403" marR="15403" marT="7701" marB="7701" anchor="ctr"/>
                </a:tc>
                <a:tc>
                  <a:txBody>
                    <a:bodyPr/>
                    <a:lstStyle/>
                    <a:p>
                      <a:pPr algn="l" fontAlgn="t"/>
                      <a:r>
                        <a:rPr lang="en-US" altLang="zh-TW" sz="1000">
                          <a:effectLst/>
                        </a:rPr>
                        <a:t>0.97</a:t>
                      </a:r>
                    </a:p>
                  </a:txBody>
                  <a:tcPr marL="15403" marR="15403" marT="7701" marB="7701" anchor="ctr"/>
                </a:tc>
                <a:extLst>
                  <a:ext uri="{0D108BD9-81ED-4DB2-BD59-A6C34878D82A}">
                    <a16:rowId xmlns:a16="http://schemas.microsoft.com/office/drawing/2014/main" val="87055181"/>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Temporary Fix</a:t>
                      </a:r>
                    </a:p>
                  </a:txBody>
                  <a:tcPr marL="15403" marR="15403" marT="7701" marB="7701" anchor="ctr"/>
                </a:tc>
                <a:tc>
                  <a:txBody>
                    <a:bodyPr/>
                    <a:lstStyle/>
                    <a:p>
                      <a:pPr algn="l" fontAlgn="t"/>
                      <a:r>
                        <a:rPr lang="en-US" altLang="zh-TW" sz="1000">
                          <a:effectLst/>
                        </a:rPr>
                        <a:t>0.96</a:t>
                      </a:r>
                    </a:p>
                  </a:txBody>
                  <a:tcPr marL="15403" marR="15403" marT="7701" marB="7701" anchor="ctr"/>
                </a:tc>
                <a:extLst>
                  <a:ext uri="{0D108BD9-81ED-4DB2-BD59-A6C34878D82A}">
                    <a16:rowId xmlns:a16="http://schemas.microsoft.com/office/drawing/2014/main" val="3540956554"/>
                  </a:ext>
                </a:extLst>
              </a:tr>
              <a:tr h="140374">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Official Fix</a:t>
                      </a:r>
                    </a:p>
                  </a:txBody>
                  <a:tcPr marL="15403" marR="15403" marT="7701" marB="7701" anchor="ctr"/>
                </a:tc>
                <a:tc>
                  <a:txBody>
                    <a:bodyPr/>
                    <a:lstStyle/>
                    <a:p>
                      <a:pPr algn="l" fontAlgn="t"/>
                      <a:r>
                        <a:rPr lang="en-US" altLang="zh-TW" sz="1000" dirty="0">
                          <a:effectLst/>
                        </a:rPr>
                        <a:t>0.95</a:t>
                      </a:r>
                    </a:p>
                  </a:txBody>
                  <a:tcPr marL="15403" marR="15403" marT="7701" marB="7701" anchor="ctr"/>
                </a:tc>
                <a:extLst>
                  <a:ext uri="{0D108BD9-81ED-4DB2-BD59-A6C34878D82A}">
                    <a16:rowId xmlns:a16="http://schemas.microsoft.com/office/drawing/2014/main" val="3142959601"/>
                  </a:ext>
                </a:extLst>
              </a:tr>
              <a:tr h="158081">
                <a:tc rowSpan="4">
                  <a:txBody>
                    <a:bodyPr/>
                    <a:lstStyle/>
                    <a:p>
                      <a:pPr algn="l" fontAlgn="t"/>
                      <a:r>
                        <a:rPr lang="en-US" sz="1000" dirty="0">
                          <a:effectLst/>
                        </a:rPr>
                        <a:t>Report Confidence</a:t>
                      </a:r>
                    </a:p>
                  </a:txBody>
                  <a:tcPr marL="15403" marR="15403" marT="7701" marB="7701" anchor="ctr"/>
                </a:tc>
                <a:tc>
                  <a:txBody>
                    <a:bodyPr/>
                    <a:lstStyle/>
                    <a:p>
                      <a:pPr algn="l" fontAlgn="t"/>
                      <a:r>
                        <a:rPr lang="en-US" sz="1000">
                          <a:effectLst/>
                        </a:rPr>
                        <a:t>Not Defined</a:t>
                      </a:r>
                    </a:p>
                  </a:txBody>
                  <a:tcPr marL="15403" marR="15403" marT="7701" marB="7701" anchor="ctr"/>
                </a:tc>
                <a:tc>
                  <a:txBody>
                    <a:bodyPr/>
                    <a:lstStyle/>
                    <a:p>
                      <a:pPr algn="l" fontAlgn="t"/>
                      <a:r>
                        <a:rPr lang="en-US" altLang="zh-TW" sz="1000">
                          <a:effectLst/>
                        </a:rPr>
                        <a:t>1</a:t>
                      </a:r>
                    </a:p>
                  </a:txBody>
                  <a:tcPr marL="15403" marR="15403" marT="7701" marB="7701" anchor="ctr"/>
                </a:tc>
                <a:extLst>
                  <a:ext uri="{0D108BD9-81ED-4DB2-BD59-A6C34878D82A}">
                    <a16:rowId xmlns:a16="http://schemas.microsoft.com/office/drawing/2014/main" val="301057457"/>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Confirmed</a:t>
                      </a:r>
                    </a:p>
                  </a:txBody>
                  <a:tcPr marL="15403" marR="15403" marT="7701" marB="7701" anchor="ctr"/>
                </a:tc>
                <a:tc>
                  <a:txBody>
                    <a:bodyPr/>
                    <a:lstStyle/>
                    <a:p>
                      <a:pPr algn="l" fontAlgn="t"/>
                      <a:r>
                        <a:rPr lang="en-US" altLang="zh-TW" sz="1000">
                          <a:effectLst/>
                        </a:rPr>
                        <a:t>1</a:t>
                      </a:r>
                    </a:p>
                  </a:txBody>
                  <a:tcPr marL="15403" marR="15403" marT="7701" marB="7701" anchor="ctr"/>
                </a:tc>
                <a:extLst>
                  <a:ext uri="{0D108BD9-81ED-4DB2-BD59-A6C34878D82A}">
                    <a16:rowId xmlns:a16="http://schemas.microsoft.com/office/drawing/2014/main" val="1863334813"/>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Reasonable</a:t>
                      </a:r>
                    </a:p>
                  </a:txBody>
                  <a:tcPr marL="15403" marR="15403" marT="7701" marB="7701" anchor="ctr"/>
                </a:tc>
                <a:tc>
                  <a:txBody>
                    <a:bodyPr/>
                    <a:lstStyle/>
                    <a:p>
                      <a:pPr algn="l" fontAlgn="t"/>
                      <a:r>
                        <a:rPr lang="en-US" altLang="zh-TW" sz="1000" dirty="0">
                          <a:effectLst/>
                        </a:rPr>
                        <a:t>0.96</a:t>
                      </a:r>
                    </a:p>
                  </a:txBody>
                  <a:tcPr marL="15403" marR="15403" marT="7701" marB="7701" anchor="ctr"/>
                </a:tc>
                <a:extLst>
                  <a:ext uri="{0D108BD9-81ED-4DB2-BD59-A6C34878D82A}">
                    <a16:rowId xmlns:a16="http://schemas.microsoft.com/office/drawing/2014/main" val="1597473510"/>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Unknown</a:t>
                      </a:r>
                    </a:p>
                  </a:txBody>
                  <a:tcPr marL="15403" marR="15403" marT="7701" marB="7701" anchor="ctr"/>
                </a:tc>
                <a:tc>
                  <a:txBody>
                    <a:bodyPr/>
                    <a:lstStyle/>
                    <a:p>
                      <a:pPr algn="l" fontAlgn="t"/>
                      <a:r>
                        <a:rPr lang="en-US" altLang="zh-TW" sz="1000">
                          <a:effectLst/>
                        </a:rPr>
                        <a:t>0.92</a:t>
                      </a:r>
                    </a:p>
                  </a:txBody>
                  <a:tcPr marL="15403" marR="15403" marT="7701" marB="7701" anchor="ctr"/>
                </a:tc>
                <a:extLst>
                  <a:ext uri="{0D108BD9-81ED-4DB2-BD59-A6C34878D82A}">
                    <a16:rowId xmlns:a16="http://schemas.microsoft.com/office/drawing/2014/main" val="2037473458"/>
                  </a:ext>
                </a:extLst>
              </a:tr>
              <a:tr h="496825">
                <a:tc rowSpan="4">
                  <a:txBody>
                    <a:bodyPr/>
                    <a:lstStyle/>
                    <a:p>
                      <a:pPr algn="l" fontAlgn="t"/>
                      <a:r>
                        <a:rPr lang="en-US" sz="1000" dirty="0">
                          <a:effectLst/>
                        </a:rPr>
                        <a:t>Confidentiality Requirement / Integrity Requirement / Availability Requirement</a:t>
                      </a:r>
                    </a:p>
                  </a:txBody>
                  <a:tcPr marL="15403" marR="15403" marT="7701" marB="7701" anchor="ctr"/>
                </a:tc>
                <a:tc>
                  <a:txBody>
                    <a:bodyPr/>
                    <a:lstStyle/>
                    <a:p>
                      <a:pPr algn="l" fontAlgn="t"/>
                      <a:r>
                        <a:rPr lang="en-US" sz="1000">
                          <a:effectLst/>
                        </a:rPr>
                        <a:t>Not Defined</a:t>
                      </a:r>
                    </a:p>
                  </a:txBody>
                  <a:tcPr marL="15403" marR="15403" marT="7701" marB="7701" anchor="ctr"/>
                </a:tc>
                <a:tc>
                  <a:txBody>
                    <a:bodyPr/>
                    <a:lstStyle/>
                    <a:p>
                      <a:pPr algn="l" fontAlgn="t"/>
                      <a:r>
                        <a:rPr lang="en-US" altLang="zh-TW" sz="1000" dirty="0">
                          <a:effectLst/>
                        </a:rPr>
                        <a:t>1</a:t>
                      </a:r>
                    </a:p>
                  </a:txBody>
                  <a:tcPr marL="15403" marR="15403" marT="7701" marB="7701" anchor="ctr"/>
                </a:tc>
                <a:extLst>
                  <a:ext uri="{0D108BD9-81ED-4DB2-BD59-A6C34878D82A}">
                    <a16:rowId xmlns:a16="http://schemas.microsoft.com/office/drawing/2014/main" val="1084435057"/>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High</a:t>
                      </a:r>
                    </a:p>
                  </a:txBody>
                  <a:tcPr marL="15403" marR="15403" marT="7701" marB="7701" anchor="ctr"/>
                </a:tc>
                <a:tc>
                  <a:txBody>
                    <a:bodyPr/>
                    <a:lstStyle/>
                    <a:p>
                      <a:pPr algn="l" fontAlgn="t"/>
                      <a:r>
                        <a:rPr lang="en-US" altLang="zh-TW" sz="1000" dirty="0">
                          <a:effectLst/>
                        </a:rPr>
                        <a:t>1.5</a:t>
                      </a:r>
                    </a:p>
                  </a:txBody>
                  <a:tcPr marL="15403" marR="15403" marT="7701" marB="7701" anchor="ctr"/>
                </a:tc>
                <a:extLst>
                  <a:ext uri="{0D108BD9-81ED-4DB2-BD59-A6C34878D82A}">
                    <a16:rowId xmlns:a16="http://schemas.microsoft.com/office/drawing/2014/main" val="2801014348"/>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Medium</a:t>
                      </a:r>
                    </a:p>
                  </a:txBody>
                  <a:tcPr marL="15403" marR="15403" marT="7701" marB="7701" anchor="ctr"/>
                </a:tc>
                <a:tc>
                  <a:txBody>
                    <a:bodyPr/>
                    <a:lstStyle/>
                    <a:p>
                      <a:pPr algn="l" fontAlgn="t"/>
                      <a:r>
                        <a:rPr lang="en-US" altLang="zh-TW" sz="1000" dirty="0">
                          <a:effectLst/>
                        </a:rPr>
                        <a:t>1</a:t>
                      </a:r>
                    </a:p>
                  </a:txBody>
                  <a:tcPr marL="15403" marR="15403" marT="7701" marB="7701" anchor="ctr"/>
                </a:tc>
                <a:extLst>
                  <a:ext uri="{0D108BD9-81ED-4DB2-BD59-A6C34878D82A}">
                    <a16:rowId xmlns:a16="http://schemas.microsoft.com/office/drawing/2014/main" val="2839750295"/>
                  </a:ext>
                </a:extLst>
              </a:tr>
              <a:tr h="90332">
                <a:tc vMerge="1">
                  <a:txBody>
                    <a:bodyPr/>
                    <a:lstStyle/>
                    <a:p>
                      <a:pPr algn="l" fontAlgn="t"/>
                      <a:endParaRPr lang="zh-TW" altLang="en-US" sz="1000" dirty="0">
                        <a:effectLst/>
                      </a:endParaRPr>
                    </a:p>
                  </a:txBody>
                  <a:tcPr marL="15403" marR="15403" marT="7701" marB="7701"/>
                </a:tc>
                <a:tc>
                  <a:txBody>
                    <a:bodyPr/>
                    <a:lstStyle/>
                    <a:p>
                      <a:pPr algn="l" fontAlgn="t"/>
                      <a:r>
                        <a:rPr lang="en-US" sz="1000">
                          <a:effectLst/>
                        </a:rPr>
                        <a:t>Low</a:t>
                      </a:r>
                    </a:p>
                  </a:txBody>
                  <a:tcPr marL="15403" marR="15403" marT="7701" marB="7701" anchor="ctr"/>
                </a:tc>
                <a:tc>
                  <a:txBody>
                    <a:bodyPr/>
                    <a:lstStyle/>
                    <a:p>
                      <a:pPr algn="l" fontAlgn="t"/>
                      <a:r>
                        <a:rPr lang="en-US" altLang="zh-TW" sz="1000" dirty="0">
                          <a:effectLst/>
                        </a:rPr>
                        <a:t>0.5</a:t>
                      </a:r>
                    </a:p>
                  </a:txBody>
                  <a:tcPr marL="15403" marR="15403" marT="7701" marB="7701" anchor="ctr"/>
                </a:tc>
                <a:extLst>
                  <a:ext uri="{0D108BD9-81ED-4DB2-BD59-A6C34878D82A}">
                    <a16:rowId xmlns:a16="http://schemas.microsoft.com/office/drawing/2014/main" val="2507997688"/>
                  </a:ext>
                </a:extLst>
              </a:tr>
            </a:tbl>
          </a:graphicData>
        </a:graphic>
      </p:graphicFrame>
    </p:spTree>
    <p:extLst>
      <p:ext uri="{BB962C8B-B14F-4D97-AF65-F5344CB8AC3E}">
        <p14:creationId xmlns:p14="http://schemas.microsoft.com/office/powerpoint/2010/main" val="9255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DE1316-DA04-DAB4-8924-C1C917945DB2}"/>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9FB51D45-0C7B-EE2B-815D-092007FDAFFB}"/>
              </a:ext>
            </a:extLst>
          </p:cNvPr>
          <p:cNvSpPr>
            <a:spLocks noGrp="1"/>
          </p:cNvSpPr>
          <p:nvPr>
            <p:ph idx="1"/>
          </p:nvPr>
        </p:nvSpPr>
        <p:spPr/>
        <p:txBody>
          <a:bodyPr/>
          <a:lstStyle/>
          <a:p>
            <a:r>
              <a:rPr lang="en-US" altLang="zh-TW" sz="1800" b="0" i="0" dirty="0">
                <a:solidFill>
                  <a:srgbClr val="111111"/>
                </a:solidFill>
                <a:effectLst/>
                <a:latin typeface="OpenSans"/>
              </a:rPr>
              <a:t>CVSS is composed of three metric groups: Base, Temporal, and Environmental.</a:t>
            </a:r>
          </a:p>
          <a:p>
            <a:pPr lvl="1"/>
            <a:r>
              <a:rPr lang="en-US" altLang="zh-TW" dirty="0">
                <a:solidFill>
                  <a:srgbClr val="111111"/>
                </a:solidFill>
                <a:latin typeface="OpenSans"/>
              </a:rPr>
              <a:t>Base Group: Exploitability (</a:t>
            </a:r>
            <a:r>
              <a:rPr lang="zh-TW" altLang="en-US" dirty="0">
                <a:solidFill>
                  <a:srgbClr val="111111"/>
                </a:solidFill>
                <a:latin typeface="OpenSans"/>
              </a:rPr>
              <a:t>可利用性</a:t>
            </a:r>
            <a:r>
              <a:rPr lang="en-US" altLang="zh-TW" dirty="0">
                <a:solidFill>
                  <a:srgbClr val="111111"/>
                </a:solidFill>
                <a:latin typeface="OpenSans"/>
              </a:rPr>
              <a:t>) + Impact (</a:t>
            </a:r>
            <a:r>
              <a:rPr lang="zh-TW" altLang="en-US" dirty="0">
                <a:solidFill>
                  <a:srgbClr val="111111"/>
                </a:solidFill>
                <a:latin typeface="OpenSans"/>
              </a:rPr>
              <a:t>影響性</a:t>
            </a:r>
            <a:r>
              <a:rPr lang="en-US" altLang="zh-TW" dirty="0">
                <a:solidFill>
                  <a:srgbClr val="111111"/>
                </a:solidFill>
                <a:latin typeface="OpenSans"/>
              </a:rPr>
              <a:t>)</a:t>
            </a:r>
            <a:endParaRPr lang="zh-TW" altLang="en-US" dirty="0"/>
          </a:p>
        </p:txBody>
      </p:sp>
      <p:pic>
        <p:nvPicPr>
          <p:cNvPr id="6" name="圖片 5">
            <a:extLst>
              <a:ext uri="{FF2B5EF4-FFF2-40B4-BE49-F238E27FC236}">
                <a16:creationId xmlns:a16="http://schemas.microsoft.com/office/drawing/2014/main" id="{A9B7A2E0-F8E4-5A7C-9302-0FD720991BCE}"/>
              </a:ext>
            </a:extLst>
          </p:cNvPr>
          <p:cNvPicPr>
            <a:picLocks noChangeAspect="1"/>
          </p:cNvPicPr>
          <p:nvPr/>
        </p:nvPicPr>
        <p:blipFill>
          <a:blip r:embed="rId2"/>
          <a:stretch>
            <a:fillRect/>
          </a:stretch>
        </p:blipFill>
        <p:spPr>
          <a:xfrm>
            <a:off x="677334" y="1588394"/>
            <a:ext cx="9085480" cy="3915299"/>
          </a:xfrm>
          <a:prstGeom prst="rect">
            <a:avLst/>
          </a:prstGeom>
        </p:spPr>
      </p:pic>
    </p:spTree>
    <p:extLst>
      <p:ext uri="{BB962C8B-B14F-4D97-AF65-F5344CB8AC3E}">
        <p14:creationId xmlns:p14="http://schemas.microsoft.com/office/powerpoint/2010/main" val="25826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4" y="787233"/>
            <a:ext cx="8596668" cy="1756131"/>
          </a:xfrm>
        </p:spPr>
        <p:txBody>
          <a:bodyPr/>
          <a:lstStyle/>
          <a:p>
            <a:r>
              <a:rPr lang="en-US" altLang="zh-TW" sz="1800" b="0" i="0" dirty="0">
                <a:solidFill>
                  <a:schemeClr val="tx1"/>
                </a:solidFill>
                <a:effectLst/>
                <a:latin typeface="FiraSans-Regular"/>
              </a:rPr>
              <a:t>Exploitability Metrics</a:t>
            </a:r>
          </a:p>
          <a:p>
            <a:pPr lvl="1"/>
            <a:r>
              <a:rPr lang="en-US" altLang="zh-TW" b="1" dirty="0">
                <a:solidFill>
                  <a:schemeClr val="tx1"/>
                </a:solidFill>
                <a:highlight>
                  <a:srgbClr val="FFFF00"/>
                </a:highlight>
              </a:rPr>
              <a:t>Attack Vector (AV)</a:t>
            </a:r>
            <a:r>
              <a:rPr lang="en-US" altLang="zh-TW" dirty="0">
                <a:solidFill>
                  <a:schemeClr val="tx1"/>
                </a:solidFill>
              </a:rPr>
              <a:t>: Reflects the context by which vulnerability exploitation is possible. </a:t>
            </a:r>
            <a:r>
              <a:rPr lang="en-US" altLang="zh-TW" dirty="0">
                <a:solidFill>
                  <a:srgbClr val="0070C0"/>
                </a:solidFill>
              </a:rPr>
              <a:t>This metric value will be larger the more remote</a:t>
            </a:r>
            <a:r>
              <a:rPr lang="en-US" altLang="zh-TW" dirty="0">
                <a:solidFill>
                  <a:schemeClr val="tx1"/>
                </a:solidFill>
              </a:rPr>
              <a:t>. The assumption is that the number of potential attackers for a vulnerability that could be exploited from across a network is larger than the number of potential attackers that could exploit a vulnerability requiring physical access to a device.</a:t>
            </a:r>
          </a:p>
          <a:p>
            <a:pPr marL="0" indent="0">
              <a:buNone/>
            </a:pP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499526493"/>
              </p:ext>
            </p:extLst>
          </p:nvPr>
        </p:nvGraphicFramePr>
        <p:xfrm>
          <a:off x="475703" y="2628143"/>
          <a:ext cx="11090549" cy="3505200"/>
        </p:xfrm>
        <a:graphic>
          <a:graphicData uri="http://schemas.openxmlformats.org/drawingml/2006/table">
            <a:tbl>
              <a:tblPr firstRow="1" bandRow="1">
                <a:tableStyleId>{5C22544A-7EE6-4342-B048-85BDC9FD1C3A}</a:tableStyleId>
              </a:tblPr>
              <a:tblGrid>
                <a:gridCol w="1595322">
                  <a:extLst>
                    <a:ext uri="{9D8B030D-6E8A-4147-A177-3AD203B41FA5}">
                      <a16:colId xmlns:a16="http://schemas.microsoft.com/office/drawing/2014/main" val="2004697789"/>
                    </a:ext>
                  </a:extLst>
                </a:gridCol>
                <a:gridCol w="7502925">
                  <a:extLst>
                    <a:ext uri="{9D8B030D-6E8A-4147-A177-3AD203B41FA5}">
                      <a16:colId xmlns:a16="http://schemas.microsoft.com/office/drawing/2014/main" val="3727287309"/>
                    </a:ext>
                  </a:extLst>
                </a:gridCol>
                <a:gridCol w="1992302">
                  <a:extLst>
                    <a:ext uri="{9D8B030D-6E8A-4147-A177-3AD203B41FA5}">
                      <a16:colId xmlns:a16="http://schemas.microsoft.com/office/drawing/2014/main" val="4174030326"/>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tc>
                  <a:txBody>
                    <a:bodyPr/>
                    <a:lstStyle/>
                    <a:p>
                      <a:r>
                        <a:rPr lang="en-US" altLang="zh-TW" dirty="0"/>
                        <a:t>Example</a:t>
                      </a:r>
                      <a:endParaRPr lang="zh-TW" altLang="en-US" dirty="0"/>
                    </a:p>
                  </a:txBody>
                  <a:tcPr/>
                </a:tc>
                <a:extLst>
                  <a:ext uri="{0D108BD9-81ED-4DB2-BD59-A6C34878D82A}">
                    <a16:rowId xmlns:a16="http://schemas.microsoft.com/office/drawing/2014/main" val="3469053799"/>
                  </a:ext>
                </a:extLst>
              </a:tr>
              <a:tr h="370840">
                <a:tc>
                  <a:txBody>
                    <a:bodyPr/>
                    <a:lstStyle/>
                    <a:p>
                      <a:r>
                        <a:rPr lang="en-US" altLang="zh-TW" sz="1400" b="1" dirty="0"/>
                        <a:t>Network (N)</a:t>
                      </a:r>
                      <a:endParaRPr lang="zh-TW" altLang="en-US" sz="1400" b="1" dirty="0"/>
                    </a:p>
                  </a:txBody>
                  <a:tcPr anchor="ctr"/>
                </a:tc>
                <a:tc>
                  <a:txBody>
                    <a:bodyPr/>
                    <a:lstStyle/>
                    <a:p>
                      <a:r>
                        <a:rPr lang="en-US" altLang="zh-TW" sz="1400" dirty="0"/>
                        <a:t>Such a vulnerability is often termed “remotely exploitable” and can be thought of as an attack being exploitable at the protocol level one or more network hops away (e.g., across one or more routers). </a:t>
                      </a:r>
                      <a:endParaRPr lang="zh-TW" altLang="en-US" sz="1400" dirty="0"/>
                    </a:p>
                  </a:txBody>
                  <a:tcPr/>
                </a:tc>
                <a:tc>
                  <a:txBody>
                    <a:bodyPr/>
                    <a:lstStyle/>
                    <a:p>
                      <a:r>
                        <a:rPr lang="en-US" altLang="zh-TW" sz="1400" dirty="0" err="1"/>
                        <a:t>DDos</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Adjacent (A)</a:t>
                      </a:r>
                      <a:endParaRPr lang="zh-TW" altLang="en-US" sz="1400" b="1" dirty="0"/>
                    </a:p>
                  </a:txBody>
                  <a:tcPr anchor="ctr"/>
                </a:tc>
                <a:tc>
                  <a:txBody>
                    <a:bodyPr/>
                    <a:lstStyle/>
                    <a:p>
                      <a:r>
                        <a:rPr lang="en-US" altLang="zh-TW" sz="1400" dirty="0"/>
                        <a:t>The attack is limited at the protocol level to a logically adjacent topology. This can mean an attack must be launched from the same shared physical (e.g., Bluetooth or IEEE 802.11) or logical (e.g., local IP subnet) network, or from within a secure or otherwise limited administrative domain(e.g., VPN).</a:t>
                      </a:r>
                      <a:endParaRPr lang="zh-TW" altLang="en-US" sz="1400" dirty="0"/>
                    </a:p>
                  </a:txBody>
                  <a:tcPr/>
                </a:tc>
                <a:tc>
                  <a:txBody>
                    <a:bodyPr/>
                    <a:lstStyle/>
                    <a:p>
                      <a:r>
                        <a:rPr lang="en-US" altLang="zh-TW" sz="1400" dirty="0"/>
                        <a:t>ARP (IPv4) or neighbor discovery (IPv6) flood leading.</a:t>
                      </a:r>
                      <a:endParaRPr lang="zh-TW" altLang="en-US" sz="1400" dirty="0"/>
                    </a:p>
                  </a:txBody>
                  <a:tcPr/>
                </a:tc>
                <a:extLst>
                  <a:ext uri="{0D108BD9-81ED-4DB2-BD59-A6C34878D82A}">
                    <a16:rowId xmlns:a16="http://schemas.microsoft.com/office/drawing/2014/main" val="1749549513"/>
                  </a:ext>
                </a:extLst>
              </a:tr>
              <a:tr h="370840">
                <a:tc>
                  <a:txBody>
                    <a:bodyPr/>
                    <a:lstStyle/>
                    <a:p>
                      <a:r>
                        <a:rPr lang="en-US" altLang="zh-TW" sz="1400" b="1" dirty="0"/>
                        <a:t>Local (L)</a:t>
                      </a:r>
                      <a:endParaRPr lang="zh-TW" altLang="en-US" sz="1400" b="1" dirty="0"/>
                    </a:p>
                  </a:txBody>
                  <a:tcPr anchor="ctr"/>
                </a:tc>
                <a:tc>
                  <a:txBody>
                    <a:bodyPr/>
                    <a:lstStyle/>
                    <a:p>
                      <a:r>
                        <a:rPr lang="en-US" altLang="zh-TW" sz="1400" dirty="0"/>
                        <a:t>The vulnerable component is not bound to the network stack and the attacker’s</a:t>
                      </a:r>
                    </a:p>
                    <a:p>
                      <a:r>
                        <a:rPr lang="en-US" altLang="zh-TW" sz="1400" dirty="0"/>
                        <a:t>path is via read/write/execute capabilities. The attacker exploits the vulnerability by accessing the target system locally or relies on User Interaction by another person to perform actions.</a:t>
                      </a:r>
                      <a:endParaRPr lang="zh-TW" altLang="en-US" sz="1400" dirty="0"/>
                    </a:p>
                  </a:txBody>
                  <a:tcPr/>
                </a:tc>
                <a:tc>
                  <a:txBody>
                    <a:bodyPr/>
                    <a:lstStyle/>
                    <a:p>
                      <a:endParaRPr lang="zh-TW" altLang="en-US" sz="1400" dirty="0"/>
                    </a:p>
                  </a:txBody>
                  <a:tcPr/>
                </a:tc>
                <a:extLst>
                  <a:ext uri="{0D108BD9-81ED-4DB2-BD59-A6C34878D82A}">
                    <a16:rowId xmlns:a16="http://schemas.microsoft.com/office/drawing/2014/main" val="4010298182"/>
                  </a:ext>
                </a:extLst>
              </a:tr>
              <a:tr h="370840">
                <a:tc>
                  <a:txBody>
                    <a:bodyPr/>
                    <a:lstStyle/>
                    <a:p>
                      <a:r>
                        <a:rPr lang="en-US" altLang="zh-TW" sz="1400" b="1" dirty="0"/>
                        <a:t>Physical (P)</a:t>
                      </a:r>
                      <a:endParaRPr lang="zh-TW" altLang="en-US" sz="1400" b="1" dirty="0"/>
                    </a:p>
                  </a:txBody>
                  <a:tcPr anchor="ctr"/>
                </a:tc>
                <a:tc>
                  <a:txBody>
                    <a:bodyPr/>
                    <a:lstStyle/>
                    <a:p>
                      <a:r>
                        <a:rPr lang="en-US" altLang="zh-TW" sz="1400" dirty="0"/>
                        <a:t>The attack requires the attacker to physically touch or manipulate the vulnerable</a:t>
                      </a:r>
                    </a:p>
                    <a:p>
                      <a:r>
                        <a:rPr lang="en-US" altLang="zh-TW" sz="1400" dirty="0"/>
                        <a:t>component.</a:t>
                      </a:r>
                      <a:endParaRPr lang="zh-TW" altLang="en-US" sz="1400" dirty="0"/>
                    </a:p>
                  </a:txBody>
                  <a:tcPr/>
                </a:tc>
                <a:tc>
                  <a:txBody>
                    <a:bodyPr/>
                    <a:lstStyle/>
                    <a:p>
                      <a:r>
                        <a:rPr lang="en-US" altLang="zh-TW" sz="1400" dirty="0"/>
                        <a:t>Evil maid attack,</a:t>
                      </a:r>
                    </a:p>
                    <a:p>
                      <a:r>
                        <a:rPr lang="en-US" altLang="zh-TW" sz="1400" dirty="0"/>
                        <a:t>USB DMA</a:t>
                      </a:r>
                      <a:endParaRPr lang="zh-TW" altLang="en-US" sz="1400" dirty="0"/>
                    </a:p>
                  </a:txBody>
                  <a:tcPr/>
                </a:tc>
                <a:extLst>
                  <a:ext uri="{0D108BD9-81ED-4DB2-BD59-A6C34878D82A}">
                    <a16:rowId xmlns:a16="http://schemas.microsoft.com/office/drawing/2014/main" val="877692653"/>
                  </a:ext>
                </a:extLst>
              </a:tr>
            </a:tbl>
          </a:graphicData>
        </a:graphic>
      </p:graphicFrame>
    </p:spTree>
    <p:extLst>
      <p:ext uri="{BB962C8B-B14F-4D97-AF65-F5344CB8AC3E}">
        <p14:creationId xmlns:p14="http://schemas.microsoft.com/office/powerpoint/2010/main" val="150414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4" y="787233"/>
            <a:ext cx="8596668" cy="1277737"/>
          </a:xfrm>
        </p:spPr>
        <p:txBody>
          <a:bodyPr/>
          <a:lstStyle/>
          <a:p>
            <a:r>
              <a:rPr lang="en-US" altLang="zh-TW" sz="1800" b="0" i="0" dirty="0">
                <a:solidFill>
                  <a:schemeClr val="tx1"/>
                </a:solidFill>
                <a:effectLst/>
                <a:latin typeface="FiraSans-Regular"/>
              </a:rPr>
              <a:t>Exploitability Metrics</a:t>
            </a:r>
          </a:p>
          <a:p>
            <a:pPr lvl="1"/>
            <a:r>
              <a:rPr lang="en-US" altLang="zh-TW" b="1" dirty="0">
                <a:solidFill>
                  <a:schemeClr val="tx1"/>
                </a:solidFill>
                <a:highlight>
                  <a:srgbClr val="FFFF00"/>
                </a:highlight>
              </a:rPr>
              <a:t>Attack Complexity (AC)</a:t>
            </a:r>
            <a:r>
              <a:rPr lang="en-US" altLang="zh-TW" dirty="0">
                <a:solidFill>
                  <a:schemeClr val="tx1"/>
                </a:solidFill>
              </a:rPr>
              <a:t>: Describes the conditions beyond the attacker’s control that must exist to</a:t>
            </a:r>
            <a:r>
              <a:rPr lang="zh-TW" altLang="en-US" dirty="0">
                <a:solidFill>
                  <a:schemeClr val="tx1"/>
                </a:solidFill>
              </a:rPr>
              <a:t> </a:t>
            </a:r>
            <a:r>
              <a:rPr lang="en-US" altLang="zh-TW" dirty="0">
                <a:solidFill>
                  <a:schemeClr val="tx1"/>
                </a:solidFill>
              </a:rPr>
              <a:t>exploit the vulnerability.</a:t>
            </a:r>
            <a:r>
              <a:rPr lang="zh-TW" altLang="en-US" dirty="0">
                <a:solidFill>
                  <a:schemeClr val="tx1"/>
                </a:solidFill>
              </a:rPr>
              <a:t> </a:t>
            </a:r>
            <a:r>
              <a:rPr lang="en-US" altLang="zh-TW" dirty="0">
                <a:solidFill>
                  <a:schemeClr val="tx1"/>
                </a:solidFill>
              </a:rPr>
              <a:t>Such conditions may require the collection of more</a:t>
            </a:r>
            <a:r>
              <a:rPr lang="zh-TW" altLang="en-US" dirty="0">
                <a:solidFill>
                  <a:schemeClr val="tx1"/>
                </a:solidFill>
              </a:rPr>
              <a:t> </a:t>
            </a:r>
            <a:r>
              <a:rPr lang="en-US" altLang="zh-TW" dirty="0">
                <a:solidFill>
                  <a:schemeClr val="tx1"/>
                </a:solidFill>
              </a:rPr>
              <a:t>information about the target, or computational exceptions.</a:t>
            </a:r>
          </a:p>
          <a:p>
            <a:pPr marL="0" indent="0">
              <a:buNone/>
            </a:pP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1053770912"/>
              </p:ext>
            </p:extLst>
          </p:nvPr>
        </p:nvGraphicFramePr>
        <p:xfrm>
          <a:off x="439369" y="2198193"/>
          <a:ext cx="10351762" cy="3108960"/>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370840">
                <a:tc>
                  <a:txBody>
                    <a:bodyPr/>
                    <a:lstStyle/>
                    <a:p>
                      <a:r>
                        <a:rPr lang="en-US" altLang="zh-TW" sz="1400" b="1" dirty="0"/>
                        <a:t>Low (L)</a:t>
                      </a:r>
                      <a:endParaRPr lang="zh-TW" altLang="en-US" sz="1400" b="1" dirty="0"/>
                    </a:p>
                  </a:txBody>
                  <a:tcPr anchor="ctr"/>
                </a:tc>
                <a:tc>
                  <a:txBody>
                    <a:bodyPr/>
                    <a:lstStyle/>
                    <a:p>
                      <a:r>
                        <a:rPr lang="en-US" altLang="zh-TW" sz="1400" dirty="0"/>
                        <a:t>Specialized access conditions or extenuating circumstances do not exist. An attacker can expect repeatable success when attacking the vulnerable component.</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High (H)</a:t>
                      </a:r>
                      <a:endParaRPr lang="zh-TW" altLang="en-US" sz="1400" b="1" dirty="0"/>
                    </a:p>
                  </a:txBody>
                  <a:tcPr anchor="ctr"/>
                </a:tc>
                <a:tc>
                  <a:txBody>
                    <a:bodyPr/>
                    <a:lstStyle/>
                    <a:p>
                      <a:r>
                        <a:rPr lang="en-US" altLang="zh-TW" sz="1400" dirty="0"/>
                        <a:t>A successful attack depends on conditions beyond the attacker‘s control. A successful attack cannot be accomplished at will but requires the attacker to invest in</a:t>
                      </a:r>
                      <a:r>
                        <a:rPr lang="zh-TW" altLang="en-US" sz="1400" dirty="0"/>
                        <a:t> </a:t>
                      </a:r>
                      <a:r>
                        <a:rPr lang="en-US" altLang="zh-TW" sz="1400" dirty="0"/>
                        <a:t>some measurable amount of effort in preparation or execution against the</a:t>
                      </a:r>
                      <a:r>
                        <a:rPr lang="zh-TW" altLang="en-US" sz="1400" dirty="0"/>
                        <a:t> </a:t>
                      </a:r>
                      <a:r>
                        <a:rPr lang="en-US" altLang="zh-TW" sz="1400" dirty="0"/>
                        <a:t>vulnerable component before a successful attack can be expected.</a:t>
                      </a:r>
                    </a:p>
                    <a:p>
                      <a:endParaRPr lang="en-US" altLang="zh-TW" sz="1400" dirty="0"/>
                    </a:p>
                    <a:p>
                      <a:pPr marL="285750" indent="-285750">
                        <a:buFont typeface="Arial" panose="020B0604020202020204" pitchFamily="34" charset="0"/>
                        <a:buChar char="•"/>
                      </a:pPr>
                      <a:r>
                        <a:rPr lang="en-US" altLang="zh-TW" sz="1400" dirty="0"/>
                        <a:t>The attacker must gather knowledge about the environment in which the</a:t>
                      </a:r>
                      <a:r>
                        <a:rPr lang="zh-TW" altLang="en-US" sz="1400" dirty="0"/>
                        <a:t> </a:t>
                      </a:r>
                      <a:r>
                        <a:rPr lang="en-US" altLang="zh-TW" sz="1400" dirty="0"/>
                        <a:t>vulnerable target/component exists. (</a:t>
                      </a:r>
                      <a:r>
                        <a:rPr lang="zh-TW" altLang="en-US" sz="1400" dirty="0"/>
                        <a:t>系統設定、序號編碼方式、共用的密碼</a:t>
                      </a:r>
                      <a:r>
                        <a:rPr lang="en-US" altLang="zh-TW" sz="1400" dirty="0"/>
                        <a:t>)</a:t>
                      </a:r>
                    </a:p>
                    <a:p>
                      <a:pPr marL="285750" indent="-285750">
                        <a:buFont typeface="Arial" panose="020B0604020202020204" pitchFamily="34" charset="0"/>
                        <a:buChar char="•"/>
                      </a:pPr>
                      <a:r>
                        <a:rPr lang="en-US" altLang="zh-TW" sz="1400" dirty="0"/>
                        <a:t>The attacker must prepare the target environment to improve exploit reliability. (</a:t>
                      </a:r>
                      <a:r>
                        <a:rPr lang="zh-TW" altLang="en-US" sz="1400" dirty="0"/>
                        <a:t>繞過漏洞緩解措施</a:t>
                      </a:r>
                      <a:r>
                        <a:rPr lang="en-US" altLang="zh-TW" sz="1400" dirty="0"/>
                        <a:t>)</a:t>
                      </a:r>
                    </a:p>
                    <a:p>
                      <a:pPr marL="285750" indent="-285750">
                        <a:buFont typeface="Arial" panose="020B0604020202020204" pitchFamily="34" charset="0"/>
                        <a:buChar char="•"/>
                      </a:pPr>
                      <a:r>
                        <a:rPr lang="en-US" altLang="zh-TW" sz="1400" dirty="0"/>
                        <a:t>The attacker must inject themselves into the logical network path between the target and the resource requested by the victim in order to read and/or modify network communications. (</a:t>
                      </a:r>
                      <a:r>
                        <a:rPr lang="zh-TW" altLang="en-US" sz="1400" dirty="0"/>
                        <a:t>利用中間人攻擊技術</a:t>
                      </a:r>
                      <a:r>
                        <a:rPr lang="en-US" altLang="zh-TW" sz="1400" dirty="0"/>
                        <a:t>)</a:t>
                      </a:r>
                      <a:endParaRPr lang="zh-TW" altLang="en-US" sz="1400" dirty="0"/>
                    </a:p>
                  </a:txBody>
                  <a:tcPr/>
                </a:tc>
                <a:extLst>
                  <a:ext uri="{0D108BD9-81ED-4DB2-BD59-A6C34878D82A}">
                    <a16:rowId xmlns:a16="http://schemas.microsoft.com/office/drawing/2014/main" val="1749549513"/>
                  </a:ext>
                </a:extLst>
              </a:tr>
            </a:tbl>
          </a:graphicData>
        </a:graphic>
      </p:graphicFrame>
    </p:spTree>
    <p:extLst>
      <p:ext uri="{BB962C8B-B14F-4D97-AF65-F5344CB8AC3E}">
        <p14:creationId xmlns:p14="http://schemas.microsoft.com/office/powerpoint/2010/main" val="49518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4" y="787233"/>
            <a:ext cx="8596668" cy="1277737"/>
          </a:xfrm>
        </p:spPr>
        <p:txBody>
          <a:bodyPr>
            <a:normAutofit/>
          </a:bodyPr>
          <a:lstStyle/>
          <a:p>
            <a:r>
              <a:rPr lang="en-US" altLang="zh-TW" sz="1800" b="0" i="0" dirty="0">
                <a:solidFill>
                  <a:schemeClr val="tx1"/>
                </a:solidFill>
                <a:effectLst/>
                <a:latin typeface="FiraSans-Regular"/>
              </a:rPr>
              <a:t>Exploitability Metrics</a:t>
            </a:r>
          </a:p>
          <a:p>
            <a:pPr lvl="1"/>
            <a:r>
              <a:rPr lang="en-US" altLang="zh-TW" b="1" dirty="0">
                <a:solidFill>
                  <a:schemeClr val="tx1"/>
                </a:solidFill>
                <a:highlight>
                  <a:srgbClr val="FFFF00"/>
                </a:highlight>
              </a:rPr>
              <a:t>Privileges Required (PR)</a:t>
            </a:r>
            <a:r>
              <a:rPr lang="en-US" altLang="zh-TW" dirty="0">
                <a:solidFill>
                  <a:schemeClr val="tx1"/>
                </a:solidFill>
              </a:rPr>
              <a:t>:  Describes the level of privileges an attacker must</a:t>
            </a:r>
            <a:r>
              <a:rPr lang="zh-TW" altLang="en-US" dirty="0">
                <a:solidFill>
                  <a:schemeClr val="tx1"/>
                </a:solidFill>
              </a:rPr>
              <a:t> </a:t>
            </a:r>
            <a:r>
              <a:rPr lang="en-US" altLang="zh-TW" dirty="0">
                <a:solidFill>
                  <a:schemeClr val="tx1"/>
                </a:solidFill>
              </a:rPr>
              <a:t> possess before successfully exploiting</a:t>
            </a:r>
            <a:r>
              <a:rPr lang="zh-TW" altLang="en-US" dirty="0">
                <a:solidFill>
                  <a:schemeClr val="tx1"/>
                </a:solidFill>
              </a:rPr>
              <a:t> </a:t>
            </a:r>
            <a:r>
              <a:rPr lang="en-US" altLang="zh-TW" dirty="0">
                <a:solidFill>
                  <a:schemeClr val="tx1"/>
                </a:solidFill>
              </a:rPr>
              <a:t>the vulnerability.</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3715279009"/>
              </p:ext>
            </p:extLst>
          </p:nvPr>
        </p:nvGraphicFramePr>
        <p:xfrm>
          <a:off x="439369" y="2198193"/>
          <a:ext cx="10351762" cy="2133600"/>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None (N)</a:t>
                      </a:r>
                      <a:endParaRPr lang="zh-TW" altLang="en-US" sz="1400" b="1" dirty="0"/>
                    </a:p>
                  </a:txBody>
                  <a:tcPr anchor="ctr"/>
                </a:tc>
                <a:tc>
                  <a:txBody>
                    <a:bodyPr/>
                    <a:lstStyle/>
                    <a:p>
                      <a:r>
                        <a:rPr lang="en-US" altLang="zh-TW" sz="1400" dirty="0"/>
                        <a:t>The attacker is unauthorized prior to attack, and therefore does not require any access to settings or files of the vulnerable system to carry out an attack.</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Low</a:t>
                      </a:r>
                      <a:r>
                        <a:rPr lang="zh-TW" altLang="en-US" sz="1400" b="1" dirty="0"/>
                        <a:t> </a:t>
                      </a:r>
                      <a:r>
                        <a:rPr lang="en-US" altLang="zh-TW" sz="1400" b="1" dirty="0"/>
                        <a:t>(L)</a:t>
                      </a:r>
                      <a:endParaRPr lang="zh-TW" altLang="en-US" sz="1400" b="1" dirty="0"/>
                    </a:p>
                  </a:txBody>
                  <a:tcPr anchor="ctr"/>
                </a:tc>
                <a:tc>
                  <a:txBody>
                    <a:bodyPr/>
                    <a:lstStyle/>
                    <a:p>
                      <a:r>
                        <a:rPr lang="en-US" altLang="zh-TW" sz="1400" dirty="0"/>
                        <a:t>The attacker requires privileges that provide basic user capabilities that could normally affect only settings and files owned by a user. </a:t>
                      </a:r>
                    </a:p>
                    <a:p>
                      <a:r>
                        <a:rPr lang="en-US" altLang="zh-TW" sz="1400" dirty="0"/>
                        <a:t>An attacker with Low privileges has the ability to access only non-sensitive resources.</a:t>
                      </a:r>
                      <a:endParaRPr lang="zh-TW" altLang="en-US" sz="1400" dirty="0"/>
                    </a:p>
                  </a:txBody>
                  <a:tcPr/>
                </a:tc>
                <a:extLst>
                  <a:ext uri="{0D108BD9-81ED-4DB2-BD59-A6C34878D82A}">
                    <a16:rowId xmlns:a16="http://schemas.microsoft.com/office/drawing/2014/main" val="1749549513"/>
                  </a:ext>
                </a:extLst>
              </a:tr>
              <a:tr h="151940">
                <a:tc>
                  <a:txBody>
                    <a:bodyPr/>
                    <a:lstStyle/>
                    <a:p>
                      <a:r>
                        <a:rPr lang="en-US" altLang="zh-TW" sz="1400" b="1" dirty="0"/>
                        <a:t>High (H)</a:t>
                      </a:r>
                      <a:endParaRPr lang="zh-TW" altLang="en-US" sz="1400" b="1" dirty="0"/>
                    </a:p>
                  </a:txBody>
                  <a:tcPr anchor="ctr"/>
                </a:tc>
                <a:tc>
                  <a:txBody>
                    <a:bodyPr/>
                    <a:lstStyle/>
                    <a:p>
                      <a:r>
                        <a:rPr lang="en-US" altLang="zh-TW" sz="1400" dirty="0"/>
                        <a:t>The attacker requires privileges that provide significant (e.g., administrative) control over the vulnerable component allowing access to component-wide settings and files.</a:t>
                      </a:r>
                      <a:endParaRPr lang="zh-TW" altLang="en-US" sz="1400" dirty="0"/>
                    </a:p>
                  </a:txBody>
                  <a:tcPr/>
                </a:tc>
                <a:extLst>
                  <a:ext uri="{0D108BD9-81ED-4DB2-BD59-A6C34878D82A}">
                    <a16:rowId xmlns:a16="http://schemas.microsoft.com/office/drawing/2014/main" val="3720914350"/>
                  </a:ext>
                </a:extLst>
              </a:tr>
            </a:tbl>
          </a:graphicData>
        </a:graphic>
      </p:graphicFrame>
    </p:spTree>
    <p:extLst>
      <p:ext uri="{BB962C8B-B14F-4D97-AF65-F5344CB8AC3E}">
        <p14:creationId xmlns:p14="http://schemas.microsoft.com/office/powerpoint/2010/main" val="89501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4" y="787233"/>
            <a:ext cx="8596668" cy="1277737"/>
          </a:xfrm>
        </p:spPr>
        <p:txBody>
          <a:bodyPr>
            <a:normAutofit/>
          </a:bodyPr>
          <a:lstStyle/>
          <a:p>
            <a:r>
              <a:rPr lang="en-US" altLang="zh-TW" sz="1800" b="0" i="0" dirty="0">
                <a:solidFill>
                  <a:schemeClr val="tx1"/>
                </a:solidFill>
                <a:effectLst/>
                <a:latin typeface="FiraSans-Regular"/>
              </a:rPr>
              <a:t>Exploitability Metrics</a:t>
            </a:r>
          </a:p>
          <a:p>
            <a:pPr lvl="1"/>
            <a:r>
              <a:rPr lang="en-US" altLang="zh-TW" b="1" dirty="0">
                <a:solidFill>
                  <a:schemeClr val="tx1"/>
                </a:solidFill>
                <a:highlight>
                  <a:srgbClr val="FFFF00"/>
                </a:highlight>
              </a:rPr>
              <a:t>User Interaction (UI)</a:t>
            </a:r>
            <a:r>
              <a:rPr lang="en-US" altLang="zh-TW" dirty="0">
                <a:solidFill>
                  <a:schemeClr val="tx1"/>
                </a:solidFill>
              </a:rPr>
              <a:t>:  This metric determines whether the vulnerability can be exploited solely at the will of the attacker, or whether a separate user (or user-initiated process) must participate in some manner. </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3648347719"/>
              </p:ext>
            </p:extLst>
          </p:nvPr>
        </p:nvGraphicFramePr>
        <p:xfrm>
          <a:off x="439369" y="2198193"/>
          <a:ext cx="10351762" cy="1504656"/>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None (N)</a:t>
                      </a:r>
                      <a:endParaRPr lang="zh-TW" altLang="en-US" sz="1400" b="1" dirty="0"/>
                    </a:p>
                  </a:txBody>
                  <a:tcPr anchor="ctr"/>
                </a:tc>
                <a:tc>
                  <a:txBody>
                    <a:bodyPr/>
                    <a:lstStyle/>
                    <a:p>
                      <a:r>
                        <a:rPr lang="en-US" altLang="zh-TW" sz="1400" dirty="0"/>
                        <a:t>The vulnerable system can be exploited without interaction from any user.</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Required (R)</a:t>
                      </a:r>
                      <a:endParaRPr lang="zh-TW" altLang="en-US" sz="1400" b="1" dirty="0"/>
                    </a:p>
                  </a:txBody>
                  <a:tcPr anchor="ctr"/>
                </a:tc>
                <a:tc>
                  <a:txBody>
                    <a:bodyPr/>
                    <a:lstStyle/>
                    <a:p>
                      <a:r>
                        <a:rPr lang="en-US" altLang="zh-TW" sz="1400" dirty="0"/>
                        <a:t>Successful exploitation of this vulnerability requires a user to take some action before the vulnerability can be exploited. For example, a successful exploit may only be possible during the installation of an application by a system administrator.</a:t>
                      </a:r>
                      <a:endParaRPr lang="zh-TW" altLang="en-US" sz="1400" dirty="0"/>
                    </a:p>
                  </a:txBody>
                  <a:tcPr/>
                </a:tc>
                <a:extLst>
                  <a:ext uri="{0D108BD9-81ED-4DB2-BD59-A6C34878D82A}">
                    <a16:rowId xmlns:a16="http://schemas.microsoft.com/office/drawing/2014/main" val="1749549513"/>
                  </a:ext>
                </a:extLst>
              </a:tr>
            </a:tbl>
          </a:graphicData>
        </a:graphic>
      </p:graphicFrame>
    </p:spTree>
    <p:extLst>
      <p:ext uri="{BB962C8B-B14F-4D97-AF65-F5344CB8AC3E}">
        <p14:creationId xmlns:p14="http://schemas.microsoft.com/office/powerpoint/2010/main" val="218271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1647130"/>
          </a:xfrm>
        </p:spPr>
        <p:txBody>
          <a:bodyPr>
            <a:normAutofit/>
          </a:bodyPr>
          <a:lstStyle/>
          <a:p>
            <a:r>
              <a:rPr lang="en-US" altLang="zh-TW" sz="1800" b="0" i="0" dirty="0">
                <a:solidFill>
                  <a:schemeClr val="tx1"/>
                </a:solidFill>
                <a:effectLst/>
                <a:latin typeface="FiraSans-Regular"/>
              </a:rPr>
              <a:t>Impact Metrics</a:t>
            </a:r>
          </a:p>
          <a:p>
            <a:pPr lvl="1"/>
            <a:r>
              <a:rPr lang="en-US" altLang="zh-TW" b="1" dirty="0">
                <a:solidFill>
                  <a:schemeClr val="tx1"/>
                </a:solidFill>
                <a:highlight>
                  <a:srgbClr val="FFFF00"/>
                </a:highlight>
              </a:rPr>
              <a:t>Confidentiality (C)</a:t>
            </a:r>
            <a:r>
              <a:rPr lang="en-US" altLang="zh-TW" dirty="0">
                <a:solidFill>
                  <a:schemeClr val="tx1"/>
                </a:solidFill>
              </a:rPr>
              <a:t>:  Confidentiality refers to limiting information access and disclosure to only authorized users. This metric measures the impact to the confidentiality of the information resources managed by a software component due to a successfully exploited vulnerability.</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2787768497"/>
              </p:ext>
            </p:extLst>
          </p:nvPr>
        </p:nvGraphicFramePr>
        <p:xfrm>
          <a:off x="427258" y="2755311"/>
          <a:ext cx="10351762" cy="2560320"/>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High (H)</a:t>
                      </a:r>
                      <a:endParaRPr lang="zh-TW" altLang="en-US" sz="1400" b="1" dirty="0"/>
                    </a:p>
                  </a:txBody>
                  <a:tcPr anchor="ctr"/>
                </a:tc>
                <a:tc>
                  <a:txBody>
                    <a:bodyPr/>
                    <a:lstStyle/>
                    <a:p>
                      <a:r>
                        <a:rPr lang="en-US" altLang="zh-TW" sz="1400" dirty="0"/>
                        <a:t>There is a total loss of confidentiality, resulting in all resources within the impacted component being divulged to the attacker.</a:t>
                      </a:r>
                    </a:p>
                    <a:p>
                      <a:r>
                        <a:rPr lang="en-US" altLang="zh-TW" sz="1400" dirty="0"/>
                        <a:t>Access to only some restricted information is obtained, but the disclosed information presents a direct, serious impact. For example, an attacker steals the administrator's password, or private encryption keys of a web server.</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Low (L)</a:t>
                      </a:r>
                      <a:endParaRPr lang="zh-TW" altLang="en-US" sz="1400" b="1" dirty="0"/>
                    </a:p>
                  </a:txBody>
                  <a:tcPr anchor="ctr"/>
                </a:tc>
                <a:tc>
                  <a:txBody>
                    <a:bodyPr/>
                    <a:lstStyle/>
                    <a:p>
                      <a:r>
                        <a:rPr lang="en-US" altLang="zh-TW" sz="1400" dirty="0"/>
                        <a:t>There is some loss of confidentiality. Access to some restricted information is obtained, but the attacker does not have control over what information is obtained, or the amount or kind of loss is limited. The information disclosure does not cause a direct, serious loss to the impacted component.</a:t>
                      </a:r>
                      <a:endParaRPr lang="zh-TW" altLang="en-US" sz="1400" dirty="0"/>
                    </a:p>
                  </a:txBody>
                  <a:tcPr/>
                </a:tc>
                <a:extLst>
                  <a:ext uri="{0D108BD9-81ED-4DB2-BD59-A6C34878D82A}">
                    <a16:rowId xmlns:a16="http://schemas.microsoft.com/office/drawing/2014/main" val="1749549513"/>
                  </a:ext>
                </a:extLst>
              </a:tr>
              <a:tr h="151940">
                <a:tc>
                  <a:txBody>
                    <a:bodyPr/>
                    <a:lstStyle/>
                    <a:p>
                      <a:r>
                        <a:rPr lang="en-US" altLang="zh-TW" sz="1400" b="1" dirty="0"/>
                        <a:t>None (N)</a:t>
                      </a:r>
                      <a:endParaRPr lang="zh-TW" altLang="en-US" sz="1400" b="1" dirty="0"/>
                    </a:p>
                  </a:txBody>
                  <a:tcPr anchor="ctr"/>
                </a:tc>
                <a:tc>
                  <a:txBody>
                    <a:bodyPr/>
                    <a:lstStyle/>
                    <a:p>
                      <a:r>
                        <a:rPr lang="en-US" altLang="zh-TW" sz="1400" dirty="0"/>
                        <a:t>There is no loss of confidentiality within the impacted component.</a:t>
                      </a:r>
                      <a:endParaRPr lang="zh-TW" altLang="en-US" sz="1400" dirty="0"/>
                    </a:p>
                  </a:txBody>
                  <a:tcPr/>
                </a:tc>
                <a:extLst>
                  <a:ext uri="{0D108BD9-81ED-4DB2-BD59-A6C34878D82A}">
                    <a16:rowId xmlns:a16="http://schemas.microsoft.com/office/drawing/2014/main" val="3830414833"/>
                  </a:ext>
                </a:extLst>
              </a:tr>
            </a:tbl>
          </a:graphicData>
        </a:graphic>
      </p:graphicFrame>
    </p:spTree>
    <p:extLst>
      <p:ext uri="{BB962C8B-B14F-4D97-AF65-F5344CB8AC3E}">
        <p14:creationId xmlns:p14="http://schemas.microsoft.com/office/powerpoint/2010/main" val="176668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43011-3317-E374-87F2-0D362AF14B6C}"/>
              </a:ext>
            </a:extLst>
          </p:cNvPr>
          <p:cNvSpPr>
            <a:spLocks noGrp="1"/>
          </p:cNvSpPr>
          <p:nvPr>
            <p:ph type="title"/>
          </p:nvPr>
        </p:nvSpPr>
        <p:spPr/>
        <p:txBody>
          <a:bodyPr>
            <a:normAutofit fontScale="90000"/>
          </a:bodyPr>
          <a:lstStyle/>
          <a:p>
            <a:r>
              <a:rPr lang="en-US" altLang="zh-TW" dirty="0">
                <a:latin typeface="Arial Black" panose="020B0A04020102020204" pitchFamily="34" charset="0"/>
              </a:rPr>
              <a:t>Base Metrics</a:t>
            </a:r>
            <a:endParaRPr lang="zh-TW" altLang="en-US"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5C95EE1E-BE49-0059-0684-80AF25B90341}"/>
              </a:ext>
            </a:extLst>
          </p:cNvPr>
          <p:cNvSpPr>
            <a:spLocks noGrp="1"/>
          </p:cNvSpPr>
          <p:nvPr>
            <p:ph idx="1"/>
          </p:nvPr>
        </p:nvSpPr>
        <p:spPr>
          <a:xfrm>
            <a:off x="677333" y="787233"/>
            <a:ext cx="9011673" cy="1647130"/>
          </a:xfrm>
        </p:spPr>
        <p:txBody>
          <a:bodyPr>
            <a:normAutofit/>
          </a:bodyPr>
          <a:lstStyle/>
          <a:p>
            <a:r>
              <a:rPr lang="en-US" altLang="zh-TW" sz="1800" b="0" i="0" dirty="0">
                <a:solidFill>
                  <a:schemeClr val="tx1"/>
                </a:solidFill>
                <a:effectLst/>
                <a:latin typeface="FiraSans-Regular"/>
              </a:rPr>
              <a:t>Impact Metrics</a:t>
            </a:r>
          </a:p>
          <a:p>
            <a:pPr lvl="1"/>
            <a:r>
              <a:rPr lang="en-US" altLang="zh-TW" b="1" dirty="0">
                <a:solidFill>
                  <a:schemeClr val="tx1"/>
                </a:solidFill>
                <a:highlight>
                  <a:srgbClr val="FFFF00"/>
                </a:highlight>
              </a:rPr>
              <a:t>Integrity (I)</a:t>
            </a:r>
            <a:r>
              <a:rPr lang="en-US" altLang="zh-TW" dirty="0">
                <a:solidFill>
                  <a:schemeClr val="tx1"/>
                </a:solidFill>
              </a:rPr>
              <a:t>:  Integrity refers to the trustworthiness and veracity of information. This metric measures the impact to integrity of a successfully exploited vulnerability. </a:t>
            </a:r>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24778FFE-4741-C1FF-D589-590A5166BCD7}"/>
              </a:ext>
            </a:extLst>
          </p:cNvPr>
          <p:cNvGraphicFramePr>
            <a:graphicFrameLocks noGrp="1"/>
          </p:cNvGraphicFramePr>
          <p:nvPr>
            <p:extLst>
              <p:ext uri="{D42A27DB-BD31-4B8C-83A1-F6EECF244321}">
                <p14:modId xmlns:p14="http://schemas.microsoft.com/office/powerpoint/2010/main" val="740763403"/>
              </p:ext>
            </p:extLst>
          </p:nvPr>
        </p:nvGraphicFramePr>
        <p:xfrm>
          <a:off x="427258" y="2755311"/>
          <a:ext cx="10351762" cy="2346960"/>
        </p:xfrm>
        <a:graphic>
          <a:graphicData uri="http://schemas.openxmlformats.org/drawingml/2006/table">
            <a:tbl>
              <a:tblPr firstRow="1" bandRow="1">
                <a:tableStyleId>{5C22544A-7EE6-4342-B048-85BDC9FD1C3A}</a:tableStyleId>
              </a:tblPr>
              <a:tblGrid>
                <a:gridCol w="1815118">
                  <a:extLst>
                    <a:ext uri="{9D8B030D-6E8A-4147-A177-3AD203B41FA5}">
                      <a16:colId xmlns:a16="http://schemas.microsoft.com/office/drawing/2014/main" val="2004697789"/>
                    </a:ext>
                  </a:extLst>
                </a:gridCol>
                <a:gridCol w="8536644">
                  <a:extLst>
                    <a:ext uri="{9D8B030D-6E8A-4147-A177-3AD203B41FA5}">
                      <a16:colId xmlns:a16="http://schemas.microsoft.com/office/drawing/2014/main" val="3727287309"/>
                    </a:ext>
                  </a:extLst>
                </a:gridCol>
              </a:tblGrid>
              <a:tr h="303275">
                <a:tc>
                  <a:txBody>
                    <a:bodyPr/>
                    <a:lstStyle/>
                    <a:p>
                      <a:r>
                        <a:rPr lang="en-US" altLang="zh-TW" dirty="0"/>
                        <a:t>Metric Value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3469053799"/>
                  </a:ext>
                </a:extLst>
              </a:tr>
              <a:tr h="407376">
                <a:tc>
                  <a:txBody>
                    <a:bodyPr/>
                    <a:lstStyle/>
                    <a:p>
                      <a:r>
                        <a:rPr lang="en-US" altLang="zh-TW" sz="1400" b="1" dirty="0"/>
                        <a:t>High (H)</a:t>
                      </a:r>
                      <a:endParaRPr lang="zh-TW" altLang="en-US" sz="1400" b="1" dirty="0"/>
                    </a:p>
                  </a:txBody>
                  <a:tcPr anchor="ctr"/>
                </a:tc>
                <a:tc>
                  <a:txBody>
                    <a:bodyPr/>
                    <a:lstStyle/>
                    <a:p>
                      <a:r>
                        <a:rPr lang="en-US" altLang="zh-TW" sz="1400" dirty="0"/>
                        <a:t>There is a total loss of integrity, or a complete loss of protection. For example, the attacker is able to modify any/all files protected by the impacted component. Alternatively, only some files can be modified, but malicious modification would present a direct, serious consequence to the impacted component.</a:t>
                      </a:r>
                      <a:endParaRPr lang="zh-TW" altLang="en-US" sz="1400" dirty="0"/>
                    </a:p>
                  </a:txBody>
                  <a:tcPr/>
                </a:tc>
                <a:extLst>
                  <a:ext uri="{0D108BD9-81ED-4DB2-BD59-A6C34878D82A}">
                    <a16:rowId xmlns:a16="http://schemas.microsoft.com/office/drawing/2014/main" val="3970151158"/>
                  </a:ext>
                </a:extLst>
              </a:tr>
              <a:tr h="151940">
                <a:tc>
                  <a:txBody>
                    <a:bodyPr/>
                    <a:lstStyle/>
                    <a:p>
                      <a:r>
                        <a:rPr lang="en-US" altLang="zh-TW" sz="1400" b="1" dirty="0"/>
                        <a:t>Low (L)</a:t>
                      </a:r>
                      <a:endParaRPr lang="zh-TW" altLang="en-US" sz="1400" b="1" dirty="0"/>
                    </a:p>
                  </a:txBody>
                  <a:tcPr anchor="ctr"/>
                </a:tc>
                <a:tc>
                  <a:txBody>
                    <a:bodyPr/>
                    <a:lstStyle/>
                    <a:p>
                      <a:r>
                        <a:rPr lang="en-US" altLang="zh-TW" sz="1400" dirty="0"/>
                        <a:t>Modification of data is possible, but the attacker does not have control over the consequence of a modification, or the amount of modification is limited. The data modification does not have a direct, serious impact on the impacted component.</a:t>
                      </a:r>
                      <a:endParaRPr lang="zh-TW" altLang="en-US" sz="1400" dirty="0"/>
                    </a:p>
                  </a:txBody>
                  <a:tcPr/>
                </a:tc>
                <a:extLst>
                  <a:ext uri="{0D108BD9-81ED-4DB2-BD59-A6C34878D82A}">
                    <a16:rowId xmlns:a16="http://schemas.microsoft.com/office/drawing/2014/main" val="1749549513"/>
                  </a:ext>
                </a:extLst>
              </a:tr>
              <a:tr h="151940">
                <a:tc>
                  <a:txBody>
                    <a:bodyPr/>
                    <a:lstStyle/>
                    <a:p>
                      <a:r>
                        <a:rPr lang="en-US" altLang="zh-TW" sz="1400" b="1" dirty="0"/>
                        <a:t>None (N)</a:t>
                      </a:r>
                      <a:endParaRPr lang="zh-TW" altLang="en-US" sz="1400" b="1" dirty="0"/>
                    </a:p>
                  </a:txBody>
                  <a:tcPr anchor="ctr"/>
                </a:tc>
                <a:tc>
                  <a:txBody>
                    <a:bodyPr/>
                    <a:lstStyle/>
                    <a:p>
                      <a:r>
                        <a:rPr lang="en-US" altLang="zh-TW" sz="1400" dirty="0"/>
                        <a:t>There is no loss of integrity within the impacted component.</a:t>
                      </a:r>
                      <a:endParaRPr lang="zh-TW" altLang="en-US" sz="1400" dirty="0"/>
                    </a:p>
                  </a:txBody>
                  <a:tcPr/>
                </a:tc>
                <a:extLst>
                  <a:ext uri="{0D108BD9-81ED-4DB2-BD59-A6C34878D82A}">
                    <a16:rowId xmlns:a16="http://schemas.microsoft.com/office/drawing/2014/main" val="3830414833"/>
                  </a:ext>
                </a:extLst>
              </a:tr>
            </a:tbl>
          </a:graphicData>
        </a:graphic>
      </p:graphicFrame>
    </p:spTree>
    <p:extLst>
      <p:ext uri="{BB962C8B-B14F-4D97-AF65-F5344CB8AC3E}">
        <p14:creationId xmlns:p14="http://schemas.microsoft.com/office/powerpoint/2010/main" val="1216677349"/>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3972</Words>
  <Application>Microsoft Office PowerPoint</Application>
  <PresentationFormat>寬螢幕</PresentationFormat>
  <Paragraphs>392</Paragraphs>
  <Slides>24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24</vt:i4>
      </vt:variant>
    </vt:vector>
  </HeadingPairs>
  <TitlesOfParts>
    <vt:vector size="34" baseType="lpstr">
      <vt:lpstr>FiraSans-Regular</vt:lpstr>
      <vt:lpstr>OpenSans</vt:lpstr>
      <vt:lpstr>Arial</vt:lpstr>
      <vt:lpstr>Arial Black</vt:lpstr>
      <vt:lpstr>Fira Sans</vt:lpstr>
      <vt:lpstr>Open Sans</vt:lpstr>
      <vt:lpstr>Trebuchet MS</vt:lpstr>
      <vt:lpstr>Wingdings</vt:lpstr>
      <vt:lpstr>Wingdings 3</vt:lpstr>
      <vt:lpstr>多面向</vt:lpstr>
      <vt:lpstr>Common Vulnerability Scoring System 3.1  (CVSS 3.1)</vt:lpstr>
      <vt:lpstr>Introduction</vt:lpstr>
      <vt:lpstr>Metrics</vt:lpstr>
      <vt:lpstr>Base Metrics</vt:lpstr>
      <vt:lpstr>Base Metrics</vt:lpstr>
      <vt:lpstr>Base Metrics</vt:lpstr>
      <vt:lpstr>Base Metrics</vt:lpstr>
      <vt:lpstr>Base Metrics</vt:lpstr>
      <vt:lpstr>Base Metrics</vt:lpstr>
      <vt:lpstr>Base Metrics</vt:lpstr>
      <vt:lpstr>Base Metrics</vt:lpstr>
      <vt:lpstr>Temporal Metrics</vt:lpstr>
      <vt:lpstr>Temporal Metrics</vt:lpstr>
      <vt:lpstr>Temporal Metrics</vt:lpstr>
      <vt:lpstr>Environmental Metrics</vt:lpstr>
      <vt:lpstr>Environmental Metrics</vt:lpstr>
      <vt:lpstr>Qualitative Severity Rating Scale</vt:lpstr>
      <vt:lpstr>Vector String</vt:lpstr>
      <vt:lpstr>CVSS v3.1 Equations</vt:lpstr>
      <vt:lpstr>CVSS v3.1 Equations</vt:lpstr>
      <vt:lpstr>CVSS v3.1 Equations</vt:lpstr>
      <vt:lpstr>CVSS v3.1 Equations</vt:lpstr>
      <vt:lpstr>CVSS v3.1 Equations</vt:lpstr>
      <vt:lpstr>CVSS v3.1 Equations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Vulnerability Scoring System 3.1 (CVSS 3.1)</dc:title>
  <dc:creator>怡典 江</dc:creator>
  <cp:lastModifiedBy>怡典 江</cp:lastModifiedBy>
  <cp:revision>1</cp:revision>
  <dcterms:created xsi:type="dcterms:W3CDTF">2023-12-16T10:46:20Z</dcterms:created>
  <dcterms:modified xsi:type="dcterms:W3CDTF">2023-12-19T15:08:01Z</dcterms:modified>
</cp:coreProperties>
</file>