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0" r:id="rId6"/>
    <p:sldId id="262" r:id="rId7"/>
    <p:sldId id="268" r:id="rId8"/>
    <p:sldId id="272" r:id="rId9"/>
    <p:sldId id="258" r:id="rId10"/>
    <p:sldId id="259" r:id="rId11"/>
    <p:sldId id="269" r:id="rId12"/>
    <p:sldId id="270" r:id="rId13"/>
    <p:sldId id="271"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71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2726A2-EBF6-100A-C0F0-90DB1AFC6B3D}" v="692" dt="2025-05-22T17:44:34.389"/>
    <p1510:client id="{D550D549-5237-5DF4-57D2-54E0D6D016BB}" v="432" dt="2025-05-22T18:27:53.354"/>
    <p1510:client id="{EF766D97-E0C3-4291-A526-B2B8F42CEFF9}" v="313" dt="2025-05-22T17:55:52.8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FC7E52-0444-1805-C36C-15CDADAC5C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56130491-BD5F-9A1A-9F40-57F5AAB562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262B66E-BEF6-3523-C2F0-72896DA1492B}"/>
              </a:ext>
            </a:extLst>
          </p:cNvPr>
          <p:cNvSpPr>
            <a:spLocks noGrp="1"/>
          </p:cNvSpPr>
          <p:nvPr>
            <p:ph type="dt" sz="half" idx="10"/>
          </p:nvPr>
        </p:nvSpPr>
        <p:spPr/>
        <p:txBody>
          <a:bodyPr/>
          <a:lstStyle/>
          <a:p>
            <a:fld id="{A2609D96-3E59-421D-934F-297F357F2BC0}" type="datetimeFigureOut">
              <a:rPr lang="en-US" smtClean="0"/>
              <a:t>6/8/2025</a:t>
            </a:fld>
            <a:endParaRPr lang="en-US"/>
          </a:p>
        </p:txBody>
      </p:sp>
      <p:sp>
        <p:nvSpPr>
          <p:cNvPr id="5" name="Footer Placeholder 4">
            <a:extLst>
              <a:ext uri="{FF2B5EF4-FFF2-40B4-BE49-F238E27FC236}">
                <a16:creationId xmlns:a16="http://schemas.microsoft.com/office/drawing/2014/main" xmlns="" id="{ACED1573-1FED-DBD5-8886-1F2890AE1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D8C0FDF-269A-DEBD-8F03-6131177ED938}"/>
              </a:ext>
            </a:extLst>
          </p:cNvPr>
          <p:cNvSpPr>
            <a:spLocks noGrp="1"/>
          </p:cNvSpPr>
          <p:nvPr>
            <p:ph type="sldNum" sz="quarter" idx="12"/>
          </p:nvPr>
        </p:nvSpPr>
        <p:spPr/>
        <p:txBody>
          <a:bodyPr/>
          <a:lstStyle/>
          <a:p>
            <a:fld id="{185771C6-1D43-4956-8E97-09E4072E7BC6}" type="slidenum">
              <a:rPr lang="en-US" smtClean="0"/>
              <a:t>‹#›</a:t>
            </a:fld>
            <a:endParaRPr lang="en-US"/>
          </a:p>
        </p:txBody>
      </p:sp>
    </p:spTree>
    <p:extLst>
      <p:ext uri="{BB962C8B-B14F-4D97-AF65-F5344CB8AC3E}">
        <p14:creationId xmlns:p14="http://schemas.microsoft.com/office/powerpoint/2010/main" val="3205174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7CB931-ABC5-372D-4A6A-209DB6EEB1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817B10FA-CC12-2E58-6BF8-FBBE3D9129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EE7C2CF-2D9B-81E8-9C59-C6D5F8A769A0}"/>
              </a:ext>
            </a:extLst>
          </p:cNvPr>
          <p:cNvSpPr>
            <a:spLocks noGrp="1"/>
          </p:cNvSpPr>
          <p:nvPr>
            <p:ph type="dt" sz="half" idx="10"/>
          </p:nvPr>
        </p:nvSpPr>
        <p:spPr/>
        <p:txBody>
          <a:bodyPr/>
          <a:lstStyle/>
          <a:p>
            <a:fld id="{A2609D96-3E59-421D-934F-297F357F2BC0}" type="datetimeFigureOut">
              <a:rPr lang="en-US" smtClean="0"/>
              <a:t>6/8/2025</a:t>
            </a:fld>
            <a:endParaRPr lang="en-US"/>
          </a:p>
        </p:txBody>
      </p:sp>
      <p:sp>
        <p:nvSpPr>
          <p:cNvPr id="5" name="Footer Placeholder 4">
            <a:extLst>
              <a:ext uri="{FF2B5EF4-FFF2-40B4-BE49-F238E27FC236}">
                <a16:creationId xmlns:a16="http://schemas.microsoft.com/office/drawing/2014/main" xmlns="" id="{12861CED-56FC-8B45-EFBC-69D16FA718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07EC229-65D4-17F0-32F8-3241F1FE8835}"/>
              </a:ext>
            </a:extLst>
          </p:cNvPr>
          <p:cNvSpPr>
            <a:spLocks noGrp="1"/>
          </p:cNvSpPr>
          <p:nvPr>
            <p:ph type="sldNum" sz="quarter" idx="12"/>
          </p:nvPr>
        </p:nvSpPr>
        <p:spPr/>
        <p:txBody>
          <a:bodyPr/>
          <a:lstStyle/>
          <a:p>
            <a:fld id="{185771C6-1D43-4956-8E97-09E4072E7BC6}" type="slidenum">
              <a:rPr lang="en-US" smtClean="0"/>
              <a:t>‹#›</a:t>
            </a:fld>
            <a:endParaRPr lang="en-US"/>
          </a:p>
        </p:txBody>
      </p:sp>
    </p:spTree>
    <p:extLst>
      <p:ext uri="{BB962C8B-B14F-4D97-AF65-F5344CB8AC3E}">
        <p14:creationId xmlns:p14="http://schemas.microsoft.com/office/powerpoint/2010/main" val="2357786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733CECC-54B6-1C5B-CE8B-D6BECC79D7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8FC4702C-7446-CD66-1525-B0BB9E57E1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2C5F04A-FE81-CDC2-6CC9-D09B8CB50E50}"/>
              </a:ext>
            </a:extLst>
          </p:cNvPr>
          <p:cNvSpPr>
            <a:spLocks noGrp="1"/>
          </p:cNvSpPr>
          <p:nvPr>
            <p:ph type="dt" sz="half" idx="10"/>
          </p:nvPr>
        </p:nvSpPr>
        <p:spPr/>
        <p:txBody>
          <a:bodyPr/>
          <a:lstStyle/>
          <a:p>
            <a:fld id="{A2609D96-3E59-421D-934F-297F357F2BC0}" type="datetimeFigureOut">
              <a:rPr lang="en-US" smtClean="0"/>
              <a:t>6/8/2025</a:t>
            </a:fld>
            <a:endParaRPr lang="en-US"/>
          </a:p>
        </p:txBody>
      </p:sp>
      <p:sp>
        <p:nvSpPr>
          <p:cNvPr id="5" name="Footer Placeholder 4">
            <a:extLst>
              <a:ext uri="{FF2B5EF4-FFF2-40B4-BE49-F238E27FC236}">
                <a16:creationId xmlns:a16="http://schemas.microsoft.com/office/drawing/2014/main" xmlns="" id="{892E0614-2571-3AB4-FA72-85E07C55B5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2D86AE8-528F-27CD-5473-ADC0CDB39C56}"/>
              </a:ext>
            </a:extLst>
          </p:cNvPr>
          <p:cNvSpPr>
            <a:spLocks noGrp="1"/>
          </p:cNvSpPr>
          <p:nvPr>
            <p:ph type="sldNum" sz="quarter" idx="12"/>
          </p:nvPr>
        </p:nvSpPr>
        <p:spPr/>
        <p:txBody>
          <a:bodyPr/>
          <a:lstStyle/>
          <a:p>
            <a:fld id="{185771C6-1D43-4956-8E97-09E4072E7BC6}" type="slidenum">
              <a:rPr lang="en-US" smtClean="0"/>
              <a:t>‹#›</a:t>
            </a:fld>
            <a:endParaRPr lang="en-US"/>
          </a:p>
        </p:txBody>
      </p:sp>
    </p:spTree>
    <p:extLst>
      <p:ext uri="{BB962C8B-B14F-4D97-AF65-F5344CB8AC3E}">
        <p14:creationId xmlns:p14="http://schemas.microsoft.com/office/powerpoint/2010/main" val="4229138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521F07-21BD-BEB2-1675-D527E8014B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FD62F75-A766-49FB-D954-F3E25E7FEA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B968B1E-F3EE-FC8B-16D7-4B55CD86A091}"/>
              </a:ext>
            </a:extLst>
          </p:cNvPr>
          <p:cNvSpPr>
            <a:spLocks noGrp="1"/>
          </p:cNvSpPr>
          <p:nvPr>
            <p:ph type="dt" sz="half" idx="10"/>
          </p:nvPr>
        </p:nvSpPr>
        <p:spPr/>
        <p:txBody>
          <a:bodyPr/>
          <a:lstStyle/>
          <a:p>
            <a:fld id="{A2609D96-3E59-421D-934F-297F357F2BC0}" type="datetimeFigureOut">
              <a:rPr lang="en-US" smtClean="0"/>
              <a:t>6/8/2025</a:t>
            </a:fld>
            <a:endParaRPr lang="en-US"/>
          </a:p>
        </p:txBody>
      </p:sp>
      <p:sp>
        <p:nvSpPr>
          <p:cNvPr id="5" name="Footer Placeholder 4">
            <a:extLst>
              <a:ext uri="{FF2B5EF4-FFF2-40B4-BE49-F238E27FC236}">
                <a16:creationId xmlns:a16="http://schemas.microsoft.com/office/drawing/2014/main" xmlns="" id="{941BEE94-0984-17FC-6050-3F1C1C3F56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C74C80B-4FCA-BDE3-B1B1-17A38AB934B4}"/>
              </a:ext>
            </a:extLst>
          </p:cNvPr>
          <p:cNvSpPr>
            <a:spLocks noGrp="1"/>
          </p:cNvSpPr>
          <p:nvPr>
            <p:ph type="sldNum" sz="quarter" idx="12"/>
          </p:nvPr>
        </p:nvSpPr>
        <p:spPr/>
        <p:txBody>
          <a:bodyPr/>
          <a:lstStyle/>
          <a:p>
            <a:fld id="{185771C6-1D43-4956-8E97-09E4072E7BC6}" type="slidenum">
              <a:rPr lang="en-US" smtClean="0"/>
              <a:t>‹#›</a:t>
            </a:fld>
            <a:endParaRPr lang="en-US"/>
          </a:p>
        </p:txBody>
      </p:sp>
    </p:spTree>
    <p:extLst>
      <p:ext uri="{BB962C8B-B14F-4D97-AF65-F5344CB8AC3E}">
        <p14:creationId xmlns:p14="http://schemas.microsoft.com/office/powerpoint/2010/main" val="2144736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9E50E4-C903-2597-02C8-9320DD6054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532C75E3-F028-3CED-3DFA-380541025EA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35216D7-00F3-FFF2-B15B-B3EE48E7DD7A}"/>
              </a:ext>
            </a:extLst>
          </p:cNvPr>
          <p:cNvSpPr>
            <a:spLocks noGrp="1"/>
          </p:cNvSpPr>
          <p:nvPr>
            <p:ph type="dt" sz="half" idx="10"/>
          </p:nvPr>
        </p:nvSpPr>
        <p:spPr/>
        <p:txBody>
          <a:bodyPr/>
          <a:lstStyle/>
          <a:p>
            <a:fld id="{A2609D96-3E59-421D-934F-297F357F2BC0}" type="datetimeFigureOut">
              <a:rPr lang="en-US" smtClean="0"/>
              <a:t>6/8/2025</a:t>
            </a:fld>
            <a:endParaRPr lang="en-US"/>
          </a:p>
        </p:txBody>
      </p:sp>
      <p:sp>
        <p:nvSpPr>
          <p:cNvPr id="5" name="Footer Placeholder 4">
            <a:extLst>
              <a:ext uri="{FF2B5EF4-FFF2-40B4-BE49-F238E27FC236}">
                <a16:creationId xmlns:a16="http://schemas.microsoft.com/office/drawing/2014/main" xmlns="" id="{040A9C79-C716-F2E9-D5A3-7A8ED91172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7FAC21A-A644-55B7-8117-ACF22D568D01}"/>
              </a:ext>
            </a:extLst>
          </p:cNvPr>
          <p:cNvSpPr>
            <a:spLocks noGrp="1"/>
          </p:cNvSpPr>
          <p:nvPr>
            <p:ph type="sldNum" sz="quarter" idx="12"/>
          </p:nvPr>
        </p:nvSpPr>
        <p:spPr/>
        <p:txBody>
          <a:bodyPr/>
          <a:lstStyle/>
          <a:p>
            <a:fld id="{185771C6-1D43-4956-8E97-09E4072E7BC6}" type="slidenum">
              <a:rPr lang="en-US" smtClean="0"/>
              <a:t>‹#›</a:t>
            </a:fld>
            <a:endParaRPr lang="en-US"/>
          </a:p>
        </p:txBody>
      </p:sp>
    </p:spTree>
    <p:extLst>
      <p:ext uri="{BB962C8B-B14F-4D97-AF65-F5344CB8AC3E}">
        <p14:creationId xmlns:p14="http://schemas.microsoft.com/office/powerpoint/2010/main" val="2665957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031DFA-E229-5B26-7A8F-5380A06163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0B5421E-B024-A902-B2DC-0E630A4484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9F54C463-F809-C9CD-F870-CBC884A192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8091B2E3-2EA6-9DDB-C772-1E8675A16804}"/>
              </a:ext>
            </a:extLst>
          </p:cNvPr>
          <p:cNvSpPr>
            <a:spLocks noGrp="1"/>
          </p:cNvSpPr>
          <p:nvPr>
            <p:ph type="dt" sz="half" idx="10"/>
          </p:nvPr>
        </p:nvSpPr>
        <p:spPr/>
        <p:txBody>
          <a:bodyPr/>
          <a:lstStyle/>
          <a:p>
            <a:fld id="{A2609D96-3E59-421D-934F-297F357F2BC0}" type="datetimeFigureOut">
              <a:rPr lang="en-US" smtClean="0"/>
              <a:t>6/8/2025</a:t>
            </a:fld>
            <a:endParaRPr lang="en-US"/>
          </a:p>
        </p:txBody>
      </p:sp>
      <p:sp>
        <p:nvSpPr>
          <p:cNvPr id="6" name="Footer Placeholder 5">
            <a:extLst>
              <a:ext uri="{FF2B5EF4-FFF2-40B4-BE49-F238E27FC236}">
                <a16:creationId xmlns:a16="http://schemas.microsoft.com/office/drawing/2014/main" xmlns="" id="{91793E40-BC35-C2AE-573A-7DF0FE39BC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73B8ACE-A063-9612-CE57-73A9AB703585}"/>
              </a:ext>
            </a:extLst>
          </p:cNvPr>
          <p:cNvSpPr>
            <a:spLocks noGrp="1"/>
          </p:cNvSpPr>
          <p:nvPr>
            <p:ph type="sldNum" sz="quarter" idx="12"/>
          </p:nvPr>
        </p:nvSpPr>
        <p:spPr/>
        <p:txBody>
          <a:bodyPr/>
          <a:lstStyle/>
          <a:p>
            <a:fld id="{185771C6-1D43-4956-8E97-09E4072E7BC6}" type="slidenum">
              <a:rPr lang="en-US" smtClean="0"/>
              <a:t>‹#›</a:t>
            </a:fld>
            <a:endParaRPr lang="en-US"/>
          </a:p>
        </p:txBody>
      </p:sp>
    </p:spTree>
    <p:extLst>
      <p:ext uri="{BB962C8B-B14F-4D97-AF65-F5344CB8AC3E}">
        <p14:creationId xmlns:p14="http://schemas.microsoft.com/office/powerpoint/2010/main" val="688934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D3D544-FCCD-B9E7-31E0-9C24FF4B39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4D7A4AE1-81D1-3641-6D6C-FEF1744914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23F7D88-CEE6-4F75-31CE-7EC6F9F7D4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7B938629-46E1-CD29-80E1-0991BE9A84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455AFE4-E3B1-7786-DC73-5D34ADBF26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6DC37D42-806C-4B99-D771-05135D09B611}"/>
              </a:ext>
            </a:extLst>
          </p:cNvPr>
          <p:cNvSpPr>
            <a:spLocks noGrp="1"/>
          </p:cNvSpPr>
          <p:nvPr>
            <p:ph type="dt" sz="half" idx="10"/>
          </p:nvPr>
        </p:nvSpPr>
        <p:spPr/>
        <p:txBody>
          <a:bodyPr/>
          <a:lstStyle/>
          <a:p>
            <a:fld id="{A2609D96-3E59-421D-934F-297F357F2BC0}" type="datetimeFigureOut">
              <a:rPr lang="en-US" smtClean="0"/>
              <a:t>6/8/2025</a:t>
            </a:fld>
            <a:endParaRPr lang="en-US"/>
          </a:p>
        </p:txBody>
      </p:sp>
      <p:sp>
        <p:nvSpPr>
          <p:cNvPr id="8" name="Footer Placeholder 7">
            <a:extLst>
              <a:ext uri="{FF2B5EF4-FFF2-40B4-BE49-F238E27FC236}">
                <a16:creationId xmlns:a16="http://schemas.microsoft.com/office/drawing/2014/main" xmlns="" id="{1BB7EF18-9D14-16D0-B302-57CE48D6A9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C43D026-D01E-1D13-D4E4-3156CAFEEDE1}"/>
              </a:ext>
            </a:extLst>
          </p:cNvPr>
          <p:cNvSpPr>
            <a:spLocks noGrp="1"/>
          </p:cNvSpPr>
          <p:nvPr>
            <p:ph type="sldNum" sz="quarter" idx="12"/>
          </p:nvPr>
        </p:nvSpPr>
        <p:spPr/>
        <p:txBody>
          <a:bodyPr/>
          <a:lstStyle/>
          <a:p>
            <a:fld id="{185771C6-1D43-4956-8E97-09E4072E7BC6}" type="slidenum">
              <a:rPr lang="en-US" smtClean="0"/>
              <a:t>‹#›</a:t>
            </a:fld>
            <a:endParaRPr lang="en-US"/>
          </a:p>
        </p:txBody>
      </p:sp>
    </p:spTree>
    <p:extLst>
      <p:ext uri="{BB962C8B-B14F-4D97-AF65-F5344CB8AC3E}">
        <p14:creationId xmlns:p14="http://schemas.microsoft.com/office/powerpoint/2010/main" val="2724579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65A2B2-45EF-8FBE-3817-76E100EBD5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4C611537-7C97-D3D6-86D6-0D97DA061A40}"/>
              </a:ext>
            </a:extLst>
          </p:cNvPr>
          <p:cNvSpPr>
            <a:spLocks noGrp="1"/>
          </p:cNvSpPr>
          <p:nvPr>
            <p:ph type="dt" sz="half" idx="10"/>
          </p:nvPr>
        </p:nvSpPr>
        <p:spPr/>
        <p:txBody>
          <a:bodyPr/>
          <a:lstStyle/>
          <a:p>
            <a:fld id="{A2609D96-3E59-421D-934F-297F357F2BC0}" type="datetimeFigureOut">
              <a:rPr lang="en-US" smtClean="0"/>
              <a:t>6/8/2025</a:t>
            </a:fld>
            <a:endParaRPr lang="en-US"/>
          </a:p>
        </p:txBody>
      </p:sp>
      <p:sp>
        <p:nvSpPr>
          <p:cNvPr id="4" name="Footer Placeholder 3">
            <a:extLst>
              <a:ext uri="{FF2B5EF4-FFF2-40B4-BE49-F238E27FC236}">
                <a16:creationId xmlns:a16="http://schemas.microsoft.com/office/drawing/2014/main" xmlns="" id="{2F8C12C2-7610-BECD-4C6F-D72A9A72EC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0D119E0-F020-C65D-48E5-6E5E22BF59D7}"/>
              </a:ext>
            </a:extLst>
          </p:cNvPr>
          <p:cNvSpPr>
            <a:spLocks noGrp="1"/>
          </p:cNvSpPr>
          <p:nvPr>
            <p:ph type="sldNum" sz="quarter" idx="12"/>
          </p:nvPr>
        </p:nvSpPr>
        <p:spPr/>
        <p:txBody>
          <a:bodyPr/>
          <a:lstStyle/>
          <a:p>
            <a:fld id="{185771C6-1D43-4956-8E97-09E4072E7BC6}" type="slidenum">
              <a:rPr lang="en-US" smtClean="0"/>
              <a:t>‹#›</a:t>
            </a:fld>
            <a:endParaRPr lang="en-US"/>
          </a:p>
        </p:txBody>
      </p:sp>
    </p:spTree>
    <p:extLst>
      <p:ext uri="{BB962C8B-B14F-4D97-AF65-F5344CB8AC3E}">
        <p14:creationId xmlns:p14="http://schemas.microsoft.com/office/powerpoint/2010/main" val="2307382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3A90882-346B-E6B1-3ABA-DB9C6484D31F}"/>
              </a:ext>
            </a:extLst>
          </p:cNvPr>
          <p:cNvSpPr>
            <a:spLocks noGrp="1"/>
          </p:cNvSpPr>
          <p:nvPr>
            <p:ph type="dt" sz="half" idx="10"/>
          </p:nvPr>
        </p:nvSpPr>
        <p:spPr/>
        <p:txBody>
          <a:bodyPr/>
          <a:lstStyle/>
          <a:p>
            <a:fld id="{A2609D96-3E59-421D-934F-297F357F2BC0}" type="datetimeFigureOut">
              <a:rPr lang="en-US" smtClean="0"/>
              <a:t>6/8/2025</a:t>
            </a:fld>
            <a:endParaRPr lang="en-US"/>
          </a:p>
        </p:txBody>
      </p:sp>
      <p:sp>
        <p:nvSpPr>
          <p:cNvPr id="3" name="Footer Placeholder 2">
            <a:extLst>
              <a:ext uri="{FF2B5EF4-FFF2-40B4-BE49-F238E27FC236}">
                <a16:creationId xmlns:a16="http://schemas.microsoft.com/office/drawing/2014/main" xmlns="" id="{8A7FC313-A722-C6C1-33C4-FDB7263120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64E2F0C9-4F7A-40C2-DE3A-E09979600797}"/>
              </a:ext>
            </a:extLst>
          </p:cNvPr>
          <p:cNvSpPr>
            <a:spLocks noGrp="1"/>
          </p:cNvSpPr>
          <p:nvPr>
            <p:ph type="sldNum" sz="quarter" idx="12"/>
          </p:nvPr>
        </p:nvSpPr>
        <p:spPr/>
        <p:txBody>
          <a:bodyPr/>
          <a:lstStyle/>
          <a:p>
            <a:fld id="{185771C6-1D43-4956-8E97-09E4072E7BC6}" type="slidenum">
              <a:rPr lang="en-US" smtClean="0"/>
              <a:t>‹#›</a:t>
            </a:fld>
            <a:endParaRPr lang="en-US"/>
          </a:p>
        </p:txBody>
      </p:sp>
    </p:spTree>
    <p:extLst>
      <p:ext uri="{BB962C8B-B14F-4D97-AF65-F5344CB8AC3E}">
        <p14:creationId xmlns:p14="http://schemas.microsoft.com/office/powerpoint/2010/main" val="3954643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D1E401-4656-289D-D8D9-BDAF056815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E49FA95A-0C03-4703-6563-EE524741FA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DA454E18-20B8-FA30-FE94-9A978B13E5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4D59453-3A21-4470-C1B1-236EB9D02E14}"/>
              </a:ext>
            </a:extLst>
          </p:cNvPr>
          <p:cNvSpPr>
            <a:spLocks noGrp="1"/>
          </p:cNvSpPr>
          <p:nvPr>
            <p:ph type="dt" sz="half" idx="10"/>
          </p:nvPr>
        </p:nvSpPr>
        <p:spPr/>
        <p:txBody>
          <a:bodyPr/>
          <a:lstStyle/>
          <a:p>
            <a:fld id="{A2609D96-3E59-421D-934F-297F357F2BC0}" type="datetimeFigureOut">
              <a:rPr lang="en-US" smtClean="0"/>
              <a:t>6/8/2025</a:t>
            </a:fld>
            <a:endParaRPr lang="en-US"/>
          </a:p>
        </p:txBody>
      </p:sp>
      <p:sp>
        <p:nvSpPr>
          <p:cNvPr id="6" name="Footer Placeholder 5">
            <a:extLst>
              <a:ext uri="{FF2B5EF4-FFF2-40B4-BE49-F238E27FC236}">
                <a16:creationId xmlns:a16="http://schemas.microsoft.com/office/drawing/2014/main" xmlns="" id="{95A2DEBD-E0C4-B370-8524-A59B2C3B51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9FB31A9-8A9E-7DB4-7B79-6E4D5C58BC0C}"/>
              </a:ext>
            </a:extLst>
          </p:cNvPr>
          <p:cNvSpPr>
            <a:spLocks noGrp="1"/>
          </p:cNvSpPr>
          <p:nvPr>
            <p:ph type="sldNum" sz="quarter" idx="12"/>
          </p:nvPr>
        </p:nvSpPr>
        <p:spPr/>
        <p:txBody>
          <a:bodyPr/>
          <a:lstStyle/>
          <a:p>
            <a:fld id="{185771C6-1D43-4956-8E97-09E4072E7BC6}" type="slidenum">
              <a:rPr lang="en-US" smtClean="0"/>
              <a:t>‹#›</a:t>
            </a:fld>
            <a:endParaRPr lang="en-US"/>
          </a:p>
        </p:txBody>
      </p:sp>
    </p:spTree>
    <p:extLst>
      <p:ext uri="{BB962C8B-B14F-4D97-AF65-F5344CB8AC3E}">
        <p14:creationId xmlns:p14="http://schemas.microsoft.com/office/powerpoint/2010/main" val="3347597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7835D1-49B6-B750-8A6B-A894F6757C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A72014E-7ADA-6E15-6336-DFA6886723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0466469E-DCC2-D0A8-9EC5-8A52C75537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E3D1C56-9D7B-03F6-2256-C57FEFF4E088}"/>
              </a:ext>
            </a:extLst>
          </p:cNvPr>
          <p:cNvSpPr>
            <a:spLocks noGrp="1"/>
          </p:cNvSpPr>
          <p:nvPr>
            <p:ph type="dt" sz="half" idx="10"/>
          </p:nvPr>
        </p:nvSpPr>
        <p:spPr/>
        <p:txBody>
          <a:bodyPr/>
          <a:lstStyle/>
          <a:p>
            <a:fld id="{A2609D96-3E59-421D-934F-297F357F2BC0}" type="datetimeFigureOut">
              <a:rPr lang="en-US" smtClean="0"/>
              <a:t>6/8/2025</a:t>
            </a:fld>
            <a:endParaRPr lang="en-US"/>
          </a:p>
        </p:txBody>
      </p:sp>
      <p:sp>
        <p:nvSpPr>
          <p:cNvPr id="6" name="Footer Placeholder 5">
            <a:extLst>
              <a:ext uri="{FF2B5EF4-FFF2-40B4-BE49-F238E27FC236}">
                <a16:creationId xmlns:a16="http://schemas.microsoft.com/office/drawing/2014/main" xmlns="" id="{CE2F4401-C6C1-46A1-B2EB-486F061575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F990C8B-A953-23A3-9179-5641B68C5179}"/>
              </a:ext>
            </a:extLst>
          </p:cNvPr>
          <p:cNvSpPr>
            <a:spLocks noGrp="1"/>
          </p:cNvSpPr>
          <p:nvPr>
            <p:ph type="sldNum" sz="quarter" idx="12"/>
          </p:nvPr>
        </p:nvSpPr>
        <p:spPr/>
        <p:txBody>
          <a:bodyPr/>
          <a:lstStyle/>
          <a:p>
            <a:fld id="{185771C6-1D43-4956-8E97-09E4072E7BC6}" type="slidenum">
              <a:rPr lang="en-US" smtClean="0"/>
              <a:t>‹#›</a:t>
            </a:fld>
            <a:endParaRPr lang="en-US"/>
          </a:p>
        </p:txBody>
      </p:sp>
    </p:spTree>
    <p:extLst>
      <p:ext uri="{BB962C8B-B14F-4D97-AF65-F5344CB8AC3E}">
        <p14:creationId xmlns:p14="http://schemas.microsoft.com/office/powerpoint/2010/main" val="2860365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BC59DA0-354E-C99A-37DC-685191DFC2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31CCCA1-5BD4-C3BD-CD3F-96865FE119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F5800A1-78D2-C021-E33B-9F05920881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2609D96-3E59-421D-934F-297F357F2BC0}" type="datetimeFigureOut">
              <a:rPr lang="en-US" smtClean="0"/>
              <a:t>6/8/2025</a:t>
            </a:fld>
            <a:endParaRPr lang="en-US"/>
          </a:p>
        </p:txBody>
      </p:sp>
      <p:sp>
        <p:nvSpPr>
          <p:cNvPr id="5" name="Footer Placeholder 4">
            <a:extLst>
              <a:ext uri="{FF2B5EF4-FFF2-40B4-BE49-F238E27FC236}">
                <a16:creationId xmlns:a16="http://schemas.microsoft.com/office/drawing/2014/main" xmlns="" id="{12939A6A-9488-2535-4586-A2B0B90A1A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xmlns="" id="{45DB11E6-7138-57F9-ED65-B05DCC9A0C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85771C6-1D43-4956-8E97-09E4072E7BC6}" type="slidenum">
              <a:rPr lang="en-US" smtClean="0"/>
              <a:t>‹#›</a:t>
            </a:fld>
            <a:endParaRPr lang="en-US"/>
          </a:p>
        </p:txBody>
      </p:sp>
    </p:spTree>
    <p:extLst>
      <p:ext uri="{BB962C8B-B14F-4D97-AF65-F5344CB8AC3E}">
        <p14:creationId xmlns:p14="http://schemas.microsoft.com/office/powerpoint/2010/main" val="1850144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9.png"/><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8AF77A-E8AB-8BCF-6343-335C2BFF1E6B}"/>
              </a:ext>
            </a:extLst>
          </p:cNvPr>
          <p:cNvSpPr>
            <a:spLocks noGrp="1"/>
          </p:cNvSpPr>
          <p:nvPr>
            <p:ph type="ctrTitle"/>
          </p:nvPr>
        </p:nvSpPr>
        <p:spPr/>
        <p:txBody>
          <a:bodyPr/>
          <a:lstStyle/>
          <a:p>
            <a:r>
              <a:rPr lang="en-US" b="1" err="1"/>
              <a:t>iGEM</a:t>
            </a:r>
            <a:r>
              <a:rPr lang="en-US" b="1"/>
              <a:t> bee gut microbiome</a:t>
            </a:r>
          </a:p>
        </p:txBody>
      </p:sp>
      <p:sp>
        <p:nvSpPr>
          <p:cNvPr id="3" name="Subtitle 2">
            <a:extLst>
              <a:ext uri="{FF2B5EF4-FFF2-40B4-BE49-F238E27FC236}">
                <a16:creationId xmlns:a16="http://schemas.microsoft.com/office/drawing/2014/main" xmlns="" id="{9D983EEA-95EF-D113-ED4E-DEC7DB16B555}"/>
              </a:ext>
            </a:extLst>
          </p:cNvPr>
          <p:cNvSpPr>
            <a:spLocks noGrp="1"/>
          </p:cNvSpPr>
          <p:nvPr>
            <p:ph type="subTitle" idx="1"/>
          </p:nvPr>
        </p:nvSpPr>
        <p:spPr/>
        <p:txBody>
          <a:bodyPr/>
          <a:lstStyle/>
          <a:p>
            <a:r>
              <a:rPr lang="en-US"/>
              <a:t>IIT-Chicago Team</a:t>
            </a:r>
          </a:p>
        </p:txBody>
      </p:sp>
      <p:cxnSp>
        <p:nvCxnSpPr>
          <p:cNvPr id="4" name="Straight Connector 3">
            <a:extLst>
              <a:ext uri="{FF2B5EF4-FFF2-40B4-BE49-F238E27FC236}">
                <a16:creationId xmlns:a16="http://schemas.microsoft.com/office/drawing/2014/main" xmlns="" id="{323E4809-EA1E-953A-7914-3CEDA409AB22}"/>
              </a:ext>
            </a:extLst>
          </p:cNvPr>
          <p:cNvCxnSpPr>
            <a:cxnSpLocks/>
          </p:cNvCxnSpPr>
          <p:nvPr/>
        </p:nvCxnSpPr>
        <p:spPr>
          <a:xfrm>
            <a:off x="1754381" y="3478491"/>
            <a:ext cx="8735818" cy="0"/>
          </a:xfrm>
          <a:prstGeom prst="line">
            <a:avLst/>
          </a:prstGeom>
          <a:ln w="28575">
            <a:solidFill>
              <a:schemeClr val="accent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1034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BE4549-4A55-73C7-E830-0DE9F626413D}"/>
              </a:ext>
            </a:extLst>
          </p:cNvPr>
          <p:cNvSpPr>
            <a:spLocks noGrp="1"/>
          </p:cNvSpPr>
          <p:nvPr>
            <p:ph type="title"/>
          </p:nvPr>
        </p:nvSpPr>
        <p:spPr>
          <a:xfrm>
            <a:off x="838200" y="1846"/>
            <a:ext cx="10515600" cy="1325563"/>
          </a:xfrm>
        </p:spPr>
        <p:txBody>
          <a:bodyPr/>
          <a:lstStyle/>
          <a:p>
            <a:r>
              <a:rPr lang="en-US" b="1"/>
              <a:t>Simplified Vector design</a:t>
            </a:r>
          </a:p>
        </p:txBody>
      </p:sp>
      <p:sp>
        <p:nvSpPr>
          <p:cNvPr id="14" name="Frame 13">
            <a:extLst>
              <a:ext uri="{FF2B5EF4-FFF2-40B4-BE49-F238E27FC236}">
                <a16:creationId xmlns:a16="http://schemas.microsoft.com/office/drawing/2014/main" xmlns="" id="{5FF79766-E91C-AF47-38F1-D2FEBECD54A4}"/>
              </a:ext>
            </a:extLst>
          </p:cNvPr>
          <p:cNvSpPr/>
          <p:nvPr/>
        </p:nvSpPr>
        <p:spPr>
          <a:xfrm>
            <a:off x="1700873" y="2277603"/>
            <a:ext cx="9009460" cy="3284997"/>
          </a:xfrm>
          <a:prstGeom prst="frame">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xmlns="" id="{C5E298B1-2F8D-AB83-56A1-34674931C429}"/>
              </a:ext>
            </a:extLst>
          </p:cNvPr>
          <p:cNvSpPr/>
          <p:nvPr/>
        </p:nvSpPr>
        <p:spPr>
          <a:xfrm>
            <a:off x="3979333" y="2271652"/>
            <a:ext cx="4368800" cy="419361"/>
          </a:xfrm>
          <a:prstGeom prst="rect">
            <a:avLst/>
          </a:prstGeom>
          <a:solidFill>
            <a:srgbClr val="E97132"/>
          </a:solidFill>
          <a:ln>
            <a:solidFill>
              <a:srgbClr val="E971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err="1">
                <a:solidFill>
                  <a:schemeClr val="bg1"/>
                </a:solidFill>
              </a:rPr>
              <a:t>opd</a:t>
            </a:r>
            <a:endParaRPr lang="en-US">
              <a:solidFill>
                <a:schemeClr val="bg1"/>
              </a:solidFill>
            </a:endParaRPr>
          </a:p>
        </p:txBody>
      </p:sp>
      <p:sp>
        <p:nvSpPr>
          <p:cNvPr id="21" name="Rectangle 20">
            <a:extLst>
              <a:ext uri="{FF2B5EF4-FFF2-40B4-BE49-F238E27FC236}">
                <a16:creationId xmlns:a16="http://schemas.microsoft.com/office/drawing/2014/main" xmlns="" id="{C2C09869-C965-3ACE-46C7-FC180D345434}"/>
              </a:ext>
            </a:extLst>
          </p:cNvPr>
          <p:cNvSpPr/>
          <p:nvPr/>
        </p:nvSpPr>
        <p:spPr>
          <a:xfrm>
            <a:off x="2506133" y="2271652"/>
            <a:ext cx="1473200" cy="419361"/>
          </a:xfrm>
          <a:prstGeom prst="rect">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Promotor</a:t>
            </a:r>
          </a:p>
        </p:txBody>
      </p:sp>
      <p:sp>
        <p:nvSpPr>
          <p:cNvPr id="22" name="Rectangle 21">
            <a:extLst>
              <a:ext uri="{FF2B5EF4-FFF2-40B4-BE49-F238E27FC236}">
                <a16:creationId xmlns:a16="http://schemas.microsoft.com/office/drawing/2014/main" xmlns="" id="{03D49EA0-ADB9-F251-784D-DBD4DFD5335B}"/>
              </a:ext>
            </a:extLst>
          </p:cNvPr>
          <p:cNvSpPr/>
          <p:nvPr/>
        </p:nvSpPr>
        <p:spPr>
          <a:xfrm>
            <a:off x="8348133" y="2271651"/>
            <a:ext cx="1473200" cy="419361"/>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Terminator</a:t>
            </a:r>
          </a:p>
        </p:txBody>
      </p:sp>
      <p:sp>
        <p:nvSpPr>
          <p:cNvPr id="23" name="Rectangle 22">
            <a:extLst>
              <a:ext uri="{FF2B5EF4-FFF2-40B4-BE49-F238E27FC236}">
                <a16:creationId xmlns:a16="http://schemas.microsoft.com/office/drawing/2014/main" xmlns="" id="{C3B4F1FC-121F-70C7-44FB-BF6FB8B912A7}"/>
              </a:ext>
            </a:extLst>
          </p:cNvPr>
          <p:cNvSpPr/>
          <p:nvPr/>
        </p:nvSpPr>
        <p:spPr>
          <a:xfrm rot="16200000">
            <a:off x="1347821" y="3164587"/>
            <a:ext cx="1125470" cy="419361"/>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Selector</a:t>
            </a:r>
          </a:p>
        </p:txBody>
      </p:sp>
      <p:sp>
        <p:nvSpPr>
          <p:cNvPr id="24" name="Rectangle 23">
            <a:extLst>
              <a:ext uri="{FF2B5EF4-FFF2-40B4-BE49-F238E27FC236}">
                <a16:creationId xmlns:a16="http://schemas.microsoft.com/office/drawing/2014/main" xmlns="" id="{D16AEF83-BD43-13C5-C9B8-B9DD796018E3}"/>
              </a:ext>
            </a:extLst>
          </p:cNvPr>
          <p:cNvSpPr/>
          <p:nvPr/>
        </p:nvSpPr>
        <p:spPr>
          <a:xfrm rot="16200000">
            <a:off x="1097757" y="4540120"/>
            <a:ext cx="1625597" cy="419361"/>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H1 arm</a:t>
            </a:r>
          </a:p>
        </p:txBody>
      </p:sp>
      <p:sp>
        <p:nvSpPr>
          <p:cNvPr id="25" name="Rectangle 24">
            <a:extLst>
              <a:ext uri="{FF2B5EF4-FFF2-40B4-BE49-F238E27FC236}">
                <a16:creationId xmlns:a16="http://schemas.microsoft.com/office/drawing/2014/main" xmlns="" id="{E73982F1-030E-F0B1-D794-06864B0AEB2D}"/>
              </a:ext>
            </a:extLst>
          </p:cNvPr>
          <p:cNvSpPr/>
          <p:nvPr/>
        </p:nvSpPr>
        <p:spPr>
          <a:xfrm rot="5400000">
            <a:off x="9687853" y="4540119"/>
            <a:ext cx="1625597" cy="419363"/>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H2 arm</a:t>
            </a:r>
          </a:p>
        </p:txBody>
      </p:sp>
      <p:cxnSp>
        <p:nvCxnSpPr>
          <p:cNvPr id="26" name="Straight Connector 25">
            <a:extLst>
              <a:ext uri="{FF2B5EF4-FFF2-40B4-BE49-F238E27FC236}">
                <a16:creationId xmlns:a16="http://schemas.microsoft.com/office/drawing/2014/main" xmlns="" id="{4165ABB5-A265-1968-19CD-061C60B0032D}"/>
              </a:ext>
            </a:extLst>
          </p:cNvPr>
          <p:cNvCxnSpPr>
            <a:cxnSpLocks/>
          </p:cNvCxnSpPr>
          <p:nvPr/>
        </p:nvCxnSpPr>
        <p:spPr>
          <a:xfrm>
            <a:off x="389022" y="1043590"/>
            <a:ext cx="11413956" cy="0"/>
          </a:xfrm>
          <a:prstGeom prst="line">
            <a:avLst/>
          </a:prstGeom>
          <a:ln w="28575">
            <a:solidFill>
              <a:srgbClr val="E97132"/>
            </a:solidFill>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xmlns="" id="{F125CAB5-ED17-049D-AD74-E2E93CFA36AF}"/>
              </a:ext>
            </a:extLst>
          </p:cNvPr>
          <p:cNvSpPr txBox="1"/>
          <p:nvPr/>
        </p:nvSpPr>
        <p:spPr>
          <a:xfrm>
            <a:off x="4575769" y="5193267"/>
            <a:ext cx="3259667" cy="369332"/>
          </a:xfrm>
          <a:prstGeom prst="rect">
            <a:avLst/>
          </a:prstGeom>
          <a:noFill/>
        </p:spPr>
        <p:txBody>
          <a:bodyPr wrap="square" rtlCol="0">
            <a:spAutoFit/>
          </a:bodyPr>
          <a:lstStyle/>
          <a:p>
            <a:pPr algn="ctr"/>
            <a:r>
              <a:rPr lang="en-US">
                <a:solidFill>
                  <a:schemeClr val="bg1"/>
                </a:solidFill>
              </a:rPr>
              <a:t>Backbone</a:t>
            </a:r>
          </a:p>
        </p:txBody>
      </p:sp>
    </p:spTree>
    <p:extLst>
      <p:ext uri="{BB962C8B-B14F-4D97-AF65-F5344CB8AC3E}">
        <p14:creationId xmlns:p14="http://schemas.microsoft.com/office/powerpoint/2010/main" val="142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E7B2DF-89BB-0311-7D96-EAC51433C742}"/>
              </a:ext>
            </a:extLst>
          </p:cNvPr>
          <p:cNvSpPr>
            <a:spLocks noGrp="1"/>
          </p:cNvSpPr>
          <p:nvPr>
            <p:ph type="title"/>
          </p:nvPr>
        </p:nvSpPr>
        <p:spPr/>
        <p:txBody>
          <a:bodyPr/>
          <a:lstStyle/>
          <a:p>
            <a:r>
              <a:rPr lang="en-US"/>
              <a:t>Major Project Milestones</a:t>
            </a:r>
          </a:p>
        </p:txBody>
      </p:sp>
      <p:sp>
        <p:nvSpPr>
          <p:cNvPr id="3" name="Content Placeholder 2">
            <a:extLst>
              <a:ext uri="{FF2B5EF4-FFF2-40B4-BE49-F238E27FC236}">
                <a16:creationId xmlns:a16="http://schemas.microsoft.com/office/drawing/2014/main" xmlns="" id="{6A4A74AC-5686-65D9-67B1-24B2159C0524}"/>
              </a:ext>
            </a:extLst>
          </p:cNvPr>
          <p:cNvSpPr>
            <a:spLocks noGrp="1"/>
          </p:cNvSpPr>
          <p:nvPr>
            <p:ph idx="1"/>
          </p:nvPr>
        </p:nvSpPr>
        <p:spPr>
          <a:xfrm>
            <a:off x="838200" y="1938895"/>
            <a:ext cx="10515600" cy="4351338"/>
          </a:xfrm>
        </p:spPr>
        <p:txBody>
          <a:bodyPr vert="horz" lIns="91440" tIns="45720" rIns="91440" bIns="45720" rtlCol="0" anchor="t">
            <a:normAutofit/>
          </a:bodyPr>
          <a:lstStyle/>
          <a:p>
            <a:pPr marL="514350" indent="-514350">
              <a:buAutoNum type="arabicPeriod"/>
            </a:pPr>
            <a:r>
              <a:rPr lang="en-US" sz="2400"/>
              <a:t>Clone OPH gene into appropriate homologous rec vector</a:t>
            </a:r>
          </a:p>
          <a:p>
            <a:pPr marL="514350" indent="-514350">
              <a:buAutoNum type="arabicPeriod"/>
            </a:pPr>
            <a:r>
              <a:rPr lang="en-US" sz="2400"/>
              <a:t>Transfect into S. </a:t>
            </a:r>
            <a:r>
              <a:rPr lang="en-US" sz="2400" err="1"/>
              <a:t>alvi</a:t>
            </a:r>
            <a:r>
              <a:rPr lang="en-US" sz="2400"/>
              <a:t> (electroporate), and screen for recombinants using selectable marker</a:t>
            </a:r>
          </a:p>
          <a:p>
            <a:pPr marL="514350" indent="-514350">
              <a:buAutoNum type="arabicPeriod"/>
            </a:pPr>
            <a:r>
              <a:rPr lang="en-US" sz="2400"/>
              <a:t>Demonstrate OPH gene is active in S. alvi</a:t>
            </a:r>
          </a:p>
          <a:p>
            <a:pPr marL="514350" indent="-514350">
              <a:buAutoNum type="arabicPeriod"/>
            </a:pPr>
            <a:r>
              <a:rPr lang="en-US" sz="2400"/>
              <a:t>Demonstrate engineered OPH: S </a:t>
            </a:r>
            <a:r>
              <a:rPr lang="en-US" sz="2400" err="1"/>
              <a:t>alvi</a:t>
            </a:r>
            <a:r>
              <a:rPr lang="en-US" sz="2400"/>
              <a:t> can colonize bee gut</a:t>
            </a:r>
          </a:p>
          <a:p>
            <a:pPr marL="514350" indent="-514350">
              <a:buAutoNum type="arabicPeriod"/>
            </a:pPr>
            <a:r>
              <a:rPr lang="en-US" sz="2400"/>
              <a:t>Demonstrate activity of OPH in bee gut</a:t>
            </a:r>
          </a:p>
          <a:p>
            <a:pPr marL="514350" indent="-514350">
              <a:buAutoNum type="arabicPeriod"/>
            </a:pPr>
            <a:r>
              <a:rPr lang="en-US" sz="2400"/>
              <a:t>Assess differences in pesticide impact on bees with and without OPH: S </a:t>
            </a:r>
            <a:r>
              <a:rPr lang="en-US" sz="2400" err="1"/>
              <a:t>alvi</a:t>
            </a:r>
            <a:endParaRPr lang="en-US" sz="2400"/>
          </a:p>
          <a:p>
            <a:pPr>
              <a:buAutoNum type="arabicPeriod"/>
            </a:pPr>
            <a:endParaRPr lang="en-US"/>
          </a:p>
        </p:txBody>
      </p:sp>
    </p:spTree>
    <p:extLst>
      <p:ext uri="{BB962C8B-B14F-4D97-AF65-F5344CB8AC3E}">
        <p14:creationId xmlns:p14="http://schemas.microsoft.com/office/powerpoint/2010/main" val="1387226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69B4C4-1E9A-D92B-6C32-F242FA24D83E}"/>
              </a:ext>
            </a:extLst>
          </p:cNvPr>
          <p:cNvSpPr>
            <a:spLocks noGrp="1"/>
          </p:cNvSpPr>
          <p:nvPr>
            <p:ph type="title"/>
          </p:nvPr>
        </p:nvSpPr>
        <p:spPr>
          <a:xfrm>
            <a:off x="501316" y="9822"/>
            <a:ext cx="10515600" cy="1325563"/>
          </a:xfrm>
        </p:spPr>
        <p:txBody>
          <a:bodyPr/>
          <a:lstStyle/>
          <a:p>
            <a:r>
              <a:rPr lang="en-US" b="1"/>
              <a:t>Summary</a:t>
            </a:r>
          </a:p>
        </p:txBody>
      </p:sp>
      <p:sp>
        <p:nvSpPr>
          <p:cNvPr id="3" name="Content Placeholder 2">
            <a:extLst>
              <a:ext uri="{FF2B5EF4-FFF2-40B4-BE49-F238E27FC236}">
                <a16:creationId xmlns:a16="http://schemas.microsoft.com/office/drawing/2014/main" xmlns="" id="{FEAF8D27-7253-45B6-E395-8CB78B8F6FF4}"/>
              </a:ext>
            </a:extLst>
          </p:cNvPr>
          <p:cNvSpPr>
            <a:spLocks noGrp="1"/>
          </p:cNvSpPr>
          <p:nvPr>
            <p:ph idx="1"/>
          </p:nvPr>
        </p:nvSpPr>
        <p:spPr>
          <a:xfrm>
            <a:off x="4780547" y="1903413"/>
            <a:ext cx="6910137" cy="2088094"/>
          </a:xfrm>
        </p:spPr>
        <p:txBody>
          <a:bodyPr>
            <a:normAutofit/>
          </a:bodyPr>
          <a:lstStyle/>
          <a:p>
            <a:pPr marL="0" indent="0">
              <a:buNone/>
            </a:pPr>
            <a:r>
              <a:rPr lang="en-US" sz="1600"/>
              <a:t>Bees are the most important pollinators. Pollinators transfer pollen from various crops, facilitating seed formation and fruit production. The economic value of pollinators, including honeybees, in global crop production is estimated to be approximately $235 billion to $577 billion annually. Furthermore, the increasing variety and area of subtropical crops with high pollinator dependence are enhancing the importance of pollinators. For these reasons, honeybees impact 11 out of the 17 United Nations Sustainable Development Goals (SDGs).</a:t>
            </a:r>
          </a:p>
        </p:txBody>
      </p:sp>
      <p:cxnSp>
        <p:nvCxnSpPr>
          <p:cNvPr id="5" name="Straight Connector 4">
            <a:extLst>
              <a:ext uri="{FF2B5EF4-FFF2-40B4-BE49-F238E27FC236}">
                <a16:creationId xmlns:a16="http://schemas.microsoft.com/office/drawing/2014/main" xmlns="" id="{1589C808-BBDF-DB1B-97D1-576F066EE6C3}"/>
              </a:ext>
            </a:extLst>
          </p:cNvPr>
          <p:cNvCxnSpPr/>
          <p:nvPr/>
        </p:nvCxnSpPr>
        <p:spPr>
          <a:xfrm>
            <a:off x="4844715" y="1819024"/>
            <a:ext cx="6689558" cy="0"/>
          </a:xfrm>
          <a:prstGeom prst="line">
            <a:avLst/>
          </a:prstGeom>
          <a:ln w="28575">
            <a:solidFill>
              <a:schemeClr val="accent2"/>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xmlns="" id="{C044A950-9BDF-566A-BE99-7BDE99E725A7}"/>
              </a:ext>
            </a:extLst>
          </p:cNvPr>
          <p:cNvSpPr txBox="1"/>
          <p:nvPr/>
        </p:nvSpPr>
        <p:spPr>
          <a:xfrm>
            <a:off x="4844715" y="1335385"/>
            <a:ext cx="3232484" cy="461665"/>
          </a:xfrm>
          <a:prstGeom prst="rect">
            <a:avLst/>
          </a:prstGeom>
          <a:noFill/>
        </p:spPr>
        <p:txBody>
          <a:bodyPr wrap="square" rtlCol="0">
            <a:spAutoFit/>
          </a:bodyPr>
          <a:lstStyle/>
          <a:p>
            <a:r>
              <a:rPr lang="en-US" sz="2400" b="1"/>
              <a:t>Values of bees</a:t>
            </a:r>
          </a:p>
        </p:txBody>
      </p:sp>
      <p:pic>
        <p:nvPicPr>
          <p:cNvPr id="8" name="Picture 7">
            <a:extLst>
              <a:ext uri="{FF2B5EF4-FFF2-40B4-BE49-F238E27FC236}">
                <a16:creationId xmlns:a16="http://schemas.microsoft.com/office/drawing/2014/main" xmlns="" id="{6EEE2DE9-6350-23FD-9D3D-FFE4504D9581}"/>
              </a:ext>
            </a:extLst>
          </p:cNvPr>
          <p:cNvPicPr>
            <a:picLocks noChangeAspect="1"/>
          </p:cNvPicPr>
          <p:nvPr/>
        </p:nvPicPr>
        <p:blipFill>
          <a:blip r:embed="rId2"/>
          <a:stretch>
            <a:fillRect/>
          </a:stretch>
        </p:blipFill>
        <p:spPr>
          <a:xfrm>
            <a:off x="501317" y="1819024"/>
            <a:ext cx="3987990" cy="2303797"/>
          </a:xfrm>
          <a:prstGeom prst="rect">
            <a:avLst/>
          </a:prstGeom>
        </p:spPr>
      </p:pic>
      <p:sp>
        <p:nvSpPr>
          <p:cNvPr id="15" name="TextBox 14">
            <a:extLst>
              <a:ext uri="{FF2B5EF4-FFF2-40B4-BE49-F238E27FC236}">
                <a16:creationId xmlns:a16="http://schemas.microsoft.com/office/drawing/2014/main" xmlns="" id="{CB03DC69-F5D1-3B07-F0DF-7C1927671006}"/>
              </a:ext>
            </a:extLst>
          </p:cNvPr>
          <p:cNvSpPr txBox="1"/>
          <p:nvPr/>
        </p:nvSpPr>
        <p:spPr>
          <a:xfrm>
            <a:off x="496859" y="5071238"/>
            <a:ext cx="11193825" cy="1323439"/>
          </a:xfrm>
          <a:prstGeom prst="rect">
            <a:avLst/>
          </a:prstGeom>
          <a:noFill/>
        </p:spPr>
        <p:txBody>
          <a:bodyPr wrap="square">
            <a:spAutoFit/>
          </a:bodyPr>
          <a:lstStyle/>
          <a:p>
            <a:r>
              <a:rPr lang="en-US" sz="1600"/>
              <a:t>A recent phenomenon of mass disappearance of honeybees has been occurring. During the winter of 2021, 7.8 billion honeybees vanished without a trace due to Colony Collapse Disorder (CCD). This scale of damage appears to be continuously growing. Between September and November 2022 alone, 10 billion honeybees disappeared, followed by an estimated 14 billion honeybees disappearing in early 2023. Factors such as climate change and parasitic mites are causing the decline of honeybee populations, severely threatening the beekeeping industry.</a:t>
            </a:r>
          </a:p>
        </p:txBody>
      </p:sp>
      <p:cxnSp>
        <p:nvCxnSpPr>
          <p:cNvPr id="16" name="Straight Connector 15">
            <a:extLst>
              <a:ext uri="{FF2B5EF4-FFF2-40B4-BE49-F238E27FC236}">
                <a16:creationId xmlns:a16="http://schemas.microsoft.com/office/drawing/2014/main" xmlns="" id="{D03BBD9E-65AF-09EF-7514-BC5DF04E8789}"/>
              </a:ext>
            </a:extLst>
          </p:cNvPr>
          <p:cNvCxnSpPr>
            <a:cxnSpLocks/>
          </p:cNvCxnSpPr>
          <p:nvPr/>
        </p:nvCxnSpPr>
        <p:spPr>
          <a:xfrm>
            <a:off x="569048" y="4977090"/>
            <a:ext cx="11055685" cy="0"/>
          </a:xfrm>
          <a:prstGeom prst="line">
            <a:avLst/>
          </a:prstGeom>
          <a:ln w="28575">
            <a:solidFill>
              <a:schemeClr val="accent2"/>
            </a:solidFill>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xmlns="" id="{0E3A0E4A-2B68-DAD1-FACA-0984143B3C0A}"/>
              </a:ext>
            </a:extLst>
          </p:cNvPr>
          <p:cNvSpPr txBox="1"/>
          <p:nvPr/>
        </p:nvSpPr>
        <p:spPr>
          <a:xfrm>
            <a:off x="496859" y="4515425"/>
            <a:ext cx="5336674" cy="461665"/>
          </a:xfrm>
          <a:prstGeom prst="rect">
            <a:avLst/>
          </a:prstGeom>
          <a:noFill/>
        </p:spPr>
        <p:txBody>
          <a:bodyPr wrap="square" rtlCol="0">
            <a:spAutoFit/>
          </a:bodyPr>
          <a:lstStyle/>
          <a:p>
            <a:r>
              <a:rPr lang="en-US" sz="2400" b="1"/>
              <a:t>Colony Collapse Disorder </a:t>
            </a:r>
          </a:p>
        </p:txBody>
      </p:sp>
    </p:spTree>
    <p:extLst>
      <p:ext uri="{BB962C8B-B14F-4D97-AF65-F5344CB8AC3E}">
        <p14:creationId xmlns:p14="http://schemas.microsoft.com/office/powerpoint/2010/main" val="2928795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28D707-5637-6CD2-1AF4-DB470278A229}"/>
              </a:ext>
            </a:extLst>
          </p:cNvPr>
          <p:cNvSpPr>
            <a:spLocks noGrp="1"/>
          </p:cNvSpPr>
          <p:nvPr>
            <p:ph type="title"/>
          </p:nvPr>
        </p:nvSpPr>
        <p:spPr/>
        <p:txBody>
          <a:bodyPr/>
          <a:lstStyle/>
          <a:p>
            <a:pPr algn="ctr"/>
            <a:r>
              <a:rPr lang="en-US" b="1"/>
              <a:t>Colony Collapse Disorder(CDD)</a:t>
            </a:r>
          </a:p>
        </p:txBody>
      </p:sp>
      <p:grpSp>
        <p:nvGrpSpPr>
          <p:cNvPr id="32" name="Group 31">
            <a:extLst>
              <a:ext uri="{FF2B5EF4-FFF2-40B4-BE49-F238E27FC236}">
                <a16:creationId xmlns:a16="http://schemas.microsoft.com/office/drawing/2014/main" xmlns="" id="{49D1A9D6-FCDF-0670-DBBA-859F49A3DADC}"/>
              </a:ext>
            </a:extLst>
          </p:cNvPr>
          <p:cNvGrpSpPr/>
          <p:nvPr/>
        </p:nvGrpSpPr>
        <p:grpSpPr>
          <a:xfrm>
            <a:off x="7796107" y="2206495"/>
            <a:ext cx="1767840" cy="1524000"/>
            <a:chOff x="7796107" y="2037159"/>
            <a:chExt cx="1767840" cy="1524000"/>
          </a:xfrm>
        </p:grpSpPr>
        <p:sp>
          <p:nvSpPr>
            <p:cNvPr id="6" name="Hexagon 5">
              <a:extLst>
                <a:ext uri="{FF2B5EF4-FFF2-40B4-BE49-F238E27FC236}">
                  <a16:creationId xmlns:a16="http://schemas.microsoft.com/office/drawing/2014/main" xmlns="" id="{7260DCF7-8151-24FE-7285-CCE6D1739560}"/>
                </a:ext>
              </a:extLst>
            </p:cNvPr>
            <p:cNvSpPr/>
            <p:nvPr/>
          </p:nvSpPr>
          <p:spPr>
            <a:xfrm>
              <a:off x="7796107" y="2037159"/>
              <a:ext cx="1767840" cy="1524000"/>
            </a:xfrm>
            <a:prstGeom prst="hexagon">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descr="Germ with solid fill">
              <a:extLst>
                <a:ext uri="{FF2B5EF4-FFF2-40B4-BE49-F238E27FC236}">
                  <a16:creationId xmlns:a16="http://schemas.microsoft.com/office/drawing/2014/main" xmlns="" id="{433D1BB4-AFEC-3285-C13D-73A5A5BDF60C}"/>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8222827" y="2341959"/>
              <a:ext cx="914400" cy="914400"/>
            </a:xfrm>
            <a:prstGeom prst="rect">
              <a:avLst/>
            </a:prstGeom>
          </p:spPr>
        </p:pic>
      </p:grpSp>
      <p:grpSp>
        <p:nvGrpSpPr>
          <p:cNvPr id="31" name="Group 30">
            <a:extLst>
              <a:ext uri="{FF2B5EF4-FFF2-40B4-BE49-F238E27FC236}">
                <a16:creationId xmlns:a16="http://schemas.microsoft.com/office/drawing/2014/main" xmlns="" id="{E461564B-6E39-E41A-A466-24B82E37DCE9}"/>
              </a:ext>
            </a:extLst>
          </p:cNvPr>
          <p:cNvGrpSpPr/>
          <p:nvPr/>
        </p:nvGrpSpPr>
        <p:grpSpPr>
          <a:xfrm>
            <a:off x="6028267" y="2206495"/>
            <a:ext cx="1767840" cy="1524000"/>
            <a:chOff x="6028267" y="2037159"/>
            <a:chExt cx="1767840" cy="1524000"/>
          </a:xfrm>
        </p:grpSpPr>
        <p:sp>
          <p:nvSpPr>
            <p:cNvPr id="7" name="Hexagon 6">
              <a:extLst>
                <a:ext uri="{FF2B5EF4-FFF2-40B4-BE49-F238E27FC236}">
                  <a16:creationId xmlns:a16="http://schemas.microsoft.com/office/drawing/2014/main" xmlns="" id="{4DFEB1D7-AFC5-C308-0C2C-084BB538EBC1}"/>
                </a:ext>
              </a:extLst>
            </p:cNvPr>
            <p:cNvSpPr/>
            <p:nvPr/>
          </p:nvSpPr>
          <p:spPr>
            <a:xfrm>
              <a:off x="6028267" y="2037159"/>
              <a:ext cx="1767840" cy="1524000"/>
            </a:xfrm>
            <a:prstGeom prst="hexagon">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Apple with solid fill">
              <a:extLst>
                <a:ext uri="{FF2B5EF4-FFF2-40B4-BE49-F238E27FC236}">
                  <a16:creationId xmlns:a16="http://schemas.microsoft.com/office/drawing/2014/main" xmlns="" id="{463E0B65-BC8B-9E6E-E533-EFAE9380F51E}"/>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6454987" y="2295515"/>
              <a:ext cx="914400" cy="914400"/>
            </a:xfrm>
            <a:prstGeom prst="rect">
              <a:avLst/>
            </a:prstGeom>
          </p:spPr>
        </p:pic>
      </p:grpSp>
      <p:grpSp>
        <p:nvGrpSpPr>
          <p:cNvPr id="29" name="Group 28">
            <a:extLst>
              <a:ext uri="{FF2B5EF4-FFF2-40B4-BE49-F238E27FC236}">
                <a16:creationId xmlns:a16="http://schemas.microsoft.com/office/drawing/2014/main" xmlns="" id="{B8C54CB8-B9C1-6A16-7EEF-FA1ABEFF34C3}"/>
              </a:ext>
            </a:extLst>
          </p:cNvPr>
          <p:cNvGrpSpPr/>
          <p:nvPr/>
        </p:nvGrpSpPr>
        <p:grpSpPr>
          <a:xfrm>
            <a:off x="2492587" y="2206495"/>
            <a:ext cx="1767840" cy="1524000"/>
            <a:chOff x="2492587" y="2037159"/>
            <a:chExt cx="1767840" cy="1524000"/>
          </a:xfrm>
        </p:grpSpPr>
        <p:sp>
          <p:nvSpPr>
            <p:cNvPr id="4" name="Hexagon 3">
              <a:extLst>
                <a:ext uri="{FF2B5EF4-FFF2-40B4-BE49-F238E27FC236}">
                  <a16:creationId xmlns:a16="http://schemas.microsoft.com/office/drawing/2014/main" xmlns="" id="{61C5D4C3-891B-5D3C-1BF8-FF0398B7C8BB}"/>
                </a:ext>
              </a:extLst>
            </p:cNvPr>
            <p:cNvSpPr/>
            <p:nvPr/>
          </p:nvSpPr>
          <p:spPr>
            <a:xfrm>
              <a:off x="2492587" y="2037159"/>
              <a:ext cx="1767840" cy="1524000"/>
            </a:xfrm>
            <a:prstGeom prst="hexagon">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Water Bottle with solid fill">
              <a:extLst>
                <a:ext uri="{FF2B5EF4-FFF2-40B4-BE49-F238E27FC236}">
                  <a16:creationId xmlns:a16="http://schemas.microsoft.com/office/drawing/2014/main" xmlns="" id="{A1F27BF3-6D16-8BEA-9A2E-13BAD7F1E070}"/>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2919307" y="2341959"/>
              <a:ext cx="914400" cy="914400"/>
            </a:xfrm>
            <a:prstGeom prst="rect">
              <a:avLst/>
            </a:prstGeom>
          </p:spPr>
        </p:pic>
      </p:grpSp>
      <p:grpSp>
        <p:nvGrpSpPr>
          <p:cNvPr id="30" name="Group 29">
            <a:extLst>
              <a:ext uri="{FF2B5EF4-FFF2-40B4-BE49-F238E27FC236}">
                <a16:creationId xmlns:a16="http://schemas.microsoft.com/office/drawing/2014/main" xmlns="" id="{C6ECCE07-AC74-DB26-5863-CBF28E2A088A}"/>
              </a:ext>
            </a:extLst>
          </p:cNvPr>
          <p:cNvGrpSpPr/>
          <p:nvPr/>
        </p:nvGrpSpPr>
        <p:grpSpPr>
          <a:xfrm>
            <a:off x="4260427" y="2206495"/>
            <a:ext cx="1767840" cy="1524000"/>
            <a:chOff x="4260427" y="2037159"/>
            <a:chExt cx="1767840" cy="1524000"/>
          </a:xfrm>
        </p:grpSpPr>
        <p:sp>
          <p:nvSpPr>
            <p:cNvPr id="5" name="Hexagon 4">
              <a:extLst>
                <a:ext uri="{FF2B5EF4-FFF2-40B4-BE49-F238E27FC236}">
                  <a16:creationId xmlns:a16="http://schemas.microsoft.com/office/drawing/2014/main" xmlns="" id="{4287DE23-B825-3770-C45A-465995106CFF}"/>
                </a:ext>
              </a:extLst>
            </p:cNvPr>
            <p:cNvSpPr/>
            <p:nvPr/>
          </p:nvSpPr>
          <p:spPr>
            <a:xfrm>
              <a:off x="4260427" y="2037159"/>
              <a:ext cx="1767840" cy="1524000"/>
            </a:xfrm>
            <a:prstGeom prst="hexagon">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DNA with solid fill">
              <a:extLst>
                <a:ext uri="{FF2B5EF4-FFF2-40B4-BE49-F238E27FC236}">
                  <a16:creationId xmlns:a16="http://schemas.microsoft.com/office/drawing/2014/main" xmlns="" id="{C46A744D-3E38-2F7B-CCE3-621B61D8CCF1}"/>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4687147" y="2341959"/>
              <a:ext cx="914400" cy="914400"/>
            </a:xfrm>
            <a:prstGeom prst="rect">
              <a:avLst/>
            </a:prstGeom>
          </p:spPr>
        </p:pic>
      </p:grpSp>
      <p:sp>
        <p:nvSpPr>
          <p:cNvPr id="22" name="TextBox 21">
            <a:extLst>
              <a:ext uri="{FF2B5EF4-FFF2-40B4-BE49-F238E27FC236}">
                <a16:creationId xmlns:a16="http://schemas.microsoft.com/office/drawing/2014/main" xmlns="" id="{DE4C545B-52DE-BCE5-DCCB-ABEED464A889}"/>
              </a:ext>
            </a:extLst>
          </p:cNvPr>
          <p:cNvSpPr txBox="1"/>
          <p:nvPr/>
        </p:nvSpPr>
        <p:spPr>
          <a:xfrm>
            <a:off x="2065867" y="1632885"/>
            <a:ext cx="2621280" cy="584775"/>
          </a:xfrm>
          <a:prstGeom prst="rect">
            <a:avLst/>
          </a:prstGeom>
          <a:noFill/>
        </p:spPr>
        <p:txBody>
          <a:bodyPr wrap="square">
            <a:spAutoFit/>
          </a:bodyPr>
          <a:lstStyle/>
          <a:p>
            <a:pPr algn="ctr"/>
            <a:r>
              <a:rPr lang="en-US" sz="1600" b="1"/>
              <a:t>Pesticides and </a:t>
            </a:r>
          </a:p>
          <a:p>
            <a:pPr algn="ctr"/>
            <a:r>
              <a:rPr lang="en-US" sz="1600" b="1"/>
              <a:t>Biocides</a:t>
            </a:r>
          </a:p>
        </p:txBody>
      </p:sp>
      <p:sp>
        <p:nvSpPr>
          <p:cNvPr id="24" name="TextBox 23">
            <a:extLst>
              <a:ext uri="{FF2B5EF4-FFF2-40B4-BE49-F238E27FC236}">
                <a16:creationId xmlns:a16="http://schemas.microsoft.com/office/drawing/2014/main" xmlns="" id="{B1F28911-E1FD-CC06-A9A0-32AC2D3A5E0F}"/>
              </a:ext>
            </a:extLst>
          </p:cNvPr>
          <p:cNvSpPr txBox="1"/>
          <p:nvPr/>
        </p:nvSpPr>
        <p:spPr>
          <a:xfrm>
            <a:off x="4260427" y="1626879"/>
            <a:ext cx="1767840" cy="584775"/>
          </a:xfrm>
          <a:prstGeom prst="rect">
            <a:avLst/>
          </a:prstGeom>
          <a:noFill/>
        </p:spPr>
        <p:txBody>
          <a:bodyPr wrap="square">
            <a:spAutoFit/>
          </a:bodyPr>
          <a:lstStyle/>
          <a:p>
            <a:pPr algn="ctr"/>
            <a:r>
              <a:rPr lang="en-US" sz="1600" b="1"/>
              <a:t>Loss of </a:t>
            </a:r>
          </a:p>
          <a:p>
            <a:pPr algn="ctr"/>
            <a:r>
              <a:rPr lang="en-US" sz="1600" b="1"/>
              <a:t>Genetic Diversity</a:t>
            </a:r>
          </a:p>
        </p:txBody>
      </p:sp>
      <p:sp>
        <p:nvSpPr>
          <p:cNvPr id="26" name="TextBox 25">
            <a:extLst>
              <a:ext uri="{FF2B5EF4-FFF2-40B4-BE49-F238E27FC236}">
                <a16:creationId xmlns:a16="http://schemas.microsoft.com/office/drawing/2014/main" xmlns="" id="{010A560A-8418-FFE6-2E89-B81D0889CEEE}"/>
              </a:ext>
            </a:extLst>
          </p:cNvPr>
          <p:cNvSpPr txBox="1"/>
          <p:nvPr/>
        </p:nvSpPr>
        <p:spPr>
          <a:xfrm>
            <a:off x="6196753" y="1755995"/>
            <a:ext cx="1430867" cy="338554"/>
          </a:xfrm>
          <a:prstGeom prst="rect">
            <a:avLst/>
          </a:prstGeom>
          <a:noFill/>
        </p:spPr>
        <p:txBody>
          <a:bodyPr wrap="square">
            <a:spAutoFit/>
          </a:bodyPr>
          <a:lstStyle/>
          <a:p>
            <a:pPr algn="ctr"/>
            <a:r>
              <a:rPr lang="en-US" sz="1600" b="1"/>
              <a:t>Malnutrition</a:t>
            </a:r>
          </a:p>
        </p:txBody>
      </p:sp>
      <p:sp>
        <p:nvSpPr>
          <p:cNvPr id="28" name="TextBox 27">
            <a:extLst>
              <a:ext uri="{FF2B5EF4-FFF2-40B4-BE49-F238E27FC236}">
                <a16:creationId xmlns:a16="http://schemas.microsoft.com/office/drawing/2014/main" xmlns="" id="{EB1C23FC-C48F-8470-FCA0-C1A9372718C1}"/>
              </a:ext>
            </a:extLst>
          </p:cNvPr>
          <p:cNvSpPr txBox="1"/>
          <p:nvPr/>
        </p:nvSpPr>
        <p:spPr>
          <a:xfrm>
            <a:off x="7994651" y="1632885"/>
            <a:ext cx="1361440" cy="584775"/>
          </a:xfrm>
          <a:prstGeom prst="rect">
            <a:avLst/>
          </a:prstGeom>
          <a:noFill/>
        </p:spPr>
        <p:txBody>
          <a:bodyPr wrap="square">
            <a:spAutoFit/>
          </a:bodyPr>
          <a:lstStyle/>
          <a:p>
            <a:pPr algn="ctr"/>
            <a:r>
              <a:rPr lang="en-US" sz="1600" b="1"/>
              <a:t>Pests and </a:t>
            </a:r>
          </a:p>
          <a:p>
            <a:pPr algn="ctr"/>
            <a:r>
              <a:rPr lang="en-US" sz="1600" b="1"/>
              <a:t>Diseases</a:t>
            </a:r>
          </a:p>
        </p:txBody>
      </p:sp>
      <p:sp>
        <p:nvSpPr>
          <p:cNvPr id="34" name="TextBox 33">
            <a:extLst>
              <a:ext uri="{FF2B5EF4-FFF2-40B4-BE49-F238E27FC236}">
                <a16:creationId xmlns:a16="http://schemas.microsoft.com/office/drawing/2014/main" xmlns="" id="{BFFC860B-46E0-9F38-E916-BBFD71C673F0}"/>
              </a:ext>
            </a:extLst>
          </p:cNvPr>
          <p:cNvSpPr txBox="1"/>
          <p:nvPr/>
        </p:nvSpPr>
        <p:spPr>
          <a:xfrm>
            <a:off x="2343218" y="3901676"/>
            <a:ext cx="2066579" cy="1323439"/>
          </a:xfrm>
          <a:prstGeom prst="rect">
            <a:avLst/>
          </a:prstGeom>
          <a:noFill/>
        </p:spPr>
        <p:txBody>
          <a:bodyPr wrap="square">
            <a:spAutoFit/>
          </a:bodyPr>
          <a:lstStyle/>
          <a:p>
            <a:pPr algn="ctr"/>
            <a:r>
              <a:rPr lang="en-US" sz="1600"/>
              <a:t>Acute and chronic toxicity caused by exposure to herbicides and insecticides.</a:t>
            </a:r>
          </a:p>
        </p:txBody>
      </p:sp>
      <p:sp>
        <p:nvSpPr>
          <p:cNvPr id="36" name="TextBox 35">
            <a:extLst>
              <a:ext uri="{FF2B5EF4-FFF2-40B4-BE49-F238E27FC236}">
                <a16:creationId xmlns:a16="http://schemas.microsoft.com/office/drawing/2014/main" xmlns="" id="{EFC6DBCA-2D22-4F6E-8599-99A87614D845}"/>
              </a:ext>
            </a:extLst>
          </p:cNvPr>
          <p:cNvSpPr txBox="1"/>
          <p:nvPr/>
        </p:nvSpPr>
        <p:spPr>
          <a:xfrm>
            <a:off x="4196081" y="3901676"/>
            <a:ext cx="1767840" cy="1323439"/>
          </a:xfrm>
          <a:prstGeom prst="rect">
            <a:avLst/>
          </a:prstGeom>
          <a:noFill/>
        </p:spPr>
        <p:txBody>
          <a:bodyPr wrap="square">
            <a:spAutoFit/>
          </a:bodyPr>
          <a:lstStyle/>
          <a:p>
            <a:pPr algn="ctr"/>
            <a:r>
              <a:rPr lang="en-US" sz="1600"/>
              <a:t>Lack of genetic variation due to prolonged artificial breeding.</a:t>
            </a:r>
          </a:p>
        </p:txBody>
      </p:sp>
      <p:sp>
        <p:nvSpPr>
          <p:cNvPr id="38" name="TextBox 37">
            <a:extLst>
              <a:ext uri="{FF2B5EF4-FFF2-40B4-BE49-F238E27FC236}">
                <a16:creationId xmlns:a16="http://schemas.microsoft.com/office/drawing/2014/main" xmlns="" id="{5A331DE3-4936-46FA-56BD-1280BDB1AA76}"/>
              </a:ext>
            </a:extLst>
          </p:cNvPr>
          <p:cNvSpPr txBox="1"/>
          <p:nvPr/>
        </p:nvSpPr>
        <p:spPr>
          <a:xfrm>
            <a:off x="5882284" y="3901676"/>
            <a:ext cx="2058201" cy="1323439"/>
          </a:xfrm>
          <a:prstGeom prst="rect">
            <a:avLst/>
          </a:prstGeom>
          <a:noFill/>
        </p:spPr>
        <p:txBody>
          <a:bodyPr wrap="square">
            <a:spAutoFit/>
          </a:bodyPr>
          <a:lstStyle/>
          <a:p>
            <a:pPr algn="ctr"/>
            <a:r>
              <a:rPr lang="en-US" sz="1600"/>
              <a:t>Environmental changes and reliance on monoculture crops as food sources</a:t>
            </a:r>
          </a:p>
        </p:txBody>
      </p:sp>
      <p:sp>
        <p:nvSpPr>
          <p:cNvPr id="39" name="TextBox 38">
            <a:extLst>
              <a:ext uri="{FF2B5EF4-FFF2-40B4-BE49-F238E27FC236}">
                <a16:creationId xmlns:a16="http://schemas.microsoft.com/office/drawing/2014/main" xmlns="" id="{45FD6DC5-2590-0498-2B1D-EFEABD174E07}"/>
              </a:ext>
            </a:extLst>
          </p:cNvPr>
          <p:cNvSpPr txBox="1"/>
          <p:nvPr/>
        </p:nvSpPr>
        <p:spPr>
          <a:xfrm>
            <a:off x="7790580" y="3901676"/>
            <a:ext cx="2058201" cy="1323439"/>
          </a:xfrm>
          <a:prstGeom prst="rect">
            <a:avLst/>
          </a:prstGeom>
          <a:noFill/>
        </p:spPr>
        <p:txBody>
          <a:bodyPr wrap="square">
            <a:spAutoFit/>
          </a:bodyPr>
          <a:lstStyle/>
          <a:p>
            <a:pPr algn="ctr"/>
            <a:r>
              <a:rPr lang="en-US" sz="1600"/>
              <a:t>Threats such as Varroa destructor mites, </a:t>
            </a:r>
            <a:r>
              <a:rPr lang="en-US" sz="1600" err="1"/>
              <a:t>Tropilaelaps</a:t>
            </a:r>
            <a:r>
              <a:rPr lang="en-US" sz="1600"/>
              <a:t> mites, Asian hornets, and viral infections.</a:t>
            </a:r>
          </a:p>
        </p:txBody>
      </p:sp>
    </p:spTree>
    <p:extLst>
      <p:ext uri="{BB962C8B-B14F-4D97-AF65-F5344CB8AC3E}">
        <p14:creationId xmlns:p14="http://schemas.microsoft.com/office/powerpoint/2010/main" val="2136231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04C8255-D353-B66F-BC85-C1483EB1CD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7D38C52D-DF5E-EDDA-3915-A1280EFA7944}"/>
              </a:ext>
            </a:extLst>
          </p:cNvPr>
          <p:cNvSpPr>
            <a:spLocks noGrp="1"/>
          </p:cNvSpPr>
          <p:nvPr>
            <p:ph type="title"/>
          </p:nvPr>
        </p:nvSpPr>
        <p:spPr>
          <a:xfrm>
            <a:off x="693821" y="2965"/>
            <a:ext cx="10515600" cy="1325563"/>
          </a:xfrm>
        </p:spPr>
        <p:txBody>
          <a:bodyPr/>
          <a:lstStyle/>
          <a:p>
            <a:r>
              <a:rPr lang="en-US" b="1"/>
              <a:t>Pesticides</a:t>
            </a:r>
          </a:p>
        </p:txBody>
      </p:sp>
      <p:sp>
        <p:nvSpPr>
          <p:cNvPr id="3" name="Content Placeholder 2">
            <a:extLst>
              <a:ext uri="{FF2B5EF4-FFF2-40B4-BE49-F238E27FC236}">
                <a16:creationId xmlns:a16="http://schemas.microsoft.com/office/drawing/2014/main" xmlns="" id="{8DDED340-224F-A9DA-09E9-05FE264763AD}"/>
              </a:ext>
            </a:extLst>
          </p:cNvPr>
          <p:cNvSpPr>
            <a:spLocks noGrp="1"/>
          </p:cNvSpPr>
          <p:nvPr>
            <p:ph idx="1"/>
          </p:nvPr>
        </p:nvSpPr>
        <p:spPr>
          <a:xfrm>
            <a:off x="7193858" y="1869015"/>
            <a:ext cx="4396376" cy="4277441"/>
          </a:xfrm>
        </p:spPr>
        <p:txBody>
          <a:bodyPr vert="horz" lIns="91440" tIns="45720" rIns="91440" bIns="45720" rtlCol="0" anchor="t">
            <a:normAutofit/>
          </a:bodyPr>
          <a:lstStyle/>
          <a:p>
            <a:pPr marL="0" indent="0">
              <a:lnSpc>
                <a:spcPct val="100000"/>
              </a:lnSpc>
              <a:buNone/>
            </a:pPr>
            <a:r>
              <a:rPr lang="en-US" sz="1600"/>
              <a:t>Even after DDT, various pesticides have been developed that pose threats to pollinators.</a:t>
            </a:r>
            <a:endParaRPr lang="en-US"/>
          </a:p>
          <a:p>
            <a:pPr marL="0" indent="0">
              <a:lnSpc>
                <a:spcPct val="100000"/>
              </a:lnSpc>
              <a:buNone/>
            </a:pPr>
            <a:endParaRPr lang="en-US" sz="1600"/>
          </a:p>
          <a:p>
            <a:pPr marL="0" indent="0">
              <a:lnSpc>
                <a:spcPct val="100000"/>
              </a:lnSpc>
              <a:buNone/>
            </a:pPr>
            <a:r>
              <a:rPr lang="en-US" sz="1600"/>
              <a:t> </a:t>
            </a:r>
            <a:r>
              <a:rPr lang="en-US" sz="1600">
                <a:solidFill>
                  <a:schemeClr val="accent2"/>
                </a:solidFill>
              </a:rPr>
              <a:t>Organophosphate pesticides are compounds formed by combining phosphorus (P) with oxygen or sulfur. They are highly toxic and work by specifically breaking down acetylcholine, thereby stopping nerve transmission. Although they degrade easily, many of these pesticides are highly toxic to humans and livestock.</a:t>
            </a:r>
            <a:endParaRPr lang="en-US">
              <a:solidFill>
                <a:schemeClr val="accent2"/>
              </a:solidFill>
            </a:endParaRPr>
          </a:p>
          <a:p>
            <a:pPr marL="0" indent="0">
              <a:lnSpc>
                <a:spcPct val="100000"/>
              </a:lnSpc>
              <a:buNone/>
            </a:pPr>
            <a:endParaRPr lang="en-US" sz="1600"/>
          </a:p>
        </p:txBody>
      </p:sp>
      <p:cxnSp>
        <p:nvCxnSpPr>
          <p:cNvPr id="6" name="Straight Connector 5">
            <a:extLst>
              <a:ext uri="{FF2B5EF4-FFF2-40B4-BE49-F238E27FC236}">
                <a16:creationId xmlns:a16="http://schemas.microsoft.com/office/drawing/2014/main" xmlns="" id="{3A763F51-F720-36D8-B7FD-7F31D7E2C05B}"/>
              </a:ext>
            </a:extLst>
          </p:cNvPr>
          <p:cNvCxnSpPr>
            <a:cxnSpLocks/>
          </p:cNvCxnSpPr>
          <p:nvPr/>
        </p:nvCxnSpPr>
        <p:spPr>
          <a:xfrm>
            <a:off x="389022" y="1043590"/>
            <a:ext cx="11413956" cy="0"/>
          </a:xfrm>
          <a:prstGeom prst="line">
            <a:avLst/>
          </a:prstGeom>
          <a:ln w="28575">
            <a:solidFill>
              <a:srgbClr val="E97132"/>
            </a:solidFill>
          </a:ln>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xmlns="" id="{593D4FF3-903C-EB3D-43B6-D0D06E44F641}"/>
              </a:ext>
            </a:extLst>
          </p:cNvPr>
          <p:cNvPicPr>
            <a:picLocks noChangeAspect="1"/>
          </p:cNvPicPr>
          <p:nvPr/>
        </p:nvPicPr>
        <p:blipFill>
          <a:blip r:embed="rId2"/>
          <a:stretch>
            <a:fillRect/>
          </a:stretch>
        </p:blipFill>
        <p:spPr>
          <a:xfrm>
            <a:off x="387424" y="1443923"/>
            <a:ext cx="6136315" cy="4891642"/>
          </a:xfrm>
          <a:prstGeom prst="rect">
            <a:avLst/>
          </a:prstGeom>
        </p:spPr>
      </p:pic>
    </p:spTree>
    <p:extLst>
      <p:ext uri="{BB962C8B-B14F-4D97-AF65-F5344CB8AC3E}">
        <p14:creationId xmlns:p14="http://schemas.microsoft.com/office/powerpoint/2010/main" val="3115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DA0F45-FB21-5FC0-C624-C0F8653DD5AE}"/>
              </a:ext>
            </a:extLst>
          </p:cNvPr>
          <p:cNvSpPr>
            <a:spLocks noGrp="1"/>
          </p:cNvSpPr>
          <p:nvPr>
            <p:ph type="title"/>
          </p:nvPr>
        </p:nvSpPr>
        <p:spPr>
          <a:xfrm>
            <a:off x="838200" y="1846"/>
            <a:ext cx="10515600" cy="1325563"/>
          </a:xfrm>
        </p:spPr>
        <p:txBody>
          <a:bodyPr/>
          <a:lstStyle/>
          <a:p>
            <a:r>
              <a:rPr lang="en-US" altLang="ko-KR" b="1">
                <a:ea typeface="+mj-lt"/>
                <a:cs typeface="+mj-lt"/>
              </a:rPr>
              <a:t>Why Target Organophosphates?</a:t>
            </a:r>
            <a:endParaRPr lang="ko-KR" altLang="en-US" b="1">
              <a:ea typeface="+mj-lt"/>
              <a:cs typeface="+mj-lt"/>
            </a:endParaRPr>
          </a:p>
        </p:txBody>
      </p:sp>
      <p:sp>
        <p:nvSpPr>
          <p:cNvPr id="3" name="Content Placeholder 2">
            <a:extLst>
              <a:ext uri="{FF2B5EF4-FFF2-40B4-BE49-F238E27FC236}">
                <a16:creationId xmlns:a16="http://schemas.microsoft.com/office/drawing/2014/main" xmlns="" id="{9525DC57-0AE7-4234-A123-3FFEFC6D8BE6}"/>
              </a:ext>
            </a:extLst>
          </p:cNvPr>
          <p:cNvSpPr>
            <a:spLocks noGrp="1"/>
          </p:cNvSpPr>
          <p:nvPr>
            <p:ph idx="1"/>
          </p:nvPr>
        </p:nvSpPr>
        <p:spPr>
          <a:xfrm>
            <a:off x="838200" y="1710439"/>
            <a:ext cx="5757531" cy="4466524"/>
          </a:xfrm>
        </p:spPr>
        <p:txBody>
          <a:bodyPr vert="horz" lIns="91440" tIns="45720" rIns="91440" bIns="45720" rtlCol="0" anchor="t">
            <a:normAutofit/>
          </a:bodyPr>
          <a:lstStyle/>
          <a:p>
            <a:pPr marL="0" indent="0">
              <a:lnSpc>
                <a:spcPct val="100000"/>
              </a:lnSpc>
              <a:buNone/>
            </a:pPr>
            <a:r>
              <a:rPr lang="en-US" sz="2000" b="1">
                <a:solidFill>
                  <a:srgbClr val="E97132"/>
                </a:solidFill>
              </a:rPr>
              <a:t>OPs Are Still Widely Present</a:t>
            </a:r>
          </a:p>
          <a:p>
            <a:pPr>
              <a:lnSpc>
                <a:spcPct val="100000"/>
              </a:lnSpc>
            </a:pPr>
            <a:r>
              <a:rPr lang="en-US" sz="1800"/>
              <a:t>Still heavily used in many countries despite bans in some regions</a:t>
            </a:r>
          </a:p>
          <a:p>
            <a:pPr>
              <a:lnSpc>
                <a:spcPct val="100000"/>
              </a:lnSpc>
            </a:pPr>
            <a:r>
              <a:rPr lang="en-US" sz="1800"/>
              <a:t>Residues detected in soil, pollen, wax, and nectar</a:t>
            </a:r>
          </a:p>
          <a:p>
            <a:pPr>
              <a:lnSpc>
                <a:spcPct val="100000"/>
              </a:lnSpc>
            </a:pPr>
            <a:r>
              <a:rPr lang="en-US" sz="1800"/>
              <a:t>Bees frequently exposed during foraging</a:t>
            </a:r>
          </a:p>
          <a:p>
            <a:pPr>
              <a:lnSpc>
                <a:spcPct val="100000"/>
              </a:lnSpc>
            </a:pPr>
            <a:endParaRPr lang="en-US" sz="1800">
              <a:ea typeface="+mn-lt"/>
              <a:cs typeface="+mn-lt"/>
            </a:endParaRPr>
          </a:p>
          <a:p>
            <a:pPr marL="0" indent="0">
              <a:lnSpc>
                <a:spcPct val="100000"/>
              </a:lnSpc>
              <a:buNone/>
            </a:pPr>
            <a:r>
              <a:rPr lang="en-US" sz="2000" b="1">
                <a:solidFill>
                  <a:srgbClr val="E97132"/>
                </a:solidFill>
                <a:ea typeface="+mn-lt"/>
                <a:cs typeface="+mn-lt"/>
              </a:rPr>
              <a:t>OPs Are Extremely Toxic to Bees</a:t>
            </a:r>
            <a:endParaRPr lang="en-US" sz="2000" b="1">
              <a:solidFill>
                <a:srgbClr val="E97132"/>
              </a:solidFill>
            </a:endParaRPr>
          </a:p>
          <a:p>
            <a:pPr>
              <a:lnSpc>
                <a:spcPct val="100000"/>
              </a:lnSpc>
            </a:pPr>
            <a:r>
              <a:rPr lang="en-US" sz="1800">
                <a:ea typeface="+mn-lt"/>
                <a:cs typeface="+mn-lt"/>
              </a:rPr>
              <a:t>Low LD₅₀ values (e.g., chlorpyrifos: 70 ng/bee)</a:t>
            </a:r>
            <a:endParaRPr lang="en-US" sz="1800"/>
          </a:p>
          <a:p>
            <a:pPr>
              <a:lnSpc>
                <a:spcPct val="100000"/>
              </a:lnSpc>
            </a:pPr>
            <a:r>
              <a:rPr lang="en-US" sz="1800">
                <a:ea typeface="+mn-lt"/>
                <a:cs typeface="+mn-lt"/>
              </a:rPr>
              <a:t>Act on nervous system → cause rapid paralysis and death</a:t>
            </a:r>
            <a:endParaRPr lang="en-US" sz="1800"/>
          </a:p>
          <a:p>
            <a:pPr>
              <a:lnSpc>
                <a:spcPct val="100000"/>
              </a:lnSpc>
            </a:pPr>
            <a:r>
              <a:rPr lang="en-US" sz="1800">
                <a:ea typeface="+mn-lt"/>
                <a:cs typeface="+mn-lt"/>
              </a:rPr>
              <a:t>Acute exposure = immediate threat to colony survival</a:t>
            </a:r>
            <a:endParaRPr lang="en-US" sz="1800"/>
          </a:p>
        </p:txBody>
      </p:sp>
      <p:sp>
        <p:nvSpPr>
          <p:cNvPr id="8" name="Content Placeholder 2">
            <a:extLst>
              <a:ext uri="{FF2B5EF4-FFF2-40B4-BE49-F238E27FC236}">
                <a16:creationId xmlns:a16="http://schemas.microsoft.com/office/drawing/2014/main" xmlns="" id="{5965C51C-8C10-AE28-11A2-8AF9635EF6A0}"/>
              </a:ext>
            </a:extLst>
          </p:cNvPr>
          <p:cNvSpPr txBox="1">
            <a:spLocks/>
          </p:cNvSpPr>
          <p:nvPr/>
        </p:nvSpPr>
        <p:spPr>
          <a:xfrm>
            <a:off x="6595731" y="1710439"/>
            <a:ext cx="5757531" cy="446652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a:solidFill>
                  <a:srgbClr val="E97132"/>
                </a:solidFill>
                <a:cs typeface="Segoe UI"/>
              </a:rPr>
              <a:t>Genetic Tools Are Well-Established</a:t>
            </a:r>
            <a:r>
              <a:rPr lang="en-US" sz="2000">
                <a:solidFill>
                  <a:srgbClr val="E97132"/>
                </a:solidFill>
                <a:cs typeface="Segoe UI"/>
              </a:rPr>
              <a:t>​</a:t>
            </a:r>
          </a:p>
          <a:p>
            <a:pPr>
              <a:lnSpc>
                <a:spcPct val="100000"/>
              </a:lnSpc>
            </a:pPr>
            <a:r>
              <a:rPr lang="en-US" sz="1800"/>
              <a:t>OP-degrading genes (e.g., </a:t>
            </a:r>
            <a:r>
              <a:rPr lang="en-US" sz="1800" err="1"/>
              <a:t>opd</a:t>
            </a:r>
            <a:r>
              <a:rPr lang="en-US" sz="1800"/>
              <a:t>, </a:t>
            </a:r>
            <a:r>
              <a:rPr lang="en-US" sz="1800" err="1"/>
              <a:t>opdA</a:t>
            </a:r>
            <a:r>
              <a:rPr lang="en-US" sz="1800"/>
              <a:t>, </a:t>
            </a:r>
            <a:r>
              <a:rPr lang="en-US" sz="1800" err="1"/>
              <a:t>mpd</a:t>
            </a:r>
            <a:r>
              <a:rPr lang="en-US" sz="1800"/>
              <a:t>) are​ functionally characterized​ and previously used in microbial expression​</a:t>
            </a:r>
          </a:p>
          <a:p>
            <a:pPr>
              <a:lnSpc>
                <a:spcPct val="100000"/>
              </a:lnSpc>
            </a:pPr>
            <a:r>
              <a:rPr lang="en-US" sz="1800"/>
              <a:t>Simplified enzyme pathways</a:t>
            </a:r>
          </a:p>
        </p:txBody>
      </p:sp>
      <p:cxnSp>
        <p:nvCxnSpPr>
          <p:cNvPr id="9" name="Straight Connector 8">
            <a:extLst>
              <a:ext uri="{FF2B5EF4-FFF2-40B4-BE49-F238E27FC236}">
                <a16:creationId xmlns:a16="http://schemas.microsoft.com/office/drawing/2014/main" xmlns="" id="{7324236E-CBB9-973E-A58F-3FE03BDD6D35}"/>
              </a:ext>
            </a:extLst>
          </p:cNvPr>
          <p:cNvCxnSpPr>
            <a:cxnSpLocks/>
          </p:cNvCxnSpPr>
          <p:nvPr/>
        </p:nvCxnSpPr>
        <p:spPr>
          <a:xfrm>
            <a:off x="389022" y="1043590"/>
            <a:ext cx="11413956" cy="0"/>
          </a:xfrm>
          <a:prstGeom prst="line">
            <a:avLst/>
          </a:prstGeom>
          <a:ln w="28575">
            <a:solidFill>
              <a:srgbClr val="E9713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259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C223B201-8A19-4311-A415-33216C3D86B9}"/>
              </a:ext>
            </a:extLst>
          </p:cNvPr>
          <p:cNvSpPr txBox="1">
            <a:spLocks/>
          </p:cNvSpPr>
          <p:nvPr/>
        </p:nvSpPr>
        <p:spPr>
          <a:xfrm>
            <a:off x="693821" y="29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t>How are we going to fix it?</a:t>
            </a:r>
          </a:p>
        </p:txBody>
      </p:sp>
      <p:grpSp>
        <p:nvGrpSpPr>
          <p:cNvPr id="20" name="Group 19">
            <a:extLst>
              <a:ext uri="{FF2B5EF4-FFF2-40B4-BE49-F238E27FC236}">
                <a16:creationId xmlns:a16="http://schemas.microsoft.com/office/drawing/2014/main" xmlns="" id="{FADFCB13-2754-B3DA-7AEE-9DC014705419}"/>
              </a:ext>
            </a:extLst>
          </p:cNvPr>
          <p:cNvGrpSpPr/>
          <p:nvPr/>
        </p:nvGrpSpPr>
        <p:grpSpPr>
          <a:xfrm>
            <a:off x="2194315" y="1527630"/>
            <a:ext cx="7514612" cy="3023339"/>
            <a:chOff x="693821" y="1074528"/>
            <a:chExt cx="7514612" cy="3023339"/>
          </a:xfrm>
        </p:grpSpPr>
        <p:pic>
          <p:nvPicPr>
            <p:cNvPr id="6" name="Picture 5" descr="A bee with wings and a black background&#10;&#10;AI-generated content may be incorrect.">
              <a:extLst>
                <a:ext uri="{FF2B5EF4-FFF2-40B4-BE49-F238E27FC236}">
                  <a16:creationId xmlns:a16="http://schemas.microsoft.com/office/drawing/2014/main" xmlns="" id="{BAEE437C-2DBB-A14E-7A4C-662D2BF25F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821" y="1074528"/>
              <a:ext cx="3033518" cy="3023339"/>
            </a:xfrm>
            <a:prstGeom prst="rect">
              <a:avLst/>
            </a:prstGeom>
          </p:spPr>
        </p:pic>
        <p:sp>
          <p:nvSpPr>
            <p:cNvPr id="9" name="Oval 8">
              <a:extLst>
                <a:ext uri="{FF2B5EF4-FFF2-40B4-BE49-F238E27FC236}">
                  <a16:creationId xmlns:a16="http://schemas.microsoft.com/office/drawing/2014/main" xmlns="" id="{6A833C79-7443-5467-556C-8622BE3186EA}"/>
                </a:ext>
              </a:extLst>
            </p:cNvPr>
            <p:cNvSpPr/>
            <p:nvPr/>
          </p:nvSpPr>
          <p:spPr>
            <a:xfrm>
              <a:off x="4203699" y="1921563"/>
              <a:ext cx="1329267" cy="1329267"/>
            </a:xfrm>
            <a:prstGeom prst="ellipse">
              <a:avLst/>
            </a:prstGeom>
            <a:noFill/>
            <a:ln>
              <a:solidFill>
                <a:srgbClr val="E971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Germ with solid fill">
              <a:extLst>
                <a:ext uri="{FF2B5EF4-FFF2-40B4-BE49-F238E27FC236}">
                  <a16:creationId xmlns:a16="http://schemas.microsoft.com/office/drawing/2014/main" xmlns="" id="{39D2A250-B75E-438A-7BC8-111E9048A5F7}"/>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7086599" y="2112248"/>
              <a:ext cx="914400" cy="914400"/>
            </a:xfrm>
            <a:prstGeom prst="rect">
              <a:avLst/>
            </a:prstGeom>
          </p:spPr>
        </p:pic>
        <p:cxnSp>
          <p:nvCxnSpPr>
            <p:cNvPr id="11" name="Straight Connector 10">
              <a:extLst>
                <a:ext uri="{FF2B5EF4-FFF2-40B4-BE49-F238E27FC236}">
                  <a16:creationId xmlns:a16="http://schemas.microsoft.com/office/drawing/2014/main" xmlns="" id="{2191D7F7-96C8-CAAD-CD55-83B730325879}"/>
                </a:ext>
              </a:extLst>
            </p:cNvPr>
            <p:cNvCxnSpPr>
              <a:endCxn id="9" idx="0"/>
            </p:cNvCxnSpPr>
            <p:nvPr/>
          </p:nvCxnSpPr>
          <p:spPr>
            <a:xfrm flipV="1">
              <a:off x="2210580" y="1921563"/>
              <a:ext cx="2657753" cy="381370"/>
            </a:xfrm>
            <a:prstGeom prst="line">
              <a:avLst/>
            </a:prstGeom>
            <a:ln>
              <a:solidFill>
                <a:srgbClr val="E97132"/>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xmlns="" id="{A50202E4-D269-DE76-2B23-81984B365019}"/>
                </a:ext>
              </a:extLst>
            </p:cNvPr>
            <p:cNvCxnSpPr>
              <a:cxnSpLocks/>
              <a:endCxn id="9" idx="4"/>
            </p:cNvCxnSpPr>
            <p:nvPr/>
          </p:nvCxnSpPr>
          <p:spPr>
            <a:xfrm>
              <a:off x="2210580" y="2895968"/>
              <a:ext cx="2657753" cy="354862"/>
            </a:xfrm>
            <a:prstGeom prst="line">
              <a:avLst/>
            </a:prstGeom>
            <a:ln>
              <a:solidFill>
                <a:srgbClr val="E97132"/>
              </a:solidFill>
            </a:ln>
          </p:spPr>
          <p:style>
            <a:lnRef idx="2">
              <a:schemeClr val="accent1"/>
            </a:lnRef>
            <a:fillRef idx="0">
              <a:schemeClr val="accent1"/>
            </a:fillRef>
            <a:effectRef idx="1">
              <a:schemeClr val="accent1"/>
            </a:effectRef>
            <a:fontRef idx="minor">
              <a:schemeClr val="tx1"/>
            </a:fontRef>
          </p:style>
        </p:cxnSp>
        <p:pic>
          <p:nvPicPr>
            <p:cNvPr id="16" name="Graphic 15" descr="Germ outline">
              <a:extLst>
                <a:ext uri="{FF2B5EF4-FFF2-40B4-BE49-F238E27FC236}">
                  <a16:creationId xmlns:a16="http://schemas.microsoft.com/office/drawing/2014/main" xmlns="" id="{83D9C32B-C646-7C51-F04E-F89DC4039518}"/>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4411132" y="2112248"/>
              <a:ext cx="914400" cy="914400"/>
            </a:xfrm>
            <a:prstGeom prst="rect">
              <a:avLst/>
            </a:prstGeom>
          </p:spPr>
        </p:pic>
        <p:sp>
          <p:nvSpPr>
            <p:cNvPr id="17" name="Oval 16">
              <a:extLst>
                <a:ext uri="{FF2B5EF4-FFF2-40B4-BE49-F238E27FC236}">
                  <a16:creationId xmlns:a16="http://schemas.microsoft.com/office/drawing/2014/main" xmlns="" id="{FDF4CE29-7E9E-D360-7FE5-484BD794D407}"/>
                </a:ext>
              </a:extLst>
            </p:cNvPr>
            <p:cNvSpPr/>
            <p:nvPr/>
          </p:nvSpPr>
          <p:spPr>
            <a:xfrm>
              <a:off x="6879166" y="1921563"/>
              <a:ext cx="1329267" cy="1329267"/>
            </a:xfrm>
            <a:prstGeom prst="ellipse">
              <a:avLst/>
            </a:prstGeom>
            <a:noFill/>
            <a:ln>
              <a:solidFill>
                <a:srgbClr val="E971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xmlns="" id="{1C485C9A-64BC-35CA-4B61-EF5374A29AD1}"/>
                </a:ext>
              </a:extLst>
            </p:cNvPr>
            <p:cNvSpPr/>
            <p:nvPr/>
          </p:nvSpPr>
          <p:spPr>
            <a:xfrm>
              <a:off x="5770029" y="2422936"/>
              <a:ext cx="901703" cy="326520"/>
            </a:xfrm>
            <a:prstGeom prst="rightArrow">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 name="Straight Connector 18">
            <a:extLst>
              <a:ext uri="{FF2B5EF4-FFF2-40B4-BE49-F238E27FC236}">
                <a16:creationId xmlns:a16="http://schemas.microsoft.com/office/drawing/2014/main" xmlns="" id="{F86F440E-FC61-9EAD-F384-850BA60D3F83}"/>
              </a:ext>
            </a:extLst>
          </p:cNvPr>
          <p:cNvCxnSpPr>
            <a:cxnSpLocks/>
          </p:cNvCxnSpPr>
          <p:nvPr/>
        </p:nvCxnSpPr>
        <p:spPr>
          <a:xfrm>
            <a:off x="389022" y="1043590"/>
            <a:ext cx="11413956" cy="0"/>
          </a:xfrm>
          <a:prstGeom prst="line">
            <a:avLst/>
          </a:prstGeom>
          <a:ln w="28575">
            <a:solidFill>
              <a:srgbClr val="E97132"/>
            </a:solidFill>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xmlns="" id="{2A5EA2E1-600B-BF78-F6D9-F16D124B0C4F}"/>
              </a:ext>
            </a:extLst>
          </p:cNvPr>
          <p:cNvSpPr txBox="1"/>
          <p:nvPr/>
        </p:nvSpPr>
        <p:spPr>
          <a:xfrm>
            <a:off x="674994" y="4868705"/>
            <a:ext cx="10842011" cy="923330"/>
          </a:xfrm>
          <a:prstGeom prst="rect">
            <a:avLst/>
          </a:prstGeom>
          <a:noFill/>
        </p:spPr>
        <p:txBody>
          <a:bodyPr wrap="square">
            <a:spAutoFit/>
          </a:bodyPr>
          <a:lstStyle/>
          <a:p>
            <a:r>
              <a:rPr lang="en-US"/>
              <a:t>Our goal is to engineer S. </a:t>
            </a:r>
            <a:r>
              <a:rPr lang="en-US" err="1"/>
              <a:t>alvi</a:t>
            </a:r>
            <a:r>
              <a:rPr lang="en-US"/>
              <a:t>, a key gut microbe in honeybees, by inserting a gene that degrades pesticides, thereby creating pesticide-resistant bees. This is expected to significantly contribute to preventing CCD (Colony Collapse Disorder).</a:t>
            </a:r>
          </a:p>
        </p:txBody>
      </p:sp>
    </p:spTree>
    <p:extLst>
      <p:ext uri="{BB962C8B-B14F-4D97-AF65-F5344CB8AC3E}">
        <p14:creationId xmlns:p14="http://schemas.microsoft.com/office/powerpoint/2010/main" val="1432963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C316F-BABA-56DD-D9C2-BCF45E5D2B25}"/>
              </a:ext>
            </a:extLst>
          </p:cNvPr>
          <p:cNvSpPr>
            <a:spLocks noGrp="1"/>
          </p:cNvSpPr>
          <p:nvPr>
            <p:ph type="title"/>
          </p:nvPr>
        </p:nvSpPr>
        <p:spPr>
          <a:xfrm>
            <a:off x="838200" y="1052"/>
            <a:ext cx="10515600" cy="1325563"/>
          </a:xfrm>
        </p:spPr>
        <p:txBody>
          <a:bodyPr/>
          <a:lstStyle/>
          <a:p>
            <a:r>
              <a:rPr lang="en-US" b="1"/>
              <a:t>Method</a:t>
            </a:r>
          </a:p>
        </p:txBody>
      </p:sp>
      <p:sp>
        <p:nvSpPr>
          <p:cNvPr id="3" name="Content Placeholder 2">
            <a:extLst>
              <a:ext uri="{FF2B5EF4-FFF2-40B4-BE49-F238E27FC236}">
                <a16:creationId xmlns:a16="http://schemas.microsoft.com/office/drawing/2014/main" xmlns="" id="{DFFD9E66-5C73-9898-34CA-0476E35A9ABB}"/>
              </a:ext>
            </a:extLst>
          </p:cNvPr>
          <p:cNvSpPr>
            <a:spLocks noGrp="1"/>
          </p:cNvSpPr>
          <p:nvPr>
            <p:ph idx="1"/>
          </p:nvPr>
        </p:nvSpPr>
        <p:spPr>
          <a:xfrm>
            <a:off x="5892800" y="2283349"/>
            <a:ext cx="6079067" cy="4351338"/>
          </a:xfrm>
        </p:spPr>
        <p:txBody>
          <a:bodyPr/>
          <a:lstStyle/>
          <a:p>
            <a:pPr marL="0" indent="0">
              <a:buNone/>
            </a:pPr>
            <a:r>
              <a:rPr lang="en-US" b="1" dirty="0"/>
              <a:t>Golden Gate assembly</a:t>
            </a:r>
          </a:p>
          <a:p>
            <a:pPr marL="0" indent="0">
              <a:buNone/>
            </a:pPr>
            <a:r>
              <a:rPr lang="en-US" sz="2000" dirty="0"/>
              <a:t>We plan to use BTK, a genetic modification toolkit designed for S. </a:t>
            </a:r>
            <a:r>
              <a:rPr lang="en-US" sz="2000" dirty="0" err="1"/>
              <a:t>alvi</a:t>
            </a:r>
            <a:r>
              <a:rPr lang="en-US" sz="2000" dirty="0"/>
              <a:t>. BTK utilizes Type II restriction enzymes, which have separate recognition and cleavage sites, to divide the genetic components into types 1 through 8, allowing for convenient assembly using specifically designed overhangs. For example, Type 1 includes various connectors, Type 2 contains promoters and ribosome binding sites, and Type 3 consists of CDS.</a:t>
            </a:r>
          </a:p>
        </p:txBody>
      </p:sp>
      <p:cxnSp>
        <p:nvCxnSpPr>
          <p:cNvPr id="4" name="Straight Connector 3">
            <a:extLst>
              <a:ext uri="{FF2B5EF4-FFF2-40B4-BE49-F238E27FC236}">
                <a16:creationId xmlns:a16="http://schemas.microsoft.com/office/drawing/2014/main" xmlns="" id="{28679A2A-8B5E-C9A6-99DE-F796E95DE7FE}"/>
              </a:ext>
            </a:extLst>
          </p:cNvPr>
          <p:cNvCxnSpPr>
            <a:cxnSpLocks/>
          </p:cNvCxnSpPr>
          <p:nvPr/>
        </p:nvCxnSpPr>
        <p:spPr>
          <a:xfrm>
            <a:off x="5892800" y="2728981"/>
            <a:ext cx="5918200" cy="0"/>
          </a:xfrm>
          <a:prstGeom prst="line">
            <a:avLst/>
          </a:prstGeom>
          <a:ln w="28575">
            <a:solidFill>
              <a:srgbClr val="E97132"/>
            </a:solidFill>
          </a:ln>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xmlns="" id="{C950A5E6-34FE-B431-260D-A44D2D43703F}"/>
              </a:ext>
            </a:extLst>
          </p:cNvPr>
          <p:cNvPicPr>
            <a:picLocks noChangeAspect="1"/>
          </p:cNvPicPr>
          <p:nvPr/>
        </p:nvPicPr>
        <p:blipFill>
          <a:blip r:embed="rId2"/>
          <a:stretch>
            <a:fillRect/>
          </a:stretch>
        </p:blipFill>
        <p:spPr>
          <a:xfrm>
            <a:off x="427363" y="1326615"/>
            <a:ext cx="5160328" cy="2297118"/>
          </a:xfrm>
          <a:prstGeom prst="rect">
            <a:avLst/>
          </a:prstGeom>
        </p:spPr>
      </p:pic>
      <p:pic>
        <p:nvPicPr>
          <p:cNvPr id="7" name="Picture 6">
            <a:extLst>
              <a:ext uri="{FF2B5EF4-FFF2-40B4-BE49-F238E27FC236}">
                <a16:creationId xmlns:a16="http://schemas.microsoft.com/office/drawing/2014/main" xmlns="" id="{0A6A7074-2E79-E6CA-85A9-DE28A0831471}"/>
              </a:ext>
            </a:extLst>
          </p:cNvPr>
          <p:cNvPicPr>
            <a:picLocks noChangeAspect="1"/>
          </p:cNvPicPr>
          <p:nvPr/>
        </p:nvPicPr>
        <p:blipFill>
          <a:blip r:embed="rId3"/>
          <a:stretch>
            <a:fillRect/>
          </a:stretch>
        </p:blipFill>
        <p:spPr>
          <a:xfrm>
            <a:off x="925108" y="4022066"/>
            <a:ext cx="4164837" cy="2010349"/>
          </a:xfrm>
          <a:prstGeom prst="rect">
            <a:avLst/>
          </a:prstGeom>
        </p:spPr>
      </p:pic>
    </p:spTree>
    <p:extLst>
      <p:ext uri="{BB962C8B-B14F-4D97-AF65-F5344CB8AC3E}">
        <p14:creationId xmlns:p14="http://schemas.microsoft.com/office/powerpoint/2010/main" val="2717372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3EAA02-883B-650E-39BC-471B8797AB5B}"/>
              </a:ext>
            </a:extLst>
          </p:cNvPr>
          <p:cNvSpPr>
            <a:spLocks noGrp="1"/>
          </p:cNvSpPr>
          <p:nvPr>
            <p:ph type="title"/>
          </p:nvPr>
        </p:nvSpPr>
        <p:spPr>
          <a:xfrm>
            <a:off x="838200" y="9528"/>
            <a:ext cx="10515600" cy="1325563"/>
          </a:xfrm>
        </p:spPr>
        <p:txBody>
          <a:bodyPr/>
          <a:lstStyle/>
          <a:p>
            <a:r>
              <a:rPr lang="en-US" b="1"/>
              <a:t>Method</a:t>
            </a:r>
          </a:p>
        </p:txBody>
      </p:sp>
      <p:sp>
        <p:nvSpPr>
          <p:cNvPr id="3" name="Content Placeholder 2">
            <a:extLst>
              <a:ext uri="{FF2B5EF4-FFF2-40B4-BE49-F238E27FC236}">
                <a16:creationId xmlns:a16="http://schemas.microsoft.com/office/drawing/2014/main" xmlns="" id="{1CA2CFCF-68D5-77B8-FCB6-FE562708BB75}"/>
              </a:ext>
            </a:extLst>
          </p:cNvPr>
          <p:cNvSpPr>
            <a:spLocks noGrp="1"/>
          </p:cNvSpPr>
          <p:nvPr>
            <p:ph idx="1"/>
          </p:nvPr>
        </p:nvSpPr>
        <p:spPr>
          <a:xfrm>
            <a:off x="838200" y="3513666"/>
            <a:ext cx="10515600" cy="2807229"/>
          </a:xfrm>
        </p:spPr>
        <p:txBody>
          <a:bodyPr/>
          <a:lstStyle/>
          <a:p>
            <a:pPr marL="0" indent="0">
              <a:buNone/>
            </a:pPr>
            <a:r>
              <a:rPr lang="en-US" sz="2400" b="1" dirty="0"/>
              <a:t/>
            </a:r>
            <a:br>
              <a:rPr lang="en-US" sz="2400" b="1" dirty="0"/>
            </a:br>
            <a:r>
              <a:rPr lang="en-US" dirty="0"/>
              <a:t/>
            </a:r>
            <a:br>
              <a:rPr lang="en-US" dirty="0"/>
            </a:br>
            <a:r>
              <a:rPr lang="en-US" sz="2000" dirty="0"/>
              <a:t>Since plasmids may not be stably maintained in the gut environment of honeybees, we plan to integrate the gene directly into the genome of S. </a:t>
            </a:r>
            <a:r>
              <a:rPr lang="en-US" sz="2000" dirty="0" err="1"/>
              <a:t>alvi</a:t>
            </a:r>
            <a:r>
              <a:rPr lang="en-US" sz="2000" dirty="0"/>
              <a:t>. To achieve this, we will employ homologous recombination using </a:t>
            </a:r>
            <a:r>
              <a:rPr lang="en-US" sz="2000" dirty="0" err="1"/>
              <a:t>RecA</a:t>
            </a:r>
            <a:r>
              <a:rPr lang="en-US" sz="2000" dirty="0"/>
              <a:t> and other recombination proteins. This process requires the plasmid to contain homologous arms on both sides of the target gene. The BTK toolkit provides modules for designing and inserting such homologous arms, allowing us to proceed with genome integration effectively.</a:t>
            </a:r>
            <a:endParaRPr lang="en-US" dirty="0"/>
          </a:p>
        </p:txBody>
      </p:sp>
      <p:pic>
        <p:nvPicPr>
          <p:cNvPr id="4" name="Picture 2" descr="Fig 4.">
            <a:extLst>
              <a:ext uri="{FF2B5EF4-FFF2-40B4-BE49-F238E27FC236}">
                <a16:creationId xmlns:a16="http://schemas.microsoft.com/office/drawing/2014/main" xmlns="" id="{0FD0AF66-835D-E9BF-A74B-B50CBD15B6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4657" r="38796" b="31200"/>
          <a:stretch/>
        </p:blipFill>
        <p:spPr bwMode="auto">
          <a:xfrm>
            <a:off x="6866467" y="1475721"/>
            <a:ext cx="3968750" cy="189731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Fig 4.">
            <a:extLst>
              <a:ext uri="{FF2B5EF4-FFF2-40B4-BE49-F238E27FC236}">
                <a16:creationId xmlns:a16="http://schemas.microsoft.com/office/drawing/2014/main" xmlns="" id="{81629A0E-DF2F-D52F-7E65-440B194112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9537" b="65100"/>
          <a:stretch/>
        </p:blipFill>
        <p:spPr bwMode="auto">
          <a:xfrm>
            <a:off x="1405467" y="1475721"/>
            <a:ext cx="3835748" cy="189731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xmlns="" id="{3759DF21-F7EA-F1FA-5BE1-1D58A227065F}"/>
              </a:ext>
            </a:extLst>
          </p:cNvPr>
          <p:cNvCxnSpPr>
            <a:cxnSpLocks/>
          </p:cNvCxnSpPr>
          <p:nvPr/>
        </p:nvCxnSpPr>
        <p:spPr>
          <a:xfrm>
            <a:off x="871177" y="4193188"/>
            <a:ext cx="10482623" cy="0"/>
          </a:xfrm>
          <a:prstGeom prst="line">
            <a:avLst/>
          </a:prstGeom>
          <a:ln w="28575">
            <a:solidFill>
              <a:srgbClr val="E97132"/>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xmlns="" id="{EFFEB025-D643-3BD9-084E-A552EAD09ED1}"/>
              </a:ext>
            </a:extLst>
          </p:cNvPr>
          <p:cNvSpPr txBox="1"/>
          <p:nvPr/>
        </p:nvSpPr>
        <p:spPr>
          <a:xfrm>
            <a:off x="845776" y="3773054"/>
            <a:ext cx="6096000" cy="461665"/>
          </a:xfrm>
          <a:prstGeom prst="rect">
            <a:avLst/>
          </a:prstGeom>
          <a:noFill/>
        </p:spPr>
        <p:txBody>
          <a:bodyPr wrap="square">
            <a:spAutoFit/>
          </a:bodyPr>
          <a:lstStyle/>
          <a:p>
            <a:r>
              <a:rPr lang="en-US" sz="2400" b="1"/>
              <a:t>Homologous recombination</a:t>
            </a:r>
            <a:endParaRPr lang="en-US" sz="2400"/>
          </a:p>
        </p:txBody>
      </p:sp>
    </p:spTree>
    <p:extLst>
      <p:ext uri="{BB962C8B-B14F-4D97-AF65-F5344CB8AC3E}">
        <p14:creationId xmlns:p14="http://schemas.microsoft.com/office/powerpoint/2010/main" val="3763335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3079CB-C482-73CD-D8D3-C3B0CF16B7AB}"/>
              </a:ext>
            </a:extLst>
          </p:cNvPr>
          <p:cNvSpPr>
            <a:spLocks noGrp="1"/>
          </p:cNvSpPr>
          <p:nvPr>
            <p:ph type="title"/>
          </p:nvPr>
        </p:nvSpPr>
        <p:spPr>
          <a:xfrm>
            <a:off x="838200" y="1846"/>
            <a:ext cx="10515600" cy="1325563"/>
          </a:xfrm>
        </p:spPr>
        <p:txBody>
          <a:bodyPr/>
          <a:lstStyle/>
          <a:p>
            <a:r>
              <a:rPr lang="en-US" b="1"/>
              <a:t>List of vector assembly part</a:t>
            </a:r>
          </a:p>
        </p:txBody>
      </p:sp>
      <p:graphicFrame>
        <p:nvGraphicFramePr>
          <p:cNvPr id="4" name="Table 3">
            <a:extLst>
              <a:ext uri="{FF2B5EF4-FFF2-40B4-BE49-F238E27FC236}">
                <a16:creationId xmlns:a16="http://schemas.microsoft.com/office/drawing/2014/main" xmlns="" id="{E23406C6-ED52-6B48-48FC-46DC1C0F9656}"/>
              </a:ext>
            </a:extLst>
          </p:cNvPr>
          <p:cNvGraphicFramePr>
            <a:graphicFrameLocks noGrp="1"/>
          </p:cNvGraphicFramePr>
          <p:nvPr>
            <p:extLst>
              <p:ext uri="{D42A27DB-BD31-4B8C-83A1-F6EECF244321}">
                <p14:modId xmlns:p14="http://schemas.microsoft.com/office/powerpoint/2010/main" val="3683335356"/>
              </p:ext>
            </p:extLst>
          </p:nvPr>
        </p:nvGraphicFramePr>
        <p:xfrm>
          <a:off x="2720517" y="2317260"/>
          <a:ext cx="6750552" cy="3505198"/>
        </p:xfrm>
        <a:graphic>
          <a:graphicData uri="http://schemas.openxmlformats.org/drawingml/2006/table">
            <a:tbl>
              <a:tblPr firstRow="1" bandRow="1">
                <a:tableStyleId>{5C22544A-7EE6-4342-B048-85BDC9FD1C3A}</a:tableStyleId>
              </a:tblPr>
              <a:tblGrid>
                <a:gridCol w="2250184">
                  <a:extLst>
                    <a:ext uri="{9D8B030D-6E8A-4147-A177-3AD203B41FA5}">
                      <a16:colId xmlns:a16="http://schemas.microsoft.com/office/drawing/2014/main" xmlns="" val="1979861909"/>
                    </a:ext>
                  </a:extLst>
                </a:gridCol>
                <a:gridCol w="2250184">
                  <a:extLst>
                    <a:ext uri="{9D8B030D-6E8A-4147-A177-3AD203B41FA5}">
                      <a16:colId xmlns:a16="http://schemas.microsoft.com/office/drawing/2014/main" xmlns="" val="2400781407"/>
                    </a:ext>
                  </a:extLst>
                </a:gridCol>
                <a:gridCol w="2250184">
                  <a:extLst>
                    <a:ext uri="{9D8B030D-6E8A-4147-A177-3AD203B41FA5}">
                      <a16:colId xmlns:a16="http://schemas.microsoft.com/office/drawing/2014/main" xmlns="" val="2460834471"/>
                    </a:ext>
                  </a:extLst>
                </a:gridCol>
              </a:tblGrid>
              <a:tr h="370840">
                <a:tc>
                  <a:txBody>
                    <a:bodyPr/>
                    <a:lstStyle/>
                    <a:p>
                      <a:pPr algn="ctr"/>
                      <a:r>
                        <a:rPr lang="en-US"/>
                        <a:t>bp</a:t>
                      </a:r>
                    </a:p>
                  </a:txBody>
                  <a:tcPr>
                    <a:lnL w="12700">
                      <a:solidFill>
                        <a:schemeClr val="bg2">
                          <a:lumMod val="75000"/>
                        </a:schemeClr>
                      </a:solidFill>
                    </a:lnL>
                    <a:lnR w="12700">
                      <a:solidFill>
                        <a:schemeClr val="bg2">
                          <a:lumMod val="75000"/>
                        </a:schemeClr>
                      </a:solidFill>
                    </a:lnR>
                    <a:lnT w="12700">
                      <a:solidFill>
                        <a:schemeClr val="bg2">
                          <a:lumMod val="75000"/>
                        </a:schemeClr>
                      </a:solidFill>
                    </a:lnT>
                    <a:lnB w="12700">
                      <a:solidFill>
                        <a:schemeClr val="bg2">
                          <a:lumMod val="75000"/>
                        </a:schemeClr>
                      </a:solidFill>
                    </a:lnB>
                    <a:solidFill>
                      <a:srgbClr val="E97132"/>
                    </a:solidFill>
                  </a:tcPr>
                </a:tc>
                <a:tc>
                  <a:txBody>
                    <a:bodyPr/>
                    <a:lstStyle/>
                    <a:p>
                      <a:pPr algn="ctr"/>
                      <a:r>
                        <a:rPr lang="en-US"/>
                        <a:t>From</a:t>
                      </a:r>
                    </a:p>
                  </a:txBody>
                  <a:tcPr>
                    <a:lnL w="12700">
                      <a:solidFill>
                        <a:schemeClr val="bg2">
                          <a:lumMod val="75000"/>
                        </a:schemeClr>
                      </a:solidFill>
                    </a:lnL>
                    <a:lnR w="12700">
                      <a:solidFill>
                        <a:schemeClr val="bg2">
                          <a:lumMod val="75000"/>
                        </a:schemeClr>
                      </a:solidFill>
                    </a:lnR>
                    <a:lnT w="12700">
                      <a:solidFill>
                        <a:schemeClr val="bg2">
                          <a:lumMod val="75000"/>
                        </a:schemeClr>
                      </a:solidFill>
                    </a:lnT>
                    <a:lnB w="12700">
                      <a:solidFill>
                        <a:schemeClr val="bg2">
                          <a:lumMod val="75000"/>
                        </a:schemeClr>
                      </a:solidFill>
                    </a:lnB>
                    <a:solidFill>
                      <a:srgbClr val="E97132"/>
                    </a:solidFill>
                  </a:tcPr>
                </a:tc>
                <a:tc>
                  <a:txBody>
                    <a:bodyPr/>
                    <a:lstStyle/>
                    <a:p>
                      <a:pPr algn="ctr"/>
                      <a:r>
                        <a:rPr lang="en-US"/>
                        <a:t>Role</a:t>
                      </a:r>
                    </a:p>
                  </a:txBody>
                  <a:tcPr>
                    <a:lnL w="12700">
                      <a:solidFill>
                        <a:schemeClr val="bg2">
                          <a:lumMod val="75000"/>
                        </a:schemeClr>
                      </a:solidFill>
                    </a:lnL>
                    <a:lnR w="12700">
                      <a:solidFill>
                        <a:schemeClr val="bg2">
                          <a:lumMod val="75000"/>
                        </a:schemeClr>
                      </a:solidFill>
                    </a:lnR>
                    <a:lnT w="12700">
                      <a:solidFill>
                        <a:schemeClr val="bg2">
                          <a:lumMod val="75000"/>
                        </a:schemeClr>
                      </a:solidFill>
                    </a:lnT>
                    <a:lnB w="12700">
                      <a:solidFill>
                        <a:schemeClr val="bg2">
                          <a:lumMod val="75000"/>
                        </a:schemeClr>
                      </a:solidFill>
                    </a:lnB>
                    <a:solidFill>
                      <a:srgbClr val="E97132"/>
                    </a:solidFill>
                  </a:tcPr>
                </a:tc>
                <a:extLst>
                  <a:ext uri="{0D108BD9-81ED-4DB2-BD59-A6C34878D82A}">
                    <a16:rowId xmlns:a16="http://schemas.microsoft.com/office/drawing/2014/main" xmlns="" val="3630626854"/>
                  </a:ext>
                </a:extLst>
              </a:tr>
              <a:tr h="370840">
                <a:tc>
                  <a:txBody>
                    <a:bodyPr/>
                    <a:lstStyle/>
                    <a:p>
                      <a:r>
                        <a:rPr lang="en-US"/>
                        <a:t>~1000</a:t>
                      </a:r>
                    </a:p>
                  </a:txBody>
                  <a:tcPr>
                    <a:lnL w="12700">
                      <a:solidFill>
                        <a:schemeClr val="bg2">
                          <a:lumMod val="75000"/>
                        </a:schemeClr>
                      </a:solidFill>
                    </a:lnL>
                    <a:lnR w="12700">
                      <a:solidFill>
                        <a:schemeClr val="bg2">
                          <a:lumMod val="75000"/>
                        </a:schemeClr>
                      </a:solidFill>
                    </a:lnR>
                    <a:lnT w="12700">
                      <a:solidFill>
                        <a:schemeClr val="bg2">
                          <a:lumMod val="75000"/>
                        </a:schemeClr>
                      </a:solidFill>
                    </a:lnT>
                    <a:lnB w="12700">
                      <a:solidFill>
                        <a:schemeClr val="bg2">
                          <a:lumMod val="75000"/>
                        </a:schemeClr>
                      </a:solidFill>
                    </a:lnB>
                    <a:solidFill>
                      <a:schemeClr val="bg1"/>
                    </a:solidFill>
                  </a:tcPr>
                </a:tc>
                <a:tc>
                  <a:txBody>
                    <a:bodyPr/>
                    <a:lstStyle/>
                    <a:p>
                      <a:r>
                        <a:rPr lang="en-US"/>
                        <a:t>pBTK1050</a:t>
                      </a:r>
                      <a:endParaRPr lang="en-US" err="1"/>
                    </a:p>
                  </a:txBody>
                  <a:tcPr>
                    <a:lnL w="12700">
                      <a:solidFill>
                        <a:schemeClr val="bg2">
                          <a:lumMod val="75000"/>
                        </a:schemeClr>
                      </a:solidFill>
                    </a:lnL>
                    <a:lnR w="12700">
                      <a:solidFill>
                        <a:schemeClr val="bg2">
                          <a:lumMod val="75000"/>
                        </a:schemeClr>
                      </a:solidFill>
                    </a:lnR>
                    <a:lnT w="12700">
                      <a:solidFill>
                        <a:schemeClr val="bg2">
                          <a:lumMod val="75000"/>
                        </a:schemeClr>
                      </a:solidFill>
                    </a:lnT>
                    <a:lnB w="12700">
                      <a:solidFill>
                        <a:schemeClr val="bg2">
                          <a:lumMod val="75000"/>
                        </a:schemeClr>
                      </a:solidFill>
                    </a:lnB>
                    <a:solidFill>
                      <a:schemeClr val="bg1"/>
                    </a:solidFill>
                  </a:tcPr>
                </a:tc>
                <a:tc>
                  <a:txBody>
                    <a:bodyPr/>
                    <a:lstStyle/>
                    <a:p>
                      <a:r>
                        <a:rPr lang="en-US"/>
                        <a:t>Homologous arm 1</a:t>
                      </a:r>
                    </a:p>
                  </a:txBody>
                  <a:tcPr>
                    <a:lnL w="12700">
                      <a:solidFill>
                        <a:schemeClr val="bg2">
                          <a:lumMod val="75000"/>
                        </a:schemeClr>
                      </a:solidFill>
                    </a:lnL>
                    <a:lnR w="12700">
                      <a:solidFill>
                        <a:schemeClr val="bg2">
                          <a:lumMod val="75000"/>
                        </a:schemeClr>
                      </a:solidFill>
                    </a:lnR>
                    <a:lnT w="12700">
                      <a:solidFill>
                        <a:schemeClr val="bg2">
                          <a:lumMod val="75000"/>
                        </a:schemeClr>
                      </a:solidFill>
                    </a:lnT>
                    <a:lnB w="12700">
                      <a:solidFill>
                        <a:schemeClr val="bg2">
                          <a:lumMod val="75000"/>
                        </a:schemeClr>
                      </a:solidFill>
                    </a:lnB>
                    <a:solidFill>
                      <a:schemeClr val="bg1"/>
                    </a:solidFill>
                  </a:tcPr>
                </a:tc>
                <a:extLst>
                  <a:ext uri="{0D108BD9-81ED-4DB2-BD59-A6C34878D82A}">
                    <a16:rowId xmlns:a16="http://schemas.microsoft.com/office/drawing/2014/main" xmlns="" val="3886828473"/>
                  </a:ext>
                </a:extLst>
              </a:tr>
              <a:tr h="370839">
                <a:tc>
                  <a:txBody>
                    <a:bodyPr/>
                    <a:lstStyle/>
                    <a:p>
                      <a:pPr lvl="0">
                        <a:buNone/>
                      </a:pPr>
                      <a:r>
                        <a:rPr lang="en-US"/>
                        <a:t>TBD</a:t>
                      </a:r>
                    </a:p>
                  </a:txBody>
                  <a:tcPr>
                    <a:lnL w="12700">
                      <a:solidFill>
                        <a:schemeClr val="bg2">
                          <a:lumMod val="75000"/>
                        </a:schemeClr>
                      </a:solidFill>
                    </a:lnL>
                    <a:lnR w="12700">
                      <a:solidFill>
                        <a:schemeClr val="bg2">
                          <a:lumMod val="75000"/>
                        </a:schemeClr>
                      </a:solidFill>
                    </a:lnR>
                    <a:lnT w="12700">
                      <a:solidFill>
                        <a:schemeClr val="bg2">
                          <a:lumMod val="75000"/>
                        </a:schemeClr>
                      </a:solidFill>
                    </a:lnT>
                    <a:lnB w="12700">
                      <a:solidFill>
                        <a:schemeClr val="bg2">
                          <a:lumMod val="75000"/>
                        </a:schemeClr>
                      </a:solidFill>
                    </a:lnB>
                    <a:solidFill>
                      <a:schemeClr val="bg1"/>
                    </a:solidFill>
                  </a:tcPr>
                </a:tc>
                <a:tc>
                  <a:txBody>
                    <a:bodyPr/>
                    <a:lstStyle/>
                    <a:p>
                      <a:pPr lvl="0">
                        <a:buNone/>
                      </a:pPr>
                      <a:r>
                        <a:rPr lang="en-US"/>
                        <a:t>TBD</a:t>
                      </a:r>
                    </a:p>
                  </a:txBody>
                  <a:tcPr>
                    <a:lnL w="12700">
                      <a:solidFill>
                        <a:schemeClr val="bg2">
                          <a:lumMod val="75000"/>
                        </a:schemeClr>
                      </a:solidFill>
                    </a:lnL>
                    <a:lnR w="12700">
                      <a:solidFill>
                        <a:schemeClr val="bg2">
                          <a:lumMod val="75000"/>
                        </a:schemeClr>
                      </a:solidFill>
                    </a:lnR>
                    <a:lnT w="12700">
                      <a:solidFill>
                        <a:schemeClr val="bg2">
                          <a:lumMod val="75000"/>
                        </a:schemeClr>
                      </a:solidFill>
                    </a:lnT>
                    <a:lnB w="12700">
                      <a:solidFill>
                        <a:schemeClr val="bg2">
                          <a:lumMod val="75000"/>
                        </a:schemeClr>
                      </a:solidFill>
                    </a:lnB>
                    <a:solidFill>
                      <a:schemeClr val="bg1"/>
                    </a:solidFill>
                  </a:tcPr>
                </a:tc>
                <a:tc>
                  <a:txBody>
                    <a:bodyPr/>
                    <a:lstStyle/>
                    <a:p>
                      <a:pPr lvl="0">
                        <a:buNone/>
                      </a:pPr>
                      <a:r>
                        <a:rPr lang="en-US"/>
                        <a:t>Selector</a:t>
                      </a:r>
                    </a:p>
                  </a:txBody>
                  <a:tcPr>
                    <a:lnL w="12700">
                      <a:solidFill>
                        <a:schemeClr val="bg2">
                          <a:lumMod val="75000"/>
                        </a:schemeClr>
                      </a:solidFill>
                    </a:lnL>
                    <a:lnR w="12700">
                      <a:solidFill>
                        <a:schemeClr val="bg2">
                          <a:lumMod val="75000"/>
                        </a:schemeClr>
                      </a:solidFill>
                    </a:lnR>
                    <a:lnT w="12700">
                      <a:solidFill>
                        <a:schemeClr val="bg2">
                          <a:lumMod val="75000"/>
                        </a:schemeClr>
                      </a:solidFill>
                    </a:lnT>
                    <a:lnB w="12700">
                      <a:solidFill>
                        <a:schemeClr val="bg2">
                          <a:lumMod val="75000"/>
                        </a:schemeClr>
                      </a:solidFill>
                    </a:lnB>
                    <a:solidFill>
                      <a:schemeClr val="bg1"/>
                    </a:solidFill>
                  </a:tcPr>
                </a:tc>
                <a:extLst>
                  <a:ext uri="{0D108BD9-81ED-4DB2-BD59-A6C34878D82A}">
                    <a16:rowId xmlns:a16="http://schemas.microsoft.com/office/drawing/2014/main" xmlns="" val="3546477683"/>
                  </a:ext>
                </a:extLst>
              </a:tr>
              <a:tr h="370840">
                <a:tc>
                  <a:txBody>
                    <a:bodyPr/>
                    <a:lstStyle/>
                    <a:p>
                      <a:r>
                        <a:rPr lang="en-US"/>
                        <a:t>~100</a:t>
                      </a:r>
                    </a:p>
                  </a:txBody>
                  <a:tcPr>
                    <a:lnL w="12700">
                      <a:solidFill>
                        <a:schemeClr val="bg2">
                          <a:lumMod val="75000"/>
                        </a:schemeClr>
                      </a:solidFill>
                    </a:lnL>
                    <a:lnR w="12700">
                      <a:solidFill>
                        <a:schemeClr val="bg2">
                          <a:lumMod val="75000"/>
                        </a:schemeClr>
                      </a:solidFill>
                    </a:lnR>
                    <a:lnT w="12700">
                      <a:solidFill>
                        <a:schemeClr val="bg2">
                          <a:lumMod val="75000"/>
                        </a:schemeClr>
                      </a:solidFill>
                    </a:lnT>
                    <a:lnB w="12700">
                      <a:solidFill>
                        <a:schemeClr val="bg2">
                          <a:lumMod val="75000"/>
                        </a:schemeClr>
                      </a:solidFill>
                    </a:lnB>
                    <a:solidFill>
                      <a:schemeClr val="bg1"/>
                    </a:solidFill>
                  </a:tcPr>
                </a:tc>
                <a:tc>
                  <a:txBody>
                    <a:bodyPr/>
                    <a:lstStyle/>
                    <a:p>
                      <a:r>
                        <a:rPr lang="en-US"/>
                        <a:t>pBTK107</a:t>
                      </a:r>
                    </a:p>
                  </a:txBody>
                  <a:tcPr>
                    <a:lnL w="12700">
                      <a:solidFill>
                        <a:schemeClr val="bg2">
                          <a:lumMod val="75000"/>
                        </a:schemeClr>
                      </a:solidFill>
                    </a:lnL>
                    <a:lnR w="12700">
                      <a:solidFill>
                        <a:schemeClr val="bg2">
                          <a:lumMod val="75000"/>
                        </a:schemeClr>
                      </a:solidFill>
                    </a:lnR>
                    <a:lnT w="12700">
                      <a:solidFill>
                        <a:schemeClr val="bg2">
                          <a:lumMod val="75000"/>
                        </a:schemeClr>
                      </a:solidFill>
                    </a:lnT>
                    <a:lnB w="12700">
                      <a:solidFill>
                        <a:schemeClr val="bg2">
                          <a:lumMod val="75000"/>
                        </a:schemeClr>
                      </a:solidFill>
                    </a:lnB>
                    <a:solidFill>
                      <a:schemeClr val="bg1"/>
                    </a:solidFill>
                  </a:tcPr>
                </a:tc>
                <a:tc>
                  <a:txBody>
                    <a:bodyPr/>
                    <a:lstStyle/>
                    <a:p>
                      <a:r>
                        <a:rPr lang="en-US"/>
                        <a:t>Promotor/RBS</a:t>
                      </a:r>
                    </a:p>
                  </a:txBody>
                  <a:tcPr>
                    <a:lnL w="12700">
                      <a:solidFill>
                        <a:schemeClr val="bg2">
                          <a:lumMod val="75000"/>
                        </a:schemeClr>
                      </a:solidFill>
                    </a:lnL>
                    <a:lnR w="12700">
                      <a:solidFill>
                        <a:schemeClr val="bg2">
                          <a:lumMod val="75000"/>
                        </a:schemeClr>
                      </a:solidFill>
                    </a:lnR>
                    <a:lnT w="12700">
                      <a:solidFill>
                        <a:schemeClr val="bg2">
                          <a:lumMod val="75000"/>
                        </a:schemeClr>
                      </a:solidFill>
                    </a:lnT>
                    <a:lnB w="12700">
                      <a:solidFill>
                        <a:schemeClr val="bg2">
                          <a:lumMod val="75000"/>
                        </a:schemeClr>
                      </a:solidFill>
                    </a:lnB>
                    <a:solidFill>
                      <a:schemeClr val="bg1"/>
                    </a:solidFill>
                  </a:tcPr>
                </a:tc>
                <a:extLst>
                  <a:ext uri="{0D108BD9-81ED-4DB2-BD59-A6C34878D82A}">
                    <a16:rowId xmlns:a16="http://schemas.microsoft.com/office/drawing/2014/main" xmlns="" val="1643469305"/>
                  </a:ext>
                </a:extLst>
              </a:tr>
              <a:tr h="370840">
                <a:tc>
                  <a:txBody>
                    <a:bodyPr/>
                    <a:lstStyle/>
                    <a:p>
                      <a:r>
                        <a:rPr lang="en-US"/>
                        <a:t>~1000</a:t>
                      </a:r>
                    </a:p>
                  </a:txBody>
                  <a:tcPr>
                    <a:lnL w="12700">
                      <a:solidFill>
                        <a:schemeClr val="bg2">
                          <a:lumMod val="75000"/>
                        </a:schemeClr>
                      </a:solidFill>
                    </a:lnL>
                    <a:lnR w="12700">
                      <a:solidFill>
                        <a:schemeClr val="bg2">
                          <a:lumMod val="75000"/>
                        </a:schemeClr>
                      </a:solidFill>
                    </a:lnR>
                    <a:lnT w="12700">
                      <a:solidFill>
                        <a:schemeClr val="bg2">
                          <a:lumMod val="75000"/>
                        </a:schemeClr>
                      </a:solidFill>
                    </a:lnT>
                    <a:lnB w="12700">
                      <a:solidFill>
                        <a:schemeClr val="bg2">
                          <a:lumMod val="75000"/>
                        </a:schemeClr>
                      </a:solidFill>
                    </a:lnB>
                    <a:solidFill>
                      <a:schemeClr val="bg1"/>
                    </a:solidFill>
                  </a:tcPr>
                </a:tc>
                <a:tc>
                  <a:txBody>
                    <a:bodyPr/>
                    <a:lstStyle/>
                    <a:p>
                      <a:r>
                        <a:rPr lang="en-US"/>
                        <a:t>synthesize</a:t>
                      </a:r>
                    </a:p>
                  </a:txBody>
                  <a:tcPr>
                    <a:lnL w="12700">
                      <a:solidFill>
                        <a:schemeClr val="bg2">
                          <a:lumMod val="75000"/>
                        </a:schemeClr>
                      </a:solidFill>
                    </a:lnL>
                    <a:lnR w="12700">
                      <a:solidFill>
                        <a:schemeClr val="bg2">
                          <a:lumMod val="75000"/>
                        </a:schemeClr>
                      </a:solidFill>
                    </a:lnR>
                    <a:lnT w="12700">
                      <a:solidFill>
                        <a:schemeClr val="bg2">
                          <a:lumMod val="75000"/>
                        </a:schemeClr>
                      </a:solidFill>
                    </a:lnT>
                    <a:lnB w="12700">
                      <a:solidFill>
                        <a:schemeClr val="bg2">
                          <a:lumMod val="75000"/>
                        </a:schemeClr>
                      </a:solidFill>
                    </a:lnB>
                    <a:solidFill>
                      <a:schemeClr val="bg1"/>
                    </a:solidFill>
                  </a:tcPr>
                </a:tc>
                <a:tc>
                  <a:txBody>
                    <a:bodyPr/>
                    <a:lstStyle/>
                    <a:p>
                      <a:r>
                        <a:rPr lang="en-US" err="1"/>
                        <a:t>opd</a:t>
                      </a:r>
                    </a:p>
                  </a:txBody>
                  <a:tcPr>
                    <a:lnL w="12700">
                      <a:solidFill>
                        <a:schemeClr val="bg2">
                          <a:lumMod val="75000"/>
                        </a:schemeClr>
                      </a:solidFill>
                    </a:lnL>
                    <a:lnR w="12700">
                      <a:solidFill>
                        <a:schemeClr val="bg2">
                          <a:lumMod val="75000"/>
                        </a:schemeClr>
                      </a:solidFill>
                    </a:lnR>
                    <a:lnT w="12700">
                      <a:solidFill>
                        <a:schemeClr val="bg2">
                          <a:lumMod val="75000"/>
                        </a:schemeClr>
                      </a:solidFill>
                    </a:lnT>
                    <a:lnB w="12700">
                      <a:solidFill>
                        <a:schemeClr val="bg2">
                          <a:lumMod val="75000"/>
                        </a:schemeClr>
                      </a:solidFill>
                    </a:lnB>
                    <a:solidFill>
                      <a:schemeClr val="bg1"/>
                    </a:solidFill>
                  </a:tcPr>
                </a:tc>
                <a:extLst>
                  <a:ext uri="{0D108BD9-81ED-4DB2-BD59-A6C34878D82A}">
                    <a16:rowId xmlns:a16="http://schemas.microsoft.com/office/drawing/2014/main" xmlns="" val="2880960995"/>
                  </a:ext>
                </a:extLst>
              </a:tr>
              <a:tr h="370840">
                <a:tc>
                  <a:txBody>
                    <a:bodyPr/>
                    <a:lstStyle/>
                    <a:p>
                      <a:r>
                        <a:rPr lang="en-US"/>
                        <a:t>~100</a:t>
                      </a:r>
                    </a:p>
                  </a:txBody>
                  <a:tcPr>
                    <a:lnL w="12700">
                      <a:solidFill>
                        <a:schemeClr val="bg2">
                          <a:lumMod val="75000"/>
                        </a:schemeClr>
                      </a:solidFill>
                    </a:lnL>
                    <a:lnR w="12700">
                      <a:solidFill>
                        <a:schemeClr val="bg2">
                          <a:lumMod val="75000"/>
                        </a:schemeClr>
                      </a:solidFill>
                    </a:lnR>
                    <a:lnT w="12700">
                      <a:solidFill>
                        <a:schemeClr val="bg2">
                          <a:lumMod val="75000"/>
                        </a:schemeClr>
                      </a:solidFill>
                    </a:lnT>
                    <a:lnB w="12700">
                      <a:solidFill>
                        <a:schemeClr val="bg2">
                          <a:lumMod val="75000"/>
                        </a:schemeClr>
                      </a:solidFill>
                    </a:lnB>
                    <a:solidFill>
                      <a:schemeClr val="bg1"/>
                    </a:solidFill>
                  </a:tcPr>
                </a:tc>
                <a:tc>
                  <a:txBody>
                    <a:bodyPr/>
                    <a:lstStyle/>
                    <a:p>
                      <a:r>
                        <a:rPr lang="en-US"/>
                        <a:t>synthesize</a:t>
                      </a:r>
                    </a:p>
                  </a:txBody>
                  <a:tcPr>
                    <a:lnL w="12700">
                      <a:solidFill>
                        <a:schemeClr val="bg2">
                          <a:lumMod val="75000"/>
                        </a:schemeClr>
                      </a:solidFill>
                    </a:lnL>
                    <a:lnR w="12700">
                      <a:solidFill>
                        <a:schemeClr val="bg2">
                          <a:lumMod val="75000"/>
                        </a:schemeClr>
                      </a:solidFill>
                    </a:lnR>
                    <a:lnT w="12700">
                      <a:solidFill>
                        <a:schemeClr val="bg2">
                          <a:lumMod val="75000"/>
                        </a:schemeClr>
                      </a:solidFill>
                    </a:lnT>
                    <a:lnB w="12700">
                      <a:solidFill>
                        <a:schemeClr val="bg2">
                          <a:lumMod val="75000"/>
                        </a:schemeClr>
                      </a:solidFill>
                    </a:lnB>
                    <a:solidFill>
                      <a:schemeClr val="bg1"/>
                    </a:solidFill>
                  </a:tcPr>
                </a:tc>
                <a:tc>
                  <a:txBody>
                    <a:bodyPr/>
                    <a:lstStyle/>
                    <a:p>
                      <a:r>
                        <a:rPr lang="en-US"/>
                        <a:t>Terminator</a:t>
                      </a:r>
                    </a:p>
                  </a:txBody>
                  <a:tcPr>
                    <a:lnL w="12700">
                      <a:solidFill>
                        <a:schemeClr val="bg2">
                          <a:lumMod val="75000"/>
                        </a:schemeClr>
                      </a:solidFill>
                    </a:lnL>
                    <a:lnR w="12700">
                      <a:solidFill>
                        <a:schemeClr val="bg2">
                          <a:lumMod val="75000"/>
                        </a:schemeClr>
                      </a:solidFill>
                    </a:lnR>
                    <a:lnT w="12700">
                      <a:solidFill>
                        <a:schemeClr val="bg2">
                          <a:lumMod val="75000"/>
                        </a:schemeClr>
                      </a:solidFill>
                    </a:lnT>
                    <a:lnB w="12700">
                      <a:solidFill>
                        <a:schemeClr val="bg2">
                          <a:lumMod val="75000"/>
                        </a:schemeClr>
                      </a:solidFill>
                    </a:lnB>
                    <a:solidFill>
                      <a:schemeClr val="bg1"/>
                    </a:solidFill>
                  </a:tcPr>
                </a:tc>
                <a:extLst>
                  <a:ext uri="{0D108BD9-81ED-4DB2-BD59-A6C34878D82A}">
                    <a16:rowId xmlns:a16="http://schemas.microsoft.com/office/drawing/2014/main" xmlns="" val="2514211317"/>
                  </a:ext>
                </a:extLst>
              </a:tr>
              <a:tr h="370840">
                <a:tc>
                  <a:txBody>
                    <a:bodyPr/>
                    <a:lstStyle/>
                    <a:p>
                      <a:r>
                        <a:rPr lang="en-US"/>
                        <a:t>~1000</a:t>
                      </a:r>
                    </a:p>
                  </a:txBody>
                  <a:tcPr>
                    <a:lnL w="12700">
                      <a:solidFill>
                        <a:schemeClr val="bg2">
                          <a:lumMod val="75000"/>
                        </a:schemeClr>
                      </a:solidFill>
                    </a:lnL>
                    <a:lnR w="12700">
                      <a:solidFill>
                        <a:schemeClr val="bg2">
                          <a:lumMod val="75000"/>
                        </a:schemeClr>
                      </a:solidFill>
                    </a:lnR>
                    <a:lnT w="12700">
                      <a:solidFill>
                        <a:schemeClr val="bg2">
                          <a:lumMod val="75000"/>
                        </a:schemeClr>
                      </a:solidFill>
                    </a:lnT>
                    <a:lnB w="12700">
                      <a:solidFill>
                        <a:schemeClr val="bg2">
                          <a:lumMod val="75000"/>
                        </a:schemeClr>
                      </a:solidFill>
                    </a:lnB>
                    <a:solidFill>
                      <a:schemeClr val="bg1"/>
                    </a:solidFill>
                  </a:tcPr>
                </a:tc>
                <a:tc>
                  <a:txBody>
                    <a:bodyPr/>
                    <a:lstStyle/>
                    <a:p>
                      <a:r>
                        <a:rPr lang="en-US"/>
                        <a:t>pBTK1051</a:t>
                      </a:r>
                    </a:p>
                  </a:txBody>
                  <a:tcPr>
                    <a:lnL w="12700">
                      <a:solidFill>
                        <a:schemeClr val="bg2">
                          <a:lumMod val="75000"/>
                        </a:schemeClr>
                      </a:solidFill>
                    </a:lnL>
                    <a:lnR w="12700">
                      <a:solidFill>
                        <a:schemeClr val="bg2">
                          <a:lumMod val="75000"/>
                        </a:schemeClr>
                      </a:solidFill>
                    </a:lnR>
                    <a:lnT w="12700">
                      <a:solidFill>
                        <a:schemeClr val="bg2">
                          <a:lumMod val="75000"/>
                        </a:schemeClr>
                      </a:solidFill>
                    </a:lnT>
                    <a:lnB w="12700">
                      <a:solidFill>
                        <a:schemeClr val="bg2">
                          <a:lumMod val="75000"/>
                        </a:schemeClr>
                      </a:solidFill>
                    </a:lnB>
                    <a:solidFill>
                      <a:schemeClr val="bg1"/>
                    </a:solidFill>
                  </a:tcPr>
                </a:tc>
                <a:tc>
                  <a:txBody>
                    <a:bodyPr/>
                    <a:lstStyle/>
                    <a:p>
                      <a:r>
                        <a:rPr lang="en-US"/>
                        <a:t>Homologous arm 2</a:t>
                      </a:r>
                    </a:p>
                  </a:txBody>
                  <a:tcPr>
                    <a:lnL w="12700">
                      <a:solidFill>
                        <a:schemeClr val="bg2">
                          <a:lumMod val="75000"/>
                        </a:schemeClr>
                      </a:solidFill>
                    </a:lnL>
                    <a:lnR w="12700">
                      <a:solidFill>
                        <a:schemeClr val="bg2">
                          <a:lumMod val="75000"/>
                        </a:schemeClr>
                      </a:solidFill>
                    </a:lnR>
                    <a:lnT w="12700">
                      <a:solidFill>
                        <a:schemeClr val="bg2">
                          <a:lumMod val="75000"/>
                        </a:schemeClr>
                      </a:solidFill>
                    </a:lnT>
                    <a:lnB w="12700">
                      <a:solidFill>
                        <a:schemeClr val="bg2">
                          <a:lumMod val="75000"/>
                        </a:schemeClr>
                      </a:solidFill>
                    </a:lnB>
                    <a:solidFill>
                      <a:schemeClr val="bg1"/>
                    </a:solidFill>
                  </a:tcPr>
                </a:tc>
                <a:extLst>
                  <a:ext uri="{0D108BD9-81ED-4DB2-BD59-A6C34878D82A}">
                    <a16:rowId xmlns:a16="http://schemas.microsoft.com/office/drawing/2014/main" xmlns="" val="2179049768"/>
                  </a:ext>
                </a:extLst>
              </a:tr>
              <a:tr h="370839">
                <a:tc>
                  <a:txBody>
                    <a:bodyPr/>
                    <a:lstStyle/>
                    <a:p>
                      <a:pPr lvl="0">
                        <a:buNone/>
                      </a:pPr>
                      <a:r>
                        <a:rPr lang="en-US"/>
                        <a:t>~2000</a:t>
                      </a:r>
                    </a:p>
                  </a:txBody>
                  <a:tcPr>
                    <a:lnL w="12700">
                      <a:solidFill>
                        <a:schemeClr val="bg2">
                          <a:lumMod val="75000"/>
                        </a:schemeClr>
                      </a:solidFill>
                    </a:lnL>
                    <a:lnR w="12700">
                      <a:solidFill>
                        <a:schemeClr val="bg2">
                          <a:lumMod val="75000"/>
                        </a:schemeClr>
                      </a:solidFill>
                    </a:lnR>
                    <a:lnT w="12700">
                      <a:solidFill>
                        <a:schemeClr val="bg2">
                          <a:lumMod val="75000"/>
                        </a:schemeClr>
                      </a:solidFill>
                    </a:lnT>
                    <a:lnB w="12700">
                      <a:solidFill>
                        <a:schemeClr val="bg2">
                          <a:lumMod val="75000"/>
                        </a:schemeClr>
                      </a:solidFill>
                    </a:lnB>
                    <a:solidFill>
                      <a:schemeClr val="bg1"/>
                    </a:solidFill>
                  </a:tcPr>
                </a:tc>
                <a:tc>
                  <a:txBody>
                    <a:bodyPr/>
                    <a:lstStyle/>
                    <a:p>
                      <a:pPr lvl="0">
                        <a:buNone/>
                      </a:pPr>
                      <a:r>
                        <a:rPr lang="en-US"/>
                        <a:t>pYTK095</a:t>
                      </a:r>
                    </a:p>
                  </a:txBody>
                  <a:tcPr>
                    <a:lnL w="12700">
                      <a:solidFill>
                        <a:schemeClr val="bg2">
                          <a:lumMod val="75000"/>
                        </a:schemeClr>
                      </a:solidFill>
                    </a:lnL>
                    <a:lnR w="12700">
                      <a:solidFill>
                        <a:schemeClr val="bg2">
                          <a:lumMod val="75000"/>
                        </a:schemeClr>
                      </a:solidFill>
                    </a:lnR>
                    <a:lnT w="12700">
                      <a:solidFill>
                        <a:schemeClr val="bg2">
                          <a:lumMod val="75000"/>
                        </a:schemeClr>
                      </a:solidFill>
                    </a:lnT>
                    <a:lnB w="12700">
                      <a:solidFill>
                        <a:schemeClr val="bg2">
                          <a:lumMod val="75000"/>
                        </a:schemeClr>
                      </a:solidFill>
                    </a:lnB>
                    <a:solidFill>
                      <a:schemeClr val="bg1"/>
                    </a:solidFill>
                  </a:tcPr>
                </a:tc>
                <a:tc>
                  <a:txBody>
                    <a:bodyPr/>
                    <a:lstStyle/>
                    <a:p>
                      <a:pPr lvl="0">
                        <a:buNone/>
                      </a:pPr>
                      <a:r>
                        <a:rPr lang="en-US"/>
                        <a:t>backbone</a:t>
                      </a:r>
                    </a:p>
                  </a:txBody>
                  <a:tcPr>
                    <a:lnL w="12700">
                      <a:solidFill>
                        <a:schemeClr val="bg2">
                          <a:lumMod val="75000"/>
                        </a:schemeClr>
                      </a:solidFill>
                    </a:lnL>
                    <a:lnR w="12700">
                      <a:solidFill>
                        <a:schemeClr val="bg2">
                          <a:lumMod val="75000"/>
                        </a:schemeClr>
                      </a:solidFill>
                    </a:lnR>
                    <a:lnT w="12700">
                      <a:solidFill>
                        <a:schemeClr val="bg2">
                          <a:lumMod val="75000"/>
                        </a:schemeClr>
                      </a:solidFill>
                    </a:lnT>
                    <a:lnB w="12700">
                      <a:solidFill>
                        <a:schemeClr val="bg2">
                          <a:lumMod val="75000"/>
                        </a:schemeClr>
                      </a:solidFill>
                    </a:lnB>
                    <a:solidFill>
                      <a:schemeClr val="bg1"/>
                    </a:solidFill>
                  </a:tcPr>
                </a:tc>
                <a:extLst>
                  <a:ext uri="{0D108BD9-81ED-4DB2-BD59-A6C34878D82A}">
                    <a16:rowId xmlns:a16="http://schemas.microsoft.com/office/drawing/2014/main" xmlns="" val="709057767"/>
                  </a:ext>
                </a:extLst>
              </a:tr>
            </a:tbl>
          </a:graphicData>
        </a:graphic>
      </p:graphicFrame>
      <p:cxnSp>
        <p:nvCxnSpPr>
          <p:cNvPr id="6" name="Straight Connector 5">
            <a:extLst>
              <a:ext uri="{FF2B5EF4-FFF2-40B4-BE49-F238E27FC236}">
                <a16:creationId xmlns:a16="http://schemas.microsoft.com/office/drawing/2014/main" xmlns="" id="{2CBC7460-2217-A236-0BF3-5B12A9F1DFCC}"/>
              </a:ext>
            </a:extLst>
          </p:cNvPr>
          <p:cNvCxnSpPr>
            <a:cxnSpLocks/>
          </p:cNvCxnSpPr>
          <p:nvPr/>
        </p:nvCxnSpPr>
        <p:spPr>
          <a:xfrm>
            <a:off x="389022" y="1043590"/>
            <a:ext cx="11413956" cy="0"/>
          </a:xfrm>
          <a:prstGeom prst="line">
            <a:avLst/>
          </a:prstGeom>
          <a:ln w="28575">
            <a:solidFill>
              <a:srgbClr val="E9713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4663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14497e18-42e8-423f-be33-646ad99f0798" xsi:nil="true"/>
    <lcf76f155ced4ddcb4097134ff3c332f xmlns="4264c5a2-87ce-4a8f-816b-3392845eef7b">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5A7C8A3CF2C1E418AB2A08D615A7DC7" ma:contentTypeVersion="11" ma:contentTypeDescription="Create a new document." ma:contentTypeScope="" ma:versionID="4bd2e35fc42f7f9b838d0b02f1708d39">
  <xsd:schema xmlns:xsd="http://www.w3.org/2001/XMLSchema" xmlns:xs="http://www.w3.org/2001/XMLSchema" xmlns:p="http://schemas.microsoft.com/office/2006/metadata/properties" xmlns:ns2="4264c5a2-87ce-4a8f-816b-3392845eef7b" xmlns:ns3="14497e18-42e8-423f-be33-646ad99f0798" targetNamespace="http://schemas.microsoft.com/office/2006/metadata/properties" ma:root="true" ma:fieldsID="0fde5a68af5662e29d6383208ff17753" ns2:_="" ns3:_="">
    <xsd:import namespace="4264c5a2-87ce-4a8f-816b-3392845eef7b"/>
    <xsd:import namespace="14497e18-42e8-423f-be33-646ad99f079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64c5a2-87ce-4a8f-816b-3392845eef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9385edac-7dde-45e2-9c81-e59ec713b3a5"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4497e18-42e8-423f-be33-646ad99f0798"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4b9d78f-2728-45c9-8c28-49b64574c90e}" ma:internalName="TaxCatchAll" ma:showField="CatchAllData" ma:web="14497e18-42e8-423f-be33-646ad99f079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F992F89-2779-4784-8611-A1B9CE92CE3C}">
  <ds:schemaRefs>
    <ds:schemaRef ds:uri="14497e18-42e8-423f-be33-646ad99f0798"/>
    <ds:schemaRef ds:uri="4264c5a2-87ce-4a8f-816b-3392845eef7b"/>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F2502F0-78EA-4A27-BCAE-F0BA855E3370}">
  <ds:schemaRefs>
    <ds:schemaRef ds:uri="http://schemas.microsoft.com/sharepoint/v3/contenttype/forms"/>
  </ds:schemaRefs>
</ds:datastoreItem>
</file>

<file path=customXml/itemProps3.xml><?xml version="1.0" encoding="utf-8"?>
<ds:datastoreItem xmlns:ds="http://schemas.openxmlformats.org/officeDocument/2006/customXml" ds:itemID="{BF886105-1607-47FC-8173-0FD40B4B6419}">
  <ds:schemaRefs>
    <ds:schemaRef ds:uri="14497e18-42e8-423f-be33-646ad99f0798"/>
    <ds:schemaRef ds:uri="4264c5a2-87ce-4a8f-816b-3392845eef7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603</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Segoe UI</vt:lpstr>
      <vt:lpstr>Office Theme</vt:lpstr>
      <vt:lpstr>iGEM bee gut microbiome</vt:lpstr>
      <vt:lpstr>Summary</vt:lpstr>
      <vt:lpstr>Colony Collapse Disorder(CDD)</vt:lpstr>
      <vt:lpstr>Pesticides</vt:lpstr>
      <vt:lpstr>Why Target Organophosphates?</vt:lpstr>
      <vt:lpstr>PowerPoint Presentation</vt:lpstr>
      <vt:lpstr>Method</vt:lpstr>
      <vt:lpstr>Method</vt:lpstr>
      <vt:lpstr>List of vector assembly part</vt:lpstr>
      <vt:lpstr>Simplified Vector design</vt:lpstr>
      <vt:lpstr>Major Project Milestones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iGEM bee gut microbiome</dc:title>
  <dc:creator>Sunah Lee</dc:creator>
  <cp:lastModifiedBy>Teddy Saja</cp:lastModifiedBy>
  <cp:revision>3</cp:revision>
  <dcterms:created xsi:type="dcterms:W3CDTF">2025-05-15T14:39:30Z</dcterms:created>
  <dcterms:modified xsi:type="dcterms:W3CDTF">2025-06-08T23:25:10Z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0x01010065A7C8A3CF2C1E418AB2A08D615A7DC7</vt:lpwstr>
  </property>
  <property fmtid="{D5CDD505-2E9C-101B-9397-08002B2CF9AE}" pid="3" name="MediaServiceImageTags">
    <vt:lpwstr/>
  </property>
</Properties>
</file>