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6" r:id="rId5"/>
    <p:sldId id="268" r:id="rId6"/>
    <p:sldId id="258" r:id="rId7"/>
    <p:sldId id="259"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7E52-0444-1805-C36C-15CDADAC5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130491-BD5F-9A1A-9F40-57F5AAB56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62B66E-BEF6-3523-C2F0-72896DA1492B}"/>
              </a:ext>
            </a:extLst>
          </p:cNvPr>
          <p:cNvSpPr>
            <a:spLocks noGrp="1"/>
          </p:cNvSpPr>
          <p:nvPr>
            <p:ph type="dt" sz="half" idx="10"/>
          </p:nvPr>
        </p:nvSpPr>
        <p:spPr/>
        <p:txBody>
          <a:bodyPr/>
          <a:lstStyle/>
          <a:p>
            <a:fld id="{A2609D96-3E59-421D-934F-297F357F2BC0}" type="datetimeFigureOut">
              <a:rPr lang="en-US" smtClean="0"/>
              <a:t>5/15/2025</a:t>
            </a:fld>
            <a:endParaRPr lang="en-US"/>
          </a:p>
        </p:txBody>
      </p:sp>
      <p:sp>
        <p:nvSpPr>
          <p:cNvPr id="5" name="Footer Placeholder 4">
            <a:extLst>
              <a:ext uri="{FF2B5EF4-FFF2-40B4-BE49-F238E27FC236}">
                <a16:creationId xmlns:a16="http://schemas.microsoft.com/office/drawing/2014/main" id="{ACED1573-1FED-DBD5-8886-1F2890AE1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C0FDF-269A-DEBD-8F03-6131177ED938}"/>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320517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B931-ABC5-372D-4A6A-209DB6EEB1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7B10FA-CC12-2E58-6BF8-FBBE3D9129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7C2CF-2D9B-81E8-9C59-C6D5F8A769A0}"/>
              </a:ext>
            </a:extLst>
          </p:cNvPr>
          <p:cNvSpPr>
            <a:spLocks noGrp="1"/>
          </p:cNvSpPr>
          <p:nvPr>
            <p:ph type="dt" sz="half" idx="10"/>
          </p:nvPr>
        </p:nvSpPr>
        <p:spPr/>
        <p:txBody>
          <a:bodyPr/>
          <a:lstStyle/>
          <a:p>
            <a:fld id="{A2609D96-3E59-421D-934F-297F357F2BC0}" type="datetimeFigureOut">
              <a:rPr lang="en-US" smtClean="0"/>
              <a:t>5/15/2025</a:t>
            </a:fld>
            <a:endParaRPr lang="en-US"/>
          </a:p>
        </p:txBody>
      </p:sp>
      <p:sp>
        <p:nvSpPr>
          <p:cNvPr id="5" name="Footer Placeholder 4">
            <a:extLst>
              <a:ext uri="{FF2B5EF4-FFF2-40B4-BE49-F238E27FC236}">
                <a16:creationId xmlns:a16="http://schemas.microsoft.com/office/drawing/2014/main" id="{12861CED-56FC-8B45-EFBC-69D16FA71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EC229-65D4-17F0-32F8-3241F1FE8835}"/>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35778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33CECC-54B6-1C5B-CE8B-D6BECC79D7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C4702C-7446-CD66-1525-B0BB9E57E1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5F04A-FE81-CDC2-6CC9-D09B8CB50E50}"/>
              </a:ext>
            </a:extLst>
          </p:cNvPr>
          <p:cNvSpPr>
            <a:spLocks noGrp="1"/>
          </p:cNvSpPr>
          <p:nvPr>
            <p:ph type="dt" sz="half" idx="10"/>
          </p:nvPr>
        </p:nvSpPr>
        <p:spPr/>
        <p:txBody>
          <a:bodyPr/>
          <a:lstStyle/>
          <a:p>
            <a:fld id="{A2609D96-3E59-421D-934F-297F357F2BC0}" type="datetimeFigureOut">
              <a:rPr lang="en-US" smtClean="0"/>
              <a:t>5/15/2025</a:t>
            </a:fld>
            <a:endParaRPr lang="en-US"/>
          </a:p>
        </p:txBody>
      </p:sp>
      <p:sp>
        <p:nvSpPr>
          <p:cNvPr id="5" name="Footer Placeholder 4">
            <a:extLst>
              <a:ext uri="{FF2B5EF4-FFF2-40B4-BE49-F238E27FC236}">
                <a16:creationId xmlns:a16="http://schemas.microsoft.com/office/drawing/2014/main" id="{892E0614-2571-3AB4-FA72-85E07C55B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86AE8-528F-27CD-5473-ADC0CDB39C56}"/>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422913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1F07-21BD-BEB2-1675-D527E8014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D62F75-A766-49FB-D954-F3E25E7FE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68B1E-F3EE-FC8B-16D7-4B55CD86A091}"/>
              </a:ext>
            </a:extLst>
          </p:cNvPr>
          <p:cNvSpPr>
            <a:spLocks noGrp="1"/>
          </p:cNvSpPr>
          <p:nvPr>
            <p:ph type="dt" sz="half" idx="10"/>
          </p:nvPr>
        </p:nvSpPr>
        <p:spPr/>
        <p:txBody>
          <a:bodyPr/>
          <a:lstStyle/>
          <a:p>
            <a:fld id="{A2609D96-3E59-421D-934F-297F357F2BC0}" type="datetimeFigureOut">
              <a:rPr lang="en-US" smtClean="0"/>
              <a:t>5/15/2025</a:t>
            </a:fld>
            <a:endParaRPr lang="en-US"/>
          </a:p>
        </p:txBody>
      </p:sp>
      <p:sp>
        <p:nvSpPr>
          <p:cNvPr id="5" name="Footer Placeholder 4">
            <a:extLst>
              <a:ext uri="{FF2B5EF4-FFF2-40B4-BE49-F238E27FC236}">
                <a16:creationId xmlns:a16="http://schemas.microsoft.com/office/drawing/2014/main" id="{941BEE94-0984-17FC-6050-3F1C1C3F5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4C80B-4FCA-BDE3-B1B1-17A38AB934B4}"/>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14473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50E4-C903-2597-02C8-9320DD605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2C75E3-F028-3CED-3DFA-380541025E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5216D7-00F3-FFF2-B15B-B3EE48E7DD7A}"/>
              </a:ext>
            </a:extLst>
          </p:cNvPr>
          <p:cNvSpPr>
            <a:spLocks noGrp="1"/>
          </p:cNvSpPr>
          <p:nvPr>
            <p:ph type="dt" sz="half" idx="10"/>
          </p:nvPr>
        </p:nvSpPr>
        <p:spPr/>
        <p:txBody>
          <a:bodyPr/>
          <a:lstStyle/>
          <a:p>
            <a:fld id="{A2609D96-3E59-421D-934F-297F357F2BC0}" type="datetimeFigureOut">
              <a:rPr lang="en-US" smtClean="0"/>
              <a:t>5/15/2025</a:t>
            </a:fld>
            <a:endParaRPr lang="en-US"/>
          </a:p>
        </p:txBody>
      </p:sp>
      <p:sp>
        <p:nvSpPr>
          <p:cNvPr id="5" name="Footer Placeholder 4">
            <a:extLst>
              <a:ext uri="{FF2B5EF4-FFF2-40B4-BE49-F238E27FC236}">
                <a16:creationId xmlns:a16="http://schemas.microsoft.com/office/drawing/2014/main" id="{040A9C79-C716-F2E9-D5A3-7A8ED9117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AC21A-A644-55B7-8117-ACF22D568D01}"/>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665957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1DFA-E229-5B26-7A8F-5380A0616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5421E-B024-A902-B2DC-0E630A4484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54C463-F809-C9CD-F870-CBC884A192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91B2E3-2EA6-9DDB-C772-1E8675A16804}"/>
              </a:ext>
            </a:extLst>
          </p:cNvPr>
          <p:cNvSpPr>
            <a:spLocks noGrp="1"/>
          </p:cNvSpPr>
          <p:nvPr>
            <p:ph type="dt" sz="half" idx="10"/>
          </p:nvPr>
        </p:nvSpPr>
        <p:spPr/>
        <p:txBody>
          <a:bodyPr/>
          <a:lstStyle/>
          <a:p>
            <a:fld id="{A2609D96-3E59-421D-934F-297F357F2BC0}" type="datetimeFigureOut">
              <a:rPr lang="en-US" smtClean="0"/>
              <a:t>5/15/2025</a:t>
            </a:fld>
            <a:endParaRPr lang="en-US"/>
          </a:p>
        </p:txBody>
      </p:sp>
      <p:sp>
        <p:nvSpPr>
          <p:cNvPr id="6" name="Footer Placeholder 5">
            <a:extLst>
              <a:ext uri="{FF2B5EF4-FFF2-40B4-BE49-F238E27FC236}">
                <a16:creationId xmlns:a16="http://schemas.microsoft.com/office/drawing/2014/main" id="{91793E40-BC35-C2AE-573A-7DF0FE39B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B8ACE-A063-9612-CE57-73A9AB703585}"/>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68893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D544-FCCD-B9E7-31E0-9C24FF4B3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7A4AE1-81D1-3641-6D6C-FEF1744914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3F7D88-CEE6-4F75-31CE-7EC6F9F7D4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38629-46E1-CD29-80E1-0991BE9A84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55AFE4-E3B1-7786-DC73-5D34ADBF26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C37D42-806C-4B99-D771-05135D09B611}"/>
              </a:ext>
            </a:extLst>
          </p:cNvPr>
          <p:cNvSpPr>
            <a:spLocks noGrp="1"/>
          </p:cNvSpPr>
          <p:nvPr>
            <p:ph type="dt" sz="half" idx="10"/>
          </p:nvPr>
        </p:nvSpPr>
        <p:spPr/>
        <p:txBody>
          <a:bodyPr/>
          <a:lstStyle/>
          <a:p>
            <a:fld id="{A2609D96-3E59-421D-934F-297F357F2BC0}" type="datetimeFigureOut">
              <a:rPr lang="en-US" smtClean="0"/>
              <a:t>5/15/2025</a:t>
            </a:fld>
            <a:endParaRPr lang="en-US"/>
          </a:p>
        </p:txBody>
      </p:sp>
      <p:sp>
        <p:nvSpPr>
          <p:cNvPr id="8" name="Footer Placeholder 7">
            <a:extLst>
              <a:ext uri="{FF2B5EF4-FFF2-40B4-BE49-F238E27FC236}">
                <a16:creationId xmlns:a16="http://schemas.microsoft.com/office/drawing/2014/main" id="{1BB7EF18-9D14-16D0-B302-57CE48D6A9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43D026-D01E-1D13-D4E4-3156CAFEEDE1}"/>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72457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A2B2-45EF-8FBE-3817-76E100EBD5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611537-7C97-D3D6-86D6-0D97DA061A40}"/>
              </a:ext>
            </a:extLst>
          </p:cNvPr>
          <p:cNvSpPr>
            <a:spLocks noGrp="1"/>
          </p:cNvSpPr>
          <p:nvPr>
            <p:ph type="dt" sz="half" idx="10"/>
          </p:nvPr>
        </p:nvSpPr>
        <p:spPr/>
        <p:txBody>
          <a:bodyPr/>
          <a:lstStyle/>
          <a:p>
            <a:fld id="{A2609D96-3E59-421D-934F-297F357F2BC0}" type="datetimeFigureOut">
              <a:rPr lang="en-US" smtClean="0"/>
              <a:t>5/15/2025</a:t>
            </a:fld>
            <a:endParaRPr lang="en-US"/>
          </a:p>
        </p:txBody>
      </p:sp>
      <p:sp>
        <p:nvSpPr>
          <p:cNvPr id="4" name="Footer Placeholder 3">
            <a:extLst>
              <a:ext uri="{FF2B5EF4-FFF2-40B4-BE49-F238E27FC236}">
                <a16:creationId xmlns:a16="http://schemas.microsoft.com/office/drawing/2014/main" id="{2F8C12C2-7610-BECD-4C6F-D72A9A72EC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D119E0-F020-C65D-48E5-6E5E22BF59D7}"/>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30738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90882-346B-E6B1-3ABA-DB9C6484D31F}"/>
              </a:ext>
            </a:extLst>
          </p:cNvPr>
          <p:cNvSpPr>
            <a:spLocks noGrp="1"/>
          </p:cNvSpPr>
          <p:nvPr>
            <p:ph type="dt" sz="half" idx="10"/>
          </p:nvPr>
        </p:nvSpPr>
        <p:spPr/>
        <p:txBody>
          <a:bodyPr/>
          <a:lstStyle/>
          <a:p>
            <a:fld id="{A2609D96-3E59-421D-934F-297F357F2BC0}" type="datetimeFigureOut">
              <a:rPr lang="en-US" smtClean="0"/>
              <a:t>5/15/2025</a:t>
            </a:fld>
            <a:endParaRPr lang="en-US"/>
          </a:p>
        </p:txBody>
      </p:sp>
      <p:sp>
        <p:nvSpPr>
          <p:cNvPr id="3" name="Footer Placeholder 2">
            <a:extLst>
              <a:ext uri="{FF2B5EF4-FFF2-40B4-BE49-F238E27FC236}">
                <a16:creationId xmlns:a16="http://schemas.microsoft.com/office/drawing/2014/main" id="{8A7FC313-A722-C6C1-33C4-FDB7263120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E2F0C9-4F7A-40C2-DE3A-E09979600797}"/>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395464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E401-4656-289D-D8D9-BDAF05681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9FA95A-0C03-4703-6563-EE524741F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454E18-20B8-FA30-FE94-9A978B13E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59453-3A21-4470-C1B1-236EB9D02E14}"/>
              </a:ext>
            </a:extLst>
          </p:cNvPr>
          <p:cNvSpPr>
            <a:spLocks noGrp="1"/>
          </p:cNvSpPr>
          <p:nvPr>
            <p:ph type="dt" sz="half" idx="10"/>
          </p:nvPr>
        </p:nvSpPr>
        <p:spPr/>
        <p:txBody>
          <a:bodyPr/>
          <a:lstStyle/>
          <a:p>
            <a:fld id="{A2609D96-3E59-421D-934F-297F357F2BC0}" type="datetimeFigureOut">
              <a:rPr lang="en-US" smtClean="0"/>
              <a:t>5/15/2025</a:t>
            </a:fld>
            <a:endParaRPr lang="en-US"/>
          </a:p>
        </p:txBody>
      </p:sp>
      <p:sp>
        <p:nvSpPr>
          <p:cNvPr id="6" name="Footer Placeholder 5">
            <a:extLst>
              <a:ext uri="{FF2B5EF4-FFF2-40B4-BE49-F238E27FC236}">
                <a16:creationId xmlns:a16="http://schemas.microsoft.com/office/drawing/2014/main" id="{95A2DEBD-E0C4-B370-8524-A59B2C3B5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B31A9-8A9E-7DB4-7B79-6E4D5C58BC0C}"/>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334759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35D1-49B6-B750-8A6B-A894F6757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72014E-7ADA-6E15-6336-DFA688672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66469E-DCC2-D0A8-9EC5-8A52C7553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3D1C56-9D7B-03F6-2256-C57FEFF4E088}"/>
              </a:ext>
            </a:extLst>
          </p:cNvPr>
          <p:cNvSpPr>
            <a:spLocks noGrp="1"/>
          </p:cNvSpPr>
          <p:nvPr>
            <p:ph type="dt" sz="half" idx="10"/>
          </p:nvPr>
        </p:nvSpPr>
        <p:spPr/>
        <p:txBody>
          <a:bodyPr/>
          <a:lstStyle/>
          <a:p>
            <a:fld id="{A2609D96-3E59-421D-934F-297F357F2BC0}" type="datetimeFigureOut">
              <a:rPr lang="en-US" smtClean="0"/>
              <a:t>5/15/2025</a:t>
            </a:fld>
            <a:endParaRPr lang="en-US"/>
          </a:p>
        </p:txBody>
      </p:sp>
      <p:sp>
        <p:nvSpPr>
          <p:cNvPr id="6" name="Footer Placeholder 5">
            <a:extLst>
              <a:ext uri="{FF2B5EF4-FFF2-40B4-BE49-F238E27FC236}">
                <a16:creationId xmlns:a16="http://schemas.microsoft.com/office/drawing/2014/main" id="{CE2F4401-C6C1-46A1-B2EB-486F06157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990C8B-A953-23A3-9179-5641B68C5179}"/>
              </a:ext>
            </a:extLst>
          </p:cNvPr>
          <p:cNvSpPr>
            <a:spLocks noGrp="1"/>
          </p:cNvSpPr>
          <p:nvPr>
            <p:ph type="sldNum" sz="quarter" idx="12"/>
          </p:nvPr>
        </p:nvSpPr>
        <p:spPr/>
        <p:txBody>
          <a:bodyPr/>
          <a:lstStyle/>
          <a:p>
            <a:fld id="{185771C6-1D43-4956-8E97-09E4072E7BC6}" type="slidenum">
              <a:rPr lang="en-US" smtClean="0"/>
              <a:t>‹#›</a:t>
            </a:fld>
            <a:endParaRPr lang="en-US"/>
          </a:p>
        </p:txBody>
      </p:sp>
    </p:spTree>
    <p:extLst>
      <p:ext uri="{BB962C8B-B14F-4D97-AF65-F5344CB8AC3E}">
        <p14:creationId xmlns:p14="http://schemas.microsoft.com/office/powerpoint/2010/main" val="2860365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59DA0-354E-C99A-37DC-685191DFC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1CCCA1-5BD4-C3BD-CD3F-96865FE11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5800A1-78D2-C021-E33B-9F05920881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609D96-3E59-421D-934F-297F357F2BC0}" type="datetimeFigureOut">
              <a:rPr lang="en-US" smtClean="0"/>
              <a:t>5/15/2025</a:t>
            </a:fld>
            <a:endParaRPr lang="en-US"/>
          </a:p>
        </p:txBody>
      </p:sp>
      <p:sp>
        <p:nvSpPr>
          <p:cNvPr id="5" name="Footer Placeholder 4">
            <a:extLst>
              <a:ext uri="{FF2B5EF4-FFF2-40B4-BE49-F238E27FC236}">
                <a16:creationId xmlns:a16="http://schemas.microsoft.com/office/drawing/2014/main" id="{12939A6A-9488-2535-4586-A2B0B90A1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5DB11E6-7138-57F9-ED65-B05DCC9A0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5771C6-1D43-4956-8E97-09E4072E7BC6}" type="slidenum">
              <a:rPr lang="en-US" smtClean="0"/>
              <a:t>‹#›</a:t>
            </a:fld>
            <a:endParaRPr lang="en-US"/>
          </a:p>
        </p:txBody>
      </p:sp>
    </p:spTree>
    <p:extLst>
      <p:ext uri="{BB962C8B-B14F-4D97-AF65-F5344CB8AC3E}">
        <p14:creationId xmlns:p14="http://schemas.microsoft.com/office/powerpoint/2010/main" val="185014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F77A-E8AB-8BCF-6343-335C2BFF1E6B}"/>
              </a:ext>
            </a:extLst>
          </p:cNvPr>
          <p:cNvSpPr>
            <a:spLocks noGrp="1"/>
          </p:cNvSpPr>
          <p:nvPr>
            <p:ph type="ctrTitle"/>
          </p:nvPr>
        </p:nvSpPr>
        <p:spPr/>
        <p:txBody>
          <a:bodyPr/>
          <a:lstStyle/>
          <a:p>
            <a:r>
              <a:rPr lang="en-US" b="1" dirty="0" err="1"/>
              <a:t>iGEM</a:t>
            </a:r>
            <a:r>
              <a:rPr lang="en-US" b="1" dirty="0"/>
              <a:t> bee gut microbiome</a:t>
            </a:r>
          </a:p>
        </p:txBody>
      </p:sp>
      <p:sp>
        <p:nvSpPr>
          <p:cNvPr id="3" name="Subtitle 2">
            <a:extLst>
              <a:ext uri="{FF2B5EF4-FFF2-40B4-BE49-F238E27FC236}">
                <a16:creationId xmlns:a16="http://schemas.microsoft.com/office/drawing/2014/main" id="{9D983EEA-95EF-D113-ED4E-DEC7DB16B555}"/>
              </a:ext>
            </a:extLst>
          </p:cNvPr>
          <p:cNvSpPr>
            <a:spLocks noGrp="1"/>
          </p:cNvSpPr>
          <p:nvPr>
            <p:ph type="subTitle" idx="1"/>
          </p:nvPr>
        </p:nvSpPr>
        <p:spPr/>
        <p:txBody>
          <a:bodyPr/>
          <a:lstStyle/>
          <a:p>
            <a:r>
              <a:rPr lang="en-US" dirty="0"/>
              <a:t>Idea proposal (dry lab)</a:t>
            </a:r>
          </a:p>
        </p:txBody>
      </p:sp>
      <p:cxnSp>
        <p:nvCxnSpPr>
          <p:cNvPr id="4" name="Straight Connector 3">
            <a:extLst>
              <a:ext uri="{FF2B5EF4-FFF2-40B4-BE49-F238E27FC236}">
                <a16:creationId xmlns:a16="http://schemas.microsoft.com/office/drawing/2014/main" id="{323E4809-EA1E-953A-7914-3CEDA409AB22}"/>
              </a:ext>
            </a:extLst>
          </p:cNvPr>
          <p:cNvCxnSpPr>
            <a:cxnSpLocks/>
          </p:cNvCxnSpPr>
          <p:nvPr/>
        </p:nvCxnSpPr>
        <p:spPr>
          <a:xfrm>
            <a:off x="1754381" y="3478491"/>
            <a:ext cx="8735818" cy="0"/>
          </a:xfrm>
          <a:prstGeom prst="line">
            <a:avLst/>
          </a:prstGeom>
          <a:ln w="28575">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03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B4C4-1E9A-D92B-6C32-F242FA24D83E}"/>
              </a:ext>
            </a:extLst>
          </p:cNvPr>
          <p:cNvSpPr>
            <a:spLocks noGrp="1"/>
          </p:cNvSpPr>
          <p:nvPr>
            <p:ph type="title"/>
          </p:nvPr>
        </p:nvSpPr>
        <p:spPr>
          <a:xfrm>
            <a:off x="501316" y="9822"/>
            <a:ext cx="10515600" cy="1325563"/>
          </a:xfrm>
        </p:spPr>
        <p:txBody>
          <a:bodyPr/>
          <a:lstStyle/>
          <a:p>
            <a:r>
              <a:rPr lang="en-US" b="1" dirty="0"/>
              <a:t>Summary</a:t>
            </a:r>
          </a:p>
        </p:txBody>
      </p:sp>
      <p:sp>
        <p:nvSpPr>
          <p:cNvPr id="3" name="Content Placeholder 2">
            <a:extLst>
              <a:ext uri="{FF2B5EF4-FFF2-40B4-BE49-F238E27FC236}">
                <a16:creationId xmlns:a16="http://schemas.microsoft.com/office/drawing/2014/main" id="{FEAF8D27-7253-45B6-E395-8CB78B8F6FF4}"/>
              </a:ext>
            </a:extLst>
          </p:cNvPr>
          <p:cNvSpPr>
            <a:spLocks noGrp="1"/>
          </p:cNvSpPr>
          <p:nvPr>
            <p:ph idx="1"/>
          </p:nvPr>
        </p:nvSpPr>
        <p:spPr>
          <a:xfrm>
            <a:off x="4780547" y="1903413"/>
            <a:ext cx="6910137" cy="2088094"/>
          </a:xfrm>
        </p:spPr>
        <p:txBody>
          <a:bodyPr>
            <a:normAutofit/>
          </a:bodyPr>
          <a:lstStyle/>
          <a:p>
            <a:pPr marL="0" indent="0">
              <a:buNone/>
            </a:pPr>
            <a:r>
              <a:rPr lang="en-US" sz="1600" dirty="0"/>
              <a:t>Bees are the most important pollinators. Pollinators transfer pollen from various crops, facilitating seed formation and fruit production. The economic value of pollinators, including honeybees, in global crop production is estimated to be approximately $235 billion to $577 billion annually. Furthermore, the increasing variety and area of subtropical crops with high pollinator dependence are enhancing the importance of pollinators. For these reasons, honeybees impact 11 out of the 17 United Nations Sustainable Development Goals (SDGs).</a:t>
            </a:r>
          </a:p>
        </p:txBody>
      </p:sp>
      <p:cxnSp>
        <p:nvCxnSpPr>
          <p:cNvPr id="5" name="Straight Connector 4">
            <a:extLst>
              <a:ext uri="{FF2B5EF4-FFF2-40B4-BE49-F238E27FC236}">
                <a16:creationId xmlns:a16="http://schemas.microsoft.com/office/drawing/2014/main" id="{1589C808-BBDF-DB1B-97D1-576F066EE6C3}"/>
              </a:ext>
            </a:extLst>
          </p:cNvPr>
          <p:cNvCxnSpPr/>
          <p:nvPr/>
        </p:nvCxnSpPr>
        <p:spPr>
          <a:xfrm>
            <a:off x="4844715" y="1819024"/>
            <a:ext cx="6689558" cy="0"/>
          </a:xfrm>
          <a:prstGeom prst="line">
            <a:avLst/>
          </a:prstGeom>
          <a:ln w="28575">
            <a:solidFill>
              <a:schemeClr val="accent2"/>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44A950-9BDF-566A-BE99-7BDE99E725A7}"/>
              </a:ext>
            </a:extLst>
          </p:cNvPr>
          <p:cNvSpPr txBox="1"/>
          <p:nvPr/>
        </p:nvSpPr>
        <p:spPr>
          <a:xfrm>
            <a:off x="4844715" y="1335385"/>
            <a:ext cx="3232484" cy="461665"/>
          </a:xfrm>
          <a:prstGeom prst="rect">
            <a:avLst/>
          </a:prstGeom>
          <a:noFill/>
        </p:spPr>
        <p:txBody>
          <a:bodyPr wrap="square" rtlCol="0">
            <a:spAutoFit/>
          </a:bodyPr>
          <a:lstStyle/>
          <a:p>
            <a:r>
              <a:rPr lang="en-US" sz="2400" b="1" dirty="0"/>
              <a:t>Values of bees</a:t>
            </a:r>
          </a:p>
        </p:txBody>
      </p:sp>
      <p:pic>
        <p:nvPicPr>
          <p:cNvPr id="8" name="Picture 7">
            <a:extLst>
              <a:ext uri="{FF2B5EF4-FFF2-40B4-BE49-F238E27FC236}">
                <a16:creationId xmlns:a16="http://schemas.microsoft.com/office/drawing/2014/main" id="{6EEE2DE9-6350-23FD-9D3D-FFE4504D9581}"/>
              </a:ext>
            </a:extLst>
          </p:cNvPr>
          <p:cNvPicPr>
            <a:picLocks noChangeAspect="1"/>
          </p:cNvPicPr>
          <p:nvPr/>
        </p:nvPicPr>
        <p:blipFill>
          <a:blip r:embed="rId2"/>
          <a:stretch>
            <a:fillRect/>
          </a:stretch>
        </p:blipFill>
        <p:spPr>
          <a:xfrm>
            <a:off x="501317" y="1819024"/>
            <a:ext cx="3987990" cy="2303797"/>
          </a:xfrm>
          <a:prstGeom prst="rect">
            <a:avLst/>
          </a:prstGeom>
        </p:spPr>
      </p:pic>
      <p:sp>
        <p:nvSpPr>
          <p:cNvPr id="15" name="TextBox 14">
            <a:extLst>
              <a:ext uri="{FF2B5EF4-FFF2-40B4-BE49-F238E27FC236}">
                <a16:creationId xmlns:a16="http://schemas.microsoft.com/office/drawing/2014/main" id="{CB03DC69-F5D1-3B07-F0DF-7C1927671006}"/>
              </a:ext>
            </a:extLst>
          </p:cNvPr>
          <p:cNvSpPr txBox="1"/>
          <p:nvPr/>
        </p:nvSpPr>
        <p:spPr>
          <a:xfrm>
            <a:off x="496859" y="5071238"/>
            <a:ext cx="11193825" cy="1323439"/>
          </a:xfrm>
          <a:prstGeom prst="rect">
            <a:avLst/>
          </a:prstGeom>
          <a:noFill/>
        </p:spPr>
        <p:txBody>
          <a:bodyPr wrap="square">
            <a:spAutoFit/>
          </a:bodyPr>
          <a:lstStyle/>
          <a:p>
            <a:r>
              <a:rPr lang="en-US" sz="1600" dirty="0"/>
              <a:t>A recent phenomenon of mass disappearance of honeybees has been occurring. During the winter of 2021, 7.8 billion honeybees vanished without a trace due to Colony Collapse Disorder (CCD). This scale of damage appears to be continuously growing. Between September and November 2022 alone, 10 billion honeybees disappeared, followed by an estimated 14 billion honeybees disappearing in early 2023. Factors such as climate change and parasitic mites are causing the decline of honeybee populations, severely threatening the beekeeping industry.</a:t>
            </a:r>
          </a:p>
        </p:txBody>
      </p:sp>
      <p:cxnSp>
        <p:nvCxnSpPr>
          <p:cNvPr id="16" name="Straight Connector 15">
            <a:extLst>
              <a:ext uri="{FF2B5EF4-FFF2-40B4-BE49-F238E27FC236}">
                <a16:creationId xmlns:a16="http://schemas.microsoft.com/office/drawing/2014/main" id="{D03BBD9E-65AF-09EF-7514-BC5DF04E8789}"/>
              </a:ext>
            </a:extLst>
          </p:cNvPr>
          <p:cNvCxnSpPr>
            <a:cxnSpLocks/>
          </p:cNvCxnSpPr>
          <p:nvPr/>
        </p:nvCxnSpPr>
        <p:spPr>
          <a:xfrm>
            <a:off x="569048" y="4977090"/>
            <a:ext cx="11055685" cy="0"/>
          </a:xfrm>
          <a:prstGeom prst="line">
            <a:avLst/>
          </a:prstGeom>
          <a:ln w="28575">
            <a:solidFill>
              <a:schemeClr val="accent2"/>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E3A0E4A-2B68-DAD1-FACA-0984143B3C0A}"/>
              </a:ext>
            </a:extLst>
          </p:cNvPr>
          <p:cNvSpPr txBox="1"/>
          <p:nvPr/>
        </p:nvSpPr>
        <p:spPr>
          <a:xfrm>
            <a:off x="496859" y="4515425"/>
            <a:ext cx="5336674" cy="461665"/>
          </a:xfrm>
          <a:prstGeom prst="rect">
            <a:avLst/>
          </a:prstGeom>
          <a:noFill/>
        </p:spPr>
        <p:txBody>
          <a:bodyPr wrap="square" rtlCol="0">
            <a:spAutoFit/>
          </a:bodyPr>
          <a:lstStyle/>
          <a:p>
            <a:r>
              <a:rPr lang="en-US" sz="2400" b="1"/>
              <a:t>Colony Collapse Disorder </a:t>
            </a:r>
            <a:endParaRPr lang="en-US" sz="2400" b="1" dirty="0"/>
          </a:p>
        </p:txBody>
      </p:sp>
    </p:spTree>
    <p:extLst>
      <p:ext uri="{BB962C8B-B14F-4D97-AF65-F5344CB8AC3E}">
        <p14:creationId xmlns:p14="http://schemas.microsoft.com/office/powerpoint/2010/main" val="2928795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D707-5637-6CD2-1AF4-DB470278A229}"/>
              </a:ext>
            </a:extLst>
          </p:cNvPr>
          <p:cNvSpPr>
            <a:spLocks noGrp="1"/>
          </p:cNvSpPr>
          <p:nvPr>
            <p:ph type="title"/>
          </p:nvPr>
        </p:nvSpPr>
        <p:spPr/>
        <p:txBody>
          <a:bodyPr/>
          <a:lstStyle/>
          <a:p>
            <a:pPr algn="ctr"/>
            <a:r>
              <a:rPr lang="en-US" b="1" dirty="0"/>
              <a:t>Colony Collapse Disorder(CDD)</a:t>
            </a:r>
          </a:p>
        </p:txBody>
      </p:sp>
      <p:grpSp>
        <p:nvGrpSpPr>
          <p:cNvPr id="32" name="Group 31">
            <a:extLst>
              <a:ext uri="{FF2B5EF4-FFF2-40B4-BE49-F238E27FC236}">
                <a16:creationId xmlns:a16="http://schemas.microsoft.com/office/drawing/2014/main" id="{49D1A9D6-FCDF-0670-DBBA-859F49A3DADC}"/>
              </a:ext>
            </a:extLst>
          </p:cNvPr>
          <p:cNvGrpSpPr/>
          <p:nvPr/>
        </p:nvGrpSpPr>
        <p:grpSpPr>
          <a:xfrm>
            <a:off x="7796107" y="2206495"/>
            <a:ext cx="1767840" cy="1524000"/>
            <a:chOff x="7796107" y="2037159"/>
            <a:chExt cx="1767840" cy="1524000"/>
          </a:xfrm>
        </p:grpSpPr>
        <p:sp>
          <p:nvSpPr>
            <p:cNvPr id="6" name="Hexagon 5">
              <a:extLst>
                <a:ext uri="{FF2B5EF4-FFF2-40B4-BE49-F238E27FC236}">
                  <a16:creationId xmlns:a16="http://schemas.microsoft.com/office/drawing/2014/main" id="{7260DCF7-8151-24FE-7285-CCE6D1739560}"/>
                </a:ext>
              </a:extLst>
            </p:cNvPr>
            <p:cNvSpPr/>
            <p:nvPr/>
          </p:nvSpPr>
          <p:spPr>
            <a:xfrm>
              <a:off x="7796107" y="2037159"/>
              <a:ext cx="1767840" cy="1524000"/>
            </a:xfrm>
            <a:prstGeom prst="hexagon">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Germ with solid fill">
              <a:extLst>
                <a:ext uri="{FF2B5EF4-FFF2-40B4-BE49-F238E27FC236}">
                  <a16:creationId xmlns:a16="http://schemas.microsoft.com/office/drawing/2014/main" id="{433D1BB4-AFEC-3285-C13D-73A5A5BDF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827" y="2341959"/>
              <a:ext cx="914400" cy="914400"/>
            </a:xfrm>
            <a:prstGeom prst="rect">
              <a:avLst/>
            </a:prstGeom>
          </p:spPr>
        </p:pic>
      </p:grpSp>
      <p:grpSp>
        <p:nvGrpSpPr>
          <p:cNvPr id="31" name="Group 30">
            <a:extLst>
              <a:ext uri="{FF2B5EF4-FFF2-40B4-BE49-F238E27FC236}">
                <a16:creationId xmlns:a16="http://schemas.microsoft.com/office/drawing/2014/main" id="{E461564B-6E39-E41A-A466-24B82E37DCE9}"/>
              </a:ext>
            </a:extLst>
          </p:cNvPr>
          <p:cNvGrpSpPr/>
          <p:nvPr/>
        </p:nvGrpSpPr>
        <p:grpSpPr>
          <a:xfrm>
            <a:off x="6028267" y="2206495"/>
            <a:ext cx="1767840" cy="1524000"/>
            <a:chOff x="6028267" y="2037159"/>
            <a:chExt cx="1767840" cy="1524000"/>
          </a:xfrm>
        </p:grpSpPr>
        <p:sp>
          <p:nvSpPr>
            <p:cNvPr id="7" name="Hexagon 6">
              <a:extLst>
                <a:ext uri="{FF2B5EF4-FFF2-40B4-BE49-F238E27FC236}">
                  <a16:creationId xmlns:a16="http://schemas.microsoft.com/office/drawing/2014/main" id="{4DFEB1D7-AFC5-C308-0C2C-084BB538EBC1}"/>
                </a:ext>
              </a:extLst>
            </p:cNvPr>
            <p:cNvSpPr/>
            <p:nvPr/>
          </p:nvSpPr>
          <p:spPr>
            <a:xfrm>
              <a:off x="6028267" y="2037159"/>
              <a:ext cx="1767840" cy="1524000"/>
            </a:xfrm>
            <a:prstGeom prst="hexagon">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Apple with solid fill">
              <a:extLst>
                <a:ext uri="{FF2B5EF4-FFF2-40B4-BE49-F238E27FC236}">
                  <a16:creationId xmlns:a16="http://schemas.microsoft.com/office/drawing/2014/main" id="{463E0B65-BC8B-9E6E-E533-EFAE9380F5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54987" y="2295515"/>
              <a:ext cx="914400" cy="914400"/>
            </a:xfrm>
            <a:prstGeom prst="rect">
              <a:avLst/>
            </a:prstGeom>
          </p:spPr>
        </p:pic>
      </p:grpSp>
      <p:grpSp>
        <p:nvGrpSpPr>
          <p:cNvPr id="29" name="Group 28">
            <a:extLst>
              <a:ext uri="{FF2B5EF4-FFF2-40B4-BE49-F238E27FC236}">
                <a16:creationId xmlns:a16="http://schemas.microsoft.com/office/drawing/2014/main" id="{B8C54CB8-B9C1-6A16-7EEF-FA1ABEFF34C3}"/>
              </a:ext>
            </a:extLst>
          </p:cNvPr>
          <p:cNvGrpSpPr/>
          <p:nvPr/>
        </p:nvGrpSpPr>
        <p:grpSpPr>
          <a:xfrm>
            <a:off x="2492587" y="2206495"/>
            <a:ext cx="1767840" cy="1524000"/>
            <a:chOff x="2492587" y="2037159"/>
            <a:chExt cx="1767840" cy="1524000"/>
          </a:xfrm>
        </p:grpSpPr>
        <p:sp>
          <p:nvSpPr>
            <p:cNvPr id="4" name="Hexagon 3">
              <a:extLst>
                <a:ext uri="{FF2B5EF4-FFF2-40B4-BE49-F238E27FC236}">
                  <a16:creationId xmlns:a16="http://schemas.microsoft.com/office/drawing/2014/main" id="{61C5D4C3-891B-5D3C-1BF8-FF0398B7C8BB}"/>
                </a:ext>
              </a:extLst>
            </p:cNvPr>
            <p:cNvSpPr/>
            <p:nvPr/>
          </p:nvSpPr>
          <p:spPr>
            <a:xfrm>
              <a:off x="2492587" y="2037159"/>
              <a:ext cx="1767840" cy="1524000"/>
            </a:xfrm>
            <a:prstGeom prst="hexagon">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Water Bottle with solid fill">
              <a:extLst>
                <a:ext uri="{FF2B5EF4-FFF2-40B4-BE49-F238E27FC236}">
                  <a16:creationId xmlns:a16="http://schemas.microsoft.com/office/drawing/2014/main" id="{A1F27BF3-6D16-8BEA-9A2E-13BAD7F1E0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19307" y="2341959"/>
              <a:ext cx="914400" cy="914400"/>
            </a:xfrm>
            <a:prstGeom prst="rect">
              <a:avLst/>
            </a:prstGeom>
          </p:spPr>
        </p:pic>
      </p:grpSp>
      <p:grpSp>
        <p:nvGrpSpPr>
          <p:cNvPr id="30" name="Group 29">
            <a:extLst>
              <a:ext uri="{FF2B5EF4-FFF2-40B4-BE49-F238E27FC236}">
                <a16:creationId xmlns:a16="http://schemas.microsoft.com/office/drawing/2014/main" id="{C6ECCE07-AC74-DB26-5863-CBF28E2A088A}"/>
              </a:ext>
            </a:extLst>
          </p:cNvPr>
          <p:cNvGrpSpPr/>
          <p:nvPr/>
        </p:nvGrpSpPr>
        <p:grpSpPr>
          <a:xfrm>
            <a:off x="4260427" y="2206495"/>
            <a:ext cx="1767840" cy="1524000"/>
            <a:chOff x="4260427" y="2037159"/>
            <a:chExt cx="1767840" cy="1524000"/>
          </a:xfrm>
        </p:grpSpPr>
        <p:sp>
          <p:nvSpPr>
            <p:cNvPr id="5" name="Hexagon 4">
              <a:extLst>
                <a:ext uri="{FF2B5EF4-FFF2-40B4-BE49-F238E27FC236}">
                  <a16:creationId xmlns:a16="http://schemas.microsoft.com/office/drawing/2014/main" id="{4287DE23-B825-3770-C45A-465995106CFF}"/>
                </a:ext>
              </a:extLst>
            </p:cNvPr>
            <p:cNvSpPr/>
            <p:nvPr/>
          </p:nvSpPr>
          <p:spPr>
            <a:xfrm>
              <a:off x="4260427" y="2037159"/>
              <a:ext cx="1767840" cy="1524000"/>
            </a:xfrm>
            <a:prstGeom prst="hexagon">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DNA with solid fill">
              <a:extLst>
                <a:ext uri="{FF2B5EF4-FFF2-40B4-BE49-F238E27FC236}">
                  <a16:creationId xmlns:a16="http://schemas.microsoft.com/office/drawing/2014/main" id="{C46A744D-3E38-2F7B-CCE3-621B61D8CC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87147" y="2341959"/>
              <a:ext cx="914400" cy="914400"/>
            </a:xfrm>
            <a:prstGeom prst="rect">
              <a:avLst/>
            </a:prstGeom>
          </p:spPr>
        </p:pic>
      </p:grpSp>
      <p:sp>
        <p:nvSpPr>
          <p:cNvPr id="22" name="TextBox 21">
            <a:extLst>
              <a:ext uri="{FF2B5EF4-FFF2-40B4-BE49-F238E27FC236}">
                <a16:creationId xmlns:a16="http://schemas.microsoft.com/office/drawing/2014/main" id="{DE4C545B-52DE-BCE5-DCCB-ABEED464A889}"/>
              </a:ext>
            </a:extLst>
          </p:cNvPr>
          <p:cNvSpPr txBox="1"/>
          <p:nvPr/>
        </p:nvSpPr>
        <p:spPr>
          <a:xfrm>
            <a:off x="2065867" y="1632885"/>
            <a:ext cx="2621280" cy="584775"/>
          </a:xfrm>
          <a:prstGeom prst="rect">
            <a:avLst/>
          </a:prstGeom>
          <a:noFill/>
        </p:spPr>
        <p:txBody>
          <a:bodyPr wrap="square">
            <a:spAutoFit/>
          </a:bodyPr>
          <a:lstStyle/>
          <a:p>
            <a:pPr algn="ctr"/>
            <a:r>
              <a:rPr lang="en-US" sz="1600" b="1" dirty="0"/>
              <a:t>Pesticides and </a:t>
            </a:r>
          </a:p>
          <a:p>
            <a:pPr algn="ctr"/>
            <a:r>
              <a:rPr lang="en-US" sz="1600" b="1" dirty="0"/>
              <a:t>Biocides</a:t>
            </a:r>
          </a:p>
        </p:txBody>
      </p:sp>
      <p:sp>
        <p:nvSpPr>
          <p:cNvPr id="24" name="TextBox 23">
            <a:extLst>
              <a:ext uri="{FF2B5EF4-FFF2-40B4-BE49-F238E27FC236}">
                <a16:creationId xmlns:a16="http://schemas.microsoft.com/office/drawing/2014/main" id="{B1F28911-E1FD-CC06-A9A0-32AC2D3A5E0F}"/>
              </a:ext>
            </a:extLst>
          </p:cNvPr>
          <p:cNvSpPr txBox="1"/>
          <p:nvPr/>
        </p:nvSpPr>
        <p:spPr>
          <a:xfrm>
            <a:off x="4260427" y="1626879"/>
            <a:ext cx="1767840" cy="584775"/>
          </a:xfrm>
          <a:prstGeom prst="rect">
            <a:avLst/>
          </a:prstGeom>
          <a:noFill/>
        </p:spPr>
        <p:txBody>
          <a:bodyPr wrap="square">
            <a:spAutoFit/>
          </a:bodyPr>
          <a:lstStyle/>
          <a:p>
            <a:pPr algn="ctr"/>
            <a:r>
              <a:rPr lang="en-US" sz="1600" b="1" dirty="0"/>
              <a:t>Loss of </a:t>
            </a:r>
          </a:p>
          <a:p>
            <a:pPr algn="ctr"/>
            <a:r>
              <a:rPr lang="en-US" sz="1600" b="1" dirty="0"/>
              <a:t>Genetic Diversity</a:t>
            </a:r>
          </a:p>
        </p:txBody>
      </p:sp>
      <p:sp>
        <p:nvSpPr>
          <p:cNvPr id="26" name="TextBox 25">
            <a:extLst>
              <a:ext uri="{FF2B5EF4-FFF2-40B4-BE49-F238E27FC236}">
                <a16:creationId xmlns:a16="http://schemas.microsoft.com/office/drawing/2014/main" id="{010A560A-8418-FFE6-2E89-B81D0889CEEE}"/>
              </a:ext>
            </a:extLst>
          </p:cNvPr>
          <p:cNvSpPr txBox="1"/>
          <p:nvPr/>
        </p:nvSpPr>
        <p:spPr>
          <a:xfrm>
            <a:off x="6196753" y="1755995"/>
            <a:ext cx="1430867" cy="338554"/>
          </a:xfrm>
          <a:prstGeom prst="rect">
            <a:avLst/>
          </a:prstGeom>
          <a:noFill/>
        </p:spPr>
        <p:txBody>
          <a:bodyPr wrap="square">
            <a:spAutoFit/>
          </a:bodyPr>
          <a:lstStyle/>
          <a:p>
            <a:pPr algn="ctr"/>
            <a:r>
              <a:rPr lang="en-US" sz="1600" b="1" dirty="0"/>
              <a:t>Malnutrition</a:t>
            </a:r>
          </a:p>
        </p:txBody>
      </p:sp>
      <p:sp>
        <p:nvSpPr>
          <p:cNvPr id="28" name="TextBox 27">
            <a:extLst>
              <a:ext uri="{FF2B5EF4-FFF2-40B4-BE49-F238E27FC236}">
                <a16:creationId xmlns:a16="http://schemas.microsoft.com/office/drawing/2014/main" id="{EB1C23FC-C48F-8470-FCA0-C1A9372718C1}"/>
              </a:ext>
            </a:extLst>
          </p:cNvPr>
          <p:cNvSpPr txBox="1"/>
          <p:nvPr/>
        </p:nvSpPr>
        <p:spPr>
          <a:xfrm>
            <a:off x="7994651" y="1632885"/>
            <a:ext cx="1361440" cy="584775"/>
          </a:xfrm>
          <a:prstGeom prst="rect">
            <a:avLst/>
          </a:prstGeom>
          <a:noFill/>
        </p:spPr>
        <p:txBody>
          <a:bodyPr wrap="square">
            <a:spAutoFit/>
          </a:bodyPr>
          <a:lstStyle/>
          <a:p>
            <a:pPr algn="ctr"/>
            <a:r>
              <a:rPr lang="en-US" sz="1600" b="1" dirty="0"/>
              <a:t>Pests and </a:t>
            </a:r>
          </a:p>
          <a:p>
            <a:pPr algn="ctr"/>
            <a:r>
              <a:rPr lang="en-US" sz="1600" b="1" dirty="0"/>
              <a:t>Diseases</a:t>
            </a:r>
          </a:p>
        </p:txBody>
      </p:sp>
      <p:sp>
        <p:nvSpPr>
          <p:cNvPr id="34" name="TextBox 33">
            <a:extLst>
              <a:ext uri="{FF2B5EF4-FFF2-40B4-BE49-F238E27FC236}">
                <a16:creationId xmlns:a16="http://schemas.microsoft.com/office/drawing/2014/main" id="{BFFC860B-46E0-9F38-E916-BBFD71C673F0}"/>
              </a:ext>
            </a:extLst>
          </p:cNvPr>
          <p:cNvSpPr txBox="1"/>
          <p:nvPr/>
        </p:nvSpPr>
        <p:spPr>
          <a:xfrm>
            <a:off x="2343218" y="3901676"/>
            <a:ext cx="2066579" cy="1323439"/>
          </a:xfrm>
          <a:prstGeom prst="rect">
            <a:avLst/>
          </a:prstGeom>
          <a:noFill/>
        </p:spPr>
        <p:txBody>
          <a:bodyPr wrap="square">
            <a:spAutoFit/>
          </a:bodyPr>
          <a:lstStyle/>
          <a:p>
            <a:pPr algn="ctr"/>
            <a:r>
              <a:rPr lang="en-US" sz="1600" dirty="0"/>
              <a:t>Acute and chronic toxicity caused by exposure to herbicides and insecticides.</a:t>
            </a:r>
          </a:p>
        </p:txBody>
      </p:sp>
      <p:sp>
        <p:nvSpPr>
          <p:cNvPr id="36" name="TextBox 35">
            <a:extLst>
              <a:ext uri="{FF2B5EF4-FFF2-40B4-BE49-F238E27FC236}">
                <a16:creationId xmlns:a16="http://schemas.microsoft.com/office/drawing/2014/main" id="{EFC6DBCA-2D22-4F6E-8599-99A87614D845}"/>
              </a:ext>
            </a:extLst>
          </p:cNvPr>
          <p:cNvSpPr txBox="1"/>
          <p:nvPr/>
        </p:nvSpPr>
        <p:spPr>
          <a:xfrm>
            <a:off x="4196081" y="3901676"/>
            <a:ext cx="1767840" cy="1323439"/>
          </a:xfrm>
          <a:prstGeom prst="rect">
            <a:avLst/>
          </a:prstGeom>
          <a:noFill/>
        </p:spPr>
        <p:txBody>
          <a:bodyPr wrap="square">
            <a:spAutoFit/>
          </a:bodyPr>
          <a:lstStyle/>
          <a:p>
            <a:pPr algn="ctr"/>
            <a:r>
              <a:rPr lang="en-US" sz="1600" dirty="0"/>
              <a:t>Lack of genetic variation due to prolonged artificial breeding.</a:t>
            </a:r>
          </a:p>
        </p:txBody>
      </p:sp>
      <p:sp>
        <p:nvSpPr>
          <p:cNvPr id="38" name="TextBox 37">
            <a:extLst>
              <a:ext uri="{FF2B5EF4-FFF2-40B4-BE49-F238E27FC236}">
                <a16:creationId xmlns:a16="http://schemas.microsoft.com/office/drawing/2014/main" id="{5A331DE3-4936-46FA-56BD-1280BDB1AA76}"/>
              </a:ext>
            </a:extLst>
          </p:cNvPr>
          <p:cNvSpPr txBox="1"/>
          <p:nvPr/>
        </p:nvSpPr>
        <p:spPr>
          <a:xfrm>
            <a:off x="5882284" y="3901676"/>
            <a:ext cx="2058201" cy="1323439"/>
          </a:xfrm>
          <a:prstGeom prst="rect">
            <a:avLst/>
          </a:prstGeom>
          <a:noFill/>
        </p:spPr>
        <p:txBody>
          <a:bodyPr wrap="square">
            <a:spAutoFit/>
          </a:bodyPr>
          <a:lstStyle/>
          <a:p>
            <a:pPr algn="ctr"/>
            <a:r>
              <a:rPr lang="en-US" sz="1600" dirty="0"/>
              <a:t>Environmental changes and reliance on monoculture crops as food sources</a:t>
            </a:r>
          </a:p>
        </p:txBody>
      </p:sp>
      <p:sp>
        <p:nvSpPr>
          <p:cNvPr id="39" name="TextBox 38">
            <a:extLst>
              <a:ext uri="{FF2B5EF4-FFF2-40B4-BE49-F238E27FC236}">
                <a16:creationId xmlns:a16="http://schemas.microsoft.com/office/drawing/2014/main" id="{45FD6DC5-2590-0498-2B1D-EFEABD174E07}"/>
              </a:ext>
            </a:extLst>
          </p:cNvPr>
          <p:cNvSpPr txBox="1"/>
          <p:nvPr/>
        </p:nvSpPr>
        <p:spPr>
          <a:xfrm>
            <a:off x="7790580" y="3901676"/>
            <a:ext cx="2058201" cy="1323439"/>
          </a:xfrm>
          <a:prstGeom prst="rect">
            <a:avLst/>
          </a:prstGeom>
          <a:noFill/>
        </p:spPr>
        <p:txBody>
          <a:bodyPr wrap="square">
            <a:spAutoFit/>
          </a:bodyPr>
          <a:lstStyle/>
          <a:p>
            <a:pPr algn="ctr"/>
            <a:r>
              <a:rPr lang="en-US" sz="1600" dirty="0"/>
              <a:t>Threats such as Varroa destructor mites, </a:t>
            </a:r>
            <a:r>
              <a:rPr lang="en-US" sz="1600" dirty="0" err="1"/>
              <a:t>Tropilaelaps</a:t>
            </a:r>
            <a:r>
              <a:rPr lang="en-US" sz="1600" dirty="0"/>
              <a:t> mites, Asian hornets, and viral infections.</a:t>
            </a:r>
          </a:p>
        </p:txBody>
      </p:sp>
    </p:spTree>
    <p:extLst>
      <p:ext uri="{BB962C8B-B14F-4D97-AF65-F5344CB8AC3E}">
        <p14:creationId xmlns:p14="http://schemas.microsoft.com/office/powerpoint/2010/main" val="213623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821E-54D9-307B-5E70-44BD287C9A86}"/>
              </a:ext>
            </a:extLst>
          </p:cNvPr>
          <p:cNvSpPr>
            <a:spLocks noGrp="1"/>
          </p:cNvSpPr>
          <p:nvPr>
            <p:ph type="title"/>
          </p:nvPr>
        </p:nvSpPr>
        <p:spPr>
          <a:xfrm>
            <a:off x="693821" y="2965"/>
            <a:ext cx="10515600" cy="1325563"/>
          </a:xfrm>
        </p:spPr>
        <p:txBody>
          <a:bodyPr/>
          <a:lstStyle/>
          <a:p>
            <a:r>
              <a:rPr lang="en-US" b="1" dirty="0"/>
              <a:t>Pesticides</a:t>
            </a:r>
          </a:p>
        </p:txBody>
      </p:sp>
      <p:sp>
        <p:nvSpPr>
          <p:cNvPr id="3" name="Content Placeholder 2">
            <a:extLst>
              <a:ext uri="{FF2B5EF4-FFF2-40B4-BE49-F238E27FC236}">
                <a16:creationId xmlns:a16="http://schemas.microsoft.com/office/drawing/2014/main" id="{8BF47CC8-E046-6AEA-E8FE-5BAA9EA74D6A}"/>
              </a:ext>
            </a:extLst>
          </p:cNvPr>
          <p:cNvSpPr>
            <a:spLocks noGrp="1"/>
          </p:cNvSpPr>
          <p:nvPr>
            <p:ph idx="1"/>
          </p:nvPr>
        </p:nvSpPr>
        <p:spPr>
          <a:xfrm>
            <a:off x="5165558" y="1155030"/>
            <a:ext cx="6637420" cy="5358063"/>
          </a:xfrm>
        </p:spPr>
        <p:txBody>
          <a:bodyPr>
            <a:normAutofit/>
          </a:bodyPr>
          <a:lstStyle/>
          <a:p>
            <a:pPr marL="0" indent="0">
              <a:lnSpc>
                <a:spcPct val="100000"/>
              </a:lnSpc>
              <a:buNone/>
            </a:pPr>
            <a:r>
              <a:rPr lang="en-US" sz="1600" dirty="0"/>
              <a:t>One of the most well-known pesticides harmful to honeybees is the neonicotinoid class of pesticides. Neonicotinoids, which began to be widely used in the 1990s, work by binding to nicotinic acetylcholine receptors at insect nerve synapses, causing overexcitation and eventual death. They are colorless, odorless, highly water-soluble, and have strong systemic and </a:t>
            </a:r>
            <a:r>
              <a:rPr lang="en-US" sz="1600" dirty="0" err="1"/>
              <a:t>translocative</a:t>
            </a:r>
            <a:r>
              <a:rPr lang="en-US" sz="1600" dirty="0"/>
              <a:t> properties.</a:t>
            </a:r>
          </a:p>
          <a:p>
            <a:pPr marL="0" indent="0">
              <a:lnSpc>
                <a:spcPct val="100000"/>
              </a:lnSpc>
              <a:buNone/>
            </a:pPr>
            <a:r>
              <a:rPr lang="en-US" sz="1600" dirty="0"/>
              <a:t>Initially, these pesticides were thought to have low environmental risks because they were applied directly to plants or coated onto seeds, allowing the active ingredients to be absorbed and distributed within the plant. However, after the mass Colony Collapse Disorder (CCD) outbreak in the U.S. in 2006, the U.S. Environmental Protection Agency (EPA) identified neonicotinoids as one of the possible causes.</a:t>
            </a:r>
          </a:p>
          <a:p>
            <a:pPr marL="0" indent="0">
              <a:lnSpc>
                <a:spcPct val="100000"/>
              </a:lnSpc>
              <a:buNone/>
            </a:pPr>
            <a:r>
              <a:rPr lang="en-US" sz="1600" dirty="0"/>
              <a:t>Among neonicotinoid insecticides, imidacloprid, thiamethoxam, and clothianidin are highly toxic to honeybees, with even small amounts proving lethal. While acetamiprid and thiacloprid are considered low-toxicity pesticides, recent studies have shown that they can impair honeybee olfactory response and learning ability, negatively affecting foraging behavior. The risks are particularly high when large-scale seed-coated crops like corn are planted over extensive areas.</a:t>
            </a:r>
          </a:p>
        </p:txBody>
      </p:sp>
      <p:pic>
        <p:nvPicPr>
          <p:cNvPr id="5" name="Picture 4">
            <a:extLst>
              <a:ext uri="{FF2B5EF4-FFF2-40B4-BE49-F238E27FC236}">
                <a16:creationId xmlns:a16="http://schemas.microsoft.com/office/drawing/2014/main" id="{AA7B1AF0-1DCF-02A7-8079-FA972603361F}"/>
              </a:ext>
            </a:extLst>
          </p:cNvPr>
          <p:cNvPicPr>
            <a:picLocks noChangeAspect="1"/>
          </p:cNvPicPr>
          <p:nvPr/>
        </p:nvPicPr>
        <p:blipFill>
          <a:blip r:embed="rId2"/>
          <a:stretch>
            <a:fillRect/>
          </a:stretch>
        </p:blipFill>
        <p:spPr>
          <a:xfrm>
            <a:off x="389022" y="1155030"/>
            <a:ext cx="4433622" cy="3633471"/>
          </a:xfrm>
          <a:prstGeom prst="rect">
            <a:avLst/>
          </a:prstGeom>
        </p:spPr>
      </p:pic>
      <p:cxnSp>
        <p:nvCxnSpPr>
          <p:cNvPr id="6" name="Straight Connector 5">
            <a:extLst>
              <a:ext uri="{FF2B5EF4-FFF2-40B4-BE49-F238E27FC236}">
                <a16:creationId xmlns:a16="http://schemas.microsoft.com/office/drawing/2014/main" id="{E5AE4EB8-2FEC-E3CE-724D-0C24A2F5948B}"/>
              </a:ext>
            </a:extLst>
          </p:cNvPr>
          <p:cNvCxnSpPr>
            <a:cxnSpLocks/>
          </p:cNvCxnSpPr>
          <p:nvPr/>
        </p:nvCxnSpPr>
        <p:spPr>
          <a:xfrm>
            <a:off x="389022" y="1043590"/>
            <a:ext cx="11413956" cy="0"/>
          </a:xfrm>
          <a:prstGeom prst="line">
            <a:avLst/>
          </a:prstGeom>
          <a:ln w="28575">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9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C8255-D353-B66F-BC85-C1483EB1CD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8C52D-DF5E-EDDA-3915-A1280EFA7944}"/>
              </a:ext>
            </a:extLst>
          </p:cNvPr>
          <p:cNvSpPr>
            <a:spLocks noGrp="1"/>
          </p:cNvSpPr>
          <p:nvPr>
            <p:ph type="title"/>
          </p:nvPr>
        </p:nvSpPr>
        <p:spPr>
          <a:xfrm>
            <a:off x="693821" y="2965"/>
            <a:ext cx="10515600" cy="1325563"/>
          </a:xfrm>
        </p:spPr>
        <p:txBody>
          <a:bodyPr/>
          <a:lstStyle/>
          <a:p>
            <a:r>
              <a:rPr lang="en-US" b="1" dirty="0"/>
              <a:t>Pesticides</a:t>
            </a:r>
          </a:p>
        </p:txBody>
      </p:sp>
      <p:sp>
        <p:nvSpPr>
          <p:cNvPr id="3" name="Content Placeholder 2">
            <a:extLst>
              <a:ext uri="{FF2B5EF4-FFF2-40B4-BE49-F238E27FC236}">
                <a16:creationId xmlns:a16="http://schemas.microsoft.com/office/drawing/2014/main" id="{8DDED340-224F-A9DA-09E9-05FE264763AD}"/>
              </a:ext>
            </a:extLst>
          </p:cNvPr>
          <p:cNvSpPr>
            <a:spLocks noGrp="1"/>
          </p:cNvSpPr>
          <p:nvPr>
            <p:ph idx="1"/>
          </p:nvPr>
        </p:nvSpPr>
        <p:spPr>
          <a:xfrm>
            <a:off x="389022" y="1328528"/>
            <a:ext cx="5530515" cy="5216649"/>
          </a:xfrm>
        </p:spPr>
        <p:txBody>
          <a:bodyPr>
            <a:normAutofit/>
          </a:bodyPr>
          <a:lstStyle/>
          <a:p>
            <a:pPr marL="0" indent="0">
              <a:lnSpc>
                <a:spcPct val="100000"/>
              </a:lnSpc>
              <a:buNone/>
            </a:pPr>
            <a:r>
              <a:rPr lang="en-US" sz="1600" dirty="0"/>
              <a:t>Organochlorine pesticides (DDT) were discovered to have insecticidal properties by P. Müller in 1939 and were used as insecticides in both warfare and agriculture. They inhibit insect acetylcholinesterase (</a:t>
            </a:r>
            <a:r>
              <a:rPr lang="en-US" sz="1600" dirty="0" err="1"/>
              <a:t>AChE</a:t>
            </a:r>
            <a:r>
              <a:rPr lang="en-US" sz="1600" dirty="0"/>
              <a:t>), causing nerve paralysis. Due to their strong insecticidal effects and the absence of immediate side effects upon human contact, they were regarded as revolutionary pesticides. However, in 1962, Rachel Carson published "Silent Spring," highlighting the severe residual problems and ecological disruption caused by DDT through biomagnification, leading to its ban.</a:t>
            </a:r>
          </a:p>
          <a:p>
            <a:pPr marL="0" indent="0">
              <a:lnSpc>
                <a:spcPct val="100000"/>
              </a:lnSpc>
              <a:buNone/>
            </a:pPr>
            <a:r>
              <a:rPr lang="en-US" sz="1600" dirty="0"/>
              <a:t>Even after DDT, various pesticides have been developed that pose threats to pollinators. </a:t>
            </a:r>
            <a:r>
              <a:rPr lang="en-US" sz="1600" dirty="0">
                <a:solidFill>
                  <a:schemeClr val="accent2"/>
                </a:solidFill>
              </a:rPr>
              <a:t>Organophosphate pesticides are compounds formed by combining phosphorus (P) with oxygen or sulfur. They are highly toxic and work by specifically breaking down acetylcholine, thereby stopping nerve transmission. Although they degrade easily, many of these pesticides are highly toxic to humans and livestock.</a:t>
            </a:r>
          </a:p>
          <a:p>
            <a:pPr marL="0" indent="0">
              <a:lnSpc>
                <a:spcPct val="100000"/>
              </a:lnSpc>
              <a:buNone/>
            </a:pPr>
            <a:endParaRPr lang="en-US" sz="1600" dirty="0"/>
          </a:p>
        </p:txBody>
      </p:sp>
      <p:cxnSp>
        <p:nvCxnSpPr>
          <p:cNvPr id="6" name="Straight Connector 5">
            <a:extLst>
              <a:ext uri="{FF2B5EF4-FFF2-40B4-BE49-F238E27FC236}">
                <a16:creationId xmlns:a16="http://schemas.microsoft.com/office/drawing/2014/main" id="{3A763F51-F720-36D8-B7FD-7F31D7E2C05B}"/>
              </a:ext>
            </a:extLst>
          </p:cNvPr>
          <p:cNvCxnSpPr>
            <a:cxnSpLocks/>
          </p:cNvCxnSpPr>
          <p:nvPr/>
        </p:nvCxnSpPr>
        <p:spPr>
          <a:xfrm>
            <a:off x="389022" y="1043590"/>
            <a:ext cx="11413956" cy="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
        <p:nvSpPr>
          <p:cNvPr id="4" name="Content Placeholder 2">
            <a:extLst>
              <a:ext uri="{FF2B5EF4-FFF2-40B4-BE49-F238E27FC236}">
                <a16:creationId xmlns:a16="http://schemas.microsoft.com/office/drawing/2014/main" id="{6A661E12-AF84-4E10-ADBE-A5FDCA9633BA}"/>
              </a:ext>
            </a:extLst>
          </p:cNvPr>
          <p:cNvSpPr txBox="1">
            <a:spLocks/>
          </p:cNvSpPr>
          <p:nvPr/>
        </p:nvSpPr>
        <p:spPr>
          <a:xfrm>
            <a:off x="5951621" y="1328527"/>
            <a:ext cx="5530515" cy="5216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dirty="0"/>
              <a:t>Pyrethroid pesticides are synthetic substances based on the insecticidal components of pyrethrum. They affect sodium channels in nerve transmission, causing excessive excitation and a knockdown effect. Pyrethroids are considered safer than organophosphates because they have lower toxicity to humans and livestock. Although they are highly effective as insecticides, they are light-sensitive and have low residual persistence, making them mainly used for controlling sanitary pests (insects that spread diseases through bloodsucking) and stored-product pests (insects that damage stored grains such as rice).</a:t>
            </a:r>
          </a:p>
          <a:p>
            <a:pPr marL="0" indent="0">
              <a:lnSpc>
                <a:spcPct val="100000"/>
              </a:lnSpc>
              <a:buFont typeface="Arial" panose="020B0604020202020204" pitchFamily="34" charset="0"/>
              <a:buNone/>
            </a:pPr>
            <a:r>
              <a:rPr lang="en-US" sz="1600" dirty="0"/>
              <a:t>Insect Growth Regulators (IGRs) include insect hormone analogs and chitin synthesis inhibitors that interfere with insect molting processes. Since they specifically target insects, they have low toxicity to humans and livestock, but they can still affect non-target insects such as honeybees. Research has shown that IGRs can act on the ovaries of queen bees, reducing hatching rates, impairing the learning and foraging abilities of exposed worker bees, and disrupting larval molting processes.</a:t>
            </a:r>
          </a:p>
        </p:txBody>
      </p:sp>
    </p:spTree>
    <p:extLst>
      <p:ext uri="{BB962C8B-B14F-4D97-AF65-F5344CB8AC3E}">
        <p14:creationId xmlns:p14="http://schemas.microsoft.com/office/powerpoint/2010/main" val="311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23B201-8A19-4311-A415-33216C3D86B9}"/>
              </a:ext>
            </a:extLst>
          </p:cNvPr>
          <p:cNvSpPr txBox="1">
            <a:spLocks/>
          </p:cNvSpPr>
          <p:nvPr/>
        </p:nvSpPr>
        <p:spPr>
          <a:xfrm>
            <a:off x="693821" y="29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How are we going to fix it?</a:t>
            </a:r>
          </a:p>
        </p:txBody>
      </p:sp>
      <p:grpSp>
        <p:nvGrpSpPr>
          <p:cNvPr id="20" name="Group 19">
            <a:extLst>
              <a:ext uri="{FF2B5EF4-FFF2-40B4-BE49-F238E27FC236}">
                <a16:creationId xmlns:a16="http://schemas.microsoft.com/office/drawing/2014/main" id="{FADFCB13-2754-B3DA-7AEE-9DC014705419}"/>
              </a:ext>
            </a:extLst>
          </p:cNvPr>
          <p:cNvGrpSpPr/>
          <p:nvPr/>
        </p:nvGrpSpPr>
        <p:grpSpPr>
          <a:xfrm>
            <a:off x="2194315" y="1527630"/>
            <a:ext cx="7514612" cy="3023339"/>
            <a:chOff x="693821" y="1074528"/>
            <a:chExt cx="7514612" cy="3023339"/>
          </a:xfrm>
        </p:grpSpPr>
        <p:pic>
          <p:nvPicPr>
            <p:cNvPr id="6" name="Picture 5" descr="A bee with wings and a black background&#10;&#10;AI-generated content may be incorrect.">
              <a:extLst>
                <a:ext uri="{FF2B5EF4-FFF2-40B4-BE49-F238E27FC236}">
                  <a16:creationId xmlns:a16="http://schemas.microsoft.com/office/drawing/2014/main" id="{BAEE437C-2DBB-A14E-7A4C-662D2BF25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821" y="1074528"/>
              <a:ext cx="3033518" cy="3023339"/>
            </a:xfrm>
            <a:prstGeom prst="rect">
              <a:avLst/>
            </a:prstGeom>
          </p:spPr>
        </p:pic>
        <p:sp>
          <p:nvSpPr>
            <p:cNvPr id="9" name="Oval 8">
              <a:extLst>
                <a:ext uri="{FF2B5EF4-FFF2-40B4-BE49-F238E27FC236}">
                  <a16:creationId xmlns:a16="http://schemas.microsoft.com/office/drawing/2014/main" id="{6A833C79-7443-5467-556C-8622BE3186EA}"/>
                </a:ext>
              </a:extLst>
            </p:cNvPr>
            <p:cNvSpPr/>
            <p:nvPr/>
          </p:nvSpPr>
          <p:spPr>
            <a:xfrm>
              <a:off x="4203699" y="1921563"/>
              <a:ext cx="1329267" cy="1329267"/>
            </a:xfrm>
            <a:prstGeom prst="ellipse">
              <a:avLst/>
            </a:prstGeom>
            <a:noFill/>
            <a:ln>
              <a:solidFill>
                <a:srgbClr val="E971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Germ with solid fill">
              <a:extLst>
                <a:ext uri="{FF2B5EF4-FFF2-40B4-BE49-F238E27FC236}">
                  <a16:creationId xmlns:a16="http://schemas.microsoft.com/office/drawing/2014/main" id="{39D2A250-B75E-438A-7BC8-111E9048A5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86599" y="2112248"/>
              <a:ext cx="914400" cy="914400"/>
            </a:xfrm>
            <a:prstGeom prst="rect">
              <a:avLst/>
            </a:prstGeom>
          </p:spPr>
        </p:pic>
        <p:cxnSp>
          <p:nvCxnSpPr>
            <p:cNvPr id="11" name="Straight Connector 10">
              <a:extLst>
                <a:ext uri="{FF2B5EF4-FFF2-40B4-BE49-F238E27FC236}">
                  <a16:creationId xmlns:a16="http://schemas.microsoft.com/office/drawing/2014/main" id="{2191D7F7-96C8-CAAD-CD55-83B730325879}"/>
                </a:ext>
              </a:extLst>
            </p:cNvPr>
            <p:cNvCxnSpPr>
              <a:endCxn id="9" idx="0"/>
            </p:cNvCxnSpPr>
            <p:nvPr/>
          </p:nvCxnSpPr>
          <p:spPr>
            <a:xfrm flipV="1">
              <a:off x="2210580" y="1921563"/>
              <a:ext cx="2657753" cy="381370"/>
            </a:xfrm>
            <a:prstGeom prst="line">
              <a:avLst/>
            </a:prstGeom>
            <a:ln>
              <a:solidFill>
                <a:srgbClr val="E97132"/>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50202E4-D269-DE76-2B23-81984B365019}"/>
                </a:ext>
              </a:extLst>
            </p:cNvPr>
            <p:cNvCxnSpPr>
              <a:cxnSpLocks/>
              <a:endCxn id="9" idx="4"/>
            </p:cNvCxnSpPr>
            <p:nvPr/>
          </p:nvCxnSpPr>
          <p:spPr>
            <a:xfrm>
              <a:off x="2210580" y="2895968"/>
              <a:ext cx="2657753" cy="354862"/>
            </a:xfrm>
            <a:prstGeom prst="line">
              <a:avLst/>
            </a:prstGeom>
            <a:ln>
              <a:solidFill>
                <a:srgbClr val="E97132"/>
              </a:solidFill>
            </a:ln>
          </p:spPr>
          <p:style>
            <a:lnRef idx="2">
              <a:schemeClr val="accent1"/>
            </a:lnRef>
            <a:fillRef idx="0">
              <a:schemeClr val="accent1"/>
            </a:fillRef>
            <a:effectRef idx="1">
              <a:schemeClr val="accent1"/>
            </a:effectRef>
            <a:fontRef idx="minor">
              <a:schemeClr val="tx1"/>
            </a:fontRef>
          </p:style>
        </p:cxnSp>
        <p:pic>
          <p:nvPicPr>
            <p:cNvPr id="16" name="Graphic 15" descr="Germ outline">
              <a:extLst>
                <a:ext uri="{FF2B5EF4-FFF2-40B4-BE49-F238E27FC236}">
                  <a16:creationId xmlns:a16="http://schemas.microsoft.com/office/drawing/2014/main" id="{83D9C32B-C646-7C51-F04E-F89DC40395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1132" y="2112248"/>
              <a:ext cx="914400" cy="914400"/>
            </a:xfrm>
            <a:prstGeom prst="rect">
              <a:avLst/>
            </a:prstGeom>
          </p:spPr>
        </p:pic>
        <p:sp>
          <p:nvSpPr>
            <p:cNvPr id="17" name="Oval 16">
              <a:extLst>
                <a:ext uri="{FF2B5EF4-FFF2-40B4-BE49-F238E27FC236}">
                  <a16:creationId xmlns:a16="http://schemas.microsoft.com/office/drawing/2014/main" id="{FDF4CE29-7E9E-D360-7FE5-484BD794D407}"/>
                </a:ext>
              </a:extLst>
            </p:cNvPr>
            <p:cNvSpPr/>
            <p:nvPr/>
          </p:nvSpPr>
          <p:spPr>
            <a:xfrm>
              <a:off x="6879166" y="1921563"/>
              <a:ext cx="1329267" cy="1329267"/>
            </a:xfrm>
            <a:prstGeom prst="ellipse">
              <a:avLst/>
            </a:prstGeom>
            <a:noFill/>
            <a:ln>
              <a:solidFill>
                <a:srgbClr val="E971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1C485C9A-64BC-35CA-4B61-EF5374A29AD1}"/>
                </a:ext>
              </a:extLst>
            </p:cNvPr>
            <p:cNvSpPr/>
            <p:nvPr/>
          </p:nvSpPr>
          <p:spPr>
            <a:xfrm>
              <a:off x="5770029" y="2422936"/>
              <a:ext cx="901703" cy="326520"/>
            </a:xfrm>
            <a:prstGeom prst="rightArrow">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Connector 18">
            <a:extLst>
              <a:ext uri="{FF2B5EF4-FFF2-40B4-BE49-F238E27FC236}">
                <a16:creationId xmlns:a16="http://schemas.microsoft.com/office/drawing/2014/main" id="{F86F440E-FC61-9EAD-F384-850BA60D3F83}"/>
              </a:ext>
            </a:extLst>
          </p:cNvPr>
          <p:cNvCxnSpPr>
            <a:cxnSpLocks/>
          </p:cNvCxnSpPr>
          <p:nvPr/>
        </p:nvCxnSpPr>
        <p:spPr>
          <a:xfrm>
            <a:off x="389022" y="1043590"/>
            <a:ext cx="11413956" cy="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A5EA2E1-600B-BF78-F6D9-F16D124B0C4F}"/>
              </a:ext>
            </a:extLst>
          </p:cNvPr>
          <p:cNvSpPr txBox="1"/>
          <p:nvPr/>
        </p:nvSpPr>
        <p:spPr>
          <a:xfrm>
            <a:off x="674994" y="4868705"/>
            <a:ext cx="10842011" cy="923330"/>
          </a:xfrm>
          <a:prstGeom prst="rect">
            <a:avLst/>
          </a:prstGeom>
          <a:noFill/>
        </p:spPr>
        <p:txBody>
          <a:bodyPr wrap="square">
            <a:spAutoFit/>
          </a:bodyPr>
          <a:lstStyle/>
          <a:p>
            <a:r>
              <a:rPr lang="en-US" dirty="0"/>
              <a:t>Our goal is to engineer S. </a:t>
            </a:r>
            <a:r>
              <a:rPr lang="en-US" dirty="0" err="1"/>
              <a:t>alvi</a:t>
            </a:r>
            <a:r>
              <a:rPr lang="en-US" dirty="0"/>
              <a:t>, a key gut microbe in honeybees, by inserting a gene that degrades pesticides, thereby creating pesticide-resistant bees. This is expected to significantly contribute to preventing CCD (Colony Collapse Disorder).</a:t>
            </a:r>
          </a:p>
        </p:txBody>
      </p:sp>
    </p:spTree>
    <p:extLst>
      <p:ext uri="{BB962C8B-B14F-4D97-AF65-F5344CB8AC3E}">
        <p14:creationId xmlns:p14="http://schemas.microsoft.com/office/powerpoint/2010/main" val="1432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316F-BABA-56DD-D9C2-BCF45E5D2B25}"/>
              </a:ext>
            </a:extLst>
          </p:cNvPr>
          <p:cNvSpPr>
            <a:spLocks noGrp="1"/>
          </p:cNvSpPr>
          <p:nvPr>
            <p:ph type="title"/>
          </p:nvPr>
        </p:nvSpPr>
        <p:spPr>
          <a:xfrm>
            <a:off x="838200" y="1052"/>
            <a:ext cx="10515600" cy="1325563"/>
          </a:xfrm>
        </p:spPr>
        <p:txBody>
          <a:bodyPr/>
          <a:lstStyle/>
          <a:p>
            <a:r>
              <a:rPr lang="en-US" b="1" dirty="0"/>
              <a:t>Method</a:t>
            </a:r>
          </a:p>
        </p:txBody>
      </p:sp>
      <p:sp>
        <p:nvSpPr>
          <p:cNvPr id="3" name="Content Placeholder 2">
            <a:extLst>
              <a:ext uri="{FF2B5EF4-FFF2-40B4-BE49-F238E27FC236}">
                <a16:creationId xmlns:a16="http://schemas.microsoft.com/office/drawing/2014/main" id="{DFFD9E66-5C73-9898-34CA-0476E35A9ABB}"/>
              </a:ext>
            </a:extLst>
          </p:cNvPr>
          <p:cNvSpPr>
            <a:spLocks noGrp="1"/>
          </p:cNvSpPr>
          <p:nvPr>
            <p:ph idx="1"/>
          </p:nvPr>
        </p:nvSpPr>
        <p:spPr>
          <a:xfrm>
            <a:off x="5892800" y="2283349"/>
            <a:ext cx="6079067" cy="4351338"/>
          </a:xfrm>
        </p:spPr>
        <p:txBody>
          <a:bodyPr/>
          <a:lstStyle/>
          <a:p>
            <a:pPr marL="0" indent="0">
              <a:buNone/>
            </a:pPr>
            <a:r>
              <a:rPr lang="en-US" b="1" dirty="0"/>
              <a:t>Golden Gate assembly</a:t>
            </a:r>
          </a:p>
          <a:p>
            <a:pPr marL="0" indent="0">
              <a:buNone/>
            </a:pPr>
            <a:r>
              <a:rPr lang="en-US" sz="2000" dirty="0"/>
              <a:t>We plan to use BTK, a genetic modification toolkit designed for S. </a:t>
            </a:r>
            <a:r>
              <a:rPr lang="en-US" sz="2000" dirty="0" err="1"/>
              <a:t>alvi</a:t>
            </a:r>
            <a:r>
              <a:rPr lang="en-US" sz="2000" dirty="0"/>
              <a:t>. BTK utilizes Type II restriction enzymes, which have separate recognition and cleavage sites, to divide the genetic components into types 1 through 8, allowing for convenient assembly using specifically designed overhangs. For example, Type 1 includes various connectors, Type 2 contains promoters and ribosome binding sites, and Type 3 consists of CDS.</a:t>
            </a:r>
          </a:p>
        </p:txBody>
      </p:sp>
      <p:cxnSp>
        <p:nvCxnSpPr>
          <p:cNvPr id="4" name="Straight Connector 3">
            <a:extLst>
              <a:ext uri="{FF2B5EF4-FFF2-40B4-BE49-F238E27FC236}">
                <a16:creationId xmlns:a16="http://schemas.microsoft.com/office/drawing/2014/main" id="{28679A2A-8B5E-C9A6-99DE-F796E95DE7FE}"/>
              </a:ext>
            </a:extLst>
          </p:cNvPr>
          <p:cNvCxnSpPr>
            <a:cxnSpLocks/>
          </p:cNvCxnSpPr>
          <p:nvPr/>
        </p:nvCxnSpPr>
        <p:spPr>
          <a:xfrm>
            <a:off x="5892800" y="2728981"/>
            <a:ext cx="5918200" cy="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C950A5E6-34FE-B431-260D-A44D2D43703F}"/>
              </a:ext>
            </a:extLst>
          </p:cNvPr>
          <p:cNvPicPr>
            <a:picLocks noChangeAspect="1"/>
          </p:cNvPicPr>
          <p:nvPr/>
        </p:nvPicPr>
        <p:blipFill>
          <a:blip r:embed="rId2"/>
          <a:stretch>
            <a:fillRect/>
          </a:stretch>
        </p:blipFill>
        <p:spPr>
          <a:xfrm>
            <a:off x="427363" y="1326615"/>
            <a:ext cx="5160328" cy="2297118"/>
          </a:xfrm>
          <a:prstGeom prst="rect">
            <a:avLst/>
          </a:prstGeom>
        </p:spPr>
      </p:pic>
      <p:pic>
        <p:nvPicPr>
          <p:cNvPr id="7" name="Picture 6">
            <a:extLst>
              <a:ext uri="{FF2B5EF4-FFF2-40B4-BE49-F238E27FC236}">
                <a16:creationId xmlns:a16="http://schemas.microsoft.com/office/drawing/2014/main" id="{0A6A7074-2E79-E6CA-85A9-DE28A0831471}"/>
              </a:ext>
            </a:extLst>
          </p:cNvPr>
          <p:cNvPicPr>
            <a:picLocks noChangeAspect="1"/>
          </p:cNvPicPr>
          <p:nvPr/>
        </p:nvPicPr>
        <p:blipFill>
          <a:blip r:embed="rId3"/>
          <a:stretch>
            <a:fillRect/>
          </a:stretch>
        </p:blipFill>
        <p:spPr>
          <a:xfrm>
            <a:off x="925108" y="4022066"/>
            <a:ext cx="4164837" cy="2010349"/>
          </a:xfrm>
          <a:prstGeom prst="rect">
            <a:avLst/>
          </a:prstGeom>
        </p:spPr>
      </p:pic>
    </p:spTree>
    <p:extLst>
      <p:ext uri="{BB962C8B-B14F-4D97-AF65-F5344CB8AC3E}">
        <p14:creationId xmlns:p14="http://schemas.microsoft.com/office/powerpoint/2010/main" val="271737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AA02-883B-650E-39BC-471B8797AB5B}"/>
              </a:ext>
            </a:extLst>
          </p:cNvPr>
          <p:cNvSpPr>
            <a:spLocks noGrp="1"/>
          </p:cNvSpPr>
          <p:nvPr>
            <p:ph type="title"/>
          </p:nvPr>
        </p:nvSpPr>
        <p:spPr>
          <a:xfrm>
            <a:off x="838200" y="9528"/>
            <a:ext cx="10515600" cy="1325563"/>
          </a:xfrm>
        </p:spPr>
        <p:txBody>
          <a:bodyPr/>
          <a:lstStyle/>
          <a:p>
            <a:r>
              <a:rPr lang="en-US" b="1" dirty="0"/>
              <a:t>Method</a:t>
            </a:r>
          </a:p>
        </p:txBody>
      </p:sp>
      <p:sp>
        <p:nvSpPr>
          <p:cNvPr id="3" name="Content Placeholder 2">
            <a:extLst>
              <a:ext uri="{FF2B5EF4-FFF2-40B4-BE49-F238E27FC236}">
                <a16:creationId xmlns:a16="http://schemas.microsoft.com/office/drawing/2014/main" id="{1CA2CFCF-68D5-77B8-FCB6-FE562708BB75}"/>
              </a:ext>
            </a:extLst>
          </p:cNvPr>
          <p:cNvSpPr>
            <a:spLocks noGrp="1"/>
          </p:cNvSpPr>
          <p:nvPr>
            <p:ph idx="1"/>
          </p:nvPr>
        </p:nvSpPr>
        <p:spPr>
          <a:xfrm>
            <a:off x="838200" y="3513666"/>
            <a:ext cx="10515600" cy="2807229"/>
          </a:xfrm>
        </p:spPr>
        <p:txBody>
          <a:bodyPr/>
          <a:lstStyle/>
          <a:p>
            <a:pPr marL="0" indent="0">
              <a:buNone/>
            </a:pPr>
            <a:br>
              <a:rPr lang="en-US" sz="2400" b="1" dirty="0"/>
            </a:br>
            <a:br>
              <a:rPr lang="en-US" dirty="0"/>
            </a:br>
            <a:r>
              <a:rPr lang="en-US" sz="2000" dirty="0"/>
              <a:t>Since plasmids may not be stably maintained in the gut environment of honeybees, we plan to integrate the gene directly into the genome of S. </a:t>
            </a:r>
            <a:r>
              <a:rPr lang="en-US" sz="2000" dirty="0" err="1"/>
              <a:t>alvi</a:t>
            </a:r>
            <a:r>
              <a:rPr lang="en-US" sz="2000" dirty="0"/>
              <a:t>. To achieve this, we will employ homologous recombination using RecA and other recombination proteins. This process requires the plasmid to contain homologous arms on both sides of the target gene. The BTK toolkit provides modules for designing and inserting such homologous arms, allowing us to proceed with genome integration effectively.</a:t>
            </a:r>
            <a:endParaRPr lang="en-US" dirty="0"/>
          </a:p>
        </p:txBody>
      </p:sp>
      <p:pic>
        <p:nvPicPr>
          <p:cNvPr id="4" name="Picture 2" descr="Fig 4.">
            <a:extLst>
              <a:ext uri="{FF2B5EF4-FFF2-40B4-BE49-F238E27FC236}">
                <a16:creationId xmlns:a16="http://schemas.microsoft.com/office/drawing/2014/main" id="{0FD0AF66-835D-E9BF-A74B-B50CBD15B6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657" r="38796" b="31200"/>
          <a:stretch/>
        </p:blipFill>
        <p:spPr bwMode="auto">
          <a:xfrm>
            <a:off x="6866467" y="1475721"/>
            <a:ext cx="3968750" cy="18973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g 4.">
            <a:extLst>
              <a:ext uri="{FF2B5EF4-FFF2-40B4-BE49-F238E27FC236}">
                <a16:creationId xmlns:a16="http://schemas.microsoft.com/office/drawing/2014/main" id="{81629A0E-DF2F-D52F-7E65-440B194112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537" b="65100"/>
          <a:stretch/>
        </p:blipFill>
        <p:spPr bwMode="auto">
          <a:xfrm>
            <a:off x="1405467" y="1475721"/>
            <a:ext cx="3835748" cy="189731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759DF21-F7EA-F1FA-5BE1-1D58A227065F}"/>
              </a:ext>
            </a:extLst>
          </p:cNvPr>
          <p:cNvCxnSpPr>
            <a:cxnSpLocks/>
          </p:cNvCxnSpPr>
          <p:nvPr/>
        </p:nvCxnSpPr>
        <p:spPr>
          <a:xfrm>
            <a:off x="871177" y="4193188"/>
            <a:ext cx="10482623" cy="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FFEB025-D643-3BD9-084E-A552EAD09ED1}"/>
              </a:ext>
            </a:extLst>
          </p:cNvPr>
          <p:cNvSpPr txBox="1"/>
          <p:nvPr/>
        </p:nvSpPr>
        <p:spPr>
          <a:xfrm>
            <a:off x="845776" y="3773054"/>
            <a:ext cx="6096000" cy="461665"/>
          </a:xfrm>
          <a:prstGeom prst="rect">
            <a:avLst/>
          </a:prstGeom>
          <a:noFill/>
        </p:spPr>
        <p:txBody>
          <a:bodyPr wrap="square">
            <a:spAutoFit/>
          </a:bodyPr>
          <a:lstStyle/>
          <a:p>
            <a:r>
              <a:rPr lang="en-US" sz="2400" b="1" dirty="0"/>
              <a:t>Homologous recombination</a:t>
            </a:r>
            <a:endParaRPr lang="en-US" sz="2400" dirty="0"/>
          </a:p>
        </p:txBody>
      </p:sp>
    </p:spTree>
    <p:extLst>
      <p:ext uri="{BB962C8B-B14F-4D97-AF65-F5344CB8AC3E}">
        <p14:creationId xmlns:p14="http://schemas.microsoft.com/office/powerpoint/2010/main" val="3763335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TotalTime>
  <Words>1023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iGEM bee gut microbiome</vt:lpstr>
      <vt:lpstr>Summary</vt:lpstr>
      <vt:lpstr>Colony Collapse Disorder(CDD)</vt:lpstr>
      <vt:lpstr>Pesticides</vt:lpstr>
      <vt:lpstr>Pesticides</vt:lpstr>
      <vt:lpstr>PowerPoint Presentation</vt:lpstr>
      <vt:lpstr>Method</vt:lpstr>
      <vt:lpstr>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Sunah Lee</dc:creator>
  <cp:lastModifiedBy>Sunah Lee</cp:lastModifiedBy>
  <cp:revision>1</cp:revision>
  <dcterms:created xsi:type="dcterms:W3CDTF">2025-05-15T14:39:30Z</dcterms:created>
  <dcterms:modified xsi:type="dcterms:W3CDTF">2025-05-15T15:35:30Z</dcterms:modified>
</cp:coreProperties>
</file>