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7" r:id="rId2"/>
    <p:sldId id="285" r:id="rId3"/>
    <p:sldId id="258" r:id="rId4"/>
    <p:sldId id="352" r:id="rId5"/>
    <p:sldId id="355" r:id="rId6"/>
    <p:sldId id="353" r:id="rId7"/>
    <p:sldId id="354" r:id="rId8"/>
    <p:sldId id="351" r:id="rId9"/>
    <p:sldId id="313" r:id="rId10"/>
    <p:sldId id="314" r:id="rId11"/>
    <p:sldId id="275" r:id="rId12"/>
    <p:sldId id="259" r:id="rId13"/>
    <p:sldId id="261" r:id="rId14"/>
    <p:sldId id="309" r:id="rId15"/>
    <p:sldId id="260" r:id="rId16"/>
    <p:sldId id="276" r:id="rId17"/>
    <p:sldId id="350" r:id="rId18"/>
    <p:sldId id="267" r:id="rId19"/>
    <p:sldId id="332" r:id="rId20"/>
    <p:sldId id="279" r:id="rId21"/>
    <p:sldId id="271" r:id="rId22"/>
    <p:sldId id="349" r:id="rId23"/>
    <p:sldId id="294" r:id="rId24"/>
    <p:sldId id="335" r:id="rId25"/>
    <p:sldId id="300" r:id="rId26"/>
    <p:sldId id="302" r:id="rId27"/>
    <p:sldId id="303" r:id="rId28"/>
    <p:sldId id="304" r:id="rId29"/>
    <p:sldId id="337" r:id="rId30"/>
    <p:sldId id="338" r:id="rId31"/>
    <p:sldId id="295" r:id="rId32"/>
    <p:sldId id="296" r:id="rId33"/>
    <p:sldId id="297" r:id="rId34"/>
    <p:sldId id="339" r:id="rId35"/>
    <p:sldId id="343" r:id="rId36"/>
    <p:sldId id="341" r:id="rId37"/>
    <p:sldId id="344" r:id="rId38"/>
    <p:sldId id="342" r:id="rId39"/>
    <p:sldId id="345" r:id="rId40"/>
    <p:sldId id="346" r:id="rId41"/>
    <p:sldId id="323" r:id="rId42"/>
    <p:sldId id="308" r:id="rId43"/>
    <p:sldId id="324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CC99"/>
    <a:srgbClr val="FF3300"/>
    <a:srgbClr val="CCFFFF"/>
    <a:srgbClr val="FFCC00"/>
    <a:srgbClr val="009900"/>
    <a:srgbClr val="0000FF"/>
    <a:srgbClr val="EEF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5304"/>
    </p:cViewPr>
  </p:sorterViewPr>
  <p:gridSpacing cx="38404" cy="384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45" tIns="48322" rIns="96645" bIns="48322" numCol="1" anchor="t" anchorCtr="0" compatLnSpc="1"/>
          <a:lstStyle>
            <a:lvl1pPr defTabSz="967105" eaLnBrk="1" hangingPunct="1">
              <a:defRPr sz="1300">
                <a:latin typeface="Courier New" panose="02070309020205020404" pitchFamily="49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45" tIns="48322" rIns="96645" bIns="48322" numCol="1" anchor="t" anchorCtr="0" compatLnSpc="1"/>
          <a:lstStyle>
            <a:lvl1pPr algn="r" defTabSz="967105" eaLnBrk="1" hangingPunct="1">
              <a:defRPr sz="1300">
                <a:latin typeface="Courier New" panose="02070309020205020404" pitchFamily="49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45" tIns="48322" rIns="96645" bIns="48322" numCol="1" anchor="b" anchorCtr="0" compatLnSpc="1"/>
          <a:lstStyle>
            <a:lvl1pPr defTabSz="967105" eaLnBrk="1" hangingPunct="1">
              <a:defRPr sz="1300">
                <a:latin typeface="Courier New" panose="02070309020205020404" pitchFamily="49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45" tIns="48322" rIns="96645" bIns="48322" numCol="1" anchor="b" anchorCtr="0" compatLnSpc="1"/>
          <a:lstStyle>
            <a:lvl1pPr algn="r" defTabSz="967105" eaLnBrk="1" hangingPunct="1">
              <a:defRPr sz="1300">
                <a:latin typeface="Courier New" panose="02070309020205020404" pitchFamily="49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40DFF1F-22AE-4B31-9117-AEF601FEB567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738" tIns="47869" rIns="95738" bIns="47869" numCol="1" anchor="t" anchorCtr="0" compatLnSpc="1"/>
          <a:lstStyle>
            <a:lvl1pPr algn="l" defTabSz="957580" eaLnBrk="1" hangingPunct="1">
              <a:defRPr sz="1300" b="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738" tIns="47869" rIns="95738" bIns="47869" numCol="1" anchor="t" anchorCtr="0" compatLnSpc="1"/>
          <a:lstStyle>
            <a:lvl1pPr algn="r" defTabSz="957580" eaLnBrk="1" hangingPunct="1">
              <a:defRPr sz="1300" b="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738" tIns="47869" rIns="95738" bIns="47869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738" tIns="47869" rIns="95738" bIns="47869" numCol="1" anchor="b" anchorCtr="0" compatLnSpc="1"/>
          <a:lstStyle>
            <a:lvl1pPr algn="l" defTabSz="957580" eaLnBrk="1" hangingPunct="1">
              <a:defRPr sz="1300" b="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738" tIns="47869" rIns="95738" bIns="47869" numCol="1" anchor="b" anchorCtr="0" compatLnSpc="1"/>
          <a:lstStyle>
            <a:lvl1pPr algn="r" defTabSz="957580" eaLnBrk="1" hangingPunct="1">
              <a:defRPr sz="1300" b="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837F287-C64C-4AD7-ADC3-30A07FAC8F4F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BAA0ACE-058B-4333-AD81-4A5615472B65}" type="slidenum">
              <a:rPr lang="en-US" altLang="zh-CN" sz="1300" smtClean="0">
                <a:ea typeface="宋体" panose="02010600030101010101" pitchFamily="2" charset="-122"/>
              </a:rPr>
              <a:t>1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59461ED-C7F7-410A-9E32-41E3241D64CD}" type="slidenum">
              <a:rPr lang="en-US" altLang="zh-CN" sz="1300" smtClean="0"/>
              <a:t>27</a:t>
            </a:fld>
            <a:endParaRPr lang="en-US" altLang="zh-CN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7ABB052-F859-4114-A1DD-DB4C7ED53263}" type="slidenum">
              <a:rPr lang="en-US" altLang="zh-CN" sz="1300" smtClean="0"/>
              <a:t>28</a:t>
            </a:fld>
            <a:endParaRPr lang="en-US" altLang="zh-CN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A41E410-74DD-4437-A6FF-49D3FC1B9007}" type="slidenum">
              <a:rPr lang="en-US" altLang="zh-CN" sz="1300" smtClean="0"/>
              <a:t>31</a:t>
            </a:fld>
            <a:endParaRPr lang="en-US" altLang="zh-CN" sz="13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50950" y="708025"/>
            <a:ext cx="4814888" cy="3611563"/>
          </a:xfrm>
        </p:spPr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42975" y="4564063"/>
            <a:ext cx="5429250" cy="4333875"/>
          </a:xfrm>
        </p:spPr>
        <p:txBody>
          <a:bodyPr/>
          <a:lstStyle/>
          <a:p>
            <a:endParaRPr lang="fr-FR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5E7CD0D-7C91-4BC8-9CA8-E22C51050AE5}" type="slidenum">
              <a:rPr lang="en-US" altLang="zh-CN" sz="1300" smtClean="0"/>
              <a:t>32</a:t>
            </a:fld>
            <a:endParaRPr lang="en-US" altLang="zh-CN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65238" y="728663"/>
            <a:ext cx="4789487" cy="3592512"/>
          </a:xfrm>
        </p:spPr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3138" y="4560888"/>
            <a:ext cx="5367337" cy="43180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3FB0C0A-0AA1-4281-85D2-982FBE830EE8}" type="slidenum">
              <a:rPr lang="en-US" altLang="zh-CN" sz="1300" smtClean="0"/>
              <a:t>33</a:t>
            </a:fld>
            <a:endParaRPr lang="en-US" altLang="zh-CN" sz="13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BAA0ACE-058B-4333-AD81-4A5615472B65}" type="slidenum">
              <a:rPr lang="en-US" altLang="zh-CN" sz="1300" smtClean="0">
                <a:ea typeface="宋体" panose="02010600030101010101" pitchFamily="2" charset="-122"/>
              </a:rPr>
              <a:t>8</a:t>
            </a:fld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05848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1267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Red: network layer</a:t>
            </a:r>
          </a:p>
          <a:p>
            <a:r>
              <a:rPr lang="en-US" altLang="zh-CN"/>
              <a:t>Green: transport layer</a:t>
            </a:r>
          </a:p>
          <a:p>
            <a:r>
              <a:rPr lang="en-US" altLang="zh-CN"/>
              <a:t>Purple: application layer</a:t>
            </a:r>
          </a:p>
          <a:p>
            <a:r>
              <a:rPr lang="en-US" altLang="zh-CN"/>
              <a:t>Blue: routing</a:t>
            </a:r>
          </a:p>
          <a:p>
            <a:r>
              <a:rPr lang="en-US" altLang="zh-CN"/>
              <a:t>Orange: enterprise/edge networks</a:t>
            </a:r>
          </a:p>
          <a:p>
            <a:r>
              <a:rPr lang="en-US" altLang="zh-CN"/>
              <a:t>Black: other stuff</a:t>
            </a:r>
          </a:p>
          <a:p>
            <a:endParaRPr lang="en-US" altLang="zh-CN"/>
          </a:p>
          <a:p>
            <a:r>
              <a:rPr lang="en-US" altLang="zh-CN"/>
              <a:t>Most have three or four letters, except IP has just two.  But IP is special, as it is the center of the known universe.</a:t>
            </a:r>
          </a:p>
        </p:txBody>
      </p:sp>
      <p:sp>
        <p:nvSpPr>
          <p:cNvPr id="1126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CDE88A1-4B9B-4F43-B6A4-D71B47378509}" type="slidenum">
              <a:rPr lang="en-US" altLang="zh-CN" sz="1300" smtClean="0"/>
              <a:t>12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Header formats have gotten more colorful in recent years, but they are still awfully boring. Zzzzz…</a:t>
            </a:r>
          </a:p>
          <a:p>
            <a:r>
              <a:rPr lang="en-US" altLang="zh-CN"/>
              <a:t>Have you seen the lego version of the IP and TCP header?</a:t>
            </a:r>
          </a:p>
        </p:txBody>
      </p:sp>
      <p:sp>
        <p:nvSpPr>
          <p:cNvPr id="13316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5438C19-BC79-4EFB-A658-BD7775D8C69D}" type="slidenum">
              <a:rPr lang="en-US" altLang="zh-CN" sz="1300" smtClean="0"/>
              <a:t>13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Ask yourself what is the real difference between these components?  Do we need to think of them as distinct?  </a:t>
            </a:r>
          </a:p>
          <a:p>
            <a:r>
              <a:rPr lang="en-US" altLang="zh-CN"/>
              <a:t>Can a common piece of hardware support many of these functions? </a:t>
            </a:r>
          </a:p>
          <a:p>
            <a:r>
              <a:rPr lang="en-US" altLang="zh-CN"/>
              <a:t>Do ever need to do more than one of these functions at the same time and place?</a:t>
            </a:r>
          </a:p>
        </p:txBody>
      </p:sp>
      <p:sp>
        <p:nvSpPr>
          <p:cNvPr id="1638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B44952F-09E0-4DDA-A3BE-9458188DB12D}" type="slidenum">
              <a:rPr lang="en-US" altLang="zh-CN" sz="1300" smtClean="0"/>
              <a:t>15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8435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8436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0ACE83A-818B-4C15-8B7C-5C4A6F773D2D}" type="slidenum">
              <a:rPr lang="en-US" altLang="zh-CN" sz="1300" smtClean="0"/>
              <a:t>16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0483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Rancid = really awesome new cisco config differ</a:t>
            </a:r>
          </a:p>
        </p:txBody>
      </p:sp>
      <p:sp>
        <p:nvSpPr>
          <p:cNvPr id="20484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96CE716-F089-4C20-A893-03B72AD9153F}" type="slidenum">
              <a:rPr lang="en-US" altLang="zh-CN" sz="1300" smtClean="0"/>
              <a:t>17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0E51000-E52A-44B4-9FF1-DFC7C90567D3}" type="slidenum">
              <a:rPr lang="en-US" altLang="zh-CN" sz="1300" smtClean="0"/>
              <a:t>25</a:t>
            </a:fld>
            <a:endParaRPr lang="en-US" altLang="zh-CN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5758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5758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4C3967-27EF-4EB3-9C13-E6511CD97A3C}" type="slidenum">
              <a:rPr lang="en-US" altLang="zh-CN" sz="1300" smtClean="0"/>
              <a:t>26</a:t>
            </a:fld>
            <a:endParaRPr lang="en-US" altLang="zh-CN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2400" y="1143000"/>
            <a:ext cx="8839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81000" y="1143000"/>
            <a:ext cx="0" cy="5562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65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FF"/>
                </a:solidFill>
              </a:defRPr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C6FAF-2971-49A4-A513-64C519525B2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28648-C175-46C9-90E2-142A8B66455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152650" cy="6324600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05550" cy="6324600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21F4F-66B1-4265-811A-CA872750376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458200" cy="26670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DCA34-DF35-4FD6-BF06-B2EC30B2482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3B41A-612C-4F90-881C-211B651BB8B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88081-DFD0-4EA8-9CEA-21F2CA7E193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BD86C-B2B8-4F00-A9F4-F7D9B679E68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32632-99F8-4C12-A3EC-0D2581DAB44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570ED-0864-463D-B793-0160E5634FD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EC7E1-E2EA-4745-BA9C-865E79F0E25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CD52C-1179-4736-A5FB-30EB64C3A24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807C4-E8E2-4D7E-A7BD-73B7D4C68B7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4800" y="381000"/>
            <a:ext cx="80692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324600"/>
            <a:ext cx="9144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D731E67-C234-4A04-934B-E1BB6BCCB3B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152400" y="1143000"/>
            <a:ext cx="8839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381000" y="1143000"/>
            <a:ext cx="0" cy="5562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AutoShape 8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anose="020B0604020202020204" pitchFamily="34" charset="0"/>
        </a:defRPr>
      </a:lvl9pPr>
    </p:titleStyle>
    <p:bodyStyle>
      <a:lvl1pPr marL="224155" indent="-224155" algn="l" rtl="0" eaLnBrk="0" fontAlgn="base" hangingPunct="0">
        <a:spcBef>
          <a:spcPct val="50000"/>
        </a:spcBef>
        <a:spcAft>
          <a:spcPct val="0"/>
        </a:spcAft>
        <a:buChar char="•"/>
        <a:defRPr sz="2800">
          <a:solidFill>
            <a:srgbClr val="0000FF"/>
          </a:solidFill>
          <a:latin typeface="+mn-lt"/>
          <a:ea typeface="MS PGothic" panose="020B0600070205080204" pitchFamily="34" charset="-128"/>
          <a:cs typeface="+mn-cs"/>
        </a:defRPr>
      </a:lvl1pPr>
      <a:lvl2pPr marL="563880" indent="-224155" algn="l" rtl="0" eaLnBrk="0" fontAlgn="base" hangingPunct="0">
        <a:spcBef>
          <a:spcPct val="10000"/>
        </a:spcBef>
        <a:spcAft>
          <a:spcPct val="0"/>
        </a:spcAft>
        <a:buFont typeface="Helvetica" panose="020B0604020202020204" pitchFamily="34" charset="0"/>
        <a:buChar char="–"/>
        <a:defRPr sz="2400">
          <a:solidFill>
            <a:schemeClr val="accent2"/>
          </a:solidFill>
          <a:latin typeface="+mn-lt"/>
          <a:ea typeface="MS PGothic" panose="020B0600070205080204" pitchFamily="34" charset="-128"/>
          <a:cs typeface="+mn-cs"/>
        </a:defRPr>
      </a:lvl2pPr>
      <a:lvl3pPr marL="911225" indent="-233680" algn="l" rtl="0" eaLnBrk="0" fontAlgn="base" hangingPunct="0">
        <a:spcBef>
          <a:spcPct val="10000"/>
        </a:spcBef>
        <a:spcAft>
          <a:spcPct val="0"/>
        </a:spcAft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259205" indent="-233680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accent2"/>
          </a:solidFill>
          <a:latin typeface="+mj-lt"/>
          <a:ea typeface="MS PGothic" panose="020B0600070205080204" pitchFamily="34" charset="-128"/>
          <a:cs typeface="+mn-cs"/>
        </a:defRPr>
      </a:lvl4pPr>
      <a:lvl5pPr marL="1597025" indent="-224155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MS PGothic" panose="020B0600070205080204" pitchFamily="34" charset="-128"/>
          <a:cs typeface="+mn-cs"/>
        </a:defRPr>
      </a:lvl5pPr>
      <a:lvl6pPr marL="2054225" indent="-224155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6pPr>
      <a:lvl7pPr marL="2511425" indent="-224155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7pPr>
      <a:lvl8pPr marL="2968625" indent="-224155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8pPr>
      <a:lvl9pPr marL="3425825" indent="-224155" algn="l" rtl="0" eaLnBrk="0" fontAlgn="base" hangingPunct="0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jpeg"/><Relationship Id="rId5" Type="http://schemas.openxmlformats.org/officeDocument/2006/relationships/image" Target="../media/image12.wm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9438" y="1981200"/>
            <a:ext cx="8183562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Internet Programming Design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56597EA-1DE8-45D6-9647-D49B11B1E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Transforming Everything</a:t>
            </a:r>
          </a:p>
        </p:txBody>
      </p:sp>
      <p:sp>
        <p:nvSpPr>
          <p:cNvPr id="81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ways we do business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E-commerce, advertising, cloud computing, ...</a:t>
            </a:r>
          </a:p>
          <a:p>
            <a:r>
              <a:rPr lang="en-US" altLang="zh-CN" dirty="0"/>
              <a:t>The way we have relationships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E-mail, WeChat, Facebook, virtual worlds, online dating</a:t>
            </a:r>
          </a:p>
          <a:p>
            <a:r>
              <a:rPr lang="en-US" altLang="zh-CN" dirty="0"/>
              <a:t>How we think about law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National boundaries?</a:t>
            </a:r>
          </a:p>
          <a:p>
            <a:r>
              <a:rPr lang="en-US" altLang="zh-CN" dirty="0"/>
              <a:t>The way we govern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E-voting and e-government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Censorship and wiretapping</a:t>
            </a:r>
          </a:p>
          <a:p>
            <a:r>
              <a:rPr lang="en-US" altLang="zh-CN" dirty="0"/>
              <a:t>The way we fight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Cyber-attacks, including nation-state attacks</a:t>
            </a:r>
          </a:p>
          <a:p>
            <a:pPr>
              <a:buFontTx/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8196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F038B8B-5338-4937-89D8-51BECBAACC99}" type="slidenum">
              <a:rPr lang="en-US" altLang="zh-CN" sz="1400" b="0" smtClean="0">
                <a:latin typeface="Times New Roman" panose="02020603050405020304" pitchFamily="18" charset="0"/>
              </a:rPr>
              <a:t>10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384425"/>
          </a:xfrm>
        </p:spPr>
        <p:txBody>
          <a:bodyPr/>
          <a:lstStyle/>
          <a:p>
            <a:r>
              <a:rPr lang="en-US" altLang="zh-CN"/>
              <a:t>But, What </a:t>
            </a:r>
            <a:r>
              <a:rPr lang="en-US" altLang="zh-CN" i="1"/>
              <a:t>is </a:t>
            </a:r>
            <a:r>
              <a:rPr lang="en-US" altLang="zh-CN"/>
              <a:t>Networking?</a:t>
            </a:r>
          </a:p>
        </p:txBody>
      </p:sp>
      <p:sp>
        <p:nvSpPr>
          <p:cNvPr id="9219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4B7BC6-39B7-487F-B5E3-F5A4120535BC}" type="slidenum">
              <a:rPr lang="en-US" altLang="zh-CN" sz="1400" b="0" smtClean="0">
                <a:latin typeface="Times New Roman" panose="02020603050405020304" pitchFamily="18" charset="0"/>
              </a:rPr>
              <a:t>11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Plethora of Protocol Acronyms?</a:t>
            </a:r>
          </a:p>
        </p:txBody>
      </p:sp>
      <p:sp>
        <p:nvSpPr>
          <p:cNvPr id="10243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A57290E-4A6D-41C9-952E-441B0D52A26A}" type="slidenum">
              <a:rPr lang="en-US" altLang="zh-CN" sz="1400" b="0" smtClean="0">
                <a:latin typeface="Times New Roman" panose="02020603050405020304" pitchFamily="18" charset="0"/>
              </a:rPr>
              <a:t>12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2770188" y="3048000"/>
            <a:ext cx="739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FF"/>
                </a:solidFill>
              </a:rPr>
              <a:t>BGP</a:t>
            </a:r>
          </a:p>
        </p:txBody>
      </p:sp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5410200" y="3429000"/>
            <a:ext cx="725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CC00"/>
                </a:solidFill>
              </a:rPr>
              <a:t>ARP</a:t>
            </a:r>
          </a:p>
        </p:txBody>
      </p:sp>
      <p:sp>
        <p:nvSpPr>
          <p:cNvPr id="10246" name="TextBox 7"/>
          <p:cNvSpPr txBox="1">
            <a:spLocks noChangeArrowheads="1"/>
          </p:cNvSpPr>
          <p:nvPr/>
        </p:nvSpPr>
        <p:spPr bwMode="auto">
          <a:xfrm>
            <a:off x="4114800" y="3200400"/>
            <a:ext cx="854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660066"/>
                </a:solidFill>
              </a:rPr>
              <a:t>HTTP</a:t>
            </a:r>
          </a:p>
        </p:txBody>
      </p:sp>
      <p:sp>
        <p:nvSpPr>
          <p:cNvPr id="10247" name="TextBox 8"/>
          <p:cNvSpPr txBox="1">
            <a:spLocks noChangeArrowheads="1"/>
          </p:cNvSpPr>
          <p:nvPr/>
        </p:nvSpPr>
        <p:spPr bwMode="auto">
          <a:xfrm>
            <a:off x="1371600" y="5562600"/>
            <a:ext cx="725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DNS</a:t>
            </a:r>
          </a:p>
        </p:txBody>
      </p:sp>
      <p:sp>
        <p:nvSpPr>
          <p:cNvPr id="10248" name="TextBox 9"/>
          <p:cNvSpPr txBox="1">
            <a:spLocks noChangeArrowheads="1"/>
          </p:cNvSpPr>
          <p:nvPr/>
        </p:nvSpPr>
        <p:spPr bwMode="auto">
          <a:xfrm>
            <a:off x="5105400" y="1676400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PPP</a:t>
            </a:r>
          </a:p>
        </p:txBody>
      </p:sp>
      <p:sp>
        <p:nvSpPr>
          <p:cNvPr id="10249" name="TextBox 10"/>
          <p:cNvSpPr txBox="1">
            <a:spLocks noChangeArrowheads="1"/>
          </p:cNvSpPr>
          <p:nvPr/>
        </p:nvSpPr>
        <p:spPr bwMode="auto">
          <a:xfrm>
            <a:off x="565150" y="2514600"/>
            <a:ext cx="882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FF"/>
                </a:solidFill>
              </a:rPr>
              <a:t>OSPF</a:t>
            </a:r>
          </a:p>
        </p:txBody>
      </p:sp>
      <p:sp>
        <p:nvSpPr>
          <p:cNvPr id="10250" name="TextBox 11"/>
          <p:cNvSpPr txBox="1">
            <a:spLocks noChangeArrowheads="1"/>
          </p:cNvSpPr>
          <p:nvPr/>
        </p:nvSpPr>
        <p:spPr bwMode="auto">
          <a:xfrm>
            <a:off x="6934200" y="5715000"/>
            <a:ext cx="91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CC00"/>
                </a:solidFill>
              </a:rPr>
              <a:t>DHCP</a:t>
            </a:r>
          </a:p>
        </p:txBody>
      </p:sp>
      <p:sp>
        <p:nvSpPr>
          <p:cNvPr id="10251" name="TextBox 12"/>
          <p:cNvSpPr txBox="1">
            <a:spLocks noChangeArrowheads="1"/>
          </p:cNvSpPr>
          <p:nvPr/>
        </p:nvSpPr>
        <p:spPr bwMode="auto">
          <a:xfrm>
            <a:off x="6235700" y="3886200"/>
            <a:ext cx="698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9900"/>
                </a:solidFill>
              </a:rPr>
              <a:t>TCP</a:t>
            </a:r>
          </a:p>
        </p:txBody>
      </p:sp>
      <p:sp>
        <p:nvSpPr>
          <p:cNvPr id="10252" name="TextBox 13"/>
          <p:cNvSpPr txBox="1">
            <a:spLocks noChangeArrowheads="1"/>
          </p:cNvSpPr>
          <p:nvPr/>
        </p:nvSpPr>
        <p:spPr bwMode="auto">
          <a:xfrm>
            <a:off x="3309938" y="2057400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9900"/>
                </a:solidFill>
              </a:rPr>
              <a:t>UDP</a:t>
            </a:r>
          </a:p>
        </p:txBody>
      </p:sp>
      <p:sp>
        <p:nvSpPr>
          <p:cNvPr id="10253" name="TextBox 14"/>
          <p:cNvSpPr txBox="1">
            <a:spLocks noChangeArrowheads="1"/>
          </p:cNvSpPr>
          <p:nvPr/>
        </p:nvSpPr>
        <p:spPr bwMode="auto">
          <a:xfrm>
            <a:off x="2133600" y="4343400"/>
            <a:ext cx="896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660066"/>
                </a:solidFill>
              </a:rPr>
              <a:t>SMTP</a:t>
            </a:r>
          </a:p>
        </p:txBody>
      </p:sp>
      <p:sp>
        <p:nvSpPr>
          <p:cNvPr id="10254" name="TextBox 15"/>
          <p:cNvSpPr txBox="1">
            <a:spLocks noChangeArrowheads="1"/>
          </p:cNvSpPr>
          <p:nvPr/>
        </p:nvSpPr>
        <p:spPr bwMode="auto">
          <a:xfrm>
            <a:off x="1966913" y="1828800"/>
            <a:ext cx="669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660066"/>
                </a:solidFill>
              </a:rPr>
              <a:t>FTP</a:t>
            </a:r>
          </a:p>
        </p:txBody>
      </p:sp>
      <p:sp>
        <p:nvSpPr>
          <p:cNvPr id="10255" name="TextBox 16"/>
          <p:cNvSpPr txBox="1">
            <a:spLocks noChangeArrowheads="1"/>
          </p:cNvSpPr>
          <p:nvPr/>
        </p:nvSpPr>
        <p:spPr bwMode="auto">
          <a:xfrm>
            <a:off x="3810000" y="5486400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SSH</a:t>
            </a:r>
          </a:p>
        </p:txBody>
      </p:sp>
      <p:sp>
        <p:nvSpPr>
          <p:cNvPr id="10256" name="TextBox 17"/>
          <p:cNvSpPr txBox="1">
            <a:spLocks noChangeArrowheads="1"/>
          </p:cNvSpPr>
          <p:nvPr/>
        </p:nvSpPr>
        <p:spPr bwMode="auto">
          <a:xfrm>
            <a:off x="7391400" y="167640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CC00"/>
                </a:solidFill>
              </a:rPr>
              <a:t>MAC</a:t>
            </a:r>
          </a:p>
        </p:txBody>
      </p:sp>
      <p:sp>
        <p:nvSpPr>
          <p:cNvPr id="10257" name="TextBox 18"/>
          <p:cNvSpPr txBox="1">
            <a:spLocks noChangeArrowheads="1"/>
          </p:cNvSpPr>
          <p:nvPr/>
        </p:nvSpPr>
        <p:spPr bwMode="auto">
          <a:xfrm>
            <a:off x="3657600" y="3810000"/>
            <a:ext cx="428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0000"/>
                </a:solidFill>
              </a:rPr>
              <a:t>IP</a:t>
            </a:r>
          </a:p>
        </p:txBody>
      </p:sp>
      <p:sp>
        <p:nvSpPr>
          <p:cNvPr id="10258" name="TextBox 19"/>
          <p:cNvSpPr txBox="1">
            <a:spLocks noChangeArrowheads="1"/>
          </p:cNvSpPr>
          <p:nvPr/>
        </p:nvSpPr>
        <p:spPr bwMode="auto">
          <a:xfrm>
            <a:off x="700088" y="39624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FF"/>
                </a:solidFill>
              </a:rPr>
              <a:t>RIP</a:t>
            </a:r>
          </a:p>
        </p:txBody>
      </p:sp>
      <p:sp>
        <p:nvSpPr>
          <p:cNvPr id="10259" name="TextBox 21"/>
          <p:cNvSpPr txBox="1">
            <a:spLocks noChangeArrowheads="1"/>
          </p:cNvSpPr>
          <p:nvPr/>
        </p:nvSpPr>
        <p:spPr bwMode="auto">
          <a:xfrm>
            <a:off x="5791200" y="5105400"/>
            <a:ext cx="692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CC00"/>
                </a:solidFill>
              </a:rPr>
              <a:t>NAT</a:t>
            </a:r>
          </a:p>
        </p:txBody>
      </p:sp>
      <p:sp>
        <p:nvSpPr>
          <p:cNvPr id="10260" name="TextBox 22"/>
          <p:cNvSpPr txBox="1">
            <a:spLocks noChangeArrowheads="1"/>
          </p:cNvSpPr>
          <p:nvPr/>
        </p:nvSpPr>
        <p:spPr bwMode="auto">
          <a:xfrm>
            <a:off x="6858000" y="4495800"/>
            <a:ext cx="811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FF"/>
                </a:solidFill>
              </a:rPr>
              <a:t>CIDR</a:t>
            </a:r>
          </a:p>
        </p:txBody>
      </p:sp>
      <p:sp>
        <p:nvSpPr>
          <p:cNvPr id="10261" name="TextBox 23"/>
          <p:cNvSpPr txBox="1">
            <a:spLocks noChangeArrowheads="1"/>
          </p:cNvSpPr>
          <p:nvPr/>
        </p:nvSpPr>
        <p:spPr bwMode="auto">
          <a:xfrm>
            <a:off x="2438400" y="6019800"/>
            <a:ext cx="882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CC00"/>
                </a:solidFill>
              </a:rPr>
              <a:t>VLAN</a:t>
            </a:r>
          </a:p>
        </p:txBody>
      </p:sp>
      <p:sp>
        <p:nvSpPr>
          <p:cNvPr id="10262" name="TextBox 24"/>
          <p:cNvSpPr txBox="1">
            <a:spLocks noChangeArrowheads="1"/>
          </p:cNvSpPr>
          <p:nvPr/>
        </p:nvSpPr>
        <p:spPr bwMode="auto">
          <a:xfrm>
            <a:off x="4953000" y="5943600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CC00"/>
                </a:solidFill>
              </a:rPr>
              <a:t>VTP</a:t>
            </a:r>
          </a:p>
        </p:txBody>
      </p:sp>
      <p:sp>
        <p:nvSpPr>
          <p:cNvPr id="10263" name="TextBox 25"/>
          <p:cNvSpPr txBox="1">
            <a:spLocks noChangeArrowheads="1"/>
          </p:cNvSpPr>
          <p:nvPr/>
        </p:nvSpPr>
        <p:spPr bwMode="auto">
          <a:xfrm>
            <a:off x="685800" y="4876800"/>
            <a:ext cx="882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660066"/>
                </a:solidFill>
              </a:rPr>
              <a:t>NNTP</a:t>
            </a:r>
          </a:p>
        </p:txBody>
      </p:sp>
      <p:sp>
        <p:nvSpPr>
          <p:cNvPr id="10264" name="TextBox 26"/>
          <p:cNvSpPr txBox="1">
            <a:spLocks noChangeArrowheads="1"/>
          </p:cNvSpPr>
          <p:nvPr/>
        </p:nvSpPr>
        <p:spPr bwMode="auto">
          <a:xfrm>
            <a:off x="685800" y="6172200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660066"/>
                </a:solidFill>
              </a:rPr>
              <a:t>POP</a:t>
            </a:r>
          </a:p>
        </p:txBody>
      </p:sp>
      <p:sp>
        <p:nvSpPr>
          <p:cNvPr id="10265" name="TextBox 27"/>
          <p:cNvSpPr txBox="1">
            <a:spLocks noChangeArrowheads="1"/>
          </p:cNvSpPr>
          <p:nvPr/>
        </p:nvSpPr>
        <p:spPr bwMode="auto">
          <a:xfrm>
            <a:off x="5715000" y="2514600"/>
            <a:ext cx="825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660066"/>
                </a:solidFill>
              </a:rPr>
              <a:t>IMAP</a:t>
            </a:r>
          </a:p>
        </p:txBody>
      </p:sp>
      <p:sp>
        <p:nvSpPr>
          <p:cNvPr id="10266" name="TextBox 28"/>
          <p:cNvSpPr txBox="1">
            <a:spLocks noChangeArrowheads="1"/>
          </p:cNvSpPr>
          <p:nvPr/>
        </p:nvSpPr>
        <p:spPr bwMode="auto">
          <a:xfrm>
            <a:off x="1752600" y="3429000"/>
            <a:ext cx="725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RED</a:t>
            </a:r>
          </a:p>
        </p:txBody>
      </p:sp>
      <p:sp>
        <p:nvSpPr>
          <p:cNvPr id="10267" name="TextBox 29"/>
          <p:cNvSpPr txBox="1">
            <a:spLocks noChangeArrowheads="1"/>
          </p:cNvSpPr>
          <p:nvPr/>
        </p:nvSpPr>
        <p:spPr bwMode="auto">
          <a:xfrm>
            <a:off x="7315200" y="3200400"/>
            <a:ext cx="725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ECN</a:t>
            </a:r>
          </a:p>
        </p:txBody>
      </p:sp>
      <p:sp>
        <p:nvSpPr>
          <p:cNvPr id="10268" name="TextBox 30"/>
          <p:cNvSpPr txBox="1">
            <a:spLocks noChangeArrowheads="1"/>
          </p:cNvSpPr>
          <p:nvPr/>
        </p:nvSpPr>
        <p:spPr bwMode="auto">
          <a:xfrm>
            <a:off x="2286000" y="5181600"/>
            <a:ext cx="91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SACK</a:t>
            </a:r>
          </a:p>
        </p:txBody>
      </p:sp>
      <p:sp>
        <p:nvSpPr>
          <p:cNvPr id="10269" name="TextBox 31"/>
          <p:cNvSpPr txBox="1">
            <a:spLocks noChangeArrowheads="1"/>
          </p:cNvSpPr>
          <p:nvPr/>
        </p:nvSpPr>
        <p:spPr bwMode="auto">
          <a:xfrm>
            <a:off x="990600" y="1371600"/>
            <a:ext cx="925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SNMP</a:t>
            </a:r>
          </a:p>
        </p:txBody>
      </p:sp>
      <p:sp>
        <p:nvSpPr>
          <p:cNvPr id="10270" name="TextBox 32"/>
          <p:cNvSpPr txBox="1">
            <a:spLocks noChangeArrowheads="1"/>
          </p:cNvSpPr>
          <p:nvPr/>
        </p:nvSpPr>
        <p:spPr bwMode="auto">
          <a:xfrm>
            <a:off x="5943600" y="6172200"/>
            <a:ext cx="825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660066"/>
                </a:solidFill>
              </a:rPr>
              <a:t>TFTP</a:t>
            </a:r>
          </a:p>
        </p:txBody>
      </p:sp>
      <p:sp>
        <p:nvSpPr>
          <p:cNvPr id="10271" name="TextBox 33"/>
          <p:cNvSpPr txBox="1">
            <a:spLocks noChangeArrowheads="1"/>
          </p:cNvSpPr>
          <p:nvPr/>
        </p:nvSpPr>
        <p:spPr bwMode="auto">
          <a:xfrm>
            <a:off x="4725988" y="5029200"/>
            <a:ext cx="668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TLS</a:t>
            </a:r>
          </a:p>
        </p:txBody>
      </p:sp>
      <p:sp>
        <p:nvSpPr>
          <p:cNvPr id="10272" name="TextBox 34"/>
          <p:cNvSpPr txBox="1">
            <a:spLocks noChangeArrowheads="1"/>
          </p:cNvSpPr>
          <p:nvPr/>
        </p:nvSpPr>
        <p:spPr bwMode="auto">
          <a:xfrm>
            <a:off x="2743200" y="129540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WAP</a:t>
            </a:r>
          </a:p>
        </p:txBody>
      </p:sp>
      <p:sp>
        <p:nvSpPr>
          <p:cNvPr id="10273" name="TextBox 35"/>
          <p:cNvSpPr txBox="1">
            <a:spLocks noChangeArrowheads="1"/>
          </p:cNvSpPr>
          <p:nvPr/>
        </p:nvSpPr>
        <p:spPr bwMode="auto">
          <a:xfrm>
            <a:off x="4038600" y="15240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660066"/>
                </a:solidFill>
              </a:rPr>
              <a:t>SIP</a:t>
            </a:r>
          </a:p>
        </p:txBody>
      </p:sp>
      <p:sp>
        <p:nvSpPr>
          <p:cNvPr id="10274" name="TextBox 36"/>
          <p:cNvSpPr txBox="1">
            <a:spLocks noChangeArrowheads="1"/>
          </p:cNvSpPr>
          <p:nvPr/>
        </p:nvSpPr>
        <p:spPr bwMode="auto">
          <a:xfrm>
            <a:off x="6324600" y="1447800"/>
            <a:ext cx="620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0000"/>
                </a:solidFill>
              </a:rPr>
              <a:t>IPX</a:t>
            </a:r>
          </a:p>
        </p:txBody>
      </p:sp>
      <p:sp>
        <p:nvSpPr>
          <p:cNvPr id="10275" name="TextBox 37"/>
          <p:cNvSpPr txBox="1">
            <a:spLocks noChangeArrowheads="1"/>
          </p:cNvSpPr>
          <p:nvPr/>
        </p:nvSpPr>
        <p:spPr bwMode="auto">
          <a:xfrm>
            <a:off x="7848600" y="5257800"/>
            <a:ext cx="882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FFCC00"/>
                </a:solidFill>
              </a:rPr>
              <a:t>STUN</a:t>
            </a:r>
          </a:p>
        </p:txBody>
      </p:sp>
      <p:sp>
        <p:nvSpPr>
          <p:cNvPr id="10276" name="TextBox 38"/>
          <p:cNvSpPr txBox="1">
            <a:spLocks noChangeArrowheads="1"/>
          </p:cNvSpPr>
          <p:nvPr/>
        </p:nvSpPr>
        <p:spPr bwMode="auto">
          <a:xfrm>
            <a:off x="1905000" y="2514600"/>
            <a:ext cx="696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660066"/>
                </a:solidFill>
              </a:rPr>
              <a:t>RTP</a:t>
            </a:r>
          </a:p>
        </p:txBody>
      </p:sp>
      <p:sp>
        <p:nvSpPr>
          <p:cNvPr id="10277" name="TextBox 39"/>
          <p:cNvSpPr txBox="1">
            <a:spLocks noChangeArrowheads="1"/>
          </p:cNvSpPr>
          <p:nvPr/>
        </p:nvSpPr>
        <p:spPr bwMode="auto">
          <a:xfrm>
            <a:off x="3505200" y="4572000"/>
            <a:ext cx="868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660066"/>
                </a:solidFill>
              </a:rPr>
              <a:t>RTSP</a:t>
            </a:r>
          </a:p>
        </p:txBody>
      </p:sp>
      <p:sp>
        <p:nvSpPr>
          <p:cNvPr id="10278" name="TextBox 41"/>
          <p:cNvSpPr txBox="1">
            <a:spLocks noChangeArrowheads="1"/>
          </p:cNvSpPr>
          <p:nvPr/>
        </p:nvSpPr>
        <p:spPr bwMode="auto">
          <a:xfrm>
            <a:off x="7696200" y="4038600"/>
            <a:ext cx="882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660066"/>
                </a:solidFill>
              </a:rPr>
              <a:t>RTCP</a:t>
            </a:r>
          </a:p>
        </p:txBody>
      </p:sp>
      <p:sp>
        <p:nvSpPr>
          <p:cNvPr id="10279" name="TextBox 42"/>
          <p:cNvSpPr txBox="1">
            <a:spLocks noChangeArrowheads="1"/>
          </p:cNvSpPr>
          <p:nvPr/>
        </p:nvSpPr>
        <p:spPr bwMode="auto">
          <a:xfrm>
            <a:off x="533400" y="3276600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FF"/>
                </a:solidFill>
              </a:rPr>
              <a:t>PIM</a:t>
            </a:r>
          </a:p>
        </p:txBody>
      </p:sp>
      <p:sp>
        <p:nvSpPr>
          <p:cNvPr id="10280" name="TextBox 43"/>
          <p:cNvSpPr txBox="1">
            <a:spLocks noChangeArrowheads="1"/>
          </p:cNvSpPr>
          <p:nvPr/>
        </p:nvSpPr>
        <p:spPr bwMode="auto">
          <a:xfrm>
            <a:off x="6835775" y="2590800"/>
            <a:ext cx="839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IGMP</a:t>
            </a:r>
          </a:p>
        </p:txBody>
      </p:sp>
      <p:sp>
        <p:nvSpPr>
          <p:cNvPr id="10281" name="TextBox 40"/>
          <p:cNvSpPr txBox="1">
            <a:spLocks noChangeArrowheads="1"/>
          </p:cNvSpPr>
          <p:nvPr/>
        </p:nvSpPr>
        <p:spPr bwMode="auto">
          <a:xfrm>
            <a:off x="4419600" y="2438400"/>
            <a:ext cx="825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ICMP</a:t>
            </a:r>
          </a:p>
        </p:txBody>
      </p:sp>
      <p:sp>
        <p:nvSpPr>
          <p:cNvPr id="10282" name="TextBox 41"/>
          <p:cNvSpPr txBox="1">
            <a:spLocks noChangeArrowheads="1"/>
          </p:cNvSpPr>
          <p:nvPr/>
        </p:nvSpPr>
        <p:spPr bwMode="auto">
          <a:xfrm>
            <a:off x="4648200" y="4038600"/>
            <a:ext cx="896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FF"/>
                </a:solidFill>
              </a:rPr>
              <a:t>MPLS</a:t>
            </a:r>
          </a:p>
        </p:txBody>
      </p:sp>
      <p:sp>
        <p:nvSpPr>
          <p:cNvPr id="10283" name="TextBox 29"/>
          <p:cNvSpPr txBox="1">
            <a:spLocks noChangeArrowheads="1"/>
          </p:cNvSpPr>
          <p:nvPr/>
        </p:nvSpPr>
        <p:spPr bwMode="auto">
          <a:xfrm>
            <a:off x="7862888" y="6096000"/>
            <a:ext cx="696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FF"/>
                </a:solidFill>
              </a:rPr>
              <a:t>LDP</a:t>
            </a:r>
          </a:p>
        </p:txBody>
      </p:sp>
      <p:sp>
        <p:nvSpPr>
          <p:cNvPr id="10284" name="TextBox 43"/>
          <p:cNvSpPr txBox="1">
            <a:spLocks noChangeArrowheads="1"/>
          </p:cNvSpPr>
          <p:nvPr/>
        </p:nvSpPr>
        <p:spPr bwMode="auto">
          <a:xfrm>
            <a:off x="8077200" y="2362200"/>
            <a:ext cx="612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HIP</a:t>
            </a:r>
          </a:p>
        </p:txBody>
      </p:sp>
      <p:sp>
        <p:nvSpPr>
          <p:cNvPr id="10285" name="TextBox 44"/>
          <p:cNvSpPr txBox="1">
            <a:spLocks noChangeArrowheads="1"/>
          </p:cNvSpPr>
          <p:nvPr/>
        </p:nvSpPr>
        <p:spPr bwMode="auto">
          <a:xfrm>
            <a:off x="4038600" y="6172200"/>
            <a:ext cx="754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LISP</a:t>
            </a:r>
          </a:p>
        </p:txBody>
      </p:sp>
      <p:sp>
        <p:nvSpPr>
          <p:cNvPr id="10286" name="TextBox 45"/>
          <p:cNvSpPr txBox="1">
            <a:spLocks noChangeArrowheads="1"/>
          </p:cNvSpPr>
          <p:nvPr/>
        </p:nvSpPr>
        <p:spPr bwMode="auto">
          <a:xfrm>
            <a:off x="609600" y="1905000"/>
            <a:ext cx="854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LLDP</a:t>
            </a:r>
          </a:p>
        </p:txBody>
      </p:sp>
      <p:sp>
        <p:nvSpPr>
          <p:cNvPr id="10287" name="TextBox 46"/>
          <p:cNvSpPr txBox="1">
            <a:spLocks noChangeArrowheads="1"/>
          </p:cNvSpPr>
          <p:nvPr/>
        </p:nvSpPr>
        <p:spPr bwMode="auto">
          <a:xfrm>
            <a:off x="5562600" y="4495800"/>
            <a:ext cx="71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BFD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Heap of Header Formats?</a:t>
            </a:r>
          </a:p>
        </p:txBody>
      </p:sp>
      <p:sp>
        <p:nvSpPr>
          <p:cNvPr id="12291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67D9CF-573F-49BE-8BCE-9772532368C5}" type="slidenum">
              <a:rPr lang="en-US" altLang="zh-CN" sz="1400" b="0" smtClean="0">
                <a:latin typeface="Times New Roman" panose="02020603050405020304" pitchFamily="18" charset="0"/>
              </a:rPr>
              <a:t>13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19200"/>
            <a:ext cx="4038600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3962400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4143375"/>
            <a:ext cx="39179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TCP/IP Header Formats in Lego</a:t>
            </a:r>
          </a:p>
        </p:txBody>
      </p:sp>
      <p:pic>
        <p:nvPicPr>
          <p:cNvPr id="14339" name="Content Placeholder 5" descr="tcp-ip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9" r="-1389"/>
          <a:stretch>
            <a:fillRect/>
          </a:stretch>
        </p:blipFill>
        <p:spPr>
          <a:xfrm>
            <a:off x="609600" y="1219200"/>
            <a:ext cx="8229600" cy="5338763"/>
          </a:xfrm>
        </p:spPr>
      </p:pic>
      <p:sp>
        <p:nvSpPr>
          <p:cNvPr id="14340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14C38A-0E22-4EAF-87D3-FAE9FC1FB3C3}" type="slidenum">
              <a:rPr lang="en-US" altLang="zh-CN" sz="1400" b="0" smtClean="0">
                <a:latin typeface="Times New Roman" panose="02020603050405020304" pitchFamily="18" charset="0"/>
              </a:rPr>
              <a:t>14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Big Bunch of Boxes?</a:t>
            </a:r>
          </a:p>
        </p:txBody>
      </p:sp>
      <p:sp>
        <p:nvSpPr>
          <p:cNvPr id="15363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E33D31-0AD8-42B6-A51F-4317AC9DA718}" type="slidenum">
              <a:rPr lang="en-US" altLang="zh-CN" sz="1400" b="0" smtClean="0">
                <a:latin typeface="Times New Roman" panose="02020603050405020304" pitchFamily="18" charset="0"/>
              </a:rPr>
              <a:t>15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838200" y="1676400"/>
            <a:ext cx="101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Router</a:t>
            </a:r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7239000" y="1600200"/>
            <a:ext cx="1011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Switch</a:t>
            </a:r>
          </a:p>
        </p:txBody>
      </p:sp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1981200" y="4495800"/>
            <a:ext cx="1139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Firewall</a:t>
            </a:r>
          </a:p>
        </p:txBody>
      </p:sp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990600" y="4800600"/>
            <a:ext cx="692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NAT</a:t>
            </a:r>
          </a:p>
        </p:txBody>
      </p:sp>
      <p:sp>
        <p:nvSpPr>
          <p:cNvPr id="15368" name="TextBox 8"/>
          <p:cNvSpPr txBox="1">
            <a:spLocks noChangeArrowheads="1"/>
          </p:cNvSpPr>
          <p:nvPr/>
        </p:nvSpPr>
        <p:spPr bwMode="auto">
          <a:xfrm>
            <a:off x="4114800" y="1447800"/>
            <a:ext cx="12398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Load</a:t>
            </a:r>
          </a:p>
          <a:p>
            <a:pPr algn="ctr" eaLnBrk="1" hangingPunct="1"/>
            <a:r>
              <a:rPr lang="en-US" altLang="zh-CN"/>
              <a:t>balancer</a:t>
            </a:r>
          </a:p>
        </p:txBody>
      </p:sp>
      <p:sp>
        <p:nvSpPr>
          <p:cNvPr id="15369" name="TextBox 9"/>
          <p:cNvSpPr txBox="1">
            <a:spLocks noChangeArrowheads="1"/>
          </p:cNvSpPr>
          <p:nvPr/>
        </p:nvSpPr>
        <p:spPr bwMode="auto">
          <a:xfrm>
            <a:off x="4876800" y="4038600"/>
            <a:ext cx="9540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DHCP</a:t>
            </a:r>
          </a:p>
          <a:p>
            <a:pPr algn="ctr" eaLnBrk="1" hangingPunct="1"/>
            <a:r>
              <a:rPr lang="en-US" altLang="zh-CN"/>
              <a:t>server</a:t>
            </a:r>
          </a:p>
        </p:txBody>
      </p:sp>
      <p:sp>
        <p:nvSpPr>
          <p:cNvPr id="15370" name="TextBox 10"/>
          <p:cNvSpPr txBox="1">
            <a:spLocks noChangeArrowheads="1"/>
          </p:cNvSpPr>
          <p:nvPr/>
        </p:nvSpPr>
        <p:spPr bwMode="auto">
          <a:xfrm>
            <a:off x="2743200" y="5638800"/>
            <a:ext cx="9540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DNS</a:t>
            </a:r>
          </a:p>
          <a:p>
            <a:pPr algn="ctr" eaLnBrk="1" hangingPunct="1"/>
            <a:r>
              <a:rPr lang="en-US" altLang="zh-CN"/>
              <a:t>server</a:t>
            </a:r>
          </a:p>
        </p:txBody>
      </p:sp>
      <p:sp>
        <p:nvSpPr>
          <p:cNvPr id="15371" name="TextBox 11"/>
          <p:cNvSpPr txBox="1">
            <a:spLocks noChangeArrowheads="1"/>
          </p:cNvSpPr>
          <p:nvPr/>
        </p:nvSpPr>
        <p:spPr bwMode="auto">
          <a:xfrm>
            <a:off x="5029200" y="2895600"/>
            <a:ext cx="996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Bridge</a:t>
            </a:r>
          </a:p>
        </p:txBody>
      </p:sp>
      <p:sp>
        <p:nvSpPr>
          <p:cNvPr id="15372" name="TextBox 12"/>
          <p:cNvSpPr txBox="1">
            <a:spLocks noChangeArrowheads="1"/>
          </p:cNvSpPr>
          <p:nvPr/>
        </p:nvSpPr>
        <p:spPr bwMode="auto">
          <a:xfrm>
            <a:off x="3657600" y="4800600"/>
            <a:ext cx="682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Hub</a:t>
            </a:r>
          </a:p>
        </p:txBody>
      </p:sp>
      <p:sp>
        <p:nvSpPr>
          <p:cNvPr id="15373" name="TextBox 13"/>
          <p:cNvSpPr txBox="1">
            <a:spLocks noChangeArrowheads="1"/>
          </p:cNvSpPr>
          <p:nvPr/>
        </p:nvSpPr>
        <p:spPr bwMode="auto">
          <a:xfrm>
            <a:off x="7315200" y="2438400"/>
            <a:ext cx="1282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Repeater</a:t>
            </a:r>
          </a:p>
        </p:txBody>
      </p:sp>
      <p:sp>
        <p:nvSpPr>
          <p:cNvPr id="15374" name="TextBox 14"/>
          <p:cNvSpPr txBox="1">
            <a:spLocks noChangeArrowheads="1"/>
          </p:cNvSpPr>
          <p:nvPr/>
        </p:nvSpPr>
        <p:spPr bwMode="auto">
          <a:xfrm>
            <a:off x="4343400" y="5791200"/>
            <a:ext cx="1025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Base</a:t>
            </a:r>
          </a:p>
          <a:p>
            <a:pPr algn="ctr" eaLnBrk="1" hangingPunct="1"/>
            <a:r>
              <a:rPr lang="en-US" altLang="zh-CN"/>
              <a:t>station</a:t>
            </a:r>
          </a:p>
        </p:txBody>
      </p:sp>
      <p:sp>
        <p:nvSpPr>
          <p:cNvPr id="15375" name="TextBox 15"/>
          <p:cNvSpPr txBox="1">
            <a:spLocks noChangeArrowheads="1"/>
          </p:cNvSpPr>
          <p:nvPr/>
        </p:nvSpPr>
        <p:spPr bwMode="auto">
          <a:xfrm>
            <a:off x="6934200" y="5791200"/>
            <a:ext cx="896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Proxy</a:t>
            </a:r>
          </a:p>
        </p:txBody>
      </p:sp>
      <p:sp>
        <p:nvSpPr>
          <p:cNvPr id="15376" name="TextBox 16"/>
          <p:cNvSpPr txBox="1">
            <a:spLocks noChangeArrowheads="1"/>
          </p:cNvSpPr>
          <p:nvPr/>
        </p:nvSpPr>
        <p:spPr bwMode="auto">
          <a:xfrm>
            <a:off x="533400" y="5715000"/>
            <a:ext cx="15541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WAN</a:t>
            </a:r>
          </a:p>
          <a:p>
            <a:pPr algn="ctr" eaLnBrk="1" hangingPunct="1"/>
            <a:r>
              <a:rPr lang="en-US" altLang="zh-CN"/>
              <a:t>accelerator</a:t>
            </a:r>
          </a:p>
        </p:txBody>
      </p:sp>
      <p:sp>
        <p:nvSpPr>
          <p:cNvPr id="15377" name="TextBox 17"/>
          <p:cNvSpPr txBox="1">
            <a:spLocks noChangeArrowheads="1"/>
          </p:cNvSpPr>
          <p:nvPr/>
        </p:nvSpPr>
        <p:spPr bwMode="auto">
          <a:xfrm>
            <a:off x="1295400" y="2743200"/>
            <a:ext cx="1239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Gateway</a:t>
            </a:r>
          </a:p>
        </p:txBody>
      </p:sp>
      <p:sp>
        <p:nvSpPr>
          <p:cNvPr id="15378" name="TextBox 18"/>
          <p:cNvSpPr txBox="1">
            <a:spLocks noChangeArrowheads="1"/>
          </p:cNvSpPr>
          <p:nvPr/>
        </p:nvSpPr>
        <p:spPr bwMode="auto">
          <a:xfrm>
            <a:off x="3048000" y="2971800"/>
            <a:ext cx="13525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Intrusion</a:t>
            </a:r>
          </a:p>
          <a:p>
            <a:pPr algn="ctr" eaLnBrk="1" hangingPunct="1"/>
            <a:r>
              <a:rPr lang="en-US" altLang="zh-CN"/>
              <a:t>Detection</a:t>
            </a:r>
          </a:p>
          <a:p>
            <a:pPr algn="ctr" eaLnBrk="1" hangingPunct="1"/>
            <a:r>
              <a:rPr lang="en-US" altLang="zh-CN"/>
              <a:t>System</a:t>
            </a:r>
          </a:p>
        </p:txBody>
      </p:sp>
      <p:sp>
        <p:nvSpPr>
          <p:cNvPr id="15379" name="TextBox 19"/>
          <p:cNvSpPr txBox="1">
            <a:spLocks noChangeArrowheads="1"/>
          </p:cNvSpPr>
          <p:nvPr/>
        </p:nvSpPr>
        <p:spPr bwMode="auto">
          <a:xfrm>
            <a:off x="6897688" y="4343400"/>
            <a:ext cx="1019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Packet</a:t>
            </a:r>
          </a:p>
          <a:p>
            <a:pPr algn="ctr" eaLnBrk="1" hangingPunct="1"/>
            <a:r>
              <a:rPr lang="en-US" altLang="zh-CN"/>
              <a:t>shaper</a:t>
            </a:r>
          </a:p>
        </p:txBody>
      </p:sp>
      <p:sp>
        <p:nvSpPr>
          <p:cNvPr id="15380" name="TextBox 20"/>
          <p:cNvSpPr txBox="1">
            <a:spLocks noChangeArrowheads="1"/>
          </p:cNvSpPr>
          <p:nvPr/>
        </p:nvSpPr>
        <p:spPr bwMode="auto">
          <a:xfrm>
            <a:off x="6324600" y="3048000"/>
            <a:ext cx="12969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Route</a:t>
            </a:r>
          </a:p>
          <a:p>
            <a:pPr algn="ctr" eaLnBrk="1" hangingPunct="1"/>
            <a:r>
              <a:rPr lang="en-US" altLang="zh-CN"/>
              <a:t>Reflector</a:t>
            </a:r>
          </a:p>
        </p:txBody>
      </p:sp>
      <p:sp>
        <p:nvSpPr>
          <p:cNvPr id="15381" name="TextBox 21"/>
          <p:cNvSpPr txBox="1">
            <a:spLocks noChangeArrowheads="1"/>
          </p:cNvSpPr>
          <p:nvPr/>
        </p:nvSpPr>
        <p:spPr bwMode="auto">
          <a:xfrm>
            <a:off x="2286000" y="1524000"/>
            <a:ext cx="13112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Label</a:t>
            </a:r>
          </a:p>
          <a:p>
            <a:pPr algn="ctr" eaLnBrk="1" hangingPunct="1"/>
            <a:r>
              <a:rPr lang="en-US" altLang="zh-CN"/>
              <a:t>Switched</a:t>
            </a:r>
          </a:p>
          <a:p>
            <a:pPr algn="ctr" eaLnBrk="1" hangingPunct="1"/>
            <a:r>
              <a:rPr lang="en-US" altLang="zh-CN"/>
              <a:t>Router</a:t>
            </a:r>
          </a:p>
        </p:txBody>
      </p:sp>
      <p:sp>
        <p:nvSpPr>
          <p:cNvPr id="15382" name="TextBox 22"/>
          <p:cNvSpPr txBox="1">
            <a:spLocks noChangeArrowheads="1"/>
          </p:cNvSpPr>
          <p:nvPr/>
        </p:nvSpPr>
        <p:spPr bwMode="auto">
          <a:xfrm>
            <a:off x="5410200" y="2209800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Scrubber</a:t>
            </a:r>
          </a:p>
        </p:txBody>
      </p:sp>
      <p:sp>
        <p:nvSpPr>
          <p:cNvPr id="15383" name="TextBox 23"/>
          <p:cNvSpPr txBox="1">
            <a:spLocks noChangeArrowheads="1"/>
          </p:cNvSpPr>
          <p:nvPr/>
        </p:nvSpPr>
        <p:spPr bwMode="auto">
          <a:xfrm>
            <a:off x="5486400" y="5181600"/>
            <a:ext cx="1017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Packet</a:t>
            </a:r>
          </a:p>
          <a:p>
            <a:pPr algn="ctr" eaLnBrk="1" hangingPunct="1"/>
            <a:r>
              <a:rPr lang="en-US" altLang="zh-CN"/>
              <a:t>sniffer</a:t>
            </a:r>
          </a:p>
        </p:txBody>
      </p:sp>
      <p:sp>
        <p:nvSpPr>
          <p:cNvPr id="15384" name="TextBox 24"/>
          <p:cNvSpPr txBox="1">
            <a:spLocks noChangeArrowheads="1"/>
          </p:cNvSpPr>
          <p:nvPr/>
        </p:nvSpPr>
        <p:spPr bwMode="auto">
          <a:xfrm>
            <a:off x="457200" y="3276600"/>
            <a:ext cx="14668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Deep</a:t>
            </a:r>
          </a:p>
          <a:p>
            <a:pPr algn="ctr" eaLnBrk="1" hangingPunct="1"/>
            <a:r>
              <a:rPr lang="en-US" altLang="zh-CN"/>
              <a:t>Packet</a:t>
            </a:r>
          </a:p>
          <a:p>
            <a:pPr algn="ctr" eaLnBrk="1" hangingPunct="1"/>
            <a:r>
              <a:rPr lang="en-US" altLang="zh-CN"/>
              <a:t>Inspection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Ton of Tools?</a:t>
            </a:r>
          </a:p>
        </p:txBody>
      </p:sp>
      <p:sp>
        <p:nvSpPr>
          <p:cNvPr id="17411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E8E951A-7C49-4FE7-9131-0EA348D83738}" type="slidenum">
              <a:rPr lang="en-US" altLang="zh-CN" sz="1400" b="0" smtClean="0">
                <a:latin typeface="Times New Roman" panose="02020603050405020304" pitchFamily="18" charset="0"/>
              </a:rPr>
              <a:t>16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1200150" y="2438400"/>
            <a:ext cx="1441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traceroute</a:t>
            </a:r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4535488" y="2209800"/>
            <a:ext cx="1323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nslookup</a:t>
            </a:r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3616325" y="4876800"/>
            <a:ext cx="725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ping</a:t>
            </a:r>
          </a:p>
        </p:txBody>
      </p:sp>
      <p:sp>
        <p:nvSpPr>
          <p:cNvPr id="17415" name="TextBox 7"/>
          <p:cNvSpPr txBox="1">
            <a:spLocks noChangeArrowheads="1"/>
          </p:cNvSpPr>
          <p:nvPr/>
        </p:nvSpPr>
        <p:spPr bwMode="auto">
          <a:xfrm>
            <a:off x="5749925" y="3657600"/>
            <a:ext cx="1181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ipconfig</a:t>
            </a:r>
          </a:p>
        </p:txBody>
      </p:sp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1216025" y="4038600"/>
            <a:ext cx="954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rancid</a:t>
            </a:r>
          </a:p>
        </p:txBody>
      </p:sp>
      <p:sp>
        <p:nvSpPr>
          <p:cNvPr id="17417" name="TextBox 9"/>
          <p:cNvSpPr txBox="1">
            <a:spLocks noChangeArrowheads="1"/>
          </p:cNvSpPr>
          <p:nvPr/>
        </p:nvSpPr>
        <p:spPr bwMode="auto">
          <a:xfrm>
            <a:off x="2987675" y="3657600"/>
            <a:ext cx="91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whois</a:t>
            </a:r>
          </a:p>
        </p:txBody>
      </p:sp>
      <p:sp>
        <p:nvSpPr>
          <p:cNvPr id="17418" name="TextBox 11"/>
          <p:cNvSpPr txBox="1">
            <a:spLocks noChangeArrowheads="1"/>
          </p:cNvSpPr>
          <p:nvPr/>
        </p:nvSpPr>
        <p:spPr bwMode="auto">
          <a:xfrm>
            <a:off x="5783263" y="1524000"/>
            <a:ext cx="1266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tcpdump</a:t>
            </a:r>
          </a:p>
        </p:txBody>
      </p:sp>
      <p:sp>
        <p:nvSpPr>
          <p:cNvPr id="17419" name="TextBox 12"/>
          <p:cNvSpPr txBox="1">
            <a:spLocks noChangeArrowheads="1"/>
          </p:cNvSpPr>
          <p:nvPr/>
        </p:nvSpPr>
        <p:spPr bwMode="auto">
          <a:xfrm>
            <a:off x="4659313" y="5562600"/>
            <a:ext cx="1382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wireshark</a:t>
            </a:r>
          </a:p>
        </p:txBody>
      </p:sp>
      <p:sp>
        <p:nvSpPr>
          <p:cNvPr id="17420" name="TextBox 13"/>
          <p:cNvSpPr txBox="1">
            <a:spLocks noChangeArrowheads="1"/>
          </p:cNvSpPr>
          <p:nvPr/>
        </p:nvSpPr>
        <p:spPr bwMode="auto">
          <a:xfrm>
            <a:off x="1219200" y="5638800"/>
            <a:ext cx="71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NDT</a:t>
            </a:r>
          </a:p>
        </p:txBody>
      </p:sp>
      <p:sp>
        <p:nvSpPr>
          <p:cNvPr id="17421" name="TextBox 12"/>
          <p:cNvSpPr txBox="1">
            <a:spLocks noChangeArrowheads="1"/>
          </p:cNvSpPr>
          <p:nvPr/>
        </p:nvSpPr>
        <p:spPr bwMode="auto">
          <a:xfrm>
            <a:off x="6270625" y="5105400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iperf</a:t>
            </a:r>
          </a:p>
        </p:txBody>
      </p:sp>
      <p:sp>
        <p:nvSpPr>
          <p:cNvPr id="17422" name="TextBox 13"/>
          <p:cNvSpPr txBox="1">
            <a:spLocks noChangeArrowheads="1"/>
          </p:cNvSpPr>
          <p:nvPr/>
        </p:nvSpPr>
        <p:spPr bwMode="auto">
          <a:xfrm>
            <a:off x="2438400" y="5943600"/>
            <a:ext cx="1481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dummynet</a:t>
            </a:r>
          </a:p>
        </p:txBody>
      </p:sp>
      <p:sp>
        <p:nvSpPr>
          <p:cNvPr id="17423" name="TextBox 14"/>
          <p:cNvSpPr txBox="1">
            <a:spLocks noChangeArrowheads="1"/>
          </p:cNvSpPr>
          <p:nvPr/>
        </p:nvSpPr>
        <p:spPr bwMode="auto">
          <a:xfrm>
            <a:off x="2743200" y="1752600"/>
            <a:ext cx="996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syslog</a:t>
            </a:r>
          </a:p>
        </p:txBody>
      </p:sp>
      <p:sp>
        <p:nvSpPr>
          <p:cNvPr id="17424" name="TextBox 15"/>
          <p:cNvSpPr txBox="1">
            <a:spLocks noChangeArrowheads="1"/>
          </p:cNvSpPr>
          <p:nvPr/>
        </p:nvSpPr>
        <p:spPr bwMode="auto">
          <a:xfrm>
            <a:off x="6951663" y="2819400"/>
            <a:ext cx="60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trat</a:t>
            </a:r>
          </a:p>
        </p:txBody>
      </p:sp>
      <p:sp>
        <p:nvSpPr>
          <p:cNvPr id="17425" name="TextBox 16"/>
          <p:cNvSpPr txBox="1">
            <a:spLocks noChangeArrowheads="1"/>
          </p:cNvSpPr>
          <p:nvPr/>
        </p:nvSpPr>
        <p:spPr bwMode="auto">
          <a:xfrm>
            <a:off x="3886200" y="3048000"/>
            <a:ext cx="825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snort</a:t>
            </a:r>
          </a:p>
        </p:txBody>
      </p:sp>
      <p:sp>
        <p:nvSpPr>
          <p:cNvPr id="17426" name="TextBox 17"/>
          <p:cNvSpPr txBox="1">
            <a:spLocks noChangeArrowheads="1"/>
          </p:cNvSpPr>
          <p:nvPr/>
        </p:nvSpPr>
        <p:spPr bwMode="auto">
          <a:xfrm>
            <a:off x="7489825" y="4648200"/>
            <a:ext cx="596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bro</a:t>
            </a:r>
          </a:p>
        </p:txBody>
      </p:sp>
      <p:sp>
        <p:nvSpPr>
          <p:cNvPr id="17427" name="TextBox 18"/>
          <p:cNvSpPr txBox="1">
            <a:spLocks noChangeArrowheads="1"/>
          </p:cNvSpPr>
          <p:nvPr/>
        </p:nvSpPr>
        <p:spPr bwMode="auto">
          <a:xfrm>
            <a:off x="685800" y="1524000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arpwatch</a:t>
            </a:r>
          </a:p>
        </p:txBody>
      </p:sp>
      <p:sp>
        <p:nvSpPr>
          <p:cNvPr id="17428" name="TextBox 19"/>
          <p:cNvSpPr txBox="1">
            <a:spLocks noChangeArrowheads="1"/>
          </p:cNvSpPr>
          <p:nvPr/>
        </p:nvSpPr>
        <p:spPr bwMode="auto">
          <a:xfrm>
            <a:off x="7162800" y="5943600"/>
            <a:ext cx="754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mrtg</a:t>
            </a:r>
          </a:p>
        </p:txBody>
      </p:sp>
      <p:sp>
        <p:nvSpPr>
          <p:cNvPr id="17429" name="TextBox 20"/>
          <p:cNvSpPr txBox="1">
            <a:spLocks noChangeArrowheads="1"/>
          </p:cNvSpPr>
          <p:nvPr/>
        </p:nvSpPr>
        <p:spPr bwMode="auto">
          <a:xfrm>
            <a:off x="573088" y="3352800"/>
            <a:ext cx="868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nmap</a:t>
            </a:r>
          </a:p>
        </p:txBody>
      </p:sp>
      <p:sp>
        <p:nvSpPr>
          <p:cNvPr id="17430" name="TextBox 21"/>
          <p:cNvSpPr txBox="1">
            <a:spLocks noChangeArrowheads="1"/>
          </p:cNvSpPr>
          <p:nvPr/>
        </p:nvSpPr>
        <p:spPr bwMode="auto">
          <a:xfrm>
            <a:off x="4572000" y="4267200"/>
            <a:ext cx="739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ntop</a:t>
            </a:r>
          </a:p>
        </p:txBody>
      </p:sp>
      <p:sp>
        <p:nvSpPr>
          <p:cNvPr id="17431" name="TextBox 22"/>
          <p:cNvSpPr txBox="1">
            <a:spLocks noChangeArrowheads="1"/>
          </p:cNvSpPr>
          <p:nvPr/>
        </p:nvSpPr>
        <p:spPr bwMode="auto">
          <a:xfrm>
            <a:off x="762000" y="4876800"/>
            <a:ext cx="569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dig</a:t>
            </a:r>
          </a:p>
        </p:txBody>
      </p:sp>
      <p:sp>
        <p:nvSpPr>
          <p:cNvPr id="17432" name="TextBox 23"/>
          <p:cNvSpPr txBox="1">
            <a:spLocks noChangeArrowheads="1"/>
          </p:cNvSpPr>
          <p:nvPr/>
        </p:nvSpPr>
        <p:spPr bwMode="auto">
          <a:xfrm>
            <a:off x="7315200" y="1981200"/>
            <a:ext cx="77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wget</a:t>
            </a:r>
          </a:p>
        </p:txBody>
      </p:sp>
      <p:sp>
        <p:nvSpPr>
          <p:cNvPr id="17433" name="TextBox 24"/>
          <p:cNvSpPr txBox="1">
            <a:spLocks noChangeArrowheads="1"/>
          </p:cNvSpPr>
          <p:nvPr/>
        </p:nvSpPr>
        <p:spPr bwMode="auto">
          <a:xfrm>
            <a:off x="1828800" y="4724400"/>
            <a:ext cx="133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net-snmp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Ton of Tools?</a:t>
            </a:r>
          </a:p>
        </p:txBody>
      </p:sp>
      <p:sp>
        <p:nvSpPr>
          <p:cNvPr id="19459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A6EA41-8D62-4671-8E69-C398DDF0B778}" type="slidenum">
              <a:rPr lang="en-US" altLang="zh-CN" sz="1400" b="0" smtClean="0">
                <a:latin typeface="Times New Roman" panose="02020603050405020304" pitchFamily="18" charset="0"/>
              </a:rPr>
              <a:t>17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1200150" y="2438400"/>
            <a:ext cx="1441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traceroute</a:t>
            </a:r>
          </a:p>
        </p:txBody>
      </p:sp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4535488" y="2209800"/>
            <a:ext cx="1323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nslookup</a:t>
            </a:r>
          </a:p>
        </p:txBody>
      </p:sp>
      <p:sp>
        <p:nvSpPr>
          <p:cNvPr id="19462" name="TextBox 6"/>
          <p:cNvSpPr txBox="1">
            <a:spLocks noChangeArrowheads="1"/>
          </p:cNvSpPr>
          <p:nvPr/>
        </p:nvSpPr>
        <p:spPr bwMode="auto">
          <a:xfrm>
            <a:off x="3616325" y="4876800"/>
            <a:ext cx="725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ping</a:t>
            </a:r>
          </a:p>
        </p:txBody>
      </p:sp>
      <p:sp>
        <p:nvSpPr>
          <p:cNvPr id="19463" name="TextBox 7"/>
          <p:cNvSpPr txBox="1">
            <a:spLocks noChangeArrowheads="1"/>
          </p:cNvSpPr>
          <p:nvPr/>
        </p:nvSpPr>
        <p:spPr bwMode="auto">
          <a:xfrm>
            <a:off x="5749925" y="3657600"/>
            <a:ext cx="1181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ipconfig</a:t>
            </a:r>
          </a:p>
        </p:txBody>
      </p:sp>
      <p:sp>
        <p:nvSpPr>
          <p:cNvPr id="19464" name="TextBox 8"/>
          <p:cNvSpPr txBox="1">
            <a:spLocks noChangeArrowheads="1"/>
          </p:cNvSpPr>
          <p:nvPr/>
        </p:nvSpPr>
        <p:spPr bwMode="auto">
          <a:xfrm>
            <a:off x="984250" y="3889375"/>
            <a:ext cx="14176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rgbClr val="FF0000"/>
                </a:solidFill>
              </a:rPr>
              <a:t>rancid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9465" name="TextBox 9"/>
          <p:cNvSpPr txBox="1">
            <a:spLocks noChangeArrowheads="1"/>
          </p:cNvSpPr>
          <p:nvPr/>
        </p:nvSpPr>
        <p:spPr bwMode="auto">
          <a:xfrm>
            <a:off x="2987675" y="3657600"/>
            <a:ext cx="91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whois</a:t>
            </a:r>
          </a:p>
        </p:txBody>
      </p:sp>
      <p:sp>
        <p:nvSpPr>
          <p:cNvPr id="19466" name="TextBox 11"/>
          <p:cNvSpPr txBox="1">
            <a:spLocks noChangeArrowheads="1"/>
          </p:cNvSpPr>
          <p:nvPr/>
        </p:nvSpPr>
        <p:spPr bwMode="auto">
          <a:xfrm>
            <a:off x="5783263" y="1524000"/>
            <a:ext cx="1266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tcpdump</a:t>
            </a:r>
          </a:p>
        </p:txBody>
      </p:sp>
      <p:sp>
        <p:nvSpPr>
          <p:cNvPr id="19467" name="TextBox 12"/>
          <p:cNvSpPr txBox="1">
            <a:spLocks noChangeArrowheads="1"/>
          </p:cNvSpPr>
          <p:nvPr/>
        </p:nvSpPr>
        <p:spPr bwMode="auto">
          <a:xfrm>
            <a:off x="4659313" y="5562600"/>
            <a:ext cx="1382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wireshark</a:t>
            </a:r>
          </a:p>
        </p:txBody>
      </p:sp>
      <p:sp>
        <p:nvSpPr>
          <p:cNvPr id="19468" name="TextBox 13"/>
          <p:cNvSpPr txBox="1">
            <a:spLocks noChangeArrowheads="1"/>
          </p:cNvSpPr>
          <p:nvPr/>
        </p:nvSpPr>
        <p:spPr bwMode="auto">
          <a:xfrm>
            <a:off x="1219200" y="5638800"/>
            <a:ext cx="71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NDT</a:t>
            </a:r>
          </a:p>
        </p:txBody>
      </p:sp>
      <p:sp>
        <p:nvSpPr>
          <p:cNvPr id="19469" name="TextBox 12"/>
          <p:cNvSpPr txBox="1">
            <a:spLocks noChangeArrowheads="1"/>
          </p:cNvSpPr>
          <p:nvPr/>
        </p:nvSpPr>
        <p:spPr bwMode="auto">
          <a:xfrm>
            <a:off x="6270625" y="5105400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iperf</a:t>
            </a:r>
          </a:p>
        </p:txBody>
      </p:sp>
      <p:sp>
        <p:nvSpPr>
          <p:cNvPr id="19470" name="TextBox 13"/>
          <p:cNvSpPr txBox="1">
            <a:spLocks noChangeArrowheads="1"/>
          </p:cNvSpPr>
          <p:nvPr/>
        </p:nvSpPr>
        <p:spPr bwMode="auto">
          <a:xfrm>
            <a:off x="2438400" y="5943600"/>
            <a:ext cx="1481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dummynet</a:t>
            </a:r>
          </a:p>
        </p:txBody>
      </p:sp>
      <p:sp>
        <p:nvSpPr>
          <p:cNvPr id="19471" name="TextBox 14"/>
          <p:cNvSpPr txBox="1">
            <a:spLocks noChangeArrowheads="1"/>
          </p:cNvSpPr>
          <p:nvPr/>
        </p:nvSpPr>
        <p:spPr bwMode="auto">
          <a:xfrm>
            <a:off x="2743200" y="1752600"/>
            <a:ext cx="996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syslog</a:t>
            </a:r>
          </a:p>
        </p:txBody>
      </p:sp>
      <p:sp>
        <p:nvSpPr>
          <p:cNvPr id="19472" name="TextBox 15"/>
          <p:cNvSpPr txBox="1">
            <a:spLocks noChangeArrowheads="1"/>
          </p:cNvSpPr>
          <p:nvPr/>
        </p:nvSpPr>
        <p:spPr bwMode="auto">
          <a:xfrm>
            <a:off x="6951663" y="2819400"/>
            <a:ext cx="60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trat</a:t>
            </a:r>
          </a:p>
        </p:txBody>
      </p:sp>
      <p:sp>
        <p:nvSpPr>
          <p:cNvPr id="19473" name="TextBox 16"/>
          <p:cNvSpPr txBox="1">
            <a:spLocks noChangeArrowheads="1"/>
          </p:cNvSpPr>
          <p:nvPr/>
        </p:nvSpPr>
        <p:spPr bwMode="auto">
          <a:xfrm>
            <a:off x="3886200" y="3048000"/>
            <a:ext cx="825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snort</a:t>
            </a:r>
          </a:p>
        </p:txBody>
      </p:sp>
      <p:sp>
        <p:nvSpPr>
          <p:cNvPr id="19474" name="TextBox 17"/>
          <p:cNvSpPr txBox="1">
            <a:spLocks noChangeArrowheads="1"/>
          </p:cNvSpPr>
          <p:nvPr/>
        </p:nvSpPr>
        <p:spPr bwMode="auto">
          <a:xfrm>
            <a:off x="7489825" y="4648200"/>
            <a:ext cx="596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bro</a:t>
            </a:r>
          </a:p>
        </p:txBody>
      </p:sp>
      <p:sp>
        <p:nvSpPr>
          <p:cNvPr id="19475" name="TextBox 18"/>
          <p:cNvSpPr txBox="1">
            <a:spLocks noChangeArrowheads="1"/>
          </p:cNvSpPr>
          <p:nvPr/>
        </p:nvSpPr>
        <p:spPr bwMode="auto">
          <a:xfrm>
            <a:off x="685800" y="1524000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arpwatch</a:t>
            </a:r>
          </a:p>
        </p:txBody>
      </p:sp>
      <p:sp>
        <p:nvSpPr>
          <p:cNvPr id="19476" name="TextBox 19"/>
          <p:cNvSpPr txBox="1">
            <a:spLocks noChangeArrowheads="1"/>
          </p:cNvSpPr>
          <p:nvPr/>
        </p:nvSpPr>
        <p:spPr bwMode="auto">
          <a:xfrm>
            <a:off x="7162800" y="5943600"/>
            <a:ext cx="754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mrtg</a:t>
            </a:r>
          </a:p>
        </p:txBody>
      </p:sp>
      <p:sp>
        <p:nvSpPr>
          <p:cNvPr id="19477" name="TextBox 20"/>
          <p:cNvSpPr txBox="1">
            <a:spLocks noChangeArrowheads="1"/>
          </p:cNvSpPr>
          <p:nvPr/>
        </p:nvSpPr>
        <p:spPr bwMode="auto">
          <a:xfrm>
            <a:off x="573088" y="3352800"/>
            <a:ext cx="868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nmap</a:t>
            </a:r>
          </a:p>
        </p:txBody>
      </p:sp>
      <p:sp>
        <p:nvSpPr>
          <p:cNvPr id="19478" name="TextBox 21"/>
          <p:cNvSpPr txBox="1">
            <a:spLocks noChangeArrowheads="1"/>
          </p:cNvSpPr>
          <p:nvPr/>
        </p:nvSpPr>
        <p:spPr bwMode="auto">
          <a:xfrm>
            <a:off x="4572000" y="4267200"/>
            <a:ext cx="739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ntop</a:t>
            </a:r>
          </a:p>
        </p:txBody>
      </p:sp>
      <p:sp>
        <p:nvSpPr>
          <p:cNvPr id="19479" name="TextBox 22"/>
          <p:cNvSpPr txBox="1">
            <a:spLocks noChangeArrowheads="1"/>
          </p:cNvSpPr>
          <p:nvPr/>
        </p:nvSpPr>
        <p:spPr bwMode="auto">
          <a:xfrm>
            <a:off x="762000" y="4876800"/>
            <a:ext cx="569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dig</a:t>
            </a:r>
          </a:p>
        </p:txBody>
      </p:sp>
      <p:sp>
        <p:nvSpPr>
          <p:cNvPr id="19480" name="TextBox 23"/>
          <p:cNvSpPr txBox="1">
            <a:spLocks noChangeArrowheads="1"/>
          </p:cNvSpPr>
          <p:nvPr/>
        </p:nvSpPr>
        <p:spPr bwMode="auto">
          <a:xfrm>
            <a:off x="7315200" y="1981200"/>
            <a:ext cx="774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wget</a:t>
            </a:r>
          </a:p>
        </p:txBody>
      </p:sp>
      <p:sp>
        <p:nvSpPr>
          <p:cNvPr id="19481" name="TextBox 24"/>
          <p:cNvSpPr txBox="1">
            <a:spLocks noChangeArrowheads="1"/>
          </p:cNvSpPr>
          <p:nvPr/>
        </p:nvSpPr>
        <p:spPr bwMode="auto">
          <a:xfrm>
            <a:off x="1828800" y="4724400"/>
            <a:ext cx="133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net-snmp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Do Peers in Other Fields Say?</a:t>
            </a:r>
          </a:p>
        </p:txBody>
      </p:sp>
      <p:sp>
        <p:nvSpPr>
          <p:cNvPr id="33794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“</a:t>
            </a:r>
            <a:r>
              <a:rPr lang="en-US" altLang="ja-JP" dirty="0"/>
              <a:t>You networking people are very curious.  You really love your artifacts.</a:t>
            </a:r>
            <a:r>
              <a:rPr lang="ja-JP" altLang="en-US" dirty="0"/>
              <a:t>”</a:t>
            </a:r>
            <a:endParaRPr lang="en-US" altLang="ja-JP" dirty="0"/>
          </a:p>
          <a:p>
            <a:r>
              <a:rPr lang="ja-JP" altLang="en-US" dirty="0"/>
              <a:t>“</a:t>
            </a:r>
            <a:r>
              <a:rPr lang="en-US" altLang="ja-JP" dirty="0"/>
              <a:t>In my college networking class I fell asleep at the start of the semester when the </a:t>
            </a:r>
            <a:r>
              <a:rPr lang="en-US" altLang="ja-JP" i="1" dirty="0"/>
              <a:t>IP header</a:t>
            </a:r>
            <a:r>
              <a:rPr lang="en-US" altLang="ja-JP" dirty="0"/>
              <a:t> was on the screen, and woke up at the end of the semester with the </a:t>
            </a:r>
            <a:r>
              <a:rPr lang="en-US" altLang="ja-JP" i="1" dirty="0"/>
              <a:t>TCP header </a:t>
            </a:r>
            <a:r>
              <a:rPr lang="en-US" altLang="ja-JP" dirty="0"/>
              <a:t>on the screen.</a:t>
            </a:r>
            <a:r>
              <a:rPr lang="ja-JP" altLang="en-US" dirty="0"/>
              <a:t>”</a:t>
            </a:r>
            <a:endParaRPr lang="en-US" altLang="ja-JP" dirty="0"/>
          </a:p>
          <a:p>
            <a:r>
              <a:rPr lang="ja-JP" altLang="en-US" dirty="0"/>
              <a:t>“</a:t>
            </a:r>
            <a:r>
              <a:rPr lang="en-US" altLang="ja-JP" dirty="0"/>
              <a:t>Networking is all details and no principles.</a:t>
            </a:r>
            <a:r>
              <a:rPr lang="ja-JP" altLang="en-US" dirty="0"/>
              <a:t>”</a:t>
            </a:r>
            <a:endParaRPr lang="en-US" altLang="ja-JP" dirty="0"/>
          </a:p>
        </p:txBody>
      </p:sp>
      <p:sp>
        <p:nvSpPr>
          <p:cNvPr id="21508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3A1A8C-8B72-4C0A-A8D4-9DF1239A5C54}" type="slidenum">
              <a:rPr lang="en-US" altLang="zh-CN" sz="1400" b="0" smtClean="0">
                <a:latin typeface="Times New Roman" panose="02020603050405020304" pitchFamily="18" charset="0"/>
              </a:rPr>
              <a:t>18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2235200" y="6172200"/>
            <a:ext cx="4473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Is networking </a:t>
            </a:r>
            <a:r>
              <a:rPr lang="ja-JP" altLang="en-US"/>
              <a:t>“</a:t>
            </a:r>
            <a:r>
              <a:rPr lang="en-US" altLang="ja-JP"/>
              <a:t>just the (arti)facts</a:t>
            </a:r>
            <a:r>
              <a:rPr lang="ja-JP" altLang="en-US"/>
              <a:t>”</a:t>
            </a:r>
            <a:r>
              <a:rPr lang="en-US" altLang="ja-JP"/>
              <a:t>?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Peers in Other Fields Say?</a:t>
            </a:r>
          </a:p>
        </p:txBody>
      </p:sp>
      <p:sp>
        <p:nvSpPr>
          <p:cNvPr id="34818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400" dirty="0"/>
              <a:t>“</a:t>
            </a:r>
            <a:r>
              <a:rPr lang="en-US" altLang="ja-JP" sz="2400" dirty="0"/>
              <a:t>Networking papers are strange.  They have a lot of text.</a:t>
            </a:r>
            <a:r>
              <a:rPr lang="ja-JP" altLang="en-US" sz="2400" dirty="0"/>
              <a:t>”</a:t>
            </a:r>
            <a:endParaRPr lang="en-US" altLang="ja-JP" sz="2400" dirty="0"/>
          </a:p>
          <a:p>
            <a:r>
              <a:rPr lang="ja-JP" altLang="en-US" sz="2400" dirty="0"/>
              <a:t>“</a:t>
            </a:r>
            <a:r>
              <a:rPr lang="en-US" altLang="ja-JP" sz="2400" dirty="0"/>
              <a:t>What are the top ten classic problems in networking?  I would like to solve one of them and submit a paper to </a:t>
            </a:r>
            <a:r>
              <a:rPr lang="en-US" altLang="ja-JP" sz="2400" dirty="0" err="1"/>
              <a:t>SIGCOMM</a:t>
            </a:r>
            <a:r>
              <a:rPr lang="en-US" altLang="ja-JP" sz="2400" dirty="0"/>
              <a:t>.</a:t>
            </a:r>
            <a:r>
              <a:rPr lang="ja-JP" altLang="en-US" sz="2400" dirty="0"/>
              <a:t>”</a:t>
            </a:r>
            <a:r>
              <a:rPr lang="en-US" altLang="ja-JP" sz="2400" dirty="0"/>
              <a:t> </a:t>
            </a:r>
            <a:r>
              <a:rPr lang="en-US" altLang="ja-JP" sz="2000" dirty="0"/>
              <a:t>After hearing that we don't have such a list: "Then how do you consider networking a discipline?</a:t>
            </a:r>
            <a:r>
              <a:rPr lang="ja-JP" altLang="en-US" sz="2000" dirty="0"/>
              <a:t>”</a:t>
            </a:r>
            <a:endParaRPr lang="en-US" altLang="ja-JP" sz="2000" dirty="0"/>
          </a:p>
          <a:p>
            <a:r>
              <a:rPr lang="ja-JP" altLang="en-US" sz="2400" dirty="0"/>
              <a:t>“</a:t>
            </a:r>
            <a:r>
              <a:rPr lang="en-US" altLang="ja-JP" sz="2400" dirty="0"/>
              <a:t>So, these networking research people today aren't doing theory, and yet they aren't the people who brought us the Internet.  What exactly are they doing?</a:t>
            </a:r>
            <a:r>
              <a:rPr lang="ja-JP" altLang="en-US" sz="2400" dirty="0"/>
              <a:t>”</a:t>
            </a:r>
            <a:endParaRPr lang="en-US" altLang="ja-JP" sz="2400" dirty="0"/>
          </a:p>
          <a:p>
            <a:r>
              <a:rPr lang="ja-JP" altLang="en-US" sz="2400" dirty="0"/>
              <a:t>“</a:t>
            </a:r>
            <a:r>
              <a:rPr lang="en-US" altLang="ja-JP" sz="2400" dirty="0"/>
              <a:t>Networking is an opportunistic discipline.</a:t>
            </a:r>
            <a:r>
              <a:rPr lang="ja-JP" altLang="en-US" sz="2400" dirty="0"/>
              <a:t>”</a:t>
            </a:r>
            <a:endParaRPr lang="en-US" altLang="zh-CN" sz="2400" dirty="0"/>
          </a:p>
        </p:txBody>
      </p:sp>
      <p:sp>
        <p:nvSpPr>
          <p:cNvPr id="22532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B1C63A-2B40-4606-8334-9405F4200932}" type="slidenum">
              <a:rPr lang="en-US" altLang="zh-CN" sz="1400" b="0" smtClean="0">
                <a:latin typeface="Times New Roman" panose="02020603050405020304" pitchFamily="18" charset="0"/>
              </a:rPr>
              <a:t>19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990600" y="6172200"/>
            <a:ext cx="7267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Is networking a problem domain or a scholarly discipline?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B6C537C7-24F6-4618-8BAB-0490F7984BD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9156" y="433488"/>
            <a:ext cx="8564092" cy="6336659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altLang="zh-CN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Course Name: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Internet Programming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Design</a:t>
            </a:r>
            <a:endParaRPr lang="en-US" altLang="zh-CN" sz="4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endParaRPr lang="en-US" altLang="zh-CN" sz="4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Instructor: 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Tang Yong (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唐勇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 </a:t>
            </a:r>
            <a:endParaRPr lang="en-US" altLang="zh-CN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                  </a:t>
            </a:r>
            <a:r>
              <a:rPr lang="en-US" altLang="zh-CN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worldgulit@uestc.edu.cn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Credit: </a:t>
            </a:r>
            <a:r>
              <a:rPr lang="zh-CN" altLang="en-US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Course Hours: 40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Course Property: Elective Course</a:t>
            </a:r>
            <a:endParaRPr lang="zh-CN" altLang="en-US" sz="4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But, That Doesn</a:t>
            </a:r>
            <a:r>
              <a:rPr lang="en-US" altLang="en-US"/>
              <a:t>’</a:t>
            </a:r>
            <a:r>
              <a:rPr lang="en-US" altLang="zh-CN"/>
              <a:t>t Say What Networking Really </a:t>
            </a:r>
            <a:r>
              <a:rPr lang="en-US" altLang="zh-CN" i="1"/>
              <a:t>Is</a:t>
            </a:r>
          </a:p>
        </p:txBody>
      </p:sp>
      <p:sp>
        <p:nvSpPr>
          <p:cNvPr id="23555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23536F-A28E-4D07-8F04-FB63A12E09F8}" type="slidenum">
              <a:rPr lang="en-US" altLang="zh-CN" sz="1400" b="0" smtClean="0">
                <a:latin typeface="Times New Roman" panose="02020603050405020304" pitchFamily="18" charset="0"/>
              </a:rPr>
              <a:t>20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One Take on Defining Networking</a:t>
            </a:r>
          </a:p>
        </p:txBody>
      </p:sp>
      <p:sp>
        <p:nvSpPr>
          <p:cNvPr id="2457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Design and manage </a:t>
            </a:r>
            <a:r>
              <a:rPr lang="en-US" altLang="zh-CN" i="1" dirty="0">
                <a:ea typeface="宋体" panose="02010600030101010101" pitchFamily="2" charset="-122"/>
              </a:rPr>
              <a:t>protocols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That can be used and </a:t>
            </a:r>
            <a:r>
              <a:rPr lang="en-US" altLang="zh-CN" i="1" dirty="0">
                <a:ea typeface="宋体" panose="02010600030101010101" pitchFamily="2" charset="-122"/>
              </a:rPr>
              <a:t>combined in many ways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To do </a:t>
            </a:r>
            <a:r>
              <a:rPr lang="en-US" altLang="zh-CN" i="1" dirty="0">
                <a:ea typeface="宋体" panose="02010600030101010101" pitchFamily="2" charset="-122"/>
              </a:rPr>
              <a:t>many things</a:t>
            </a:r>
          </a:p>
          <a:p>
            <a:r>
              <a:rPr lang="en-US" altLang="zh-CN" dirty="0"/>
              <a:t>Definition and placement of function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What to do, and where to do it</a:t>
            </a:r>
          </a:p>
          <a:p>
            <a:r>
              <a:rPr lang="en-US" altLang="zh-CN" dirty="0"/>
              <a:t>The </a:t>
            </a:r>
            <a:r>
              <a:rPr lang="ja-JP" altLang="en-US" dirty="0"/>
              <a:t>“</a:t>
            </a:r>
            <a:r>
              <a:rPr lang="en-US" altLang="ja-JP" dirty="0"/>
              <a:t>division of labor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Across multiple protocols and mechanisms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Across components (hosts, routers, administrators)</a:t>
            </a:r>
          </a:p>
          <a:p>
            <a:r>
              <a:rPr lang="en-US" altLang="zh-CN" dirty="0"/>
              <a:t>Goal: search for general principles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Of protocol design, evaluation, and composition</a:t>
            </a:r>
          </a:p>
        </p:txBody>
      </p:sp>
      <p:sp>
        <p:nvSpPr>
          <p:cNvPr id="24580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709F324-2E1D-4A09-9D14-EC453C7B3B22}" type="slidenum">
              <a:rPr lang="en-US" altLang="zh-CN" sz="1400" b="0" smtClean="0">
                <a:latin typeface="Times New Roman" panose="02020603050405020304" pitchFamily="18" charset="0"/>
              </a:rPr>
              <a:t>21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a Network Protocol?</a:t>
            </a:r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Rules that govern communication 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How to identify the devices and establish connectivity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Message format (syntax) and meaning (semantics)</a:t>
            </a:r>
          </a:p>
          <a:p>
            <a:r>
              <a:rPr lang="en-US" altLang="zh-CN"/>
              <a:t>Distributed solution to a problem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Deliver an ordered, reliable stream of bytes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Share link or network bandwidth fairly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Compute a shortest path on a graph</a:t>
            </a:r>
          </a:p>
          <a:p>
            <a:r>
              <a:rPr lang="en-US" altLang="zh-CN"/>
              <a:t>Tunable platform for network administrators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Buffer space for incoming data on receiving hosts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Link weights used to compute shortest paths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Policies for selecting wide-area Internet paths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60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56B21F6-A2A3-48DC-B7D8-4E266D934FA4}" type="slidenum">
              <a:rPr lang="en-US" altLang="zh-CN" sz="1400" b="0" smtClean="0">
                <a:latin typeface="Times New Roman" panose="02020603050405020304" pitchFamily="18" charset="0"/>
              </a:rPr>
              <a:t>22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4"/>
          <p:cNvSpPr>
            <a:spLocks noGrp="1" noChangeArrowheads="1"/>
          </p:cNvSpPr>
          <p:nvPr>
            <p:ph type="ctrTitle"/>
          </p:nvPr>
        </p:nvSpPr>
        <p:spPr>
          <a:xfrm>
            <a:off x="731838" y="1662113"/>
            <a:ext cx="7772400" cy="1470025"/>
          </a:xfrm>
        </p:spPr>
        <p:txBody>
          <a:bodyPr/>
          <a:lstStyle/>
          <a:p>
            <a:r>
              <a:rPr lang="en-US" altLang="zh-CN"/>
              <a:t>Getting Started…</a:t>
            </a:r>
          </a:p>
        </p:txBody>
      </p:sp>
      <p:sp>
        <p:nvSpPr>
          <p:cNvPr id="26627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A0C97A-4357-4741-AF90-8716FBFB1303}" type="slidenum">
              <a:rPr lang="en-US" altLang="zh-CN" sz="1400" b="0" smtClean="0">
                <a:latin typeface="Times New Roman" panose="02020603050405020304" pitchFamily="18" charset="0"/>
              </a:rPr>
              <a:t>23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996238" cy="1470025"/>
          </a:xfrm>
        </p:spPr>
        <p:txBody>
          <a:bodyPr/>
          <a:lstStyle/>
          <a:p>
            <a:r>
              <a:rPr lang="en-US" altLang="zh-CN"/>
              <a:t>Best-Effort Packet-Delivery Service</a:t>
            </a:r>
          </a:p>
        </p:txBody>
      </p:sp>
      <p:sp>
        <p:nvSpPr>
          <p:cNvPr id="27651" name="Content Placeholder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</p:txBody>
      </p:sp>
      <p:sp>
        <p:nvSpPr>
          <p:cNvPr id="27652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91199E-AFD5-4464-9F31-4AFBFC88D13D}" type="slidenum">
              <a:rPr lang="en-US" altLang="zh-CN" sz="1400" b="0" smtClean="0">
                <a:latin typeface="Times New Roman" panose="02020603050405020304" pitchFamily="18" charset="0"/>
              </a:rPr>
              <a:t>24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D2E163B-B73B-4D95-ADF3-FF5B3A0F91FA}" type="slidenum">
              <a:rPr lang="en-US" altLang="zh-CN" sz="1400" b="0" smtClean="0">
                <a:latin typeface="Times New Roman" panose="02020603050405020304" pitchFamily="18" charset="0"/>
              </a:rPr>
              <a:t>25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Host-Network Division of Labor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3362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/>
              <a:t>Packet switching</a:t>
            </a:r>
          </a:p>
          <a:p>
            <a:pPr lvl="1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Divide messages into a sequence of packets</a:t>
            </a:r>
          </a:p>
          <a:p>
            <a:pPr lvl="1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Headers with source and destination address</a:t>
            </a:r>
          </a:p>
          <a:p>
            <a:pPr>
              <a:lnSpc>
                <a:spcPct val="90000"/>
              </a:lnSpc>
            </a:pPr>
            <a:r>
              <a:rPr lang="en-US" altLang="zh-CN" sz="3200"/>
              <a:t>Best-effort delivery</a:t>
            </a:r>
          </a:p>
          <a:p>
            <a:pPr lvl="1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Packets may be lost</a:t>
            </a:r>
          </a:p>
          <a:p>
            <a:pPr lvl="1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Packets may be corrupted</a:t>
            </a:r>
          </a:p>
          <a:p>
            <a:pPr lvl="1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Packets may be delivered out of order</a:t>
            </a:r>
          </a:p>
        </p:txBody>
      </p:sp>
      <p:pic>
        <p:nvPicPr>
          <p:cNvPr id="28677" name="Picture 4" descr="j0285750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13625" y="5302250"/>
            <a:ext cx="1730375" cy="1062038"/>
          </a:xfrm>
        </p:spPr>
      </p:pic>
      <p:graphicFrame>
        <p:nvGraphicFramePr>
          <p:cNvPr id="28678" name="Object 2"/>
          <p:cNvGraphicFramePr>
            <a:graphicFrameLocks noChangeAspect="1"/>
          </p:cNvGraphicFramePr>
          <p:nvPr/>
        </p:nvGraphicFramePr>
        <p:xfrm>
          <a:off x="2724150" y="4800600"/>
          <a:ext cx="3608388" cy="206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r:id="rId5" imgW="1905000" imgH="1390650" progId="MSPhotoEd.3">
                  <p:embed/>
                </p:oleObj>
              </mc:Choice>
              <mc:Fallback>
                <p:oleObj r:id="rId5" imgW="1905000" imgH="1390650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4800600"/>
                        <a:ext cx="3608388" cy="206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Line 6"/>
          <p:cNvSpPr>
            <a:spLocks noChangeShapeType="1"/>
          </p:cNvSpPr>
          <p:nvPr/>
        </p:nvSpPr>
        <p:spPr bwMode="auto">
          <a:xfrm flipV="1">
            <a:off x="1714500" y="5959475"/>
            <a:ext cx="1344613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7"/>
          <p:cNvSpPr>
            <a:spLocks noChangeShapeType="1"/>
          </p:cNvSpPr>
          <p:nvPr/>
        </p:nvSpPr>
        <p:spPr bwMode="auto">
          <a:xfrm flipV="1">
            <a:off x="6122988" y="5811838"/>
            <a:ext cx="1095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533400" y="4648200"/>
            <a:ext cx="698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b="0">
                <a:latin typeface="Times New Roman" panose="02020603050405020304" pitchFamily="18" charset="0"/>
              </a:rPr>
              <a:t>host</a:t>
            </a:r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7772400" y="4800600"/>
            <a:ext cx="698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2400" b="0">
                <a:latin typeface="Times New Roman" panose="02020603050405020304" pitchFamily="18" charset="0"/>
              </a:rPr>
              <a:t>host</a:t>
            </a:r>
          </a:p>
        </p:txBody>
      </p:sp>
      <p:pic>
        <p:nvPicPr>
          <p:cNvPr id="28683" name="Picture 10" descr="MCj02957280000[1]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5084763"/>
            <a:ext cx="1928813" cy="1630362"/>
          </a:xfrm>
        </p:spPr>
      </p:pic>
      <p:sp>
        <p:nvSpPr>
          <p:cNvPr id="28684" name="Text Box 11"/>
          <p:cNvSpPr txBox="1">
            <a:spLocks noChangeArrowheads="1"/>
          </p:cNvSpPr>
          <p:nvPr/>
        </p:nvSpPr>
        <p:spPr bwMode="auto">
          <a:xfrm>
            <a:off x="3725863" y="5527675"/>
            <a:ext cx="1479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800" b="0">
                <a:latin typeface="Tahoma" panose="020B0604030504040204" pitchFamily="34" charset="0"/>
              </a:rPr>
              <a:t>network</a:t>
            </a:r>
          </a:p>
        </p:txBody>
      </p:sp>
      <p:grpSp>
        <p:nvGrpSpPr>
          <p:cNvPr id="28685" name="Group 12"/>
          <p:cNvGrpSpPr/>
          <p:nvPr/>
        </p:nvGrpSpPr>
        <p:grpSpPr bwMode="auto">
          <a:xfrm>
            <a:off x="2089150" y="5421313"/>
            <a:ext cx="327025" cy="457200"/>
            <a:chOff x="4505" y="1615"/>
            <a:chExt cx="206" cy="288"/>
          </a:xfrm>
        </p:grpSpPr>
        <p:sp>
          <p:nvSpPr>
            <p:cNvPr id="28692" name="Rectangle 13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28693" name="Rectangle 14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</p:grpSp>
      <p:grpSp>
        <p:nvGrpSpPr>
          <p:cNvPr id="28686" name="Group 15"/>
          <p:cNvGrpSpPr/>
          <p:nvPr/>
        </p:nvGrpSpPr>
        <p:grpSpPr bwMode="auto">
          <a:xfrm>
            <a:off x="2584450" y="5426075"/>
            <a:ext cx="327025" cy="457200"/>
            <a:chOff x="4505" y="1615"/>
            <a:chExt cx="206" cy="288"/>
          </a:xfrm>
        </p:grpSpPr>
        <p:sp>
          <p:nvSpPr>
            <p:cNvPr id="28690" name="Rectangle 16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28691" name="Rectangle 17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</p:grpSp>
      <p:grpSp>
        <p:nvGrpSpPr>
          <p:cNvPr id="28687" name="Group 18"/>
          <p:cNvGrpSpPr/>
          <p:nvPr/>
        </p:nvGrpSpPr>
        <p:grpSpPr bwMode="auto">
          <a:xfrm>
            <a:off x="6438900" y="5280025"/>
            <a:ext cx="327025" cy="457200"/>
            <a:chOff x="4505" y="1615"/>
            <a:chExt cx="206" cy="288"/>
          </a:xfrm>
        </p:grpSpPr>
        <p:sp>
          <p:nvSpPr>
            <p:cNvPr id="28688" name="Rectangle 19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28689" name="Rectangle 20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</p:grp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FCA06F-4BBD-4E07-8A3A-CE6ABE967FD9}" type="slidenum">
              <a:rPr lang="en-US" altLang="zh-CN" sz="1400" b="0" smtClean="0">
                <a:latin typeface="Times New Roman" panose="02020603050405020304" pitchFamily="18" charset="0"/>
              </a:rPr>
              <a:t>26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Host-Network Interface: Why Packets?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/>
              <a:t>Data traffic is bursty</a:t>
            </a:r>
          </a:p>
          <a:p>
            <a:pPr lvl="1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Logging in to remote machines</a:t>
            </a:r>
          </a:p>
          <a:p>
            <a:pPr lvl="1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Exchanging e-mail messages</a:t>
            </a:r>
          </a:p>
          <a:p>
            <a:pPr>
              <a:lnSpc>
                <a:spcPct val="90000"/>
              </a:lnSpc>
            </a:pPr>
            <a:r>
              <a:rPr lang="en-US" altLang="zh-CN" sz="3200"/>
              <a:t>Don</a:t>
            </a:r>
            <a:r>
              <a:rPr lang="en-US" altLang="en-US" sz="3200"/>
              <a:t>’</a:t>
            </a:r>
            <a:r>
              <a:rPr lang="en-US" altLang="zh-CN" sz="3200"/>
              <a:t>t want to waste bandwidth</a:t>
            </a:r>
          </a:p>
          <a:p>
            <a:pPr lvl="1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No traffic exchanged during idle periods</a:t>
            </a:r>
          </a:p>
          <a:p>
            <a:pPr>
              <a:lnSpc>
                <a:spcPct val="90000"/>
              </a:lnSpc>
            </a:pPr>
            <a:r>
              <a:rPr lang="en-US" altLang="zh-CN" sz="3200"/>
              <a:t>Better to allow multiplexing</a:t>
            </a:r>
          </a:p>
          <a:p>
            <a:pPr lvl="1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Different transfers share access to same links</a:t>
            </a:r>
          </a:p>
          <a:p>
            <a:pPr>
              <a:lnSpc>
                <a:spcPct val="90000"/>
              </a:lnSpc>
            </a:pPr>
            <a:r>
              <a:rPr lang="en-US" altLang="zh-CN" sz="3200"/>
              <a:t>Packets can be delivered by most anything</a:t>
            </a:r>
          </a:p>
          <a:p>
            <a:pPr lvl="1">
              <a:lnSpc>
                <a:spcPct val="90000"/>
              </a:lnSpc>
            </a:pPr>
            <a:r>
              <a:rPr lang="en-US" altLang="zh-CN" sz="2800">
                <a:ea typeface="宋体" panose="02010600030101010101" pitchFamily="2" charset="-122"/>
              </a:rPr>
              <a:t>RFC 1149: IP Datagrams over Avian Carriers</a:t>
            </a:r>
          </a:p>
        </p:txBody>
      </p:sp>
      <p:pic>
        <p:nvPicPr>
          <p:cNvPr id="30725" name="Picture 5" descr="180px-Homing_pige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63" y="1201738"/>
            <a:ext cx="21748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6D2ED5-9D68-4154-9568-7FD0426D8D97}" type="slidenum">
              <a:rPr lang="en-US" altLang="zh-CN" sz="1400" b="0" smtClean="0">
                <a:latin typeface="Times New Roman" panose="02020603050405020304" pitchFamily="18" charset="0"/>
              </a:rPr>
              <a:t>27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Host-Network Interface: Why Best-Effort?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Never having to say you</a:t>
            </a:r>
            <a:r>
              <a:rPr lang="en-US" altLang="en-US" sz="3200" dirty="0"/>
              <a:t>’</a:t>
            </a:r>
            <a:r>
              <a:rPr lang="en-US" altLang="zh-CN" sz="3200" dirty="0"/>
              <a:t>re sorry…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Don</a:t>
            </a:r>
            <a:r>
              <a:rPr lang="ja-JP" altLang="en-US" sz="2800" dirty="0"/>
              <a:t>’</a:t>
            </a:r>
            <a:r>
              <a:rPr lang="en-US" altLang="ja-JP" sz="2800" dirty="0"/>
              <a:t>t reserve bandwidth and memory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Don</a:t>
            </a:r>
            <a:r>
              <a:rPr lang="ja-JP" altLang="en-US" sz="2800" dirty="0"/>
              <a:t>’</a:t>
            </a:r>
            <a:r>
              <a:rPr lang="en-US" altLang="ja-JP" sz="2800" dirty="0"/>
              <a:t>t do error detection &amp; correction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Don</a:t>
            </a:r>
            <a:r>
              <a:rPr lang="ja-JP" altLang="en-US" sz="2800" dirty="0"/>
              <a:t>’</a:t>
            </a:r>
            <a:r>
              <a:rPr lang="en-US" altLang="ja-JP" sz="2800" dirty="0"/>
              <a:t>t remember from one packet to next</a:t>
            </a:r>
          </a:p>
          <a:p>
            <a:r>
              <a:rPr lang="en-US" altLang="zh-CN" sz="3200" dirty="0"/>
              <a:t>Easier to survive failures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Transient disruptions are okay during failover</a:t>
            </a:r>
          </a:p>
          <a:p>
            <a:r>
              <a:rPr lang="en-US" altLang="zh-CN" sz="3200" dirty="0"/>
              <a:t>Can run on nearly any link technology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  <a:sym typeface="Wingdings" panose="05000000000000000000" pitchFamily="2" charset="2"/>
              </a:rPr>
              <a:t>Greater interoperability and evolution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3E686EF-C08F-40DD-8FC1-DB0CA9F21ABD}" type="slidenum">
              <a:rPr lang="en-US" altLang="zh-CN" sz="1400" b="0" smtClean="0">
                <a:latin typeface="Times New Roman" panose="02020603050405020304" pitchFamily="18" charset="0"/>
              </a:rPr>
              <a:t>28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Intermediate Transport Layer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But, </a:t>
            </a:r>
            <a:r>
              <a:rPr lang="en-US" altLang="zh-CN" sz="3200" i="1" dirty="0"/>
              <a:t>applications</a:t>
            </a:r>
            <a:r>
              <a:rPr lang="en-US" altLang="zh-CN" sz="3200" dirty="0"/>
              <a:t> want efficient, accurate transfer of data in order, in a timely fashion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Let the end hosts handle all of that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(An example of the </a:t>
            </a:r>
            <a:r>
              <a:rPr lang="ja-JP" altLang="en-US" sz="2800" dirty="0"/>
              <a:t>“</a:t>
            </a:r>
            <a:r>
              <a:rPr lang="en-US" altLang="ja-JP" sz="2800" dirty="0"/>
              <a:t>end-to-end argument</a:t>
            </a:r>
            <a:r>
              <a:rPr lang="ja-JP" altLang="en-US" sz="2800" dirty="0"/>
              <a:t>”</a:t>
            </a:r>
            <a:r>
              <a:rPr lang="en-US" altLang="ja-JP" sz="2800" dirty="0"/>
              <a:t>)</a:t>
            </a:r>
          </a:p>
          <a:p>
            <a:r>
              <a:rPr lang="en-US" altLang="zh-CN" sz="3200" dirty="0"/>
              <a:t>Transport layer can optionally…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Detect and retransmit lost packets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Put out-of-order packets back in order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Detect and handle corrupted packets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Avoid overloading the receiver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Modularity Through Layering</a:t>
            </a:r>
          </a:p>
        </p:txBody>
      </p:sp>
      <p:sp>
        <p:nvSpPr>
          <p:cNvPr id="36867" name="Subtit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6868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203958-5A65-4936-95E2-E96246E99262}" type="slidenum">
              <a:rPr lang="en-US" altLang="zh-CN" sz="1400" b="0" smtClean="0">
                <a:latin typeface="Times New Roman" panose="02020603050405020304" pitchFamily="18" charset="0"/>
              </a:rPr>
              <a:t>29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BCECDDBE-A21E-48BF-9754-1597714BF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4813"/>
            <a:ext cx="9144000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3200" dirty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Textbook</a:t>
            </a:r>
          </a:p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MS PGothic" panose="020B0600070205080204" pitchFamily="34" charset="-128"/>
              </a:rPr>
              <a:t>《Internetworking with TCP/IP, Volume 3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MS PGothic" panose="020B0600070205080204" pitchFamily="34" charset="-128"/>
              </a:rPr>
              <a:t>：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MS PGothic" panose="020B0600070205080204" pitchFamily="34" charset="-128"/>
              </a:rPr>
              <a:t>client-server programming and applications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MS PGothic" panose="020B0600070205080204" pitchFamily="34" charset="-128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MS PGothic" panose="020B0600070205080204" pitchFamily="34" charset="-128"/>
              </a:rPr>
              <a:t>Linux/</a:t>
            </a: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MS PGothic" panose="020B0600070205080204" pitchFamily="34" charset="-128"/>
              </a:rPr>
              <a:t>PoSIX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MS PGothic" panose="020B0600070205080204" pitchFamily="34" charset="-128"/>
              </a:rPr>
              <a:t> sockets version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MS PGothic" panose="020B0600070205080204" pitchFamily="34" charset="-128"/>
              </a:rPr>
              <a:t>）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MS PGothic" panose="020B0600070205080204" pitchFamily="34" charset="-128"/>
              </a:rPr>
              <a:t>Douglas E. Comer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MS PGothic" panose="020B0600070205080204" pitchFamily="34" charset="-128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MS PGothic" panose="020B0600070205080204" pitchFamily="34" charset="-128"/>
              </a:rPr>
              <a:t>Publishing House of Electronics Industry 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MS PGothic" panose="020B0600070205080204" pitchFamily="34" charset="-128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MS PGothic" panose="020B0600070205080204" pitchFamily="34" charset="-128"/>
              </a:rPr>
              <a:t>English Version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MS PGothic" panose="020B0600070205080204" pitchFamily="34" charset="-128"/>
              </a:rPr>
              <a:t>）</a:t>
            </a:r>
            <a:endParaRPr lang="en-US" altLang="zh-CN" sz="24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MS PGothic" panose="020B0600070205080204" pitchFamily="34" charset="-128"/>
            </a:endParaRPr>
          </a:p>
          <a:p>
            <a:pPr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 altLang="zh-CN" sz="2400" dirty="0">
              <a:solidFill>
                <a:schemeClr val="accent6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C334C3-F5D2-4BC9-9739-07B77D4FA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668" y="2430496"/>
            <a:ext cx="3063875" cy="43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IP Protocol Stack</a:t>
            </a:r>
          </a:p>
        </p:txBody>
      </p:sp>
      <p:sp>
        <p:nvSpPr>
          <p:cNvPr id="37891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1F3D6B5-2218-44D1-9D75-DB958CD2549B}" type="slidenum">
              <a:rPr lang="en-US" altLang="zh-CN" sz="1400" b="0" smtClean="0">
                <a:latin typeface="Times New Roman" panose="02020603050405020304" pitchFamily="18" charset="0"/>
              </a:rPr>
              <a:t>30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pSp>
        <p:nvGrpSpPr>
          <p:cNvPr id="37892" name="Group 10"/>
          <p:cNvGrpSpPr/>
          <p:nvPr/>
        </p:nvGrpSpPr>
        <p:grpSpPr bwMode="auto">
          <a:xfrm>
            <a:off x="2643188" y="2052638"/>
            <a:ext cx="4800600" cy="2438400"/>
            <a:chOff x="2133600" y="4267200"/>
            <a:chExt cx="4800600" cy="2438400"/>
          </a:xfrm>
        </p:grpSpPr>
        <p:sp>
          <p:nvSpPr>
            <p:cNvPr id="37897" name="Rectangle 4"/>
            <p:cNvSpPr>
              <a:spLocks noChangeArrowheads="1"/>
            </p:cNvSpPr>
            <p:nvPr/>
          </p:nvSpPr>
          <p:spPr bwMode="auto">
            <a:xfrm>
              <a:off x="2133600" y="6096000"/>
              <a:ext cx="4800600" cy="609600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lIns="91420" tIns="45712" rIns="91420" bIns="45712" anchor="ctr"/>
            <a:lstStyle>
              <a:lvl1pPr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400" b="0">
                  <a:solidFill>
                    <a:schemeClr val="bg1"/>
                  </a:solidFill>
                  <a:latin typeface="Arial" panose="020B0604020202020204" pitchFamily="34" charset="0"/>
                </a:rPr>
                <a:t>Best-effort </a:t>
              </a:r>
              <a:r>
                <a:rPr lang="en-US" altLang="zh-CN" sz="2400" b="0" i="1">
                  <a:solidFill>
                    <a:schemeClr val="bg1"/>
                  </a:solidFill>
                  <a:latin typeface="Arial" panose="020B0604020202020204" pitchFamily="34" charset="0"/>
                </a:rPr>
                <a:t>local </a:t>
              </a:r>
              <a:r>
                <a:rPr lang="en-US" altLang="zh-CN" sz="2400" b="0">
                  <a:solidFill>
                    <a:schemeClr val="bg1"/>
                  </a:solidFill>
                  <a:latin typeface="Arial" panose="020B0604020202020204" pitchFamily="34" charset="0"/>
                </a:rPr>
                <a:t>packet delivery</a:t>
              </a:r>
            </a:p>
          </p:txBody>
        </p:sp>
        <p:sp>
          <p:nvSpPr>
            <p:cNvPr id="37898" name="Rectangle 5"/>
            <p:cNvSpPr>
              <a:spLocks noChangeArrowheads="1"/>
            </p:cNvSpPr>
            <p:nvPr/>
          </p:nvSpPr>
          <p:spPr bwMode="auto">
            <a:xfrm>
              <a:off x="2133600" y="5487988"/>
              <a:ext cx="4800600" cy="608012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91420" tIns="45712" rIns="91420" bIns="45712" anchor="ctr"/>
            <a:lstStyle>
              <a:lvl1pPr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400" b="0">
                  <a:solidFill>
                    <a:srgbClr val="FFFFFF"/>
                  </a:solidFill>
                  <a:latin typeface="Arial" panose="020B0604020202020204" pitchFamily="34" charset="0"/>
                </a:rPr>
                <a:t>Best-effort </a:t>
              </a:r>
              <a:r>
                <a:rPr lang="en-US" altLang="zh-CN" sz="2400" b="0" i="1">
                  <a:solidFill>
                    <a:srgbClr val="FFFFFF"/>
                  </a:solidFill>
                  <a:latin typeface="Arial" panose="020B0604020202020204" pitchFamily="34" charset="0"/>
                </a:rPr>
                <a:t>global </a:t>
              </a:r>
              <a:r>
                <a:rPr lang="en-US" altLang="zh-CN" sz="2400" b="0">
                  <a:solidFill>
                    <a:srgbClr val="FFFFFF"/>
                  </a:solidFill>
                  <a:latin typeface="Arial" panose="020B0604020202020204" pitchFamily="34" charset="0"/>
                </a:rPr>
                <a:t>packet delivery</a:t>
              </a:r>
            </a:p>
          </p:txBody>
        </p:sp>
        <p:sp>
          <p:nvSpPr>
            <p:cNvPr id="37899" name="Rectangle 6"/>
            <p:cNvSpPr>
              <a:spLocks noChangeArrowheads="1"/>
            </p:cNvSpPr>
            <p:nvPr/>
          </p:nvSpPr>
          <p:spPr bwMode="auto">
            <a:xfrm>
              <a:off x="2133600" y="4878388"/>
              <a:ext cx="2743200" cy="609600"/>
            </a:xfrm>
            <a:prstGeom prst="rect">
              <a:avLst/>
            </a:prstGeom>
            <a:solidFill>
              <a:srgbClr val="D64A49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lIns="91420" tIns="45712" rIns="91420" bIns="45712" anchor="ctr"/>
            <a:lstStyle>
              <a:lvl1pPr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400" b="0">
                  <a:solidFill>
                    <a:srgbClr val="FFFFFF"/>
                  </a:solidFill>
                  <a:latin typeface="Arial" panose="020B0604020202020204" pitchFamily="34" charset="0"/>
                </a:rPr>
                <a:t>Reliable streams</a:t>
              </a:r>
            </a:p>
          </p:txBody>
        </p:sp>
        <p:sp>
          <p:nvSpPr>
            <p:cNvPr id="37900" name="Rectangle 7"/>
            <p:cNvSpPr>
              <a:spLocks noChangeArrowheads="1"/>
            </p:cNvSpPr>
            <p:nvPr/>
          </p:nvSpPr>
          <p:spPr bwMode="auto">
            <a:xfrm>
              <a:off x="2133600" y="4267200"/>
              <a:ext cx="4800600" cy="611188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lIns="91420" tIns="45712" rIns="91420" bIns="45712" anchor="ctr"/>
            <a:lstStyle>
              <a:lvl1pPr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400" b="0">
                  <a:solidFill>
                    <a:srgbClr val="FFFFFF"/>
                  </a:solidFill>
                  <a:latin typeface="Arial" panose="020B0604020202020204" pitchFamily="34" charset="0"/>
                </a:rPr>
                <a:t>Applications</a:t>
              </a:r>
            </a:p>
          </p:txBody>
        </p:sp>
        <p:sp>
          <p:nvSpPr>
            <p:cNvPr id="37901" name="Rectangle 6"/>
            <p:cNvSpPr>
              <a:spLocks noChangeArrowheads="1"/>
            </p:cNvSpPr>
            <p:nvPr/>
          </p:nvSpPr>
          <p:spPr bwMode="auto">
            <a:xfrm>
              <a:off x="4876800" y="4876800"/>
              <a:ext cx="2057400" cy="609600"/>
            </a:xfrm>
            <a:prstGeom prst="rect">
              <a:avLst/>
            </a:prstGeom>
            <a:solidFill>
              <a:srgbClr val="D64A49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lIns="91420" tIns="45712" rIns="91420" bIns="45712" anchor="ctr"/>
            <a:lstStyle>
              <a:lvl1pPr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zh-CN" sz="2400" b="0">
                  <a:solidFill>
                    <a:srgbClr val="FFFFFF"/>
                  </a:solidFill>
                  <a:latin typeface="Arial" panose="020B0604020202020204" pitchFamily="34" charset="0"/>
                </a:rPr>
                <a:t>Messages</a:t>
              </a:r>
            </a:p>
          </p:txBody>
        </p:sp>
      </p:grpSp>
      <p:sp>
        <p:nvSpPr>
          <p:cNvPr id="37893" name="TextBox 11"/>
          <p:cNvSpPr txBox="1">
            <a:spLocks noChangeArrowheads="1"/>
          </p:cNvSpPr>
          <p:nvPr/>
        </p:nvSpPr>
        <p:spPr bwMode="auto">
          <a:xfrm>
            <a:off x="1736725" y="4033838"/>
            <a:ext cx="825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Link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4" name="TextBox 12"/>
          <p:cNvSpPr txBox="1">
            <a:spLocks noChangeArrowheads="1"/>
          </p:cNvSpPr>
          <p:nvPr/>
        </p:nvSpPr>
        <p:spPr bwMode="auto">
          <a:xfrm>
            <a:off x="1223963" y="3373438"/>
            <a:ext cx="1338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latin typeface="Times New Roman" panose="02020603050405020304" pitchFamily="18" charset="0"/>
              </a:rPr>
              <a:t>Network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5" name="TextBox 13"/>
          <p:cNvSpPr txBox="1">
            <a:spLocks noChangeArrowheads="1"/>
          </p:cNvSpPr>
          <p:nvPr/>
        </p:nvSpPr>
        <p:spPr bwMode="auto">
          <a:xfrm>
            <a:off x="1042988" y="2713038"/>
            <a:ext cx="1519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Times New Roman" panose="02020603050405020304" pitchFamily="18" charset="0"/>
              </a:rPr>
              <a:t>Transport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6" name="TextBox 14"/>
          <p:cNvSpPr txBox="1">
            <a:spLocks noChangeArrowheads="1"/>
          </p:cNvSpPr>
          <p:nvPr/>
        </p:nvSpPr>
        <p:spPr bwMode="auto">
          <a:xfrm>
            <a:off x="838200" y="2052638"/>
            <a:ext cx="172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Times New Roman" panose="02020603050405020304" pitchFamily="18" charset="0"/>
              </a:rPr>
              <a:t>Application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IP Suite: End Hosts vs. Routers</a:t>
            </a:r>
          </a:p>
        </p:txBody>
      </p:sp>
      <p:sp>
        <p:nvSpPr>
          <p:cNvPr id="38915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6617441-3C3B-435B-B3BD-8A21DF8EEEFB}" type="slidenum">
              <a:rPr lang="en-US" altLang="zh-CN" sz="1400" b="0" smtClean="0">
                <a:latin typeface="Times New Roman" panose="02020603050405020304" pitchFamily="18" charset="0"/>
              </a:rPr>
              <a:t>31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693738" y="1739900"/>
            <a:ext cx="914400" cy="582613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703263" y="2932113"/>
            <a:ext cx="914400" cy="5826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806450" y="1839913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b="0">
                <a:latin typeface="Times New Roman" panose="02020603050405020304" pitchFamily="18" charset="0"/>
              </a:rPr>
              <a:t>HTTP</a:t>
            </a:r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890588" y="3030538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b="0">
                <a:latin typeface="Times New Roman" panose="02020603050405020304" pitchFamily="18" charset="0"/>
              </a:rPr>
              <a:t>TCP</a:t>
            </a:r>
          </a:p>
        </p:txBody>
      </p:sp>
      <p:grpSp>
        <p:nvGrpSpPr>
          <p:cNvPr id="38920" name="Group 7"/>
          <p:cNvGrpSpPr/>
          <p:nvPr/>
        </p:nvGrpSpPr>
        <p:grpSpPr bwMode="auto">
          <a:xfrm>
            <a:off x="688975" y="4119563"/>
            <a:ext cx="914400" cy="582612"/>
            <a:chOff x="323" y="2664"/>
            <a:chExt cx="576" cy="367"/>
          </a:xfrm>
        </p:grpSpPr>
        <p:sp>
          <p:nvSpPr>
            <p:cNvPr id="38983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38984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800" b="0">
                  <a:latin typeface="Times New Roman" panose="02020603050405020304" pitchFamily="18" charset="0"/>
                </a:rPr>
                <a:t>IP</a:t>
              </a:r>
            </a:p>
          </p:txBody>
        </p:sp>
      </p:grpSp>
      <p:sp>
        <p:nvSpPr>
          <p:cNvPr id="38921" name="Rectangle 11"/>
          <p:cNvSpPr>
            <a:spLocks noChangeArrowheads="1"/>
          </p:cNvSpPr>
          <p:nvPr/>
        </p:nvSpPr>
        <p:spPr bwMode="auto">
          <a:xfrm>
            <a:off x="669925" y="5349875"/>
            <a:ext cx="906463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38922" name="Text Box 12"/>
          <p:cNvSpPr txBox="1">
            <a:spLocks noChangeArrowheads="1"/>
          </p:cNvSpPr>
          <p:nvPr/>
        </p:nvSpPr>
        <p:spPr bwMode="auto">
          <a:xfrm>
            <a:off x="677863" y="5387975"/>
            <a:ext cx="89852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600" b="0">
                <a:latin typeface="Times New Roman" panose="02020603050405020304" pitchFamily="18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altLang="zh-CN" sz="1600" b="0">
                <a:latin typeface="Times New Roman" panose="02020603050405020304" pitchFamily="18" charset="0"/>
              </a:rPr>
              <a:t>interface</a:t>
            </a:r>
          </a:p>
        </p:txBody>
      </p:sp>
      <p:sp>
        <p:nvSpPr>
          <p:cNvPr id="38923" name="Line 13"/>
          <p:cNvSpPr>
            <a:spLocks noChangeShapeType="1"/>
          </p:cNvSpPr>
          <p:nvPr/>
        </p:nvSpPr>
        <p:spPr bwMode="auto">
          <a:xfrm>
            <a:off x="1147763" y="23145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4" name="Line 14"/>
          <p:cNvSpPr>
            <a:spLocks noChangeShapeType="1"/>
          </p:cNvSpPr>
          <p:nvPr/>
        </p:nvSpPr>
        <p:spPr bwMode="auto">
          <a:xfrm>
            <a:off x="1147763" y="35210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5" name="Line 15"/>
          <p:cNvSpPr>
            <a:spLocks noChangeShapeType="1"/>
          </p:cNvSpPr>
          <p:nvPr/>
        </p:nvSpPr>
        <p:spPr bwMode="auto">
          <a:xfrm>
            <a:off x="1147763" y="4713288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6" name="Rectangle 16"/>
          <p:cNvSpPr>
            <a:spLocks noChangeArrowheads="1"/>
          </p:cNvSpPr>
          <p:nvPr/>
        </p:nvSpPr>
        <p:spPr bwMode="auto">
          <a:xfrm>
            <a:off x="538163" y="1538288"/>
            <a:ext cx="1303337" cy="4848225"/>
          </a:xfrm>
          <a:prstGeom prst="rect">
            <a:avLst/>
          </a:prstGeom>
          <a:noFill/>
          <a:ln w="9525">
            <a:solidFill>
              <a:srgbClr val="3333FF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38927" name="Rectangle 17"/>
          <p:cNvSpPr>
            <a:spLocks noChangeArrowheads="1"/>
          </p:cNvSpPr>
          <p:nvPr/>
        </p:nvSpPr>
        <p:spPr bwMode="auto">
          <a:xfrm>
            <a:off x="7648575" y="1739900"/>
            <a:ext cx="914400" cy="582613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38928" name="Rectangle 18"/>
          <p:cNvSpPr>
            <a:spLocks noChangeArrowheads="1"/>
          </p:cNvSpPr>
          <p:nvPr/>
        </p:nvSpPr>
        <p:spPr bwMode="auto">
          <a:xfrm>
            <a:off x="7658100" y="2932113"/>
            <a:ext cx="914400" cy="5826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38929" name="Rectangle 19"/>
          <p:cNvSpPr>
            <a:spLocks noChangeArrowheads="1"/>
          </p:cNvSpPr>
          <p:nvPr/>
        </p:nvSpPr>
        <p:spPr bwMode="auto">
          <a:xfrm>
            <a:off x="7643813" y="4119563"/>
            <a:ext cx="914400" cy="58261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38930" name="Rectangle 20"/>
          <p:cNvSpPr>
            <a:spLocks noChangeArrowheads="1"/>
          </p:cNvSpPr>
          <p:nvPr/>
        </p:nvSpPr>
        <p:spPr bwMode="auto">
          <a:xfrm>
            <a:off x="7659688" y="5310188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38931" name="Text Box 21"/>
          <p:cNvSpPr txBox="1">
            <a:spLocks noChangeArrowheads="1"/>
          </p:cNvSpPr>
          <p:nvPr/>
        </p:nvSpPr>
        <p:spPr bwMode="auto">
          <a:xfrm>
            <a:off x="7761288" y="1839913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b="0">
                <a:latin typeface="Times New Roman" panose="02020603050405020304" pitchFamily="18" charset="0"/>
              </a:rPr>
              <a:t>HTTP</a:t>
            </a:r>
          </a:p>
        </p:txBody>
      </p:sp>
      <p:sp>
        <p:nvSpPr>
          <p:cNvPr id="38932" name="Text Box 22"/>
          <p:cNvSpPr txBox="1">
            <a:spLocks noChangeArrowheads="1"/>
          </p:cNvSpPr>
          <p:nvPr/>
        </p:nvSpPr>
        <p:spPr bwMode="auto">
          <a:xfrm>
            <a:off x="7845425" y="3030538"/>
            <a:ext cx="60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b="0">
                <a:latin typeface="Times New Roman" panose="02020603050405020304" pitchFamily="18" charset="0"/>
              </a:rPr>
              <a:t>TCP</a:t>
            </a:r>
          </a:p>
        </p:txBody>
      </p:sp>
      <p:sp>
        <p:nvSpPr>
          <p:cNvPr id="38933" name="Text Box 23"/>
          <p:cNvSpPr txBox="1">
            <a:spLocks noChangeArrowheads="1"/>
          </p:cNvSpPr>
          <p:nvPr/>
        </p:nvSpPr>
        <p:spPr bwMode="auto">
          <a:xfrm>
            <a:off x="7940675" y="4235450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 b="0">
                <a:latin typeface="Times New Roman" panose="02020603050405020304" pitchFamily="18" charset="0"/>
              </a:rPr>
              <a:t>IP</a:t>
            </a:r>
          </a:p>
        </p:txBody>
      </p:sp>
      <p:sp>
        <p:nvSpPr>
          <p:cNvPr id="38934" name="Text Box 24"/>
          <p:cNvSpPr txBox="1">
            <a:spLocks noChangeArrowheads="1"/>
          </p:cNvSpPr>
          <p:nvPr/>
        </p:nvSpPr>
        <p:spPr bwMode="auto">
          <a:xfrm>
            <a:off x="7683500" y="5349875"/>
            <a:ext cx="898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600" b="0">
                <a:latin typeface="Times New Roman" panose="02020603050405020304" pitchFamily="18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altLang="zh-CN" sz="1600" b="0">
                <a:latin typeface="Times New Roman" panose="02020603050405020304" pitchFamily="18" charset="0"/>
              </a:rPr>
              <a:t>interface</a:t>
            </a:r>
          </a:p>
        </p:txBody>
      </p:sp>
      <p:sp>
        <p:nvSpPr>
          <p:cNvPr id="38935" name="Line 25"/>
          <p:cNvSpPr>
            <a:spLocks noChangeShapeType="1"/>
          </p:cNvSpPr>
          <p:nvPr/>
        </p:nvSpPr>
        <p:spPr bwMode="auto">
          <a:xfrm>
            <a:off x="8102600" y="23145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6" name="Line 26"/>
          <p:cNvSpPr>
            <a:spLocks noChangeShapeType="1"/>
          </p:cNvSpPr>
          <p:nvPr/>
        </p:nvSpPr>
        <p:spPr bwMode="auto">
          <a:xfrm>
            <a:off x="8102600" y="35210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7" name="Line 27"/>
          <p:cNvSpPr>
            <a:spLocks noChangeShapeType="1"/>
          </p:cNvSpPr>
          <p:nvPr/>
        </p:nvSpPr>
        <p:spPr bwMode="auto">
          <a:xfrm>
            <a:off x="8102600" y="4713288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8" name="Rectangle 28"/>
          <p:cNvSpPr>
            <a:spLocks noChangeArrowheads="1"/>
          </p:cNvSpPr>
          <p:nvPr/>
        </p:nvSpPr>
        <p:spPr bwMode="auto">
          <a:xfrm>
            <a:off x="7493000" y="1538288"/>
            <a:ext cx="1303338" cy="4848225"/>
          </a:xfrm>
          <a:prstGeom prst="rect">
            <a:avLst/>
          </a:prstGeom>
          <a:noFill/>
          <a:ln w="9525">
            <a:solidFill>
              <a:srgbClr val="3333FF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38939" name="Line 29"/>
          <p:cNvSpPr>
            <a:spLocks noChangeShapeType="1"/>
          </p:cNvSpPr>
          <p:nvPr/>
        </p:nvSpPr>
        <p:spPr bwMode="auto">
          <a:xfrm>
            <a:off x="1139825" y="5935663"/>
            <a:ext cx="0" cy="373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0" name="Line 30"/>
          <p:cNvSpPr>
            <a:spLocks noChangeShapeType="1"/>
          </p:cNvSpPr>
          <p:nvPr/>
        </p:nvSpPr>
        <p:spPr bwMode="auto">
          <a:xfrm>
            <a:off x="808038" y="6308725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941" name="Group 31"/>
          <p:cNvGrpSpPr/>
          <p:nvPr/>
        </p:nvGrpSpPr>
        <p:grpSpPr bwMode="auto">
          <a:xfrm>
            <a:off x="2905125" y="4148138"/>
            <a:ext cx="914400" cy="582612"/>
            <a:chOff x="323" y="2664"/>
            <a:chExt cx="576" cy="367"/>
          </a:xfrm>
        </p:grpSpPr>
        <p:sp>
          <p:nvSpPr>
            <p:cNvPr id="38981" name="Rectangle 32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38982" name="Text Box 33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800" b="0">
                  <a:latin typeface="Times New Roman" panose="02020603050405020304" pitchFamily="18" charset="0"/>
                </a:rPr>
                <a:t>IP</a:t>
              </a:r>
            </a:p>
          </p:txBody>
        </p:sp>
      </p:grpSp>
      <p:grpSp>
        <p:nvGrpSpPr>
          <p:cNvPr id="38942" name="Group 34"/>
          <p:cNvGrpSpPr/>
          <p:nvPr/>
        </p:nvGrpSpPr>
        <p:grpSpPr bwMode="auto">
          <a:xfrm>
            <a:off x="5549900" y="4148138"/>
            <a:ext cx="914400" cy="582612"/>
            <a:chOff x="323" y="2664"/>
            <a:chExt cx="576" cy="367"/>
          </a:xfrm>
        </p:grpSpPr>
        <p:sp>
          <p:nvSpPr>
            <p:cNvPr id="38979" name="Rectangle 35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38980" name="Text Box 36"/>
            <p:cNvSpPr txBox="1">
              <a:spLocks noChangeArrowheads="1"/>
            </p:cNvSpPr>
            <p:nvPr/>
          </p:nvSpPr>
          <p:spPr bwMode="auto">
            <a:xfrm>
              <a:off x="500" y="2729"/>
              <a:ext cx="244" cy="231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800" b="0">
                  <a:latin typeface="Times New Roman" panose="02020603050405020304" pitchFamily="18" charset="0"/>
                </a:rPr>
                <a:t>IP</a:t>
              </a:r>
            </a:p>
          </p:txBody>
        </p:sp>
      </p:grpSp>
      <p:sp>
        <p:nvSpPr>
          <p:cNvPr id="38943" name="Rectangle 38"/>
          <p:cNvSpPr>
            <a:spLocks noChangeArrowheads="1"/>
          </p:cNvSpPr>
          <p:nvPr/>
        </p:nvSpPr>
        <p:spPr bwMode="auto">
          <a:xfrm>
            <a:off x="2306638" y="5349875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38944" name="Text Box 39"/>
          <p:cNvSpPr txBox="1">
            <a:spLocks noChangeArrowheads="1"/>
          </p:cNvSpPr>
          <p:nvPr/>
        </p:nvSpPr>
        <p:spPr bwMode="auto">
          <a:xfrm>
            <a:off x="2306638" y="5349875"/>
            <a:ext cx="89852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600" b="0">
                <a:latin typeface="Times New Roman" panose="02020603050405020304" pitchFamily="18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altLang="zh-CN" sz="1600" b="0">
                <a:latin typeface="Times New Roman" panose="02020603050405020304" pitchFamily="18" charset="0"/>
              </a:rPr>
              <a:t>interface</a:t>
            </a:r>
          </a:p>
        </p:txBody>
      </p:sp>
      <p:grpSp>
        <p:nvGrpSpPr>
          <p:cNvPr id="38945" name="Group 40"/>
          <p:cNvGrpSpPr/>
          <p:nvPr/>
        </p:nvGrpSpPr>
        <p:grpSpPr bwMode="auto">
          <a:xfrm>
            <a:off x="6205538" y="5324475"/>
            <a:ext cx="914400" cy="606425"/>
            <a:chOff x="323" y="3421"/>
            <a:chExt cx="581" cy="367"/>
          </a:xfrm>
        </p:grpSpPr>
        <p:sp>
          <p:nvSpPr>
            <p:cNvPr id="38977" name="Rectangle 41"/>
            <p:cNvSpPr>
              <a:spLocks noChangeArrowheads="1"/>
            </p:cNvSpPr>
            <p:nvPr/>
          </p:nvSpPr>
          <p:spPr bwMode="auto">
            <a:xfrm>
              <a:off x="323" y="3421"/>
              <a:ext cx="576" cy="367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38978" name="Text Box 42"/>
            <p:cNvSpPr txBox="1">
              <a:spLocks noChangeArrowheads="1"/>
            </p:cNvSpPr>
            <p:nvPr/>
          </p:nvSpPr>
          <p:spPr bwMode="auto">
            <a:xfrm>
              <a:off x="333" y="3429"/>
              <a:ext cx="571" cy="322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zh-CN" sz="1600" b="0">
                  <a:latin typeface="Times New Roman" panose="02020603050405020304" pitchFamily="18" charset="0"/>
                </a:rPr>
                <a:t>Ethernet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0">
                  <a:latin typeface="Times New Roman" panose="02020603050405020304" pitchFamily="18" charset="0"/>
                </a:rPr>
                <a:t>interface</a:t>
              </a:r>
            </a:p>
          </p:txBody>
        </p:sp>
      </p:grpSp>
      <p:sp>
        <p:nvSpPr>
          <p:cNvPr id="38946" name="Line 43"/>
          <p:cNvSpPr>
            <a:spLocks noChangeShapeType="1"/>
          </p:cNvSpPr>
          <p:nvPr/>
        </p:nvSpPr>
        <p:spPr bwMode="auto">
          <a:xfrm flipH="1">
            <a:off x="2744788" y="5964238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7" name="Line 44"/>
          <p:cNvSpPr>
            <a:spLocks noChangeShapeType="1"/>
          </p:cNvSpPr>
          <p:nvPr/>
        </p:nvSpPr>
        <p:spPr bwMode="auto">
          <a:xfrm flipH="1">
            <a:off x="2725738" y="4727575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8" name="Line 45"/>
          <p:cNvSpPr>
            <a:spLocks noChangeShapeType="1"/>
          </p:cNvSpPr>
          <p:nvPr/>
        </p:nvSpPr>
        <p:spPr bwMode="auto">
          <a:xfrm>
            <a:off x="3529013" y="4741863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9" name="Rectangle 46"/>
          <p:cNvSpPr>
            <a:spLocks noChangeArrowheads="1"/>
          </p:cNvSpPr>
          <p:nvPr/>
        </p:nvSpPr>
        <p:spPr bwMode="auto">
          <a:xfrm>
            <a:off x="3614738" y="5324475"/>
            <a:ext cx="906462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38950" name="Text Box 47"/>
          <p:cNvSpPr txBox="1">
            <a:spLocks noChangeArrowheads="1"/>
          </p:cNvSpPr>
          <p:nvPr/>
        </p:nvSpPr>
        <p:spPr bwMode="auto">
          <a:xfrm>
            <a:off x="3635375" y="5349875"/>
            <a:ext cx="898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600" b="0">
                <a:latin typeface="Times New Roman" panose="02020603050405020304" pitchFamily="18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altLang="zh-CN" sz="1600" b="0">
                <a:latin typeface="Times New Roman" panose="02020603050405020304" pitchFamily="18" charset="0"/>
              </a:rPr>
              <a:t>interface</a:t>
            </a:r>
          </a:p>
        </p:txBody>
      </p:sp>
      <p:sp>
        <p:nvSpPr>
          <p:cNvPr id="38951" name="Rectangle 48"/>
          <p:cNvSpPr>
            <a:spLocks noChangeArrowheads="1"/>
          </p:cNvSpPr>
          <p:nvPr/>
        </p:nvSpPr>
        <p:spPr bwMode="auto">
          <a:xfrm>
            <a:off x="4889500" y="5337175"/>
            <a:ext cx="906463" cy="6064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38952" name="Text Box 49"/>
          <p:cNvSpPr txBox="1">
            <a:spLocks noChangeArrowheads="1"/>
          </p:cNvSpPr>
          <p:nvPr/>
        </p:nvSpPr>
        <p:spPr bwMode="auto">
          <a:xfrm>
            <a:off x="4902200" y="5387975"/>
            <a:ext cx="898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600" b="0">
                <a:latin typeface="Times New Roman" panose="02020603050405020304" pitchFamily="18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altLang="zh-CN" sz="1600" b="0">
                <a:latin typeface="Times New Roman" panose="02020603050405020304" pitchFamily="18" charset="0"/>
              </a:rPr>
              <a:t>interface</a:t>
            </a:r>
          </a:p>
        </p:txBody>
      </p:sp>
      <p:sp>
        <p:nvSpPr>
          <p:cNvPr id="38953" name="Line 50"/>
          <p:cNvSpPr>
            <a:spLocks noChangeShapeType="1"/>
          </p:cNvSpPr>
          <p:nvPr/>
        </p:nvSpPr>
        <p:spPr bwMode="auto">
          <a:xfrm flipH="1">
            <a:off x="6680200" y="5924550"/>
            <a:ext cx="0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4" name="Line 51"/>
          <p:cNvSpPr>
            <a:spLocks noChangeShapeType="1"/>
          </p:cNvSpPr>
          <p:nvPr/>
        </p:nvSpPr>
        <p:spPr bwMode="auto">
          <a:xfrm flipH="1">
            <a:off x="6223000" y="6270625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5" name="Line 52"/>
          <p:cNvSpPr>
            <a:spLocks noChangeShapeType="1"/>
          </p:cNvSpPr>
          <p:nvPr/>
        </p:nvSpPr>
        <p:spPr bwMode="auto">
          <a:xfrm>
            <a:off x="8132763" y="59277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6" name="Line 53"/>
          <p:cNvSpPr>
            <a:spLocks noChangeShapeType="1"/>
          </p:cNvSpPr>
          <p:nvPr/>
        </p:nvSpPr>
        <p:spPr bwMode="auto">
          <a:xfrm flipH="1">
            <a:off x="5302250" y="4754563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7" name="Line 54"/>
          <p:cNvSpPr>
            <a:spLocks noChangeShapeType="1"/>
          </p:cNvSpPr>
          <p:nvPr/>
        </p:nvSpPr>
        <p:spPr bwMode="auto">
          <a:xfrm>
            <a:off x="6119813" y="4754563"/>
            <a:ext cx="527050" cy="595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8" name="Rectangle 55"/>
          <p:cNvSpPr>
            <a:spLocks noChangeArrowheads="1"/>
          </p:cNvSpPr>
          <p:nvPr/>
        </p:nvSpPr>
        <p:spPr bwMode="auto">
          <a:xfrm>
            <a:off x="2144713" y="3948113"/>
            <a:ext cx="2522537" cy="21621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38959" name="Rectangle 56"/>
          <p:cNvSpPr>
            <a:spLocks noChangeArrowheads="1"/>
          </p:cNvSpPr>
          <p:nvPr/>
        </p:nvSpPr>
        <p:spPr bwMode="auto">
          <a:xfrm>
            <a:off x="4776788" y="3948113"/>
            <a:ext cx="2522537" cy="21621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38960" name="Line 57"/>
          <p:cNvSpPr>
            <a:spLocks noChangeShapeType="1"/>
          </p:cNvSpPr>
          <p:nvPr/>
        </p:nvSpPr>
        <p:spPr bwMode="auto">
          <a:xfrm flipH="1">
            <a:off x="4054475" y="5926138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1" name="Line 58"/>
          <p:cNvSpPr>
            <a:spLocks noChangeShapeType="1"/>
          </p:cNvSpPr>
          <p:nvPr/>
        </p:nvSpPr>
        <p:spPr bwMode="auto">
          <a:xfrm flipH="1">
            <a:off x="5314950" y="5938838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2" name="Line 59"/>
          <p:cNvSpPr>
            <a:spLocks noChangeShapeType="1"/>
          </p:cNvSpPr>
          <p:nvPr/>
        </p:nvSpPr>
        <p:spPr bwMode="auto">
          <a:xfrm>
            <a:off x="4071938" y="6270625"/>
            <a:ext cx="1246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3" name="Text Box 60"/>
          <p:cNvSpPr txBox="1">
            <a:spLocks noChangeArrowheads="1"/>
          </p:cNvSpPr>
          <p:nvPr/>
        </p:nvSpPr>
        <p:spPr bwMode="auto">
          <a:xfrm>
            <a:off x="860425" y="116205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3333FF"/>
                </a:solidFill>
                <a:latin typeface="Times New Roman" panose="02020603050405020304" pitchFamily="18" charset="0"/>
              </a:rPr>
              <a:t>host</a:t>
            </a:r>
          </a:p>
        </p:txBody>
      </p:sp>
      <p:sp>
        <p:nvSpPr>
          <p:cNvPr id="38964" name="Text Box 61"/>
          <p:cNvSpPr txBox="1">
            <a:spLocks noChangeArrowheads="1"/>
          </p:cNvSpPr>
          <p:nvPr/>
        </p:nvSpPr>
        <p:spPr bwMode="auto">
          <a:xfrm>
            <a:off x="7815263" y="11477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3333FF"/>
                </a:solidFill>
                <a:latin typeface="Times New Roman" panose="02020603050405020304" pitchFamily="18" charset="0"/>
              </a:rPr>
              <a:t>host</a:t>
            </a:r>
          </a:p>
        </p:txBody>
      </p:sp>
      <p:sp>
        <p:nvSpPr>
          <p:cNvPr id="38965" name="Text Box 62"/>
          <p:cNvSpPr txBox="1">
            <a:spLocks noChangeArrowheads="1"/>
          </p:cNvSpPr>
          <p:nvPr/>
        </p:nvSpPr>
        <p:spPr bwMode="auto">
          <a:xfrm>
            <a:off x="2981325" y="35448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</a:rPr>
              <a:t>router</a:t>
            </a:r>
          </a:p>
        </p:txBody>
      </p:sp>
      <p:sp>
        <p:nvSpPr>
          <p:cNvPr id="38966" name="Text Box 63"/>
          <p:cNvSpPr txBox="1">
            <a:spLocks noChangeArrowheads="1"/>
          </p:cNvSpPr>
          <p:nvPr/>
        </p:nvSpPr>
        <p:spPr bwMode="auto">
          <a:xfrm>
            <a:off x="5611813" y="3559175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</a:rPr>
              <a:t>router</a:t>
            </a:r>
          </a:p>
        </p:txBody>
      </p:sp>
      <p:sp>
        <p:nvSpPr>
          <p:cNvPr id="38967" name="Line 64"/>
          <p:cNvSpPr>
            <a:spLocks noChangeShapeType="1"/>
          </p:cNvSpPr>
          <p:nvPr/>
        </p:nvSpPr>
        <p:spPr bwMode="auto">
          <a:xfrm>
            <a:off x="1619250" y="2036763"/>
            <a:ext cx="6040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8" name="Line 65"/>
          <p:cNvSpPr>
            <a:spLocks noChangeShapeType="1"/>
          </p:cNvSpPr>
          <p:nvPr/>
        </p:nvSpPr>
        <p:spPr bwMode="auto">
          <a:xfrm>
            <a:off x="1647825" y="3227388"/>
            <a:ext cx="60404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9" name="Text Box 66"/>
          <p:cNvSpPr txBox="1">
            <a:spLocks noChangeArrowheads="1"/>
          </p:cNvSpPr>
          <p:nvPr/>
        </p:nvSpPr>
        <p:spPr bwMode="auto">
          <a:xfrm>
            <a:off x="4005263" y="1668463"/>
            <a:ext cx="1500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FF9900"/>
                </a:solidFill>
                <a:latin typeface="Times New Roman" panose="02020603050405020304" pitchFamily="18" charset="0"/>
              </a:rPr>
              <a:t>HTTP message</a:t>
            </a:r>
          </a:p>
        </p:txBody>
      </p:sp>
      <p:sp>
        <p:nvSpPr>
          <p:cNvPr id="38970" name="Text Box 67"/>
          <p:cNvSpPr txBox="1">
            <a:spLocks noChangeArrowheads="1"/>
          </p:cNvSpPr>
          <p:nvPr/>
        </p:nvSpPr>
        <p:spPr bwMode="auto">
          <a:xfrm>
            <a:off x="4103688" y="2873375"/>
            <a:ext cx="1352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FF9900"/>
                </a:solidFill>
                <a:latin typeface="Times New Roman" panose="02020603050405020304" pitchFamily="18" charset="0"/>
              </a:rPr>
              <a:t>TCP segment</a:t>
            </a:r>
          </a:p>
        </p:txBody>
      </p:sp>
      <p:sp>
        <p:nvSpPr>
          <p:cNvPr id="38971" name="Line 68"/>
          <p:cNvSpPr>
            <a:spLocks noChangeShapeType="1"/>
          </p:cNvSpPr>
          <p:nvPr/>
        </p:nvSpPr>
        <p:spPr bwMode="auto">
          <a:xfrm flipV="1">
            <a:off x="1620838" y="4432300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2" name="Line 69"/>
          <p:cNvSpPr>
            <a:spLocks noChangeShapeType="1"/>
          </p:cNvSpPr>
          <p:nvPr/>
        </p:nvSpPr>
        <p:spPr bwMode="auto">
          <a:xfrm flipV="1">
            <a:off x="3851275" y="4446588"/>
            <a:ext cx="17446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3" name="Line 70"/>
          <p:cNvSpPr>
            <a:spLocks noChangeShapeType="1"/>
          </p:cNvSpPr>
          <p:nvPr/>
        </p:nvSpPr>
        <p:spPr bwMode="auto">
          <a:xfrm flipV="1">
            <a:off x="6469063" y="4432300"/>
            <a:ext cx="11763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4" name="Text Box 71"/>
          <p:cNvSpPr txBox="1">
            <a:spLocks noChangeArrowheads="1"/>
          </p:cNvSpPr>
          <p:nvPr/>
        </p:nvSpPr>
        <p:spPr bwMode="auto">
          <a:xfrm>
            <a:off x="1776413" y="4105275"/>
            <a:ext cx="1014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FF9900"/>
                </a:solidFill>
                <a:latin typeface="Times New Roman" panose="02020603050405020304" pitchFamily="18" charset="0"/>
              </a:rPr>
              <a:t>IP packet</a:t>
            </a:r>
          </a:p>
        </p:txBody>
      </p:sp>
      <p:sp>
        <p:nvSpPr>
          <p:cNvPr id="38975" name="Text Box 72"/>
          <p:cNvSpPr txBox="1">
            <a:spLocks noChangeArrowheads="1"/>
          </p:cNvSpPr>
          <p:nvPr/>
        </p:nvSpPr>
        <p:spPr bwMode="auto">
          <a:xfrm>
            <a:off x="6597650" y="4133850"/>
            <a:ext cx="1014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FF9900"/>
                </a:solidFill>
                <a:latin typeface="Times New Roman" panose="02020603050405020304" pitchFamily="18" charset="0"/>
              </a:rPr>
              <a:t>IP packet</a:t>
            </a:r>
          </a:p>
        </p:txBody>
      </p:sp>
      <p:sp>
        <p:nvSpPr>
          <p:cNvPr id="38976" name="Text Box 73"/>
          <p:cNvSpPr txBox="1">
            <a:spLocks noChangeArrowheads="1"/>
          </p:cNvSpPr>
          <p:nvPr/>
        </p:nvSpPr>
        <p:spPr bwMode="auto">
          <a:xfrm>
            <a:off x="4200525" y="4119563"/>
            <a:ext cx="1014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FF9900"/>
                </a:solidFill>
                <a:latin typeface="Times New Roman" panose="02020603050405020304" pitchFamily="18" charset="0"/>
              </a:rPr>
              <a:t>IP packet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52" tIns="44434" rIns="90452" bIns="44434" anchor="b"/>
          <a:lstStyle/>
          <a:p>
            <a:r>
              <a:rPr lang="en-US" altLang="zh-CN"/>
              <a:t>The </a:t>
            </a:r>
            <a:r>
              <a:rPr lang="ja-JP" altLang="en-US"/>
              <a:t>“</a:t>
            </a:r>
            <a:r>
              <a:rPr lang="en-US" altLang="ja-JP"/>
              <a:t>Narrow Waist</a:t>
            </a:r>
            <a:r>
              <a:rPr lang="ja-JP" altLang="en-US"/>
              <a:t>”</a:t>
            </a:r>
            <a:r>
              <a:rPr lang="en-US" altLang="ja-JP"/>
              <a:t> of IP</a:t>
            </a:r>
            <a:endParaRPr lang="en-US" altLang="zh-CN"/>
          </a:p>
        </p:txBody>
      </p:sp>
      <p:sp>
        <p:nvSpPr>
          <p:cNvPr id="40963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3B2174-2DAF-4588-B3A6-FA4AED45FA5F}" type="slidenum">
              <a:rPr lang="en-US" altLang="zh-CN" sz="1400" b="0" smtClean="0">
                <a:latin typeface="Times New Roman" panose="02020603050405020304" pitchFamily="18" charset="0"/>
              </a:rPr>
              <a:t>32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694274" name="Rectangle 2"/>
          <p:cNvSpPr>
            <a:spLocks noChangeArrowheads="1"/>
          </p:cNvSpPr>
          <p:nvPr/>
        </p:nvSpPr>
        <p:spPr bwMode="auto">
          <a:xfrm>
            <a:off x="533400" y="1752600"/>
            <a:ext cx="8077200" cy="3810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zh-CN"/>
          </a:p>
        </p:txBody>
      </p:sp>
      <p:sp>
        <p:nvSpPr>
          <p:cNvPr id="40965" name="Line 4"/>
          <p:cNvSpPr>
            <a:spLocks noChangeShapeType="1"/>
          </p:cNvSpPr>
          <p:nvPr/>
        </p:nvSpPr>
        <p:spPr bwMode="auto">
          <a:xfrm>
            <a:off x="2971800" y="381000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6" name="Arc 5"/>
          <p:cNvSpPr>
            <a:spLocks noChangeArrowheads="1"/>
          </p:cNvSpPr>
          <p:nvPr/>
        </p:nvSpPr>
        <p:spPr bwMode="auto">
          <a:xfrm>
            <a:off x="6553200" y="3767138"/>
            <a:ext cx="1181100" cy="1346200"/>
          </a:xfrm>
          <a:custGeom>
            <a:avLst/>
            <a:gdLst>
              <a:gd name="T0" fmla="*/ 0 w 21600"/>
              <a:gd name="T1" fmla="*/ -62 h 21600"/>
              <a:gd name="T2" fmla="*/ 1181100 w 21600"/>
              <a:gd name="T3" fmla="*/ 1346200 h 21600"/>
              <a:gd name="T4" fmla="*/ 0 w 21600"/>
              <a:gd name="T5" fmla="*/ -62 h 21600"/>
              <a:gd name="T6" fmla="*/ 1181100 w 21600"/>
              <a:gd name="T7" fmla="*/ 1346200 h 21600"/>
              <a:gd name="T8" fmla="*/ 0 w 21600"/>
              <a:gd name="T9" fmla="*/ 1346200 h 21600"/>
              <a:gd name="T10" fmla="*/ 0 w 21600"/>
              <a:gd name="T11" fmla="*/ -6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 fill="none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7" name="Arc 6"/>
          <p:cNvSpPr>
            <a:spLocks noChangeArrowheads="1"/>
          </p:cNvSpPr>
          <p:nvPr/>
        </p:nvSpPr>
        <p:spPr bwMode="auto">
          <a:xfrm>
            <a:off x="5373688" y="3767138"/>
            <a:ext cx="1181100" cy="1346200"/>
          </a:xfrm>
          <a:custGeom>
            <a:avLst/>
            <a:gdLst>
              <a:gd name="T0" fmla="*/ -55 w 21600"/>
              <a:gd name="T1" fmla="*/ 1346138 h 21600"/>
              <a:gd name="T2" fmla="*/ 1179514 w 21600"/>
              <a:gd name="T3" fmla="*/ 0 h 21600"/>
              <a:gd name="T4" fmla="*/ -55 w 21600"/>
              <a:gd name="T5" fmla="*/ 1346138 h 21600"/>
              <a:gd name="T6" fmla="*/ 1179514 w 21600"/>
              <a:gd name="T7" fmla="*/ 0 h 21600"/>
              <a:gd name="T8" fmla="*/ 1181100 w 21600"/>
              <a:gd name="T9" fmla="*/ 1346200 h 21600"/>
              <a:gd name="T10" fmla="*/ -55 w 21600"/>
              <a:gd name="T11" fmla="*/ 1346138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 fill="none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8" name="Arc 7"/>
          <p:cNvSpPr>
            <a:spLocks noChangeArrowheads="1"/>
          </p:cNvSpPr>
          <p:nvPr/>
        </p:nvSpPr>
        <p:spPr bwMode="auto">
          <a:xfrm rot="10800000">
            <a:off x="6543675" y="1981200"/>
            <a:ext cx="1230313" cy="1677988"/>
          </a:xfrm>
          <a:custGeom>
            <a:avLst/>
            <a:gdLst>
              <a:gd name="T0" fmla="*/ -57 w 21600"/>
              <a:gd name="T1" fmla="*/ 1677910 h 21600"/>
              <a:gd name="T2" fmla="*/ 1228661 w 21600"/>
              <a:gd name="T3" fmla="*/ 0 h 21600"/>
              <a:gd name="T4" fmla="*/ -57 w 21600"/>
              <a:gd name="T5" fmla="*/ 1677910 h 21600"/>
              <a:gd name="T6" fmla="*/ 1228661 w 21600"/>
              <a:gd name="T7" fmla="*/ 0 h 21600"/>
              <a:gd name="T8" fmla="*/ 1230313 w 21600"/>
              <a:gd name="T9" fmla="*/ 1677988 h 21600"/>
              <a:gd name="T10" fmla="*/ -57 w 21600"/>
              <a:gd name="T11" fmla="*/ 167791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 fill="none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9" name="Arc 8"/>
          <p:cNvSpPr>
            <a:spLocks noChangeArrowheads="1"/>
          </p:cNvSpPr>
          <p:nvPr/>
        </p:nvSpPr>
        <p:spPr bwMode="auto">
          <a:xfrm rot="10800000">
            <a:off x="5334000" y="1981200"/>
            <a:ext cx="1209675" cy="1677988"/>
          </a:xfrm>
          <a:custGeom>
            <a:avLst/>
            <a:gdLst>
              <a:gd name="T0" fmla="*/ 0 w 21600"/>
              <a:gd name="T1" fmla="*/ -78 h 21600"/>
              <a:gd name="T2" fmla="*/ 1209675 w 21600"/>
              <a:gd name="T3" fmla="*/ 1677988 h 21600"/>
              <a:gd name="T4" fmla="*/ 0 w 21600"/>
              <a:gd name="T5" fmla="*/ -78 h 21600"/>
              <a:gd name="T6" fmla="*/ 1209675 w 21600"/>
              <a:gd name="T7" fmla="*/ 1677988 h 21600"/>
              <a:gd name="T8" fmla="*/ 0 w 21600"/>
              <a:gd name="T9" fmla="*/ 1677988 h 21600"/>
              <a:gd name="T10" fmla="*/ 0 w 21600"/>
              <a:gd name="T11" fmla="*/ -78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 fill="none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 flipV="1">
            <a:off x="5326063" y="1981200"/>
            <a:ext cx="24352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1" name="Line 10"/>
          <p:cNvSpPr>
            <a:spLocks noChangeShapeType="1"/>
          </p:cNvSpPr>
          <p:nvPr/>
        </p:nvSpPr>
        <p:spPr bwMode="auto">
          <a:xfrm flipV="1">
            <a:off x="5326063" y="5100638"/>
            <a:ext cx="23590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2" name="Rectangle 11"/>
          <p:cNvSpPr>
            <a:spLocks noChangeArrowheads="1"/>
          </p:cNvSpPr>
          <p:nvPr/>
        </p:nvSpPr>
        <p:spPr bwMode="auto">
          <a:xfrm>
            <a:off x="6400800" y="3584575"/>
            <a:ext cx="304800" cy="2174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grpSp>
        <p:nvGrpSpPr>
          <p:cNvPr id="40973" name="Group 12"/>
          <p:cNvGrpSpPr/>
          <p:nvPr/>
        </p:nvGrpSpPr>
        <p:grpSpPr bwMode="auto">
          <a:xfrm>
            <a:off x="5935663" y="2819400"/>
            <a:ext cx="1247775" cy="365125"/>
            <a:chOff x="3739" y="2290"/>
            <a:chExt cx="786" cy="240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3739" y="2290"/>
              <a:ext cx="41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43" tIns="44430" rIns="90443" bIns="4443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800">
                  <a:latin typeface="Arial" panose="020B0604020202020204" pitchFamily="34" charset="0"/>
                </a:rPr>
                <a:t>UDP</a:t>
              </a:r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4123" y="2290"/>
              <a:ext cx="4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43" tIns="44430" rIns="90443" bIns="4443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800">
                  <a:latin typeface="Arial" panose="020B0604020202020204" pitchFamily="34" charset="0"/>
                </a:rPr>
                <a:t>TCP</a:t>
              </a:r>
            </a:p>
          </p:txBody>
        </p:sp>
      </p:grpSp>
      <p:sp>
        <p:nvSpPr>
          <p:cNvPr id="40974" name="Rectangle 15"/>
          <p:cNvSpPr>
            <a:spLocks noChangeArrowheads="1"/>
          </p:cNvSpPr>
          <p:nvPr/>
        </p:nvSpPr>
        <p:spPr bwMode="auto">
          <a:xfrm>
            <a:off x="5954713" y="4144963"/>
            <a:ext cx="12096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>
                <a:latin typeface="Arial" panose="020B0604020202020204" pitchFamily="34" charset="0"/>
              </a:rPr>
              <a:t>Data Link</a:t>
            </a:r>
          </a:p>
        </p:txBody>
      </p:sp>
      <p:sp>
        <p:nvSpPr>
          <p:cNvPr id="40975" name="Rectangle 16"/>
          <p:cNvSpPr>
            <a:spLocks noChangeArrowheads="1"/>
          </p:cNvSpPr>
          <p:nvPr/>
        </p:nvSpPr>
        <p:spPr bwMode="auto">
          <a:xfrm>
            <a:off x="6005513" y="4579938"/>
            <a:ext cx="1108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>
                <a:latin typeface="Arial" panose="020B0604020202020204" pitchFamily="34" charset="0"/>
              </a:rPr>
              <a:t>Physical</a:t>
            </a:r>
          </a:p>
        </p:txBody>
      </p:sp>
      <p:sp>
        <p:nvSpPr>
          <p:cNvPr id="40976" name="Rectangle 17"/>
          <p:cNvSpPr>
            <a:spLocks noChangeArrowheads="1"/>
          </p:cNvSpPr>
          <p:nvPr/>
        </p:nvSpPr>
        <p:spPr bwMode="auto">
          <a:xfrm>
            <a:off x="5783263" y="2182813"/>
            <a:ext cx="15525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800">
                <a:latin typeface="Arial" panose="020B0604020202020204" pitchFamily="34" charset="0"/>
              </a:rPr>
              <a:t>Applications</a:t>
            </a:r>
          </a:p>
        </p:txBody>
      </p:sp>
      <p:sp>
        <p:nvSpPr>
          <p:cNvPr id="40977" name="Text Box 18"/>
          <p:cNvSpPr txBox="1">
            <a:spLocks noChangeArrowheads="1"/>
          </p:cNvSpPr>
          <p:nvPr/>
        </p:nvSpPr>
        <p:spPr bwMode="auto">
          <a:xfrm>
            <a:off x="5086350" y="5103813"/>
            <a:ext cx="326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67" tIns="45632" rIns="91267" bIns="45632">
            <a:spAutoFit/>
          </a:bodyPr>
          <a:lstStyle>
            <a:lvl1pPr defTabSz="913130"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563880" indent="-224155" defTabSz="913130">
              <a:spcBef>
                <a:spcPct val="10000"/>
              </a:spcBef>
              <a:buFont typeface="Helvetica" panose="020B0604020202020204" pitchFamily="34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911225" indent="-233680" defTabSz="913130">
              <a:spcBef>
                <a:spcPct val="10000"/>
              </a:spcBef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259205" indent="-233680" defTabSz="91313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1597025" indent="-224155" defTabSz="91313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054225" indent="-224155" defTabSz="91313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511425" indent="-224155" defTabSz="91313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2968625" indent="-224155" defTabSz="91313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425825" indent="-224155" defTabSz="91313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1"/>
                </a:solidFill>
              </a:rPr>
              <a:t>The Hourglass Model</a:t>
            </a:r>
          </a:p>
        </p:txBody>
      </p:sp>
      <p:sp>
        <p:nvSpPr>
          <p:cNvPr id="40978" name="Text Box 19"/>
          <p:cNvSpPr txBox="1">
            <a:spLocks noChangeArrowheads="1"/>
          </p:cNvSpPr>
          <p:nvPr/>
        </p:nvSpPr>
        <p:spPr bwMode="auto">
          <a:xfrm>
            <a:off x="3962400" y="3352800"/>
            <a:ext cx="15970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32" rIns="91267" bIns="45632">
            <a:spAutoFit/>
          </a:bodyPr>
          <a:lstStyle>
            <a:lvl1pPr defTabSz="913130"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563880" indent="-224155" defTabSz="913130">
              <a:spcBef>
                <a:spcPct val="10000"/>
              </a:spcBef>
              <a:buFont typeface="Helvetica" panose="020B0604020202020204" pitchFamily="34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911225" indent="-233680" defTabSz="913130">
              <a:spcBef>
                <a:spcPct val="10000"/>
              </a:spcBef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259205" indent="-233680" defTabSz="91313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1597025" indent="-224155" defTabSz="91313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054225" indent="-224155" defTabSz="91313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511425" indent="-224155" defTabSz="91313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2968625" indent="-224155" defTabSz="91313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425825" indent="-224155" defTabSz="91313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zh-CN" b="0">
                <a:solidFill>
                  <a:schemeClr val="tx1"/>
                </a:solidFill>
              </a:rPr>
              <a:t>Waist</a:t>
            </a:r>
          </a:p>
        </p:txBody>
      </p:sp>
      <p:sp>
        <p:nvSpPr>
          <p:cNvPr id="40979" name="Text Box 20"/>
          <p:cNvSpPr txBox="1">
            <a:spLocks noChangeArrowheads="1"/>
          </p:cNvSpPr>
          <p:nvPr/>
        </p:nvSpPr>
        <p:spPr bwMode="auto">
          <a:xfrm>
            <a:off x="1676400" y="5867400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32" rIns="91267" bIns="45632">
            <a:spAutoFit/>
          </a:bodyPr>
          <a:lstStyle>
            <a:lvl1pPr defTabSz="913130"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563880" indent="-224155" defTabSz="913130">
              <a:spcBef>
                <a:spcPct val="10000"/>
              </a:spcBef>
              <a:buFont typeface="Helvetica" panose="020B0604020202020204" pitchFamily="34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911225" indent="-233680" defTabSz="913130">
              <a:spcBef>
                <a:spcPct val="10000"/>
              </a:spcBef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1259205" indent="-233680" defTabSz="91313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4pPr>
            <a:lvl5pPr marL="1597025" indent="-224155" defTabSz="91313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054225" indent="-224155" defTabSz="91313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511425" indent="-224155" defTabSz="91313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2968625" indent="-224155" defTabSz="91313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425825" indent="-224155" defTabSz="91313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zh-CN" b="0">
                <a:solidFill>
                  <a:schemeClr val="tx1"/>
                </a:solidFill>
              </a:rPr>
              <a:t>The waist facilitates interoperability</a:t>
            </a:r>
          </a:p>
        </p:txBody>
      </p:sp>
      <p:sp>
        <p:nvSpPr>
          <p:cNvPr id="40980" name="Rectangle 21"/>
          <p:cNvSpPr>
            <a:spLocks noChangeArrowheads="1"/>
          </p:cNvSpPr>
          <p:nvPr/>
        </p:nvSpPr>
        <p:spPr bwMode="auto">
          <a:xfrm>
            <a:off x="914400" y="2209800"/>
            <a:ext cx="685800" cy="381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</a:ln>
        </p:spPr>
        <p:txBody>
          <a:bodyPr wrap="none" lIns="91420" tIns="45712" rIns="91420" bIns="45712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chemeClr val="bg1"/>
                </a:solidFill>
                <a:latin typeface="Arial" panose="020B0604020202020204" pitchFamily="34" charset="0"/>
              </a:rPr>
              <a:t>FTP</a:t>
            </a:r>
          </a:p>
        </p:txBody>
      </p:sp>
      <p:sp>
        <p:nvSpPr>
          <p:cNvPr id="40981" name="Rectangle 22"/>
          <p:cNvSpPr>
            <a:spLocks noChangeArrowheads="1"/>
          </p:cNvSpPr>
          <p:nvPr/>
        </p:nvSpPr>
        <p:spPr bwMode="auto">
          <a:xfrm>
            <a:off x="1752600" y="2209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lIns="91420" tIns="45712" rIns="91420" bIns="45712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rgbClr val="000000"/>
                </a:solidFill>
                <a:latin typeface="Arial" panose="020B0604020202020204" pitchFamily="34" charset="0"/>
              </a:rPr>
              <a:t>HTTP</a:t>
            </a:r>
          </a:p>
        </p:txBody>
      </p:sp>
      <p:sp>
        <p:nvSpPr>
          <p:cNvPr id="40982" name="Rectangle 23"/>
          <p:cNvSpPr>
            <a:spLocks noChangeArrowheads="1"/>
          </p:cNvSpPr>
          <p:nvPr/>
        </p:nvSpPr>
        <p:spPr bwMode="auto">
          <a:xfrm>
            <a:off x="3429000" y="2209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lIns="91420" tIns="45712" rIns="91420" bIns="45712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rgbClr val="000000"/>
                </a:solidFill>
                <a:latin typeface="Arial" panose="020B0604020202020204" pitchFamily="34" charset="0"/>
              </a:rPr>
              <a:t>TFTP</a:t>
            </a:r>
          </a:p>
        </p:txBody>
      </p:sp>
      <p:sp>
        <p:nvSpPr>
          <p:cNvPr id="40983" name="Rectangle 24"/>
          <p:cNvSpPr>
            <a:spLocks noChangeArrowheads="1"/>
          </p:cNvSpPr>
          <p:nvPr/>
        </p:nvSpPr>
        <p:spPr bwMode="auto">
          <a:xfrm>
            <a:off x="2590800" y="2209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lIns="91420" tIns="45712" rIns="91420" bIns="45712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rgbClr val="000000"/>
                </a:solidFill>
                <a:latin typeface="Arial" panose="020B0604020202020204" pitchFamily="34" charset="0"/>
              </a:rPr>
              <a:t>NV</a:t>
            </a:r>
          </a:p>
        </p:txBody>
      </p:sp>
      <p:sp>
        <p:nvSpPr>
          <p:cNvPr id="40984" name="Rectangle 25"/>
          <p:cNvSpPr>
            <a:spLocks noChangeArrowheads="1"/>
          </p:cNvSpPr>
          <p:nvPr/>
        </p:nvSpPr>
        <p:spPr bwMode="auto">
          <a:xfrm>
            <a:off x="1295400" y="2895600"/>
            <a:ext cx="6858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lIns="91420" tIns="45712" rIns="91420" bIns="45712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chemeClr val="bg1"/>
                </a:solidFill>
                <a:latin typeface="Arial" panose="020B0604020202020204" pitchFamily="34" charset="0"/>
              </a:rPr>
              <a:t>TCP</a:t>
            </a:r>
          </a:p>
        </p:txBody>
      </p:sp>
      <p:sp>
        <p:nvSpPr>
          <p:cNvPr id="40985" name="Rectangle 26"/>
          <p:cNvSpPr>
            <a:spLocks noChangeArrowheads="1"/>
          </p:cNvSpPr>
          <p:nvPr/>
        </p:nvSpPr>
        <p:spPr bwMode="auto">
          <a:xfrm>
            <a:off x="3048000" y="2895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lIns="91420" tIns="45712" rIns="91420" bIns="45712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rgbClr val="000000"/>
                </a:solidFill>
                <a:latin typeface="Arial" panose="020B0604020202020204" pitchFamily="34" charset="0"/>
              </a:rPr>
              <a:t>UDP</a:t>
            </a:r>
          </a:p>
        </p:txBody>
      </p:sp>
      <p:sp>
        <p:nvSpPr>
          <p:cNvPr id="40986" name="Rectangle 27"/>
          <p:cNvSpPr>
            <a:spLocks noChangeArrowheads="1"/>
          </p:cNvSpPr>
          <p:nvPr/>
        </p:nvSpPr>
        <p:spPr bwMode="auto">
          <a:xfrm>
            <a:off x="2209800" y="3657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lIns="91420" tIns="45712" rIns="91420" bIns="45712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chemeClr val="bg1"/>
                </a:solidFill>
                <a:latin typeface="Arial" panose="020B0604020202020204" pitchFamily="34" charset="0"/>
              </a:rPr>
              <a:t>IP</a:t>
            </a:r>
          </a:p>
        </p:txBody>
      </p:sp>
      <p:sp>
        <p:nvSpPr>
          <p:cNvPr id="40987" name="Rectangle 28"/>
          <p:cNvSpPr>
            <a:spLocks noChangeArrowheads="1"/>
          </p:cNvSpPr>
          <p:nvPr/>
        </p:nvSpPr>
        <p:spPr bwMode="auto">
          <a:xfrm>
            <a:off x="838200" y="4419600"/>
            <a:ext cx="6858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 wrap="none" lIns="91420" tIns="45712" rIns="91420" bIns="45712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chemeClr val="bg1"/>
                </a:solidFill>
                <a:latin typeface="Arial" panose="020B0604020202020204" pitchFamily="34" charset="0"/>
              </a:rPr>
              <a:t>NET</a:t>
            </a:r>
            <a:r>
              <a:rPr lang="en-US" altLang="zh-CN" b="0" baseline="-2500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0988" name="Rectangle 29"/>
          <p:cNvSpPr>
            <a:spLocks noChangeArrowheads="1"/>
          </p:cNvSpPr>
          <p:nvPr/>
        </p:nvSpPr>
        <p:spPr bwMode="auto">
          <a:xfrm>
            <a:off x="1981200" y="4419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lIns="91420" tIns="45712" rIns="91420" bIns="45712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rgbClr val="000000"/>
                </a:solidFill>
                <a:latin typeface="Arial" panose="020B0604020202020204" pitchFamily="34" charset="0"/>
              </a:rPr>
              <a:t>NET</a:t>
            </a:r>
            <a:r>
              <a:rPr lang="en-US" altLang="zh-CN" b="0" baseline="-250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0989" name="Rectangle 30"/>
          <p:cNvSpPr>
            <a:spLocks noChangeArrowheads="1"/>
          </p:cNvSpPr>
          <p:nvPr/>
        </p:nvSpPr>
        <p:spPr bwMode="auto">
          <a:xfrm>
            <a:off x="3581400" y="4419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lIns="91420" tIns="45712" rIns="91420" bIns="45712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rgbClr val="000000"/>
                </a:solidFill>
                <a:latin typeface="Arial" panose="020B0604020202020204" pitchFamily="34" charset="0"/>
              </a:rPr>
              <a:t>NET</a:t>
            </a:r>
            <a:r>
              <a:rPr lang="en-US" altLang="zh-CN" b="0" baseline="-2500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40990" name="Rectangle 31"/>
          <p:cNvSpPr>
            <a:spLocks noChangeArrowheads="1"/>
          </p:cNvSpPr>
          <p:nvPr/>
        </p:nvSpPr>
        <p:spPr bwMode="auto">
          <a:xfrm>
            <a:off x="2743200" y="4419600"/>
            <a:ext cx="685800" cy="381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b="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  <a:endParaRPr lang="en-US" altLang="zh-CN" b="0" baseline="-25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40991" name="AutoShape 32"/>
          <p:cNvCxnSpPr>
            <a:cxnSpLocks noChangeShapeType="1"/>
            <a:stCxn id="40980" idx="2"/>
            <a:endCxn id="40984" idx="0"/>
          </p:cNvCxnSpPr>
          <p:nvPr/>
        </p:nvCxnSpPr>
        <p:spPr bwMode="auto">
          <a:xfrm>
            <a:off x="1257300" y="2590800"/>
            <a:ext cx="3810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2" name="AutoShape 33"/>
          <p:cNvCxnSpPr>
            <a:cxnSpLocks noChangeShapeType="1"/>
            <a:stCxn id="40980" idx="2"/>
            <a:endCxn id="40984" idx="0"/>
          </p:cNvCxnSpPr>
          <p:nvPr/>
        </p:nvCxnSpPr>
        <p:spPr bwMode="auto">
          <a:xfrm flipH="1">
            <a:off x="16383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3" name="AutoShape 34"/>
          <p:cNvCxnSpPr>
            <a:cxnSpLocks noChangeShapeType="1"/>
            <a:stCxn id="40983" idx="2"/>
            <a:endCxn id="40984" idx="0"/>
          </p:cNvCxnSpPr>
          <p:nvPr/>
        </p:nvCxnSpPr>
        <p:spPr bwMode="auto">
          <a:xfrm>
            <a:off x="29337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4" name="AutoShape 35"/>
          <p:cNvCxnSpPr>
            <a:cxnSpLocks noChangeShapeType="1"/>
            <a:stCxn id="40982" idx="2"/>
            <a:endCxn id="40984" idx="0"/>
          </p:cNvCxnSpPr>
          <p:nvPr/>
        </p:nvCxnSpPr>
        <p:spPr bwMode="auto">
          <a:xfrm flipH="1">
            <a:off x="33528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5" name="AutoShape 36"/>
          <p:cNvCxnSpPr>
            <a:cxnSpLocks noChangeShapeType="1"/>
            <a:stCxn id="40984" idx="2"/>
            <a:endCxn id="40986" idx="0"/>
          </p:cNvCxnSpPr>
          <p:nvPr/>
        </p:nvCxnSpPr>
        <p:spPr bwMode="auto">
          <a:xfrm>
            <a:off x="1638300" y="3276600"/>
            <a:ext cx="9144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6" name="AutoShape 37"/>
          <p:cNvCxnSpPr>
            <a:cxnSpLocks noChangeShapeType="1"/>
            <a:stCxn id="40985" idx="2"/>
            <a:endCxn id="40986" idx="0"/>
          </p:cNvCxnSpPr>
          <p:nvPr/>
        </p:nvCxnSpPr>
        <p:spPr bwMode="auto">
          <a:xfrm flipH="1">
            <a:off x="2552700" y="3276600"/>
            <a:ext cx="8382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7" name="AutoShape 38"/>
          <p:cNvCxnSpPr>
            <a:cxnSpLocks noChangeShapeType="1"/>
            <a:stCxn id="40986" idx="2"/>
            <a:endCxn id="40989" idx="0"/>
          </p:cNvCxnSpPr>
          <p:nvPr/>
        </p:nvCxnSpPr>
        <p:spPr bwMode="auto">
          <a:xfrm>
            <a:off x="2552700" y="4038600"/>
            <a:ext cx="13716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8" name="AutoShape 39"/>
          <p:cNvCxnSpPr>
            <a:cxnSpLocks noChangeShapeType="1"/>
            <a:stCxn id="40986" idx="2"/>
            <a:endCxn id="40987" idx="0"/>
          </p:cNvCxnSpPr>
          <p:nvPr/>
        </p:nvCxnSpPr>
        <p:spPr bwMode="auto">
          <a:xfrm flipH="1">
            <a:off x="1181100" y="4038600"/>
            <a:ext cx="13716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9" name="AutoShape 40"/>
          <p:cNvCxnSpPr>
            <a:cxnSpLocks noChangeShapeType="1"/>
            <a:stCxn id="40986" idx="2"/>
            <a:endCxn id="40988" idx="0"/>
          </p:cNvCxnSpPr>
          <p:nvPr/>
        </p:nvCxnSpPr>
        <p:spPr bwMode="auto">
          <a:xfrm flipH="1">
            <a:off x="2324100" y="4038600"/>
            <a:ext cx="2286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Layer Encapsulation</a:t>
            </a:r>
          </a:p>
        </p:txBody>
      </p:sp>
      <p:sp>
        <p:nvSpPr>
          <p:cNvPr id="43011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23C84AD-9CEA-4374-BEC6-AA9B3FBBFCB1}" type="slidenum">
              <a:rPr lang="en-US" altLang="zh-CN" sz="1400" b="0" smtClean="0">
                <a:latin typeface="Times New Roman" panose="02020603050405020304" pitchFamily="18" charset="0"/>
              </a:rPr>
              <a:t>33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696322" name="Rectangle 2"/>
          <p:cNvSpPr>
            <a:spLocks noChangeArrowheads="1"/>
          </p:cNvSpPr>
          <p:nvPr/>
        </p:nvSpPr>
        <p:spPr bwMode="auto">
          <a:xfrm>
            <a:off x="381000" y="1676400"/>
            <a:ext cx="8458200" cy="464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lvl1pPr algn="ctr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ctr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ctr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ctr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ctr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zh-CN"/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3017" name="Rectangle 8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3018" name="Rectangle 9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3019" name="Rectangle 10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3020" name="Rectangle 11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3021" name="Rectangle 12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3022" name="Rectangle 13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3023" name="Rectangle 14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3024" name="Rectangle 15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3025" name="Rectangle 16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3026" name="Rectangle 17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3027" name="Rectangle 18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3028" name="Rectangle 19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3029" name="Rectangle 20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3030" name="Rectangle 21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3031" name="Line 22"/>
          <p:cNvSpPr>
            <a:spLocks noChangeShapeType="1"/>
          </p:cNvSpPr>
          <p:nvPr/>
        </p:nvSpPr>
        <p:spPr bwMode="auto">
          <a:xfrm>
            <a:off x="1600200" y="2438400"/>
            <a:ext cx="0" cy="2514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2" name="Line 23"/>
          <p:cNvSpPr>
            <a:spLocks noChangeShapeType="1"/>
          </p:cNvSpPr>
          <p:nvPr/>
        </p:nvSpPr>
        <p:spPr bwMode="auto">
          <a:xfrm flipV="1">
            <a:off x="7391400" y="2438400"/>
            <a:ext cx="0" cy="2514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3" name="Line 24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4" name="Line 25"/>
          <p:cNvSpPr>
            <a:spLocks noChangeShapeType="1"/>
          </p:cNvSpPr>
          <p:nvPr/>
        </p:nvSpPr>
        <p:spPr bwMode="auto">
          <a:xfrm>
            <a:off x="1600200" y="51816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5" name="Line 26"/>
          <p:cNvSpPr>
            <a:spLocks noChangeShapeType="1"/>
          </p:cNvSpPr>
          <p:nvPr/>
        </p:nvSpPr>
        <p:spPr bwMode="auto">
          <a:xfrm>
            <a:off x="7391400" y="51816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6" name="Rectangle 27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3037" name="Rectangle 28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3038" name="Rectangle 29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3039" name="Rectangle 30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3040" name="Rectangle 31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3041" name="Rectangle 32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3042" name="Rectangle 33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3043" name="Rectangle 34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3044" name="Rectangle 35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3045" name="Rectangle 36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43046" name="Text Box 37"/>
          <p:cNvSpPr txBox="1">
            <a:spLocks noChangeArrowheads="1"/>
          </p:cNvSpPr>
          <p:nvPr/>
        </p:nvSpPr>
        <p:spPr bwMode="auto">
          <a:xfrm>
            <a:off x="3722688" y="2895600"/>
            <a:ext cx="14144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Get index.html</a:t>
            </a:r>
          </a:p>
        </p:txBody>
      </p:sp>
      <p:sp>
        <p:nvSpPr>
          <p:cNvPr id="43047" name="Text Box 38"/>
          <p:cNvSpPr txBox="1">
            <a:spLocks noChangeArrowheads="1"/>
          </p:cNvSpPr>
          <p:nvPr/>
        </p:nvSpPr>
        <p:spPr bwMode="auto">
          <a:xfrm>
            <a:off x="3733800" y="3657600"/>
            <a:ext cx="1384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Connection ID</a:t>
            </a:r>
          </a:p>
        </p:txBody>
      </p:sp>
      <p:sp>
        <p:nvSpPr>
          <p:cNvPr id="43048" name="Text Box 39"/>
          <p:cNvSpPr txBox="1">
            <a:spLocks noChangeArrowheads="1"/>
          </p:cNvSpPr>
          <p:nvPr/>
        </p:nvSpPr>
        <p:spPr bwMode="auto">
          <a:xfrm>
            <a:off x="3535363" y="4343400"/>
            <a:ext cx="179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Source/Destination</a:t>
            </a:r>
          </a:p>
        </p:txBody>
      </p:sp>
      <p:sp>
        <p:nvSpPr>
          <p:cNvPr id="43049" name="Text Box 40"/>
          <p:cNvSpPr txBox="1">
            <a:spLocks noChangeArrowheads="1"/>
          </p:cNvSpPr>
          <p:nvPr/>
        </p:nvSpPr>
        <p:spPr bwMode="auto">
          <a:xfrm>
            <a:off x="3810000" y="4800600"/>
            <a:ext cx="13065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00"/>
                </a:solidFill>
                <a:latin typeface="Arial" panose="020B0604020202020204" pitchFamily="34" charset="0"/>
              </a:rPr>
              <a:t>Link Address</a:t>
            </a:r>
          </a:p>
        </p:txBody>
      </p:sp>
      <p:sp>
        <p:nvSpPr>
          <p:cNvPr id="43050" name="Text Box 41"/>
          <p:cNvSpPr txBox="1">
            <a:spLocks noChangeArrowheads="1"/>
          </p:cNvSpPr>
          <p:nvPr/>
        </p:nvSpPr>
        <p:spPr bwMode="auto">
          <a:xfrm>
            <a:off x="1066800" y="2057400"/>
            <a:ext cx="111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400" b="0">
                <a:solidFill>
                  <a:srgbClr val="FF0000"/>
                </a:solidFill>
                <a:latin typeface="Arial" panose="020B0604020202020204" pitchFamily="34" charset="0"/>
              </a:rPr>
              <a:t>User A</a:t>
            </a:r>
          </a:p>
        </p:txBody>
      </p:sp>
      <p:sp>
        <p:nvSpPr>
          <p:cNvPr id="43051" name="Text Box 42"/>
          <p:cNvSpPr txBox="1">
            <a:spLocks noChangeArrowheads="1"/>
          </p:cNvSpPr>
          <p:nvPr/>
        </p:nvSpPr>
        <p:spPr bwMode="auto">
          <a:xfrm>
            <a:off x="6884988" y="2057400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400" b="0">
                <a:solidFill>
                  <a:srgbClr val="FF0000"/>
                </a:solidFill>
                <a:latin typeface="Arial" panose="020B0604020202020204" pitchFamily="34" charset="0"/>
              </a:rPr>
              <a:t>User B</a:t>
            </a:r>
          </a:p>
        </p:txBody>
      </p:sp>
      <p:pic>
        <p:nvPicPr>
          <p:cNvPr id="43052" name="Picture 43" descr="MCj0304081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8" y="241300"/>
            <a:ext cx="18430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Directories and Routing</a:t>
            </a:r>
          </a:p>
        </p:txBody>
      </p:sp>
      <p:sp>
        <p:nvSpPr>
          <p:cNvPr id="45059" name="Subtit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5060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0CC979-BEBD-4726-B191-1C18A456901B}" type="slidenum">
              <a:rPr lang="en-US" altLang="zh-CN" sz="1400" b="0" smtClean="0">
                <a:latin typeface="Times New Roman" panose="02020603050405020304" pitchFamily="18" charset="0"/>
              </a:rPr>
              <a:t>34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Relationship Between Layers</a:t>
            </a:r>
          </a:p>
        </p:txBody>
      </p:sp>
      <p:sp>
        <p:nvSpPr>
          <p:cNvPr id="46083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BBBB1F-6529-423E-BC5C-BAE1A8A31358}" type="slidenum">
              <a:rPr lang="en-US" altLang="zh-CN" sz="1400" b="0" smtClean="0">
                <a:latin typeface="Times New Roman" panose="02020603050405020304" pitchFamily="18" charset="0"/>
              </a:rPr>
              <a:t>35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981200" y="4953000"/>
            <a:ext cx="914400" cy="838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F577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096000" y="2133600"/>
            <a:ext cx="9144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577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981200" y="2133600"/>
            <a:ext cx="9144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577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505200" y="4038600"/>
            <a:ext cx="914400" cy="838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F577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096000" y="4953000"/>
            <a:ext cx="914400" cy="838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F577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419600" y="5638800"/>
            <a:ext cx="914400" cy="838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F577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Straight Connector 11"/>
          <p:cNvCxnSpPr>
            <a:cxnSpLocks noChangeShapeType="1"/>
            <a:stCxn id="6" idx="7"/>
            <a:endCxn id="9" idx="2"/>
          </p:cNvCxnSpPr>
          <p:nvPr/>
        </p:nvCxnSpPr>
        <p:spPr bwMode="auto">
          <a:xfrm rot="5400000" flipH="1" flipV="1">
            <a:off x="2824956" y="4394994"/>
            <a:ext cx="617538" cy="74295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/>
          <p:cNvCxnSpPr>
            <a:cxnSpLocks noChangeShapeType="1"/>
            <a:stCxn id="9" idx="5"/>
            <a:endCxn id="11" idx="1"/>
          </p:cNvCxnSpPr>
          <p:nvPr/>
        </p:nvCxnSpPr>
        <p:spPr bwMode="auto">
          <a:xfrm rot="16200000" flipH="1">
            <a:off x="3916362" y="5124451"/>
            <a:ext cx="1006475" cy="2667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/>
          <p:cNvCxnSpPr>
            <a:cxnSpLocks noChangeShapeType="1"/>
            <a:stCxn id="11" idx="6"/>
            <a:endCxn id="10" idx="2"/>
          </p:cNvCxnSpPr>
          <p:nvPr/>
        </p:nvCxnSpPr>
        <p:spPr bwMode="auto">
          <a:xfrm flipV="1">
            <a:off x="5334000" y="5372100"/>
            <a:ext cx="762000" cy="6858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066800" y="1676400"/>
            <a:ext cx="70866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66800" y="3962400"/>
            <a:ext cx="7086600" cy="2590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17" name="Straight Connector 16"/>
          <p:cNvCxnSpPr>
            <a:cxnSpLocks noChangeShapeType="1"/>
            <a:stCxn id="8" idx="6"/>
            <a:endCxn id="7" idx="2"/>
          </p:cNvCxnSpPr>
          <p:nvPr/>
        </p:nvCxnSpPr>
        <p:spPr bwMode="auto">
          <a:xfrm>
            <a:off x="2895600" y="2552700"/>
            <a:ext cx="32004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/>
          <p:cNvCxnSpPr>
            <a:cxnSpLocks noChangeShapeType="1"/>
            <a:stCxn id="8" idx="4"/>
            <a:endCxn id="6" idx="0"/>
          </p:cNvCxnSpPr>
          <p:nvPr/>
        </p:nvCxnSpPr>
        <p:spPr bwMode="auto">
          <a:xfrm rot="5400000">
            <a:off x="1447801" y="3962400"/>
            <a:ext cx="1981200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>
            <a:cxnSpLocks noChangeShapeType="1"/>
            <a:stCxn id="8" idx="4"/>
            <a:endCxn id="6" idx="0"/>
          </p:cNvCxnSpPr>
          <p:nvPr/>
        </p:nvCxnSpPr>
        <p:spPr bwMode="auto">
          <a:xfrm rot="5400000">
            <a:off x="5563394" y="3961606"/>
            <a:ext cx="1981200" cy="158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8" name="TextBox 30"/>
          <p:cNvSpPr txBox="1">
            <a:spLocks noChangeArrowheads="1"/>
          </p:cNvSpPr>
          <p:nvPr/>
        </p:nvSpPr>
        <p:spPr bwMode="auto">
          <a:xfrm>
            <a:off x="3970338" y="2060575"/>
            <a:ext cx="785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link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99" name="TextBox 31"/>
          <p:cNvSpPr txBox="1">
            <a:spLocks noChangeArrowheads="1"/>
          </p:cNvSpPr>
          <p:nvPr/>
        </p:nvSpPr>
        <p:spPr bwMode="auto">
          <a:xfrm>
            <a:off x="3733800" y="2524125"/>
            <a:ext cx="1243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session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00" name="TextBox 35"/>
          <p:cNvSpPr txBox="1">
            <a:spLocks noChangeArrowheads="1"/>
          </p:cNvSpPr>
          <p:nvPr/>
        </p:nvSpPr>
        <p:spPr bwMode="auto">
          <a:xfrm>
            <a:off x="4572000" y="4733925"/>
            <a:ext cx="884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path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01" name="TextBox 36"/>
          <p:cNvSpPr txBox="1">
            <a:spLocks noChangeArrowheads="1"/>
          </p:cNvSpPr>
          <p:nvPr/>
        </p:nvSpPr>
        <p:spPr bwMode="auto">
          <a:xfrm>
            <a:off x="6892925" y="1905000"/>
            <a:ext cx="1022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name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02" name="TextBox 37"/>
          <p:cNvSpPr txBox="1">
            <a:spLocks noChangeArrowheads="1"/>
          </p:cNvSpPr>
          <p:nvPr/>
        </p:nvSpPr>
        <p:spPr bwMode="auto">
          <a:xfrm>
            <a:off x="6615113" y="4495800"/>
            <a:ext cx="1355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address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4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 altLang="zh-CN">
                <a:latin typeface="Calibri" panose="020F0502020204030204" pitchFamily="34" charset="0"/>
              </a:rPr>
              <a:t>Directories: Mapping </a:t>
            </a: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Name </a:t>
            </a:r>
            <a:r>
              <a:rPr lang="en-US" altLang="zh-CN">
                <a:latin typeface="Calibri" panose="020F0502020204030204" pitchFamily="34" charset="0"/>
              </a:rPr>
              <a:t>to </a:t>
            </a:r>
            <a:r>
              <a:rPr lang="en-US" altLang="zh-CN">
                <a:solidFill>
                  <a:srgbClr val="0000FF"/>
                </a:solidFill>
                <a:latin typeface="Calibri" panose="020F0502020204030204" pitchFamily="34" charset="0"/>
              </a:rPr>
              <a:t>Address</a:t>
            </a:r>
          </a:p>
        </p:txBody>
      </p:sp>
      <p:sp>
        <p:nvSpPr>
          <p:cNvPr id="47107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4B5DB9-97CE-4E66-BA06-F70F018CCE53}" type="slidenum">
              <a:rPr lang="en-US" altLang="zh-CN" sz="1200" smtClean="0">
                <a:solidFill>
                  <a:srgbClr val="898989"/>
                </a:solidFill>
                <a:latin typeface="Courier New" panose="02070309020205020404" pitchFamily="49" charset="0"/>
              </a:rPr>
              <a:t>36</a:t>
            </a:fld>
            <a:endParaRPr lang="en-US" altLang="zh-CN" sz="1200">
              <a:solidFill>
                <a:srgbClr val="898989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981200" y="4953000"/>
            <a:ext cx="914400" cy="838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F577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096000" y="2133600"/>
            <a:ext cx="9144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577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981200" y="2133600"/>
            <a:ext cx="9144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577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505200" y="4038600"/>
            <a:ext cx="914400" cy="838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F577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096000" y="4953000"/>
            <a:ext cx="914400" cy="838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F577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419600" y="5638800"/>
            <a:ext cx="914400" cy="838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F577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13" name="Straight Connector 12"/>
          <p:cNvCxnSpPr>
            <a:cxnSpLocks noChangeShapeType="1"/>
            <a:stCxn id="6" idx="7"/>
            <a:endCxn id="9" idx="2"/>
          </p:cNvCxnSpPr>
          <p:nvPr/>
        </p:nvCxnSpPr>
        <p:spPr bwMode="auto">
          <a:xfrm rot="5400000" flipH="1" flipV="1">
            <a:off x="2824956" y="4394994"/>
            <a:ext cx="617538" cy="74295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6"/>
          <p:cNvCxnSpPr>
            <a:cxnSpLocks noChangeShapeType="1"/>
            <a:stCxn id="9" idx="5"/>
            <a:endCxn id="11" idx="1"/>
          </p:cNvCxnSpPr>
          <p:nvPr/>
        </p:nvCxnSpPr>
        <p:spPr bwMode="auto">
          <a:xfrm rot="16200000" flipH="1">
            <a:off x="3916362" y="5124451"/>
            <a:ext cx="1006475" cy="2667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/>
          <p:cNvCxnSpPr>
            <a:cxnSpLocks noChangeShapeType="1"/>
            <a:stCxn id="11" idx="6"/>
            <a:endCxn id="10" idx="2"/>
          </p:cNvCxnSpPr>
          <p:nvPr/>
        </p:nvCxnSpPr>
        <p:spPr bwMode="auto">
          <a:xfrm flipV="1">
            <a:off x="5334000" y="5372100"/>
            <a:ext cx="762000" cy="6858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066800" y="1676400"/>
            <a:ext cx="70866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66800" y="3962400"/>
            <a:ext cx="7086600" cy="2590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26" name="Straight Connector 25"/>
          <p:cNvCxnSpPr>
            <a:cxnSpLocks noChangeShapeType="1"/>
            <a:stCxn id="8" idx="6"/>
            <a:endCxn id="7" idx="2"/>
          </p:cNvCxnSpPr>
          <p:nvPr/>
        </p:nvCxnSpPr>
        <p:spPr bwMode="auto">
          <a:xfrm>
            <a:off x="2895600" y="2552700"/>
            <a:ext cx="32004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27"/>
          <p:cNvCxnSpPr>
            <a:cxnSpLocks noChangeShapeType="1"/>
            <a:stCxn id="8" idx="4"/>
            <a:endCxn id="6" idx="0"/>
          </p:cNvCxnSpPr>
          <p:nvPr/>
        </p:nvCxnSpPr>
        <p:spPr bwMode="auto">
          <a:xfrm rot="5400000">
            <a:off x="1447801" y="3962400"/>
            <a:ext cx="1981200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28"/>
          <p:cNvCxnSpPr>
            <a:cxnSpLocks noChangeShapeType="1"/>
            <a:stCxn id="8" idx="4"/>
            <a:endCxn id="6" idx="0"/>
          </p:cNvCxnSpPr>
          <p:nvPr/>
        </p:nvCxnSpPr>
        <p:spPr bwMode="auto">
          <a:xfrm rot="5400000">
            <a:off x="5563394" y="3961606"/>
            <a:ext cx="1981200" cy="158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2" name="TextBox 30"/>
          <p:cNvSpPr txBox="1">
            <a:spLocks noChangeArrowheads="1"/>
          </p:cNvSpPr>
          <p:nvPr/>
        </p:nvSpPr>
        <p:spPr bwMode="auto">
          <a:xfrm>
            <a:off x="3968750" y="2057400"/>
            <a:ext cx="78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link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23" name="TextBox 31"/>
          <p:cNvSpPr txBox="1">
            <a:spLocks noChangeArrowheads="1"/>
          </p:cNvSpPr>
          <p:nvPr/>
        </p:nvSpPr>
        <p:spPr bwMode="auto">
          <a:xfrm>
            <a:off x="3733800" y="2524125"/>
            <a:ext cx="1243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session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24" name="TextBox 35"/>
          <p:cNvSpPr txBox="1">
            <a:spLocks noChangeArrowheads="1"/>
          </p:cNvSpPr>
          <p:nvPr/>
        </p:nvSpPr>
        <p:spPr bwMode="auto">
          <a:xfrm>
            <a:off x="4572000" y="4733925"/>
            <a:ext cx="882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path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25" name="TextBox 36"/>
          <p:cNvSpPr txBox="1">
            <a:spLocks noChangeArrowheads="1"/>
          </p:cNvSpPr>
          <p:nvPr/>
        </p:nvSpPr>
        <p:spPr bwMode="auto">
          <a:xfrm>
            <a:off x="6815138" y="1676400"/>
            <a:ext cx="12620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FF0000"/>
                </a:solidFill>
                <a:latin typeface="Times New Roman" panose="02020603050405020304" pitchFamily="18" charset="0"/>
              </a:rPr>
              <a:t>name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26" name="TextBox 37"/>
          <p:cNvSpPr txBox="1">
            <a:spLocks noChangeArrowheads="1"/>
          </p:cNvSpPr>
          <p:nvPr/>
        </p:nvSpPr>
        <p:spPr bwMode="auto">
          <a:xfrm>
            <a:off x="6477000" y="4343400"/>
            <a:ext cx="1689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</a:rPr>
              <a:t>address</a:t>
            </a:r>
            <a:endParaRPr lang="en-US" altLang="zh-CN" sz="36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Types of Directories</a:t>
            </a:r>
          </a:p>
        </p:txBody>
      </p:sp>
      <p:sp>
        <p:nvSpPr>
          <p:cNvPr id="48131" name="Content Placeholder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Simplistic designs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Ask everyone (e.g., flooding in ARP)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Tell everyone (e.g., pushing /</a:t>
            </a:r>
            <a:r>
              <a:rPr lang="en-US" altLang="zh-CN" sz="2800" dirty="0" err="1">
                <a:ea typeface="宋体" panose="02010600030101010101" pitchFamily="2" charset="-122"/>
              </a:rPr>
              <a:t>etc</a:t>
            </a:r>
            <a:r>
              <a:rPr lang="en-US" altLang="zh-CN" sz="2800" dirty="0">
                <a:ea typeface="宋体" panose="02010600030101010101" pitchFamily="2" charset="-122"/>
              </a:rPr>
              <a:t>/hosts)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Central directory</a:t>
            </a:r>
          </a:p>
          <a:p>
            <a:r>
              <a:rPr lang="en-US" altLang="zh-CN" sz="3200" dirty="0"/>
              <a:t>Scalable distributed designs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Hierarchical namespace (e.g., DNS)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Flat name space (e.g., Distributed Hash Table)</a:t>
            </a:r>
          </a:p>
          <a:p>
            <a:endParaRPr lang="en-US" altLang="zh-CN" dirty="0"/>
          </a:p>
        </p:txBody>
      </p:sp>
      <p:sp>
        <p:nvSpPr>
          <p:cNvPr id="48132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5E25DA-54B7-427A-903D-0E0AFDAA61B7}" type="slidenum">
              <a:rPr lang="en-US" altLang="zh-CN" sz="1400" b="0" smtClean="0">
                <a:latin typeface="Times New Roman" panose="02020603050405020304" pitchFamily="18" charset="0"/>
              </a:rPr>
              <a:t>37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alibri" panose="020F0502020204030204" pitchFamily="34" charset="0"/>
              </a:rPr>
              <a:t>Routing: Mapping </a:t>
            </a:r>
            <a:r>
              <a:rPr lang="en-US" altLang="zh-CN">
                <a:solidFill>
                  <a:srgbClr val="FF0000"/>
                </a:solidFill>
                <a:latin typeface="Calibri" panose="020F0502020204030204" pitchFamily="34" charset="0"/>
              </a:rPr>
              <a:t>Link </a:t>
            </a:r>
            <a:r>
              <a:rPr lang="en-US" altLang="zh-CN">
                <a:latin typeface="Calibri" panose="020F0502020204030204" pitchFamily="34" charset="0"/>
              </a:rPr>
              <a:t>to </a:t>
            </a:r>
            <a:r>
              <a:rPr lang="en-US" altLang="zh-CN">
                <a:solidFill>
                  <a:srgbClr val="0000FF"/>
                </a:solidFill>
                <a:latin typeface="Calibri" panose="020F0502020204030204" pitchFamily="34" charset="0"/>
              </a:rPr>
              <a:t>Path</a:t>
            </a:r>
          </a:p>
        </p:txBody>
      </p:sp>
      <p:sp>
        <p:nvSpPr>
          <p:cNvPr id="49155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18E7A9-4C7B-4F6F-A2D4-1E98F41850DC}" type="slidenum">
              <a:rPr lang="en-US" altLang="zh-CN" sz="1200" smtClean="0">
                <a:solidFill>
                  <a:srgbClr val="898989"/>
                </a:solidFill>
                <a:latin typeface="Courier New" panose="02070309020205020404" pitchFamily="49" charset="0"/>
              </a:rPr>
              <a:t>38</a:t>
            </a:fld>
            <a:endParaRPr lang="en-US" altLang="zh-CN" sz="1200">
              <a:solidFill>
                <a:srgbClr val="898989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981200" y="4953000"/>
            <a:ext cx="914400" cy="838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F577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6096000" y="2133600"/>
            <a:ext cx="9144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577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981200" y="2133600"/>
            <a:ext cx="914400" cy="8382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577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505200" y="4038600"/>
            <a:ext cx="914400" cy="838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F577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096000" y="4953000"/>
            <a:ext cx="914400" cy="838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F577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419600" y="5638800"/>
            <a:ext cx="914400" cy="838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F57700"/>
            </a:solidFill>
            <a:rou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13" name="Straight Connector 12"/>
          <p:cNvCxnSpPr>
            <a:cxnSpLocks noChangeShapeType="1"/>
            <a:stCxn id="6" idx="7"/>
            <a:endCxn id="9" idx="2"/>
          </p:cNvCxnSpPr>
          <p:nvPr/>
        </p:nvCxnSpPr>
        <p:spPr bwMode="auto">
          <a:xfrm rot="5400000" flipH="1" flipV="1">
            <a:off x="2824956" y="4394994"/>
            <a:ext cx="617538" cy="74295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6"/>
          <p:cNvCxnSpPr>
            <a:cxnSpLocks noChangeShapeType="1"/>
            <a:stCxn id="9" idx="5"/>
            <a:endCxn id="11" idx="1"/>
          </p:cNvCxnSpPr>
          <p:nvPr/>
        </p:nvCxnSpPr>
        <p:spPr bwMode="auto">
          <a:xfrm rot="16200000" flipH="1">
            <a:off x="3916362" y="5124451"/>
            <a:ext cx="1006475" cy="2667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/>
          <p:cNvCxnSpPr>
            <a:cxnSpLocks noChangeShapeType="1"/>
            <a:stCxn id="11" idx="6"/>
            <a:endCxn id="10" idx="2"/>
          </p:cNvCxnSpPr>
          <p:nvPr/>
        </p:nvCxnSpPr>
        <p:spPr bwMode="auto">
          <a:xfrm flipV="1">
            <a:off x="5334000" y="5372100"/>
            <a:ext cx="762000" cy="6858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tailEnd type="triangl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066800" y="1676400"/>
            <a:ext cx="7086600" cy="1676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66800" y="3962400"/>
            <a:ext cx="7086600" cy="2590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cxnSp>
        <p:nvCxnSpPr>
          <p:cNvPr id="26" name="Straight Connector 25"/>
          <p:cNvCxnSpPr>
            <a:cxnSpLocks noChangeShapeType="1"/>
            <a:stCxn id="8" idx="6"/>
            <a:endCxn id="7" idx="2"/>
          </p:cNvCxnSpPr>
          <p:nvPr/>
        </p:nvCxnSpPr>
        <p:spPr bwMode="auto">
          <a:xfrm>
            <a:off x="2895600" y="2552700"/>
            <a:ext cx="32004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27"/>
          <p:cNvCxnSpPr>
            <a:cxnSpLocks noChangeShapeType="1"/>
            <a:stCxn id="8" idx="4"/>
            <a:endCxn id="6" idx="0"/>
          </p:cNvCxnSpPr>
          <p:nvPr/>
        </p:nvCxnSpPr>
        <p:spPr bwMode="auto">
          <a:xfrm rot="5400000">
            <a:off x="1447801" y="3962400"/>
            <a:ext cx="1981200" cy="31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28"/>
          <p:cNvCxnSpPr>
            <a:cxnSpLocks noChangeShapeType="1"/>
            <a:stCxn id="8" idx="4"/>
            <a:endCxn id="6" idx="0"/>
          </p:cNvCxnSpPr>
          <p:nvPr/>
        </p:nvCxnSpPr>
        <p:spPr bwMode="auto">
          <a:xfrm rot="5400000">
            <a:off x="5563394" y="3961606"/>
            <a:ext cx="1981200" cy="158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0" name="TextBox 30"/>
          <p:cNvSpPr txBox="1">
            <a:spLocks noChangeArrowheads="1"/>
          </p:cNvSpPr>
          <p:nvPr/>
        </p:nvSpPr>
        <p:spPr bwMode="auto">
          <a:xfrm>
            <a:off x="3879850" y="1905000"/>
            <a:ext cx="966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FF0000"/>
                </a:solidFill>
                <a:latin typeface="Times New Roman" panose="02020603050405020304" pitchFamily="18" charset="0"/>
              </a:rPr>
              <a:t>link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71" name="TextBox 31"/>
          <p:cNvSpPr txBox="1">
            <a:spLocks noChangeArrowheads="1"/>
          </p:cNvSpPr>
          <p:nvPr/>
        </p:nvSpPr>
        <p:spPr bwMode="auto">
          <a:xfrm>
            <a:off x="3733800" y="2524125"/>
            <a:ext cx="1243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session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72" name="TextBox 35"/>
          <p:cNvSpPr txBox="1">
            <a:spLocks noChangeArrowheads="1"/>
          </p:cNvSpPr>
          <p:nvPr/>
        </p:nvSpPr>
        <p:spPr bwMode="auto">
          <a:xfrm>
            <a:off x="4422775" y="4733925"/>
            <a:ext cx="1182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</a:rPr>
              <a:t>path</a:t>
            </a:r>
            <a:endParaRPr lang="en-US" altLang="zh-CN" sz="4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73" name="TextBox 36"/>
          <p:cNvSpPr txBox="1">
            <a:spLocks noChangeArrowheads="1"/>
          </p:cNvSpPr>
          <p:nvPr/>
        </p:nvSpPr>
        <p:spPr bwMode="auto">
          <a:xfrm>
            <a:off x="6892925" y="1905000"/>
            <a:ext cx="1022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name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74" name="TextBox 37"/>
          <p:cNvSpPr txBox="1">
            <a:spLocks noChangeArrowheads="1"/>
          </p:cNvSpPr>
          <p:nvPr/>
        </p:nvSpPr>
        <p:spPr bwMode="auto">
          <a:xfrm>
            <a:off x="6615113" y="4495800"/>
            <a:ext cx="1355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address</a:t>
            </a: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Path Computation</a:t>
            </a:r>
          </a:p>
        </p:txBody>
      </p:sp>
      <p:sp>
        <p:nvSpPr>
          <p:cNvPr id="50179" name="Content Placeholder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/>
              <a:t>Spanning tree (e.g., Ethernet)</a:t>
            </a:r>
          </a:p>
          <a:p>
            <a:pPr lvl="1"/>
            <a:r>
              <a:rPr lang="en-US" altLang="zh-CN" sz="2800">
                <a:ea typeface="宋体" panose="02010600030101010101" pitchFamily="2" charset="-122"/>
              </a:rPr>
              <a:t>One tree that connects every pair of nodes</a:t>
            </a:r>
          </a:p>
          <a:p>
            <a:r>
              <a:rPr lang="en-US" altLang="zh-CN" sz="3200"/>
              <a:t>Shortest paths (e.g., OSPF, IS-IS, RIP)</a:t>
            </a:r>
          </a:p>
          <a:p>
            <a:pPr lvl="1"/>
            <a:r>
              <a:rPr lang="en-US" altLang="zh-CN" sz="2800">
                <a:ea typeface="宋体" panose="02010600030101010101" pitchFamily="2" charset="-122"/>
              </a:rPr>
              <a:t>Shortest-path tree rooted at each node</a:t>
            </a:r>
          </a:p>
          <a:p>
            <a:r>
              <a:rPr lang="en-US" altLang="zh-CN" sz="3200"/>
              <a:t>Locally optimal paths (e.g., BGP)</a:t>
            </a:r>
          </a:p>
          <a:p>
            <a:pPr lvl="1"/>
            <a:r>
              <a:rPr lang="en-US" altLang="zh-CN" sz="2800">
                <a:ea typeface="宋体" panose="02010600030101010101" pitchFamily="2" charset="-122"/>
              </a:rPr>
              <a:t>Each node selects the best among its neighbors</a:t>
            </a:r>
          </a:p>
          <a:p>
            <a:r>
              <a:rPr lang="en-US" altLang="zh-CN" sz="3200"/>
              <a:t>End-to-end paths (e.g., source routing)</a:t>
            </a:r>
          </a:p>
          <a:p>
            <a:pPr lvl="1"/>
            <a:r>
              <a:rPr lang="en-US" altLang="zh-CN" sz="2800">
                <a:ea typeface="宋体" panose="02010600030101010101" pitchFamily="2" charset="-122"/>
              </a:rPr>
              <a:t>Each node picks the best end-to-end path</a:t>
            </a:r>
          </a:p>
        </p:txBody>
      </p:sp>
      <p:sp>
        <p:nvSpPr>
          <p:cNvPr id="50180" name="Slide Number Placeholder 2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BA4BF7-E50A-43AD-A27E-DF9E98C3142D}" type="slidenum">
              <a:rPr lang="en-US" altLang="zh-CN" sz="1400" b="0" smtClean="0">
                <a:latin typeface="Times New Roman" panose="02020603050405020304" pitchFamily="18" charset="0"/>
              </a:rPr>
              <a:t>39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BCECDDBE-A21E-48BF-9754-1597714BF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388" y="1316780"/>
            <a:ext cx="7143144" cy="477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Evaluation</a:t>
            </a:r>
          </a:p>
          <a:p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MS PGothic" panose="020B0600070205080204" pitchFamily="34" charset="-128"/>
              </a:rPr>
              <a:t>The evaluation method of this course is:.</a:t>
            </a:r>
            <a:endParaRPr lang="zh-CN" altLang="zh-CN" sz="24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MS PGothic" panose="020B0600070205080204" pitchFamily="34" charset="-128"/>
            </a:endParaRPr>
          </a:p>
          <a:p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MS PGothic" panose="020B0600070205080204" pitchFamily="34" charset="-128"/>
              </a:rPr>
              <a:t>(1) Process assessment accounts for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MS PGothic" panose="020B0600070205080204" pitchFamily="34" charset="-128"/>
              </a:rPr>
              <a:t>30%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MS PGothic" panose="020B0600070205080204" pitchFamily="34" charset="-128"/>
              </a:rPr>
              <a:t>, including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MS PGothic" panose="020B0600070205080204" pitchFamily="34" charset="-128"/>
              </a:rPr>
              <a:t>project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MS PGothic" panose="020B0600070205080204" pitchFamily="34" charset="-128"/>
              </a:rPr>
              <a:t>.</a:t>
            </a:r>
            <a:endParaRPr lang="zh-CN" altLang="zh-CN" sz="24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MS PGothic" panose="020B0600070205080204" pitchFamily="34" charset="-128"/>
            </a:endParaRPr>
          </a:p>
          <a:p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MS PGothic" panose="020B0600070205080204" pitchFamily="34" charset="-128"/>
              </a:rPr>
              <a:t>(2)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MS PGothic" panose="020B0600070205080204" pitchFamily="34" charset="-128"/>
              </a:rPr>
              <a:t>70%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MS PGothic" panose="020B0600070205080204" pitchFamily="34" charset="-128"/>
              </a:rPr>
              <a:t> of the final </a:t>
            </a:r>
            <a:r>
              <a:rPr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MS PGothic" panose="020B0600070205080204" pitchFamily="34" charset="-128"/>
              </a:rPr>
              <a:t>report</a:t>
            </a:r>
          </a:p>
          <a:p>
            <a:pPr eaLnBrk="1" hangingPunct="1"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br>
              <a:rPr lang="en-GB" altLang="en-US" sz="2800" dirty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zh-CN" sz="2800" dirty="0">
              <a:solidFill>
                <a:schemeClr val="accent6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593567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Data, Control, and </a:t>
            </a:r>
            <a:br>
              <a:rPr lang="en-US" altLang="zh-CN"/>
            </a:br>
            <a:r>
              <a:rPr lang="en-US" altLang="zh-CN"/>
              <a:t>Management Planes</a:t>
            </a:r>
          </a:p>
        </p:txBody>
      </p:sp>
      <p:sp>
        <p:nvSpPr>
          <p:cNvPr id="51203" name="Subtit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120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14A0E81-933F-443C-9379-798A39A2C189}" type="slidenum">
              <a:rPr lang="en-US" altLang="zh-CN" sz="1400" b="0" smtClean="0">
                <a:latin typeface="Times New Roman" panose="02020603050405020304" pitchFamily="18" charset="0"/>
              </a:rPr>
              <a:t>40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677863" y="1219200"/>
          <a:ext cx="8008937" cy="457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7" r:id="rId3" imgW="1905000" imgH="1390650" progId="MSPhotoEd.3">
                  <p:embed/>
                </p:oleObj>
              </mc:Choice>
              <mc:Fallback>
                <p:oleObj r:id="rId3" imgW="1905000" imgH="1390650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1219200"/>
                        <a:ext cx="8008937" cy="457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Inside the Network</a:t>
            </a:r>
          </a:p>
        </p:txBody>
      </p:sp>
      <p:sp>
        <p:nvSpPr>
          <p:cNvPr id="52228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EE4A00-0856-460D-B552-60532944FDE8}" type="slidenum">
              <a:rPr lang="en-US" altLang="zh-CN" sz="1400" b="0" smtClean="0">
                <a:latin typeface="Times New Roman" panose="02020603050405020304" pitchFamily="18" charset="0"/>
              </a:rPr>
              <a:t>41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cxnSp>
        <p:nvCxnSpPr>
          <p:cNvPr id="52229" name="Straight Connector 13"/>
          <p:cNvCxnSpPr>
            <a:cxnSpLocks noChangeShapeType="1"/>
          </p:cNvCxnSpPr>
          <p:nvPr/>
        </p:nvCxnSpPr>
        <p:spPr bwMode="auto">
          <a:xfrm flipV="1">
            <a:off x="5029200" y="2362200"/>
            <a:ext cx="1371600" cy="1066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0" name="Straight Connector 15"/>
          <p:cNvCxnSpPr>
            <a:cxnSpLocks noChangeShapeType="1"/>
          </p:cNvCxnSpPr>
          <p:nvPr/>
        </p:nvCxnSpPr>
        <p:spPr bwMode="auto">
          <a:xfrm rot="10800000">
            <a:off x="4800600" y="3505200"/>
            <a:ext cx="1524000" cy="914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1" name="Straight Connector 22"/>
          <p:cNvCxnSpPr>
            <a:cxnSpLocks noChangeShapeType="1"/>
          </p:cNvCxnSpPr>
          <p:nvPr/>
        </p:nvCxnSpPr>
        <p:spPr bwMode="auto">
          <a:xfrm rot="5400000">
            <a:off x="2400300" y="2933700"/>
            <a:ext cx="137160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2" name="Straight Connector 24"/>
          <p:cNvCxnSpPr>
            <a:cxnSpLocks noChangeShapeType="1"/>
          </p:cNvCxnSpPr>
          <p:nvPr/>
        </p:nvCxnSpPr>
        <p:spPr bwMode="auto">
          <a:xfrm>
            <a:off x="3810000" y="2590800"/>
            <a:ext cx="7620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3" name="Straight Connector 26"/>
          <p:cNvCxnSpPr>
            <a:cxnSpLocks noChangeShapeType="1"/>
          </p:cNvCxnSpPr>
          <p:nvPr/>
        </p:nvCxnSpPr>
        <p:spPr bwMode="auto">
          <a:xfrm>
            <a:off x="2743200" y="4114800"/>
            <a:ext cx="16002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4" name="Straight Connector 28"/>
          <p:cNvCxnSpPr>
            <a:cxnSpLocks noChangeShapeType="1"/>
          </p:cNvCxnSpPr>
          <p:nvPr/>
        </p:nvCxnSpPr>
        <p:spPr bwMode="auto">
          <a:xfrm rot="5400000">
            <a:off x="5981701" y="3390900"/>
            <a:ext cx="1752600" cy="31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5" name="Straight Connector 30"/>
          <p:cNvCxnSpPr>
            <a:cxnSpLocks noChangeShapeType="1"/>
          </p:cNvCxnSpPr>
          <p:nvPr/>
        </p:nvCxnSpPr>
        <p:spPr bwMode="auto">
          <a:xfrm rot="5400000">
            <a:off x="4114800" y="4038600"/>
            <a:ext cx="1143000" cy="76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6" name="Straight Connector 33"/>
          <p:cNvCxnSpPr>
            <a:cxnSpLocks noChangeShapeType="1"/>
          </p:cNvCxnSpPr>
          <p:nvPr/>
        </p:nvCxnSpPr>
        <p:spPr bwMode="auto">
          <a:xfrm flipV="1">
            <a:off x="4876800" y="4495800"/>
            <a:ext cx="1752600" cy="304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7" name="Straight Connector 35"/>
          <p:cNvCxnSpPr>
            <a:cxnSpLocks noChangeShapeType="1"/>
          </p:cNvCxnSpPr>
          <p:nvPr/>
        </p:nvCxnSpPr>
        <p:spPr bwMode="auto">
          <a:xfrm rot="10800000">
            <a:off x="1676400" y="1905000"/>
            <a:ext cx="16764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8" name="Straight Connector 37"/>
          <p:cNvCxnSpPr>
            <a:cxnSpLocks noChangeShapeType="1"/>
          </p:cNvCxnSpPr>
          <p:nvPr/>
        </p:nvCxnSpPr>
        <p:spPr bwMode="auto">
          <a:xfrm flipV="1">
            <a:off x="6934200" y="1676400"/>
            <a:ext cx="114300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9" name="Straight Connector 39"/>
          <p:cNvCxnSpPr>
            <a:cxnSpLocks noChangeShapeType="1"/>
          </p:cNvCxnSpPr>
          <p:nvPr/>
        </p:nvCxnSpPr>
        <p:spPr bwMode="auto">
          <a:xfrm>
            <a:off x="6858000" y="4419600"/>
            <a:ext cx="9906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0" name="Straight Connector 41"/>
          <p:cNvCxnSpPr>
            <a:cxnSpLocks noChangeShapeType="1"/>
          </p:cNvCxnSpPr>
          <p:nvPr/>
        </p:nvCxnSpPr>
        <p:spPr bwMode="auto">
          <a:xfrm rot="5400000">
            <a:off x="1447800" y="4191000"/>
            <a:ext cx="914400" cy="914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1" name="Straight Connector 43"/>
          <p:cNvCxnSpPr>
            <a:cxnSpLocks noChangeShapeType="1"/>
          </p:cNvCxnSpPr>
          <p:nvPr/>
        </p:nvCxnSpPr>
        <p:spPr bwMode="auto">
          <a:xfrm rot="5400000">
            <a:off x="3771900" y="5067300"/>
            <a:ext cx="9144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2" name="Straight Connector 45"/>
          <p:cNvCxnSpPr>
            <a:cxnSpLocks noChangeShapeType="1"/>
          </p:cNvCxnSpPr>
          <p:nvPr/>
        </p:nvCxnSpPr>
        <p:spPr bwMode="auto">
          <a:xfrm>
            <a:off x="4800600" y="4876800"/>
            <a:ext cx="9144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3" name="Straight Connector 48"/>
          <p:cNvCxnSpPr>
            <a:cxnSpLocks noChangeShapeType="1"/>
          </p:cNvCxnSpPr>
          <p:nvPr/>
        </p:nvCxnSpPr>
        <p:spPr bwMode="auto">
          <a:xfrm flipV="1">
            <a:off x="3810000" y="1447800"/>
            <a:ext cx="1066800" cy="914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4" name="Straight Connector 50"/>
          <p:cNvCxnSpPr>
            <a:cxnSpLocks noChangeShapeType="1"/>
          </p:cNvCxnSpPr>
          <p:nvPr/>
        </p:nvCxnSpPr>
        <p:spPr bwMode="auto">
          <a:xfrm rot="10800000">
            <a:off x="609600" y="3657600"/>
            <a:ext cx="16002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2245" name="Picture 1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09800"/>
            <a:ext cx="839788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6" name="Picture 1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10000"/>
            <a:ext cx="839788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1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114800"/>
            <a:ext cx="839788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8" name="Picture 1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133600"/>
            <a:ext cx="839788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9" name="Picture 1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95800"/>
            <a:ext cx="839788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50" name="Picture 1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106738"/>
            <a:ext cx="839788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251" name="Group 12"/>
          <p:cNvGrpSpPr/>
          <p:nvPr/>
        </p:nvGrpSpPr>
        <p:grpSpPr bwMode="auto">
          <a:xfrm>
            <a:off x="685800" y="3048000"/>
            <a:ext cx="327025" cy="457200"/>
            <a:chOff x="4505" y="1615"/>
            <a:chExt cx="206" cy="288"/>
          </a:xfrm>
        </p:grpSpPr>
        <p:sp>
          <p:nvSpPr>
            <p:cNvPr id="52256" name="Rectangle 13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52257" name="Rectangle 14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</p:grpSp>
      <p:grpSp>
        <p:nvGrpSpPr>
          <p:cNvPr id="52252" name="Group 12"/>
          <p:cNvGrpSpPr/>
          <p:nvPr/>
        </p:nvGrpSpPr>
        <p:grpSpPr bwMode="auto">
          <a:xfrm>
            <a:off x="7848600" y="4343400"/>
            <a:ext cx="327025" cy="457200"/>
            <a:chOff x="4505" y="1615"/>
            <a:chExt cx="206" cy="288"/>
          </a:xfrm>
        </p:grpSpPr>
        <p:sp>
          <p:nvSpPr>
            <p:cNvPr id="52254" name="Rectangle 13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sp>
          <p:nvSpPr>
            <p:cNvPr id="52255" name="Rectangle 14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</p:grpSp>
      <p:sp>
        <p:nvSpPr>
          <p:cNvPr id="52253" name="TextBox 57"/>
          <p:cNvSpPr txBox="1">
            <a:spLocks noChangeArrowheads="1"/>
          </p:cNvSpPr>
          <p:nvPr/>
        </p:nvSpPr>
        <p:spPr bwMode="auto">
          <a:xfrm>
            <a:off x="1752600" y="6172200"/>
            <a:ext cx="6057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/>
              <a:t>Forward packets from the sender to the receiver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Split into Data vs. Control Plane</a:t>
            </a:r>
          </a:p>
        </p:txBody>
      </p:sp>
      <p:sp>
        <p:nvSpPr>
          <p:cNvPr id="5325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/>
              <a:t>Data plane: </a:t>
            </a:r>
            <a:r>
              <a:rPr lang="en-US" altLang="zh-CN" sz="3200">
                <a:solidFill>
                  <a:srgbClr val="000000"/>
                </a:solidFill>
              </a:rPr>
              <a:t>packets</a:t>
            </a:r>
          </a:p>
          <a:p>
            <a:pPr lvl="1"/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Handle individual packets as they arrive</a:t>
            </a:r>
          </a:p>
          <a:p>
            <a:pPr lvl="1"/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Forward, drop, or buffer</a:t>
            </a:r>
          </a:p>
          <a:p>
            <a:pPr lvl="1"/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Mark, shape, schedule, …</a:t>
            </a:r>
          </a:p>
          <a:p>
            <a:r>
              <a:rPr lang="en-US" altLang="zh-CN" sz="3200"/>
              <a:t>Control plane: </a:t>
            </a:r>
            <a:r>
              <a:rPr lang="en-US" altLang="zh-CN" sz="3200">
                <a:solidFill>
                  <a:schemeClr val="tx2"/>
                </a:solidFill>
              </a:rPr>
              <a:t>events</a:t>
            </a:r>
          </a:p>
          <a:p>
            <a:pPr lvl="1"/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Track changes in network topology</a:t>
            </a:r>
          </a:p>
          <a:p>
            <a:pPr lvl="1"/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Compute paths through the network</a:t>
            </a:r>
          </a:p>
          <a:p>
            <a:pPr lvl="1"/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Reserve resources along a path</a:t>
            </a:r>
          </a:p>
        </p:txBody>
      </p:sp>
      <p:sp>
        <p:nvSpPr>
          <p:cNvPr id="53252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FFDB32-0EC0-4C53-8BCD-286C53DC9161}" type="slidenum">
              <a:rPr lang="en-US" altLang="zh-CN" sz="1400" b="0" smtClean="0">
                <a:latin typeface="Times New Roman" panose="02020603050405020304" pitchFamily="18" charset="0"/>
              </a:rPr>
              <a:t>42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3253" name="Line 1029"/>
          <p:cNvSpPr>
            <a:spLocks noChangeShapeType="1"/>
          </p:cNvSpPr>
          <p:nvPr/>
        </p:nvSpPr>
        <p:spPr bwMode="auto">
          <a:xfrm flipV="1">
            <a:off x="6324600" y="2590800"/>
            <a:ext cx="754063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4" name="Line 1030"/>
          <p:cNvSpPr>
            <a:spLocks noChangeShapeType="1"/>
          </p:cNvSpPr>
          <p:nvPr/>
        </p:nvSpPr>
        <p:spPr bwMode="auto">
          <a:xfrm>
            <a:off x="6477000" y="35052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5" name="Line 1031"/>
          <p:cNvSpPr>
            <a:spLocks noChangeShapeType="1"/>
          </p:cNvSpPr>
          <p:nvPr/>
        </p:nvSpPr>
        <p:spPr bwMode="auto">
          <a:xfrm>
            <a:off x="7467600" y="2667000"/>
            <a:ext cx="6858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3256" name="Picture 103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52800"/>
            <a:ext cx="6016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7" name="Picture 103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352800"/>
            <a:ext cx="6016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103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288" y="2379663"/>
            <a:ext cx="5810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9" name="TextBox 11"/>
          <p:cNvSpPr txBox="1">
            <a:spLocks noChangeArrowheads="1"/>
          </p:cNvSpPr>
          <p:nvPr/>
        </p:nvSpPr>
        <p:spPr bwMode="auto">
          <a:xfrm>
            <a:off x="735013" y="5943600"/>
            <a:ext cx="7827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CN" sz="2400"/>
              <a:t>Motivated by need for high-speed packet forwarding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4572000" y="4229100"/>
          <a:ext cx="4732338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6" r:id="rId3" imgW="1905000" imgH="1390650" progId="MSPhotoEd.3">
                  <p:embed/>
                </p:oleObj>
              </mc:Choice>
              <mc:Fallback>
                <p:oleObj r:id="rId3" imgW="1905000" imgH="1390650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229100"/>
                        <a:ext cx="4732338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Adding the Management Plane </a:t>
            </a:r>
          </a:p>
        </p:txBody>
      </p:sp>
      <p:sp>
        <p:nvSpPr>
          <p:cNvPr id="54276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Making the network run </a:t>
            </a:r>
            <a:r>
              <a:rPr lang="en-US" altLang="zh-CN" i="1"/>
              <a:t>well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Traffic reaches the right destination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Traffic flows over short, uncongested paths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Unwanted traffic is discarded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Failure recovery happens quickly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Routers don</a:t>
            </a:r>
            <a:r>
              <a:rPr lang="ja-JP" altLang="en-US"/>
              <a:t>’</a:t>
            </a:r>
            <a:r>
              <a:rPr lang="en-US" altLang="ja-JP"/>
              <a:t>t run out of resources</a:t>
            </a:r>
          </a:p>
          <a:p>
            <a:r>
              <a:rPr lang="en-US" altLang="zh-CN"/>
              <a:t>A control loop with the network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Measure (sense): topology,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traffic, performance, …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Control (actuate): configure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control and data planes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277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24800" y="6324600"/>
            <a:ext cx="9144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687600-8D7D-407F-A916-EF3CFFA816F1}" type="slidenum">
              <a:rPr lang="en-US" altLang="zh-CN" sz="1400" b="0" smtClean="0">
                <a:latin typeface="Times New Roman" panose="02020603050405020304" pitchFamily="18" charset="0"/>
              </a:rPr>
              <a:t>43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4278" name="Line 1029"/>
          <p:cNvSpPr>
            <a:spLocks noChangeShapeType="1"/>
          </p:cNvSpPr>
          <p:nvPr/>
        </p:nvSpPr>
        <p:spPr bwMode="auto">
          <a:xfrm flipV="1">
            <a:off x="6027738" y="4953000"/>
            <a:ext cx="754062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9" name="Line 1030"/>
          <p:cNvSpPr>
            <a:spLocks noChangeShapeType="1"/>
          </p:cNvSpPr>
          <p:nvPr/>
        </p:nvSpPr>
        <p:spPr bwMode="auto">
          <a:xfrm>
            <a:off x="6180138" y="58674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0" name="Line 1031"/>
          <p:cNvSpPr>
            <a:spLocks noChangeShapeType="1"/>
          </p:cNvSpPr>
          <p:nvPr/>
        </p:nvSpPr>
        <p:spPr bwMode="auto">
          <a:xfrm>
            <a:off x="7170738" y="5029200"/>
            <a:ext cx="6858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4281" name="Picture 103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538" y="5715000"/>
            <a:ext cx="6016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2" name="Picture 103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938" y="5715000"/>
            <a:ext cx="6016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3" name="Picture 103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25" y="4741863"/>
            <a:ext cx="5810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4" name="Picture 11" descr="imag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819400"/>
            <a:ext cx="11430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285" name="Curved Connector 13"/>
          <p:cNvCxnSpPr>
            <a:cxnSpLocks noChangeShapeType="1"/>
          </p:cNvCxnSpPr>
          <p:nvPr/>
        </p:nvCxnSpPr>
        <p:spPr bwMode="auto">
          <a:xfrm rot="5400000" flipH="1" flipV="1">
            <a:off x="5454650" y="3779838"/>
            <a:ext cx="1587500" cy="914400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6" name="Shape 16"/>
          <p:cNvCxnSpPr>
            <a:cxnSpLocks noChangeShapeType="1"/>
          </p:cNvCxnSpPr>
          <p:nvPr/>
        </p:nvCxnSpPr>
        <p:spPr bwMode="auto">
          <a:xfrm>
            <a:off x="7848600" y="3443288"/>
            <a:ext cx="762000" cy="1738312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3A3352AD-47F7-432D-92C8-1B522006C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64" y="1739224"/>
            <a:ext cx="848728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</a:pPr>
            <a:r>
              <a:rPr lang="en-US" altLang="zh-CN" sz="4000" b="1" dirty="0"/>
              <a:t>Choose  one of the following projects to complete.</a:t>
            </a:r>
            <a:endParaRPr lang="zh-CN" altLang="zh-CN" sz="4000" b="1" dirty="0"/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2AB91750-2AA0-495D-B33B-F64A14AE0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81" y="203064"/>
            <a:ext cx="66246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5400" b="1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91753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3A3352AD-47F7-432D-92C8-1B522006C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64" y="1739224"/>
            <a:ext cx="8487284" cy="224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</a:pPr>
            <a:r>
              <a:rPr lang="zh-CN" altLang="zh-CN" sz="2800" b="1" dirty="0"/>
              <a:t> Write a TCP client  and </a:t>
            </a:r>
            <a:r>
              <a:rPr lang="en-US" altLang="zh-CN" sz="2800" b="1" dirty="0"/>
              <a:t>a </a:t>
            </a:r>
            <a:r>
              <a:rPr lang="zh-CN" altLang="zh-CN" sz="2800" b="1" dirty="0"/>
              <a:t>TCP server programs.</a:t>
            </a:r>
          </a:p>
          <a:p>
            <a:pPr eaLnBrk="1" hangingPunct="1">
              <a:spcBef>
                <a:spcPct val="50000"/>
              </a:spcBef>
              <a:buSzTx/>
              <a:buNone/>
            </a:pPr>
            <a:r>
              <a:rPr lang="en-US" altLang="zh-CN" sz="2800" b="1" dirty="0"/>
              <a:t>---</a:t>
            </a:r>
            <a:r>
              <a:rPr lang="zh-CN" altLang="zh-CN" sz="2800" b="1" dirty="0"/>
              <a:t>Client sends file name and  file to the server.</a:t>
            </a:r>
          </a:p>
          <a:p>
            <a:pPr eaLnBrk="1" hangingPunct="1">
              <a:spcBef>
                <a:spcPct val="50000"/>
              </a:spcBef>
              <a:buSzTx/>
              <a:buNone/>
            </a:pPr>
            <a:r>
              <a:rPr lang="en-US" altLang="zh-CN" sz="2800" dirty="0"/>
              <a:t>--- </a:t>
            </a:r>
            <a:r>
              <a:rPr lang="zh-CN" altLang="zh-CN" sz="2800" b="1" dirty="0"/>
              <a:t>Server receives file name and  file from client, then store in the server</a:t>
            </a:r>
            <a:r>
              <a:rPr lang="en-US" altLang="zh-CN" sz="2800" b="1" dirty="0"/>
              <a:t>’</a:t>
            </a:r>
            <a:r>
              <a:rPr lang="zh-CN" altLang="zh-CN" sz="2800" b="1" dirty="0"/>
              <a:t>s disk.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2AB91750-2AA0-495D-B33B-F64A14AE0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81" y="203064"/>
            <a:ext cx="66246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5400" b="1" dirty="0"/>
              <a:t>Project 1 </a:t>
            </a:r>
          </a:p>
        </p:txBody>
      </p:sp>
    </p:spTree>
    <p:extLst>
      <p:ext uri="{BB962C8B-B14F-4D97-AF65-F5344CB8AC3E}">
        <p14:creationId xmlns:p14="http://schemas.microsoft.com/office/powerpoint/2010/main" val="233816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AF0F9473-8CF0-4CBA-A2CA-EB07F49E6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772" y="1739224"/>
            <a:ext cx="841047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</a:pPr>
            <a:r>
              <a:rPr lang="zh-CN" altLang="zh-CN" sz="2800" dirty="0"/>
              <a:t> </a:t>
            </a:r>
            <a:r>
              <a:rPr lang="zh-CN" altLang="zh-CN" sz="2800" b="1" dirty="0"/>
              <a:t>Writ </a:t>
            </a:r>
            <a:r>
              <a:rPr lang="en-US" altLang="zh-CN" sz="2800" b="1" dirty="0"/>
              <a:t>a </a:t>
            </a:r>
            <a:r>
              <a:rPr lang="zh-CN" altLang="zh-CN" sz="2800" b="1" dirty="0"/>
              <a:t>TCP server programs</a:t>
            </a:r>
            <a:r>
              <a:rPr lang="en-US" altLang="zh-CN" sz="2800" b="1" dirty="0"/>
              <a:t> which manages the clients who can talking each other</a:t>
            </a:r>
            <a:r>
              <a:rPr lang="zh-CN" altLang="zh-CN" sz="2800" b="1" dirty="0"/>
              <a:t>.</a:t>
            </a:r>
          </a:p>
          <a:p>
            <a:pPr eaLnBrk="1" hangingPunct="1">
              <a:spcBef>
                <a:spcPct val="50000"/>
              </a:spcBef>
              <a:buSzTx/>
              <a:buNone/>
            </a:pPr>
            <a:r>
              <a:rPr lang="en-US" altLang="zh-CN" sz="2800" dirty="0"/>
              <a:t>--- </a:t>
            </a:r>
            <a:r>
              <a:rPr lang="zh-CN" altLang="zh-CN" sz="2800" b="1" dirty="0"/>
              <a:t>Basically </a:t>
            </a:r>
            <a:r>
              <a:rPr lang="en-US" altLang="zh-CN" sz="2800" b="1" dirty="0"/>
              <a:t>client is </a:t>
            </a:r>
            <a:r>
              <a:rPr lang="zh-CN" altLang="zh-CN" sz="2800" b="1" dirty="0"/>
              <a:t>a talking program</a:t>
            </a:r>
          </a:p>
          <a:p>
            <a:pPr eaLnBrk="1" hangingPunct="1">
              <a:spcBef>
                <a:spcPct val="50000"/>
              </a:spcBef>
              <a:buSzTx/>
              <a:buNone/>
            </a:pPr>
            <a:r>
              <a:rPr lang="en-US" altLang="zh-CN" sz="2800" dirty="0"/>
              <a:t>--- </a:t>
            </a:r>
            <a:r>
              <a:rPr lang="zh-CN" altLang="zh-CN" sz="2800" b="1" dirty="0"/>
              <a:t>Client registers with server, </a:t>
            </a:r>
            <a:r>
              <a:rPr lang="en-US" altLang="zh-CN" sz="2800" b="1" dirty="0"/>
              <a:t>then the </a:t>
            </a:r>
            <a:r>
              <a:rPr lang="zh-CN" altLang="zh-CN" sz="2800" b="1" dirty="0"/>
              <a:t>client can choose another client to talk.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4D9EA6A5-989A-4EA9-B716-4B5B0C1C6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40" y="279872"/>
            <a:ext cx="66246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5400" b="1" dirty="0"/>
              <a:t>Project 2 </a:t>
            </a:r>
          </a:p>
        </p:txBody>
      </p:sp>
    </p:spTree>
    <p:extLst>
      <p:ext uri="{BB962C8B-B14F-4D97-AF65-F5344CB8AC3E}">
        <p14:creationId xmlns:p14="http://schemas.microsoft.com/office/powerpoint/2010/main" val="330043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083364"/>
            <a:ext cx="8229600" cy="2576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540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Introduction of Network</a:t>
            </a:r>
          </a:p>
          <a:p>
            <a:pPr>
              <a:lnSpc>
                <a:spcPct val="90000"/>
              </a:lnSpc>
            </a:pPr>
            <a:endParaRPr lang="en-US" altLang="zh-CN" sz="540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47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Internet: An Exciting Time</a:t>
            </a:r>
          </a:p>
        </p:txBody>
      </p:sp>
      <p:sp>
        <p:nvSpPr>
          <p:cNvPr id="717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One of the most influential inventions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A research experiment that escaped from the lab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… to be a global communications infrastructure</a:t>
            </a:r>
          </a:p>
          <a:p>
            <a:r>
              <a:rPr lang="en-US" altLang="zh-CN" sz="3200" dirty="0"/>
              <a:t>Ever wider reach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Today: nearly 4 billion users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Tomorrow: more users, computers, things, …</a:t>
            </a:r>
          </a:p>
          <a:p>
            <a:r>
              <a:rPr lang="en-US" altLang="zh-CN" sz="3200" dirty="0"/>
              <a:t>Near-constant innovation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Apps: Web, P2P, social networks, virtual worlds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Links: optics, </a:t>
            </a:r>
            <a:r>
              <a:rPr lang="en-US" altLang="zh-CN" sz="2800" dirty="0" err="1">
                <a:ea typeface="宋体" panose="02010600030101010101" pitchFamily="2" charset="-122"/>
              </a:rPr>
              <a:t>WiFi</a:t>
            </a:r>
            <a:r>
              <a:rPr lang="en-US" altLang="zh-CN" sz="2800" dirty="0">
                <a:ea typeface="宋体" panose="02010600030101010101" pitchFamily="2" charset="-122"/>
              </a:rPr>
              <a:t>, cellular, </a:t>
            </a:r>
            <a:r>
              <a:rPr lang="en-US" altLang="zh-CN" sz="2800" dirty="0" err="1">
                <a:ea typeface="宋体" panose="02010600030101010101" pitchFamily="2" charset="-122"/>
              </a:rPr>
              <a:t>WiMax</a:t>
            </a:r>
            <a:r>
              <a:rPr lang="en-US" altLang="zh-CN" sz="2800" dirty="0">
                <a:ea typeface="宋体" panose="02010600030101010101" pitchFamily="2" charset="-122"/>
              </a:rPr>
              <a:t>, ...</a:t>
            </a:r>
          </a:p>
        </p:txBody>
      </p:sp>
      <p:sp>
        <p:nvSpPr>
          <p:cNvPr id="7172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398793-32BC-47C0-BE8E-71960F8192E8}" type="slidenum">
              <a:rPr lang="en-US" altLang="zh-CN" sz="1400" b="0" smtClean="0">
                <a:latin typeface="Times New Roman" panose="02020603050405020304" pitchFamily="18" charset="0"/>
              </a:rPr>
              <a:t>9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y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cs426">
      <a:majorFont>
        <a:latin typeface="Helvetica"/>
        <a:ea typeface=""/>
        <a:cs typeface="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cs42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42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D:\Funk\Courses\cs217\cs426.pot</Template>
  <TotalTime>316</TotalTime>
  <Words>1490</Words>
  <Application>Microsoft Office PowerPoint</Application>
  <PresentationFormat>全屏显示(4:3)</PresentationFormat>
  <Paragraphs>447</Paragraphs>
  <Slides>43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MS PGothic</vt:lpstr>
      <vt:lpstr>宋体</vt:lpstr>
      <vt:lpstr>Arial</vt:lpstr>
      <vt:lpstr>Calibri</vt:lpstr>
      <vt:lpstr>Courier New</vt:lpstr>
      <vt:lpstr>Helvetica</vt:lpstr>
      <vt:lpstr>Tahoma</vt:lpstr>
      <vt:lpstr>Times New Roman</vt:lpstr>
      <vt:lpstr>Wingdings</vt:lpstr>
      <vt:lpstr>ty</vt:lpstr>
      <vt:lpstr>MSPhotoEd.3</vt:lpstr>
      <vt:lpstr>Internet Programming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Internet: An Exciting Time</vt:lpstr>
      <vt:lpstr>Transforming Everything</vt:lpstr>
      <vt:lpstr>But, What is Networking?</vt:lpstr>
      <vt:lpstr>A Plethora of Protocol Acronyms?</vt:lpstr>
      <vt:lpstr>A Heap of Header Formats?</vt:lpstr>
      <vt:lpstr>TCP/IP Header Formats in Lego</vt:lpstr>
      <vt:lpstr>A Big Bunch of Boxes?</vt:lpstr>
      <vt:lpstr>A Ton of Tools?</vt:lpstr>
      <vt:lpstr>A Ton of Tools?</vt:lpstr>
      <vt:lpstr>What Do Peers in Other Fields Say?</vt:lpstr>
      <vt:lpstr>What Peers in Other Fields Say?</vt:lpstr>
      <vt:lpstr>But, That Doesn’t Say What Networking Really Is</vt:lpstr>
      <vt:lpstr>One Take on Defining Networking</vt:lpstr>
      <vt:lpstr>What is a Network Protocol?</vt:lpstr>
      <vt:lpstr>Getting Started…</vt:lpstr>
      <vt:lpstr>Best-Effort Packet-Delivery Service</vt:lpstr>
      <vt:lpstr>Host-Network Division of Labor</vt:lpstr>
      <vt:lpstr>Host-Network Interface: Why Packets?</vt:lpstr>
      <vt:lpstr>Host-Network Interface: Why Best-Effort?</vt:lpstr>
      <vt:lpstr>Intermediate Transport Layer</vt:lpstr>
      <vt:lpstr>Modularity Through Layering</vt:lpstr>
      <vt:lpstr>IP Protocol Stack</vt:lpstr>
      <vt:lpstr>IP Suite: End Hosts vs. Routers</vt:lpstr>
      <vt:lpstr>The “Narrow Waist” of IP</vt:lpstr>
      <vt:lpstr>Layer Encapsulation</vt:lpstr>
      <vt:lpstr>Directories and Routing</vt:lpstr>
      <vt:lpstr>Relationship Between Layers</vt:lpstr>
      <vt:lpstr>Directories: Mapping Name to Address</vt:lpstr>
      <vt:lpstr>Types of Directories</vt:lpstr>
      <vt:lpstr>Routing: Mapping Link to Path</vt:lpstr>
      <vt:lpstr>Path Computation</vt:lpstr>
      <vt:lpstr>Data, Control, and  Management Planes</vt:lpstr>
      <vt:lpstr>Inside the Network</vt:lpstr>
      <vt:lpstr>Split into Data vs. Control Plane</vt:lpstr>
      <vt:lpstr>Adding the Management Plane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/>
  <cp:lastModifiedBy>chinagulit</cp:lastModifiedBy>
  <cp:revision>2448</cp:revision>
  <cp:lastPrinted>2010-07-01T15:44:00Z</cp:lastPrinted>
  <dcterms:created xsi:type="dcterms:W3CDTF">2010-09-16T02:10:00Z</dcterms:created>
  <dcterms:modified xsi:type="dcterms:W3CDTF">2022-02-21T07:44:38Z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2052-11.1.0.9292</vt:lpwstr>
  </property>
</Properties>
</file>