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  <p:sldMasterId id="2147483689" r:id="rId2"/>
  </p:sldMasterIdLst>
  <p:notesMasterIdLst>
    <p:notesMasterId r:id="rId40"/>
  </p:notesMasterIdLst>
  <p:handoutMasterIdLst>
    <p:handoutMasterId r:id="rId41"/>
  </p:handoutMasterIdLst>
  <p:sldIdLst>
    <p:sldId id="279" r:id="rId3"/>
    <p:sldId id="297" r:id="rId4"/>
    <p:sldId id="305" r:id="rId5"/>
    <p:sldId id="325" r:id="rId6"/>
    <p:sldId id="306" r:id="rId7"/>
    <p:sldId id="338" r:id="rId8"/>
    <p:sldId id="326" r:id="rId9"/>
    <p:sldId id="324" r:id="rId10"/>
    <p:sldId id="307" r:id="rId11"/>
    <p:sldId id="308" r:id="rId12"/>
    <p:sldId id="309" r:id="rId13"/>
    <p:sldId id="349" r:id="rId14"/>
    <p:sldId id="331" r:id="rId15"/>
    <p:sldId id="310" r:id="rId16"/>
    <p:sldId id="315" r:id="rId17"/>
    <p:sldId id="323" r:id="rId18"/>
    <p:sldId id="327" r:id="rId19"/>
    <p:sldId id="339" r:id="rId20"/>
    <p:sldId id="341" r:id="rId21"/>
    <p:sldId id="340" r:id="rId22"/>
    <p:sldId id="342" r:id="rId23"/>
    <p:sldId id="343" r:id="rId24"/>
    <p:sldId id="311" r:id="rId25"/>
    <p:sldId id="312" r:id="rId26"/>
    <p:sldId id="313" r:id="rId27"/>
    <p:sldId id="316" r:id="rId28"/>
    <p:sldId id="314" r:id="rId29"/>
    <p:sldId id="334" r:id="rId30"/>
    <p:sldId id="346" r:id="rId31"/>
    <p:sldId id="329" r:id="rId32"/>
    <p:sldId id="317" r:id="rId33"/>
    <p:sldId id="330" r:id="rId34"/>
    <p:sldId id="348" r:id="rId35"/>
    <p:sldId id="328" r:id="rId36"/>
    <p:sldId id="344" r:id="rId37"/>
    <p:sldId id="347" r:id="rId38"/>
    <p:sldId id="34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08" autoAdjust="0"/>
  </p:normalViewPr>
  <p:slideViewPr>
    <p:cSldViewPr>
      <p:cViewPr varScale="1">
        <p:scale>
          <a:sx n="81" d="100"/>
          <a:sy n="81" d="100"/>
        </p:scale>
        <p:origin x="11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Prepared by Costantinos Costa for EPL 233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144FB-B463-441D-B3CB-ABC8281C7360}" type="datetimeFigureOut">
              <a:rPr lang="en-US" smtClean="0"/>
              <a:t>24-Jan-17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C6BA-59E6-4FB2-BFE1-71E967D0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809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Prepared by Costantinos Costa for EPL 233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2D7F2-1265-465E-8B3A-DF69D85C9AC3}" type="datetimeFigureOut">
              <a:rPr lang="en-US" smtClean="0"/>
              <a:t>24-Jan-17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51473-9669-4019-A887-D746B37F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1527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u.apache.org/dist/maven/maven-3/3.3.9/binaries/apache-maven-3.3.9-bin.tar.gz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elp.ubuntu.com/community/EnvironmentVariable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u.apache.org/dist/maven/maven-3/3.3.9/binaries/apache-maven-3.3.9-bin.tar.gz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elp.ubuntu.com/community/EnvironmentVariables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51473-9669-4019-A887-D746B37F3345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Prepared by Costantinos Costa for EPL 233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Costantinos Costa for EPL 233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851473-9669-4019-A887-D746B37F33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01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Costantinos Costa for EPL 233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851473-9669-4019-A887-D746B37F33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4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 smtClean="0"/>
              <a:t>Για την επίλυση κάποιου προβλήματος με το </a:t>
            </a:r>
            <a:r>
              <a:rPr lang="el-GR" dirty="0" err="1" smtClean="0"/>
              <a:t>Map</a:t>
            </a:r>
            <a:r>
              <a:rPr lang="el-GR" dirty="0" smtClean="0"/>
              <a:t> </a:t>
            </a:r>
            <a:r>
              <a:rPr lang="el-GR" dirty="0" err="1" smtClean="0"/>
              <a:t>Reduce</a:t>
            </a:r>
            <a:r>
              <a:rPr lang="el-GR" dirty="0" smtClean="0"/>
              <a:t>, ο προγραμματιστής πρέπει να υλοποιήσει τουλάχιστον την συνάρτηση </a:t>
            </a:r>
            <a:r>
              <a:rPr lang="el-GR" dirty="0" err="1" smtClean="0"/>
              <a:t>map</a:t>
            </a:r>
            <a:r>
              <a:rPr lang="el-GR" dirty="0" smtClean="0"/>
              <a:t>. Κάποιες απλές εργασίες μπορούν να υλοποιηθούν μόνο με την χρήση της συνάρτησης </a:t>
            </a:r>
            <a:r>
              <a:rPr lang="el-GR" dirty="0" err="1" smtClean="0"/>
              <a:t>map</a:t>
            </a:r>
            <a:r>
              <a:rPr lang="el-GR" dirty="0" smtClean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Costantinos Costa for EPL 233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851473-9669-4019-A887-D746B37F33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73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rgbClr val="CF0E30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rgbClr val="CF0E30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rgbClr val="CF0E30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rgbClr val="CF0E30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rgbClr val="CF0E30"/>
                </a:solidFill>
                <a:latin typeface="Times New Roman" pitchFamily="18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F0E30"/>
                </a:solidFill>
                <a:latin typeface="Times New Roman" pitchFamily="18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F0E30"/>
                </a:solidFill>
                <a:latin typeface="Times New Roman" pitchFamily="18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F0E30"/>
                </a:solidFill>
                <a:latin typeface="Times New Roman" pitchFamily="18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F0E30"/>
                </a:solidFill>
                <a:latin typeface="Times New Roman" pitchFamily="18" charset="0"/>
              </a:defRPr>
            </a:lvl9pPr>
          </a:lstStyle>
          <a:p>
            <a:fld id="{FE2FF04C-856F-4BE8-8EA8-3221686FA351}" type="slidenum">
              <a:rPr lang="en-IN" altLang="en-US" b="0">
                <a:solidFill>
                  <a:schemeClr val="tx1"/>
                </a:solidFill>
              </a:rPr>
              <a:pPr/>
              <a:t>22</a:t>
            </a:fld>
            <a:endParaRPr lang="en-IN" altLang="en-US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3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Costantinos Costa for EPL 233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851473-9669-4019-A887-D746B37F33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9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Costantinos Costa for EPL 233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851473-9669-4019-A887-D746B37F33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9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Costantinos Costa for EPL 233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851473-9669-4019-A887-D746B37F33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8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context.write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(word,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one);</a:t>
            </a:r>
          </a:p>
          <a:p>
            <a:endParaRPr lang="en-US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 +=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values.next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().get();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Costantinos Costa for EPL 233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851473-9669-4019-A887-D746B37F33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1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On the successful completion of a job, the MapReduce runtime creates a _SUCCESS file in the output directory. This may be useful for applications that need to see if a result set is complete just by inspecting HDFS. (MAPREDUCE-947)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would typically be used by job scheduling systems (such as OOZIE), to denote that follow-on processing on the contents of this directory can commence as all the data has been output.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output files are by default named part-x-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yyyyy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 is either 'm' or 'r', depending on whether the job was a map only job, or reduce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yyyyy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mapper or reducer task number (zero based)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 job which has 32 reducers will have files named part-r-00000 to part-r-00031, one for each reducer task.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Costantinos Costa for EPL 233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851473-9669-4019-A887-D746B37F334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2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2.6.3 is shipped with native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libraries (developed in C) being compiled for 64 bit.</a:t>
            </a:r>
          </a:p>
          <a:p>
            <a:r>
              <a:rPr lang="en-US" baseline="0" dirty="0" smtClean="0"/>
              <a:t>In order to run it on a 32bit machine: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Download and install binary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with 64 bit compiled libraries. Native libraries must be replaced with 32bit compiled libraries.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Download apache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source </a:t>
            </a:r>
            <a:r>
              <a:rPr lang="en-US" baseline="0" dirty="0" err="1" smtClean="0"/>
              <a:t>tarball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untar</a:t>
            </a:r>
            <a:r>
              <a:rPr lang="en-US" baseline="0" dirty="0" smtClean="0"/>
              <a:t> and enter folder)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Install prerequisites mentioned in BUILDING.txt</a:t>
            </a:r>
          </a:p>
          <a:p>
            <a:pPr marL="228600" indent="-228600">
              <a:buAutoNum type="alphaLcParenR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 the native libraries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using: </a:t>
            </a:r>
            <a:r>
              <a:rPr lang="en-US" dirty="0" err="1" smtClean="0"/>
              <a:t>mvn</a:t>
            </a:r>
            <a:r>
              <a:rPr lang="en-US" dirty="0" smtClean="0"/>
              <a:t> package -</a:t>
            </a:r>
            <a:r>
              <a:rPr lang="en-US" dirty="0" err="1" smtClean="0"/>
              <a:t>Pdist,native</a:t>
            </a:r>
            <a:r>
              <a:rPr lang="en-US" dirty="0" smtClean="0"/>
              <a:t> -</a:t>
            </a:r>
            <a:r>
              <a:rPr lang="en-US" dirty="0" err="1" smtClean="0"/>
              <a:t>DskipTests</a:t>
            </a:r>
            <a:r>
              <a:rPr lang="en-US" dirty="0" smtClean="0"/>
              <a:t> –</a:t>
            </a:r>
            <a:r>
              <a:rPr lang="en-US" dirty="0" err="1" smtClean="0"/>
              <a:t>Dtar</a:t>
            </a:r>
            <a:endParaRPr lang="en-US" dirty="0" smtClean="0"/>
          </a:p>
          <a:p>
            <a:pPr marL="228600" indent="-228600">
              <a:buAutoNum type="alphaLcParenR"/>
            </a:pPr>
            <a:r>
              <a:rPr lang="en-US" dirty="0" smtClean="0"/>
              <a:t>Find in folder ./</a:t>
            </a:r>
            <a:r>
              <a:rPr lang="en-US" dirty="0" err="1" smtClean="0"/>
              <a:t>hadoop</a:t>
            </a:r>
            <a:r>
              <a:rPr lang="en-US" dirty="0" smtClean="0"/>
              <a:t>-</a:t>
            </a:r>
            <a:r>
              <a:rPr lang="en-US" dirty="0" err="1" smtClean="0"/>
              <a:t>hdfs</a:t>
            </a:r>
            <a:r>
              <a:rPr lang="en-US" dirty="0" smtClean="0"/>
              <a:t>-project/</a:t>
            </a:r>
            <a:r>
              <a:rPr lang="en-US" dirty="0" err="1" smtClean="0"/>
              <a:t>hadoop-hdfs</a:t>
            </a:r>
            <a:r>
              <a:rPr lang="en-US" dirty="0" smtClean="0"/>
              <a:t>/target/hadoop-hdfs-2.6.3/lib/native: (</a:t>
            </a:r>
            <a:r>
              <a:rPr lang="en-US" b="1" dirty="0" err="1" smtClean="0"/>
              <a:t>libhdfs.a</a:t>
            </a:r>
            <a:r>
              <a:rPr lang="en-US" b="1" dirty="0" smtClean="0"/>
              <a:t>, libhdfs.so, libhdfs.so.0.0.0</a:t>
            </a:r>
            <a:r>
              <a:rPr lang="en-US" dirty="0" smtClean="0"/>
              <a:t>) AND in folder ./</a:t>
            </a:r>
            <a:r>
              <a:rPr lang="en-US" dirty="0" err="1" smtClean="0"/>
              <a:t>hadoop</a:t>
            </a:r>
            <a:r>
              <a:rPr lang="en-US" dirty="0" smtClean="0"/>
              <a:t>-common-project/</a:t>
            </a:r>
            <a:r>
              <a:rPr lang="en-US" dirty="0" err="1" smtClean="0"/>
              <a:t>hadoop</a:t>
            </a:r>
            <a:r>
              <a:rPr lang="en-US" dirty="0" smtClean="0"/>
              <a:t>-common/target/hadoop-common-2.6.3/lib/native: (</a:t>
            </a:r>
            <a:r>
              <a:rPr lang="en-US" b="1" dirty="0" err="1" smtClean="0"/>
              <a:t>libhadoop.a</a:t>
            </a:r>
            <a:r>
              <a:rPr lang="en-US" b="1" dirty="0" smtClean="0"/>
              <a:t>, libhadoop.so,</a:t>
            </a:r>
            <a:r>
              <a:rPr lang="en-US" b="1" baseline="0" dirty="0" smtClean="0"/>
              <a:t> </a:t>
            </a:r>
            <a:r>
              <a:rPr lang="en-US" b="1" dirty="0" smtClean="0"/>
              <a:t>libhadoop.so.1.0.0</a:t>
            </a:r>
            <a:r>
              <a:rPr lang="en-US" dirty="0" smtClean="0"/>
              <a:t>) =&gt;</a:t>
            </a:r>
            <a:r>
              <a:rPr lang="en-US" baseline="0" dirty="0" smtClean="0"/>
              <a:t> move them in 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/local/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/lib/native to replace 64-bit compiled files.</a:t>
            </a:r>
          </a:p>
          <a:p>
            <a:pPr marL="228600" indent="-228600">
              <a:buAutoNum type="alphaLcParenR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bin/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 ensures the native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is on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the system property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Djava.library.path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You can modify the bin/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 to point to your newly compiled libraries. (can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done in ~/.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bashrc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r>
              <a:rPr lang="en-US" sz="2400" dirty="0" smtClean="0">
                <a:cs typeface="Consolas" panose="020B0609020204030204" pitchFamily="49" charset="0"/>
              </a:rPr>
              <a:t>Download and install Maven (maven &gt;= 3.3.3 needed for installation of mahout 0.11.1 release)</a:t>
            </a:r>
          </a:p>
          <a:p>
            <a:pPr marL="457200" indent="-457200">
              <a:buAutoNum type="alphaLcParenR"/>
            </a:pPr>
            <a:r>
              <a:rPr lang="en-US" sz="2000" dirty="0" err="1" smtClean="0">
                <a:cs typeface="Consolas" panose="020B0609020204030204" pitchFamily="49" charset="0"/>
              </a:rPr>
              <a:t>wget</a:t>
            </a:r>
            <a:r>
              <a:rPr lang="en-US" sz="2000" dirty="0" smtClean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cs typeface="Consolas" panose="020B0609020204030204" pitchFamily="49" charset="0"/>
                <a:hlinkClick r:id="rId3"/>
              </a:rPr>
              <a:t>http://www.eu.apache.org/dist/maven/maven-3/3.3.9/binaries/apache-maven-3.3.9-bin.tar.gz</a:t>
            </a:r>
            <a:endParaRPr lang="en-US" sz="2000" dirty="0" smtClean="0">
              <a:cs typeface="Consolas" panose="020B0609020204030204" pitchFamily="49" charset="0"/>
            </a:endParaRPr>
          </a:p>
          <a:p>
            <a:pPr marL="457200" indent="-457200">
              <a:buAutoNum type="alphaLcParenR"/>
            </a:pPr>
            <a:r>
              <a:rPr lang="en-US" sz="2000" dirty="0" smtClean="0"/>
              <a:t>tar </a:t>
            </a:r>
            <a:r>
              <a:rPr lang="en-US" sz="2000" dirty="0" err="1" smtClean="0"/>
              <a:t>xzvf</a:t>
            </a:r>
            <a:r>
              <a:rPr lang="en-US" sz="2000" dirty="0" smtClean="0"/>
              <a:t> apache-maven-3.3.9-bin.tar.gz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Add the bin directory of the created directory apache-maven-3.3.9 to the PATH environment variable</a:t>
            </a:r>
          </a:p>
          <a:p>
            <a:pPr marL="914400" lvl="1" indent="-457200">
              <a:buAutoNum type="alphaLcParenR"/>
            </a:pPr>
            <a:r>
              <a:rPr lang="en-US" sz="1600" dirty="0" smtClean="0">
                <a:cs typeface="Consolas" panose="020B0609020204030204" pitchFamily="49" charset="0"/>
              </a:rPr>
              <a:t>See instructions here: </a:t>
            </a:r>
            <a:r>
              <a:rPr lang="en-US" sz="1600" dirty="0" smtClean="0">
                <a:cs typeface="Consolas" panose="020B0609020204030204" pitchFamily="49" charset="0"/>
                <a:hlinkClick r:id="rId4"/>
              </a:rPr>
              <a:t>https://help.ubuntu.com/community/EnvironmentVariables</a:t>
            </a:r>
            <a:endParaRPr lang="en-US" sz="1600" dirty="0" smtClean="0">
              <a:cs typeface="Consolas" panose="020B0609020204030204" pitchFamily="49" charset="0"/>
            </a:endParaRPr>
          </a:p>
          <a:p>
            <a:pPr marL="914400" lvl="1" indent="-457200">
              <a:buAutoNum type="alphaLcParenR"/>
            </a:pPr>
            <a:r>
              <a:rPr lang="en-US" sz="1600" dirty="0" smtClean="0">
                <a:cs typeface="Consolas" panose="020B0609020204030204" pitchFamily="49" charset="0"/>
              </a:rPr>
              <a:t>You may need to edit /</a:t>
            </a:r>
            <a:r>
              <a:rPr lang="en-US" sz="1600" dirty="0" err="1" smtClean="0">
                <a:cs typeface="Consolas" panose="020B0609020204030204" pitchFamily="49" charset="0"/>
              </a:rPr>
              <a:t>etc</a:t>
            </a:r>
            <a:r>
              <a:rPr lang="en-US" sz="1600" dirty="0" smtClean="0">
                <a:cs typeface="Consolas" panose="020B0609020204030204" pitchFamily="49" charset="0"/>
              </a:rPr>
              <a:t>/environment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Download</a:t>
            </a:r>
            <a:r>
              <a:rPr lang="en-US" baseline="0" dirty="0" smtClean="0"/>
              <a:t> and install Mahout</a:t>
            </a:r>
          </a:p>
          <a:p>
            <a:pPr marL="228600" indent="-228600">
              <a:buAutoNum type="alphaLcParenR"/>
            </a:pPr>
            <a:r>
              <a:rPr lang="en-US" baseline="0" dirty="0" err="1" smtClean="0"/>
              <a:t>wget</a:t>
            </a:r>
            <a:r>
              <a:rPr lang="en-US" baseline="0" dirty="0" smtClean="0"/>
              <a:t> https://www.apache.org/dist/mahout/0.11.1/apache-mahout-distribution-0.11.1-src.tar.gz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dirty="0" smtClean="0">
                <a:cs typeface="Consolas" panose="020B0609020204030204" pitchFamily="49" charset="0"/>
              </a:rPr>
              <a:t>tar -</a:t>
            </a:r>
            <a:r>
              <a:rPr lang="en-US" dirty="0" err="1" smtClean="0">
                <a:cs typeface="Consolas" panose="020B0609020204030204" pitchFamily="49" charset="0"/>
              </a:rPr>
              <a:t>xzvf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baseline="0" dirty="0" smtClean="0"/>
              <a:t>apache-mahout-distribution-0.11.1-src.tar.gz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dirty="0" smtClean="0">
                <a:cs typeface="Consolas" panose="020B0609020204030204" pitchFamily="49" charset="0"/>
              </a:rPr>
              <a:t>cd apache-mahout-distribution-0.11.1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dirty="0" err="1" smtClean="0">
                <a:cs typeface="Consolas" panose="020B0609020204030204" pitchFamily="49" charset="0"/>
              </a:rPr>
              <a:t>mvn</a:t>
            </a:r>
            <a:r>
              <a:rPr lang="en-US" dirty="0" smtClean="0">
                <a:cs typeface="Consolas" panose="020B0609020204030204" pitchFamily="49" charset="0"/>
              </a:rPr>
              <a:t> -</a:t>
            </a:r>
            <a:r>
              <a:rPr lang="en-US" dirty="0" err="1" smtClean="0">
                <a:cs typeface="Consolas" panose="020B0609020204030204" pitchFamily="49" charset="0"/>
              </a:rPr>
              <a:t>DskipTests</a:t>
            </a:r>
            <a:r>
              <a:rPr lang="en-US" dirty="0" smtClean="0">
                <a:cs typeface="Consolas" panose="020B0609020204030204" pitchFamily="49" charset="0"/>
              </a:rPr>
              <a:t> clean install</a:t>
            </a:r>
          </a:p>
          <a:p>
            <a:pPr marL="228600" indent="-228600">
              <a:buAutoNum type="alphaLcParenR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Costantinos Costa for EPL 233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851473-9669-4019-A887-D746B37F334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Costantinos Costa for EPL 233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851473-9669-4019-A887-D746B37F33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08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2.6.3 is shipped with native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libraries (developed in C) being compiled for 64 bit.</a:t>
            </a:r>
          </a:p>
          <a:p>
            <a:r>
              <a:rPr lang="en-US" baseline="0" dirty="0" smtClean="0"/>
              <a:t>In order to run it on a 32bit machine: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Download and install binary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with 64 bit compiled libraries. Native libraries must be replaced with 32bit compiled libraries.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Download apache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source </a:t>
            </a:r>
            <a:r>
              <a:rPr lang="en-US" baseline="0" dirty="0" err="1" smtClean="0"/>
              <a:t>tarball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untar</a:t>
            </a:r>
            <a:r>
              <a:rPr lang="en-US" baseline="0" dirty="0" smtClean="0"/>
              <a:t> and enter folder)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Install prerequisites mentioned in BUILDING.txt</a:t>
            </a:r>
          </a:p>
          <a:p>
            <a:pPr marL="228600" indent="-228600">
              <a:buAutoNum type="alphaLcParenR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 the native libraries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using: </a:t>
            </a:r>
            <a:r>
              <a:rPr lang="en-US" dirty="0" err="1" smtClean="0"/>
              <a:t>mvn</a:t>
            </a:r>
            <a:r>
              <a:rPr lang="en-US" dirty="0" smtClean="0"/>
              <a:t> package -</a:t>
            </a:r>
            <a:r>
              <a:rPr lang="en-US" dirty="0" err="1" smtClean="0"/>
              <a:t>Pdist,native</a:t>
            </a:r>
            <a:r>
              <a:rPr lang="en-US" dirty="0" smtClean="0"/>
              <a:t> -</a:t>
            </a:r>
            <a:r>
              <a:rPr lang="en-US" dirty="0" err="1" smtClean="0"/>
              <a:t>DskipTests</a:t>
            </a:r>
            <a:r>
              <a:rPr lang="en-US" dirty="0" smtClean="0"/>
              <a:t> –</a:t>
            </a:r>
            <a:r>
              <a:rPr lang="en-US" dirty="0" err="1" smtClean="0"/>
              <a:t>Dtar</a:t>
            </a:r>
            <a:endParaRPr lang="en-US" dirty="0" smtClean="0"/>
          </a:p>
          <a:p>
            <a:pPr marL="228600" indent="-228600">
              <a:buAutoNum type="alphaLcParenR"/>
            </a:pPr>
            <a:r>
              <a:rPr lang="en-US" dirty="0" smtClean="0"/>
              <a:t>Find in folder ./</a:t>
            </a:r>
            <a:r>
              <a:rPr lang="en-US" dirty="0" err="1" smtClean="0"/>
              <a:t>hadoop</a:t>
            </a:r>
            <a:r>
              <a:rPr lang="en-US" dirty="0" smtClean="0"/>
              <a:t>-</a:t>
            </a:r>
            <a:r>
              <a:rPr lang="en-US" dirty="0" err="1" smtClean="0"/>
              <a:t>hdfs</a:t>
            </a:r>
            <a:r>
              <a:rPr lang="en-US" dirty="0" smtClean="0"/>
              <a:t>-project/</a:t>
            </a:r>
            <a:r>
              <a:rPr lang="en-US" dirty="0" err="1" smtClean="0"/>
              <a:t>hadoop-hdfs</a:t>
            </a:r>
            <a:r>
              <a:rPr lang="en-US" dirty="0" smtClean="0"/>
              <a:t>/target/hadoop-hdfs-2.6.3/lib/native: (</a:t>
            </a:r>
            <a:r>
              <a:rPr lang="en-US" b="1" dirty="0" err="1" smtClean="0"/>
              <a:t>libhdfs.a</a:t>
            </a:r>
            <a:r>
              <a:rPr lang="en-US" b="1" dirty="0" smtClean="0"/>
              <a:t>, libhdfs.so, libhdfs.so.0.0.0</a:t>
            </a:r>
            <a:r>
              <a:rPr lang="en-US" dirty="0" smtClean="0"/>
              <a:t>) AND in folder ./</a:t>
            </a:r>
            <a:r>
              <a:rPr lang="en-US" dirty="0" err="1" smtClean="0"/>
              <a:t>hadoop</a:t>
            </a:r>
            <a:r>
              <a:rPr lang="en-US" dirty="0" smtClean="0"/>
              <a:t>-common-project/</a:t>
            </a:r>
            <a:r>
              <a:rPr lang="en-US" dirty="0" err="1" smtClean="0"/>
              <a:t>hadoop</a:t>
            </a:r>
            <a:r>
              <a:rPr lang="en-US" dirty="0" smtClean="0"/>
              <a:t>-common/target/hadoop-common-2.6.3/lib/native: (</a:t>
            </a:r>
            <a:r>
              <a:rPr lang="en-US" b="1" dirty="0" err="1" smtClean="0"/>
              <a:t>libhadoop.a</a:t>
            </a:r>
            <a:r>
              <a:rPr lang="en-US" b="1" dirty="0" smtClean="0"/>
              <a:t>, libhadoop.so,</a:t>
            </a:r>
            <a:r>
              <a:rPr lang="en-US" b="1" baseline="0" dirty="0" smtClean="0"/>
              <a:t> </a:t>
            </a:r>
            <a:r>
              <a:rPr lang="en-US" b="1" dirty="0" smtClean="0"/>
              <a:t>libhadoop.so.1.0.0</a:t>
            </a:r>
            <a:r>
              <a:rPr lang="en-US" dirty="0" smtClean="0"/>
              <a:t>) =&gt;</a:t>
            </a:r>
            <a:r>
              <a:rPr lang="en-US" baseline="0" dirty="0" smtClean="0"/>
              <a:t> move them in 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/local/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/lib/native to replace 64-bit compiled files.</a:t>
            </a:r>
          </a:p>
          <a:p>
            <a:pPr marL="228600" indent="-228600">
              <a:buAutoNum type="alphaLcParenR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bin/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 ensures the native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is on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the system property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Djava.library.path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You can modify the bin/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 to point to your newly compiled libraries. (can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done in ~/.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bashrc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r>
              <a:rPr lang="en-US" sz="2400" dirty="0" smtClean="0">
                <a:cs typeface="Consolas" panose="020B0609020204030204" pitchFamily="49" charset="0"/>
              </a:rPr>
              <a:t>Download and install Maven (maven &gt;= 3.3.3 needed for installation of mahout 0.11.1 release)</a:t>
            </a:r>
          </a:p>
          <a:p>
            <a:pPr marL="457200" indent="-457200">
              <a:buAutoNum type="alphaLcParenR"/>
            </a:pPr>
            <a:r>
              <a:rPr lang="en-US" sz="2000" dirty="0" err="1" smtClean="0">
                <a:cs typeface="Consolas" panose="020B0609020204030204" pitchFamily="49" charset="0"/>
              </a:rPr>
              <a:t>wget</a:t>
            </a:r>
            <a:r>
              <a:rPr lang="en-US" sz="2000" dirty="0" smtClean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cs typeface="Consolas" panose="020B0609020204030204" pitchFamily="49" charset="0"/>
                <a:hlinkClick r:id="rId3"/>
              </a:rPr>
              <a:t>http://www.eu.apache.org/dist/maven/maven-3/3.3.9/binaries/apache-maven-3.3.9-bin.tar.gz</a:t>
            </a:r>
            <a:endParaRPr lang="en-US" sz="2000" dirty="0" smtClean="0">
              <a:cs typeface="Consolas" panose="020B0609020204030204" pitchFamily="49" charset="0"/>
            </a:endParaRPr>
          </a:p>
          <a:p>
            <a:pPr marL="457200" indent="-457200">
              <a:buAutoNum type="alphaLcParenR"/>
            </a:pPr>
            <a:r>
              <a:rPr lang="en-US" sz="2000" dirty="0" smtClean="0"/>
              <a:t>tar </a:t>
            </a:r>
            <a:r>
              <a:rPr lang="en-US" sz="2000" dirty="0" err="1" smtClean="0"/>
              <a:t>xzvf</a:t>
            </a:r>
            <a:r>
              <a:rPr lang="en-US" sz="2000" dirty="0" smtClean="0"/>
              <a:t> apache-maven-3.3.9-bin.tar.gz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Add the bin directory of the created directory apache-maven-3.3.9 to the PATH environment variable</a:t>
            </a:r>
          </a:p>
          <a:p>
            <a:pPr marL="914400" lvl="1" indent="-457200">
              <a:buAutoNum type="alphaLcParenR"/>
            </a:pPr>
            <a:r>
              <a:rPr lang="en-US" sz="1600" dirty="0" smtClean="0">
                <a:cs typeface="Consolas" panose="020B0609020204030204" pitchFamily="49" charset="0"/>
              </a:rPr>
              <a:t>See instructions here: </a:t>
            </a:r>
            <a:r>
              <a:rPr lang="en-US" sz="1600" dirty="0" smtClean="0">
                <a:cs typeface="Consolas" panose="020B0609020204030204" pitchFamily="49" charset="0"/>
                <a:hlinkClick r:id="rId4"/>
              </a:rPr>
              <a:t>https://help.ubuntu.com/community/EnvironmentVariables</a:t>
            </a:r>
            <a:endParaRPr lang="en-US" sz="1600" dirty="0" smtClean="0">
              <a:cs typeface="Consolas" panose="020B0609020204030204" pitchFamily="49" charset="0"/>
            </a:endParaRPr>
          </a:p>
          <a:p>
            <a:pPr marL="914400" lvl="1" indent="-457200">
              <a:buAutoNum type="alphaLcParenR"/>
            </a:pPr>
            <a:r>
              <a:rPr lang="en-US" sz="1600" dirty="0" smtClean="0">
                <a:cs typeface="Consolas" panose="020B0609020204030204" pitchFamily="49" charset="0"/>
              </a:rPr>
              <a:t>You may need to edit /</a:t>
            </a:r>
            <a:r>
              <a:rPr lang="en-US" sz="1600" dirty="0" err="1" smtClean="0">
                <a:cs typeface="Consolas" panose="020B0609020204030204" pitchFamily="49" charset="0"/>
              </a:rPr>
              <a:t>etc</a:t>
            </a:r>
            <a:r>
              <a:rPr lang="en-US" sz="1600" dirty="0" smtClean="0">
                <a:cs typeface="Consolas" panose="020B0609020204030204" pitchFamily="49" charset="0"/>
              </a:rPr>
              <a:t>/environment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Download</a:t>
            </a:r>
            <a:r>
              <a:rPr lang="en-US" baseline="0" dirty="0" smtClean="0"/>
              <a:t> and install Mahout</a:t>
            </a:r>
          </a:p>
          <a:p>
            <a:pPr marL="228600" indent="-228600">
              <a:buAutoNum type="alphaLcParenR"/>
            </a:pPr>
            <a:r>
              <a:rPr lang="en-US" baseline="0" dirty="0" err="1" smtClean="0"/>
              <a:t>wget</a:t>
            </a:r>
            <a:r>
              <a:rPr lang="en-US" baseline="0" dirty="0" smtClean="0"/>
              <a:t> https://www.apache.org/dist/mahout/0.11.1/apache-mahout-distribution-0.11.1-src.tar.gz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dirty="0" smtClean="0">
                <a:cs typeface="Consolas" panose="020B0609020204030204" pitchFamily="49" charset="0"/>
              </a:rPr>
              <a:t>tar -</a:t>
            </a:r>
            <a:r>
              <a:rPr lang="en-US" dirty="0" err="1" smtClean="0">
                <a:cs typeface="Consolas" panose="020B0609020204030204" pitchFamily="49" charset="0"/>
              </a:rPr>
              <a:t>xzvf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baseline="0" dirty="0" smtClean="0"/>
              <a:t>apache-mahout-distribution-0.11.1-src.tar.gz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dirty="0" smtClean="0">
                <a:cs typeface="Consolas" panose="020B0609020204030204" pitchFamily="49" charset="0"/>
              </a:rPr>
              <a:t>cd apache-mahout-distribution-0.11.1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dirty="0" err="1" smtClean="0">
                <a:cs typeface="Consolas" panose="020B0609020204030204" pitchFamily="49" charset="0"/>
              </a:rPr>
              <a:t>mvn</a:t>
            </a:r>
            <a:r>
              <a:rPr lang="en-US" dirty="0" smtClean="0">
                <a:cs typeface="Consolas" panose="020B0609020204030204" pitchFamily="49" charset="0"/>
              </a:rPr>
              <a:t> -</a:t>
            </a:r>
            <a:r>
              <a:rPr lang="en-US" dirty="0" err="1" smtClean="0">
                <a:cs typeface="Consolas" panose="020B0609020204030204" pitchFamily="49" charset="0"/>
              </a:rPr>
              <a:t>DskipTests</a:t>
            </a:r>
            <a:r>
              <a:rPr lang="en-US" dirty="0" smtClean="0">
                <a:cs typeface="Consolas" panose="020B0609020204030204" pitchFamily="49" charset="0"/>
              </a:rPr>
              <a:t> clean install</a:t>
            </a:r>
            <a:endParaRPr lang="en-US" dirty="0" smtClean="0">
              <a:cs typeface="+mn-cs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endParaRPr lang="en-US" dirty="0" smtClean="0"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cs typeface="+mn-cs"/>
              </a:rPr>
              <a:t>Download</a:t>
            </a:r>
            <a:r>
              <a:rPr lang="en-US" baseline="0" dirty="0" smtClean="0">
                <a:cs typeface="+mn-cs"/>
              </a:rPr>
              <a:t> and install Apache Spark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dirty="0" smtClean="0">
                <a:cs typeface="Consolas" panose="020B0609020204030204" pitchFamily="49" charset="0"/>
              </a:rPr>
              <a:t>http://d3kbcqa49mib13.cloudfront.net/spark-1.6.0-bin-hadoop2.6.tgz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dirty="0" smtClean="0">
                <a:cs typeface="Consolas" panose="020B0609020204030204" pitchFamily="49" charset="0"/>
              </a:rPr>
              <a:t>tar</a:t>
            </a:r>
            <a:r>
              <a:rPr lang="en-US" baseline="0" dirty="0" smtClean="0">
                <a:cs typeface="Consolas" panose="020B0609020204030204" pitchFamily="49" charset="0"/>
              </a:rPr>
              <a:t> </a:t>
            </a:r>
            <a:r>
              <a:rPr lang="en-US" baseline="0" dirty="0" err="1" smtClean="0">
                <a:cs typeface="Consolas" panose="020B0609020204030204" pitchFamily="49" charset="0"/>
              </a:rPr>
              <a:t>xzvf</a:t>
            </a:r>
            <a:r>
              <a:rPr lang="en-US" baseline="0" smtClean="0">
                <a:cs typeface="Consolas" panose="020B0609020204030204" pitchFamily="49" charset="0"/>
              </a:rPr>
              <a:t> </a:t>
            </a:r>
            <a:r>
              <a:rPr lang="en-US" smtClean="0">
                <a:cs typeface="Consolas" panose="020B0609020204030204" pitchFamily="49" charset="0"/>
              </a:rPr>
              <a:t>spark-1.6.0-bin-hadoop2.6.tgz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endParaRPr lang="en-US" dirty="0" smtClean="0">
              <a:cs typeface="Consolas" panose="020B0609020204030204" pitchFamily="49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Costantinos Costa for EPL 233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851473-9669-4019-A887-D746B37F334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5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Costantinos Costa for EPL 233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851473-9669-4019-A887-D746B37F33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29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Costantinos Costa for EPL 233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851473-9669-4019-A887-D746B37F33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2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Costantinos Costa for EPL 233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851473-9669-4019-A887-D746B37F33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99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Costantinos Costa for EPL 233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851473-9669-4019-A887-D746B37F33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1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Costantinos Costa for EPL 233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851473-9669-4019-A887-D746B37F33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2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Costantinos Costa for EPL 233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851473-9669-4019-A887-D746B37F33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53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Costantinos Costa for EPL 233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851473-9669-4019-A887-D746B37F33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7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048000"/>
            <a:ext cx="91440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8" y="3810000"/>
            <a:ext cx="9104312" cy="4572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29400"/>
            <a:ext cx="19050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A4F03-361E-4492-A765-4066F41E7A9A}" type="datetime1">
              <a:rPr lang="en-US" smtClean="0"/>
              <a:t>24-Jan-17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9712" y="6629400"/>
            <a:ext cx="5184576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 fontAlgn="base"/>
            <a:r>
              <a:rPr lang="en-US" dirty="0" smtClean="0"/>
              <a:t>EPL 451 - Data Mining on the Web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DDAEDE97-2AE4-436B-80E9-D23F6D0404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83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ECA6-F2C9-449E-89D1-79074D406C73}" type="datetime1">
              <a:rPr lang="en-US" smtClean="0"/>
              <a:t>24-Jan-17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dirty="0" smtClean="0"/>
              <a:t>EPL 451 - Data Mining on the Web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AE190-4B60-4F3F-A129-7502A8406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4525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76200"/>
            <a:ext cx="2286000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76200"/>
            <a:ext cx="6705600" cy="6407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E5FF2-84D4-43B3-AD73-8F3A958C304F}" type="datetime1">
              <a:rPr lang="en-US" smtClean="0"/>
              <a:t>24-Jan-17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dirty="0" smtClean="0"/>
              <a:t>EPL 451 - Data Mining on the Web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08096-2E14-469F-B5F2-279F82713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6810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692150"/>
            <a:ext cx="44958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92150"/>
            <a:ext cx="44958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DF499-CDB4-4012-8B0B-DB53BDDF9F49}" type="datetime1">
              <a:rPr lang="en-US" smtClean="0"/>
              <a:t>24-Jan-17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dirty="0" smtClean="0"/>
              <a:t>EPL 451 - Data Mining on the Web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516CC-16B6-4C26-85B2-44BC8C64B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4387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91054-8E23-419F-BC6B-2E128946A002}" type="datetime1">
              <a:rPr lang="en-US" smtClean="0"/>
              <a:t>24-Jan-17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dirty="0" smtClean="0"/>
              <a:t>EPL 451 - Data Mining on the Web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B2B45-BD84-4A0D-8795-EC0659F95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3760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7010400" y="1981200"/>
            <a:ext cx="0" cy="220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533400" y="3581400"/>
            <a:ext cx="838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10" descr="u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0" y="2057400"/>
            <a:ext cx="812800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010400" y="2879725"/>
            <a:ext cx="19177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sz="1400" b="1">
                <a:solidFill>
                  <a:srgbClr val="800000"/>
                </a:solidFill>
              </a:rPr>
              <a:t>University of Cyprus</a:t>
            </a:r>
          </a:p>
          <a:p>
            <a:pPr algn="l" eaLnBrk="1" hangingPunct="1"/>
            <a:r>
              <a:rPr lang="en-US" sz="1400" b="1">
                <a:solidFill>
                  <a:srgbClr val="800000"/>
                </a:solidFill>
              </a:rPr>
              <a:t>Department of </a:t>
            </a:r>
          </a:p>
          <a:p>
            <a:pPr algn="l" eaLnBrk="1" hangingPunct="1"/>
            <a:r>
              <a:rPr lang="en-US" sz="1400" b="1">
                <a:solidFill>
                  <a:srgbClr val="800000"/>
                </a:solidFill>
              </a:rPr>
              <a:t>Computer Science</a:t>
            </a:r>
            <a:endParaRPr lang="en-GB" sz="1400" b="1">
              <a:solidFill>
                <a:srgbClr val="800000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6400800" cy="1622425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8862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D083F-4D51-4CF6-BE26-F3ABE78391A0}" type="datetime1">
              <a:rPr lang="en-US" smtClean="0"/>
              <a:t>24-Jan-17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mtClean="0"/>
              <a:t>EPL 451 - Data Mining on the Web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EDE97-2AE4-436B-80E9-D23F6D0404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8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B5DCE-EF3E-42BC-921C-585BBE338EE1}" type="datetime1">
              <a:rPr lang="en-US" smtClean="0"/>
              <a:t>24-Jan-17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mtClean="0"/>
              <a:t>EPL 451 - Data Mining on the Web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EDE97-2AE4-436B-80E9-D23F6D0404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7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1D6CD-5477-4547-B698-EB3AC410D5FA}" type="datetime1">
              <a:rPr lang="en-US" smtClean="0"/>
              <a:t>24-Jan-17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mtClean="0"/>
              <a:t>EPL 451 - Data Mining on the Web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840F4-8140-48DC-9E25-6E538CF3A0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24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152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0600"/>
            <a:ext cx="4152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F14D8-B4B1-4845-B700-D5E4FD1B0EC2}" type="datetime1">
              <a:rPr lang="en-US" smtClean="0"/>
              <a:t>24-Jan-17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mtClean="0"/>
              <a:t>EPL 451 - Data Mining on the Web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C25C6-7C7A-4520-8F0D-F76F523346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24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8AFAD-0E64-4E8C-ADB1-33268F26EB70}" type="datetime1">
              <a:rPr lang="en-US" smtClean="0"/>
              <a:t>24-Jan-17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mtClean="0"/>
              <a:t>EPL 451 - Data Mining on the Web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A7DBE-BDE0-4635-A725-2ECEB7AD5F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48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64595-D239-4850-88C7-D1A1C6E3AEAD}" type="datetime1">
              <a:rPr lang="en-US" smtClean="0"/>
              <a:t>24-Jan-17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mtClean="0"/>
              <a:t>EPL 451 - Data Mining on the Web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AF0FB-1688-4BA6-AA64-252B5C448C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8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57822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8F77A-7143-4FD3-BDB1-D2FE3CCE614B}" type="datetime1">
              <a:rPr lang="en-US" smtClean="0"/>
              <a:t>24-Jan-17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9712" y="6629400"/>
            <a:ext cx="5184576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 fontAlgn="base"/>
            <a:r>
              <a:rPr lang="en-US" dirty="0" smtClean="0"/>
              <a:t>EPL 451 - Data Mining on the Web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DDAEDE97-2AE4-436B-80E9-D23F6D0404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12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B4DCF-7B5E-4759-8F58-1ED36CD7F1B0}" type="datetime1">
              <a:rPr lang="en-US" smtClean="0"/>
              <a:t>24-Jan-17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mtClean="0"/>
              <a:t>EPL 451 - Data Mining on the Web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F2A9E-F72D-4AFB-BD17-FA6BF918C6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16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F5DB1-9F4C-4275-A93B-FF207DC0E7C9}" type="datetime1">
              <a:rPr lang="en-US" smtClean="0"/>
              <a:t>24-Jan-17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mtClean="0"/>
              <a:t>EPL 451 - Data Mining on the Web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A10B4-3DD6-41FD-832B-1697569D6B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5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842C0-9C5C-440D-BF92-A1300A5CD18B}" type="datetime1">
              <a:rPr lang="en-US" smtClean="0"/>
              <a:t>24-Jan-17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mtClean="0"/>
              <a:t>EPL 451 - Data Mining on the Web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0A608-F377-430E-B745-C88C0F417A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370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A284-5AA9-476A-A7C0-9B5CF13D218B}" type="datetime1">
              <a:rPr lang="en-US" smtClean="0"/>
              <a:t>24-Jan-17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mtClean="0"/>
              <a:t>EPL 451 - Data Mining on the Web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AE190-4B60-4F3F-A129-7502A84062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011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5CA9-1070-40CE-A14E-835966D7F137}" type="datetime1">
              <a:rPr lang="en-US" smtClean="0"/>
              <a:t>24-Jan-17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08096-2E14-469F-B5F2-279F82713A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7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450C6-CD66-4AD9-B93C-A8D940865D51}" type="datetime1">
              <a:rPr lang="en-US" smtClean="0"/>
              <a:t>24-Jan-17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dirty="0" smtClean="0"/>
              <a:t>EPL 451 - Data Mining on the Web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840F4-8140-48DC-9E25-6E538CF3A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01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9215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9215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FFEB9-CC56-48D0-8256-1E24ACF5B063}" type="datetime1">
              <a:rPr lang="en-US" smtClean="0"/>
              <a:t>24-Jan-17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dirty="0" smtClean="0"/>
              <a:t>EPL 451 - Data Mining on the Web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C25C6-7C7A-4520-8F0D-F76F523346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17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7B807-AA7E-403A-99CC-5B463127EFF1}" type="datetime1">
              <a:rPr lang="en-US" smtClean="0"/>
              <a:t>24-Jan-17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dirty="0" smtClean="0"/>
              <a:t>EPL 451 - Data Mining on the Web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A7DBE-BDE0-4635-A725-2ECEB7AD5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628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DBB72-BBCC-4AD8-8EF7-AC02C68CF084}" type="datetime1">
              <a:rPr lang="en-US" smtClean="0"/>
              <a:t>24-Jan-17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dirty="0" smtClean="0"/>
              <a:t>EPL 451 - Data Mining on the Web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AF0FB-1688-4BA6-AA64-252B5C448C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8232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7F5B6-14B5-4E08-860A-522B729FFE86}" type="datetime1">
              <a:rPr lang="en-US" smtClean="0"/>
              <a:t>24-Jan-17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dirty="0" smtClean="0"/>
              <a:t>EPL 451 - Data Mining on the Web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F2A9E-F72D-4AFB-BD17-FA6BF918C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99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D35F4-D08C-41B9-B03C-8B02B79BA2E0}" type="datetime1">
              <a:rPr lang="en-US" smtClean="0"/>
              <a:t>24-Jan-17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dirty="0" smtClean="0"/>
              <a:t>EPL 451 - Data Mining on the Web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A10B4-3DD6-41FD-832B-1697569D6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083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B3FF8-EBEC-4DEE-8E1C-39B7CE35F9DA}" type="datetime1">
              <a:rPr lang="en-US" smtClean="0"/>
              <a:t>24-Jan-17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dirty="0" smtClean="0"/>
              <a:t>EPL 451 - Data Mining on the Web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0A608-F377-430E-B745-C88C0F417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740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0"/>
            <a:ext cx="9144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l-G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69215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99392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40829E6-031D-4E97-9E5E-F4A93725AA33}" type="datetime1">
              <a:rPr lang="en-US" smtClean="0"/>
              <a:t>24-Jan-17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333B2B45-BD84-4A0D-8795-EC0659F95C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fontAlgn="base"/>
            <a:r>
              <a:rPr lang="en-US" dirty="0" smtClean="0"/>
              <a:t>EPL 451 - Data Mining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7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6200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458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81200" y="6324600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828841-8C73-4EFB-B47E-86C2A7B17B20}" type="datetime1">
              <a:rPr lang="en-US" smtClean="0"/>
              <a:t>24-Jan-17</a:t>
            </a:fld>
            <a:endParaRPr lang="en-US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3246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 fontAlgn="base"/>
            <a:r>
              <a:rPr lang="en-US" smtClean="0"/>
              <a:t>EPL 451 - Data Mining on the Web</a:t>
            </a:r>
            <a:endParaRPr lang="en-US" dirty="0"/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3246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33B2B45-BD84-4A0D-8795-EC0659F95C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8153400" y="762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457200" y="914400"/>
            <a:ext cx="845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10" descr="uc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5" y="152400"/>
            <a:ext cx="6858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Line 11"/>
          <p:cNvSpPr>
            <a:spLocks noChangeShapeType="1"/>
          </p:cNvSpPr>
          <p:nvPr/>
        </p:nvSpPr>
        <p:spPr bwMode="auto">
          <a:xfrm>
            <a:off x="457200" y="6248400"/>
            <a:ext cx="845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Arial" pitchFamily="34" charset="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cy.ac.cy/courses/EPL45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current/api/" TargetMode="Externa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gotobogo.com/Hadoop/BigData_hadoop_Install_on_ubuntu_single_node_cluster.php" TargetMode="External"/><Relationship Id="rId2" Type="http://schemas.openxmlformats.org/officeDocument/2006/relationships/hyperlink" Target="http://www.cs.ucy.ac.cy/courses/EPL451/labs/vms/UbuntuCS.zip" TargetMode="Externa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docs/current/hadoop-mapreduce-client/hadoop-mapreduce-client-core/MapReduceTutorial.html" TargetMode="Externa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hadoop.apache.org/docs/current/hadoop-project-dist/hadoop-hdfs/hdfs-default.xml" TargetMode="External"/><Relationship Id="rId5" Type="http://schemas.openxmlformats.org/officeDocument/2006/relationships/hyperlink" Target="http://hadoop.apache.org/docs/current/hadoop-project-dist/hadoop-hdfs/HdfsDesign.html" TargetMode="External"/><Relationship Id="rId4" Type="http://schemas.openxmlformats.org/officeDocument/2006/relationships/hyperlink" Target="http://hadoop.apache.org/docs/current/hadoop-project-dist/hadoop-hdfs/HdfsUserGuid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oudera.com/blog/2009/02/the-small-files-proble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533400" y="2057400"/>
            <a:ext cx="6400800" cy="1443038"/>
          </a:xfrm>
          <a:noFill/>
        </p:spPr>
        <p:txBody>
          <a:bodyPr/>
          <a:lstStyle/>
          <a:p>
            <a:pPr eaLnBrk="1" hangingPunct="1"/>
            <a:r>
              <a:rPr lang="en-GB" altLang="en-US" dirty="0" smtClean="0"/>
              <a:t>EPL</a:t>
            </a:r>
            <a:r>
              <a:rPr lang="el-GR" altLang="en-US" dirty="0" smtClean="0"/>
              <a:t>451</a:t>
            </a:r>
            <a:r>
              <a:rPr lang="en-GB" altLang="en-US" dirty="0" smtClean="0"/>
              <a:t>: Data Mining </a:t>
            </a:r>
            <a:r>
              <a:rPr lang="el-GR" altLang="en-US" dirty="0" smtClean="0"/>
              <a:t/>
            </a:r>
            <a:br>
              <a:rPr lang="el-GR" altLang="en-US" dirty="0" smtClean="0"/>
            </a:br>
            <a:r>
              <a:rPr lang="en-GB" altLang="en-US" dirty="0" smtClean="0"/>
              <a:t>on the Web – Lab 1</a:t>
            </a:r>
          </a:p>
        </p:txBody>
      </p:sp>
      <p:sp>
        <p:nvSpPr>
          <p:cNvPr id="1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644900"/>
            <a:ext cx="6400800" cy="2089150"/>
          </a:xfrm>
          <a:noFill/>
        </p:spPr>
        <p:txBody>
          <a:bodyPr/>
          <a:lstStyle/>
          <a:p>
            <a:pPr eaLnBrk="1" hangingPunct="1"/>
            <a:r>
              <a:rPr lang="el-GR" altLang="en-US" dirty="0" smtClean="0"/>
              <a:t>Παύλος Αντωνίου</a:t>
            </a:r>
            <a:endParaRPr lang="en-GB" altLang="en-US" dirty="0" smtClean="0"/>
          </a:p>
          <a:p>
            <a:pPr eaLnBrk="1" hangingPunct="1"/>
            <a:r>
              <a:rPr lang="el-GR" altLang="en-US" dirty="0" smtClean="0">
                <a:solidFill>
                  <a:srgbClr val="CC0000"/>
                </a:solidFill>
              </a:rPr>
              <a:t>Γραφείο</a:t>
            </a:r>
            <a:r>
              <a:rPr lang="en-GB" altLang="en-US" dirty="0" smtClean="0">
                <a:solidFill>
                  <a:srgbClr val="CC0000"/>
                </a:solidFill>
              </a:rPr>
              <a:t>: </a:t>
            </a:r>
            <a:r>
              <a:rPr lang="en-US" altLang="en-US" dirty="0" smtClean="0">
                <a:solidFill>
                  <a:srgbClr val="CC0000"/>
                </a:solidFill>
              </a:rPr>
              <a:t>B109</a:t>
            </a:r>
            <a:r>
              <a:rPr lang="el-GR" altLang="en-US" dirty="0" smtClean="0">
                <a:solidFill>
                  <a:srgbClr val="CC0000"/>
                </a:solidFill>
              </a:rPr>
              <a:t>, ΘΕΕ01</a:t>
            </a:r>
          </a:p>
        </p:txBody>
      </p:sp>
    </p:spTree>
    <p:extLst>
      <p:ext uri="{BB962C8B-B14F-4D97-AF65-F5344CB8AC3E}">
        <p14:creationId xmlns:p14="http://schemas.microsoft.com/office/powerpoint/2010/main" val="129632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HDFS παρέχει αξιοπιστία μέσω αντιγραφής των δεδομένων σε </a:t>
            </a:r>
            <a:r>
              <a:rPr lang="el-GR" dirty="0" smtClean="0"/>
              <a:t>περισσότερους από </a:t>
            </a:r>
            <a:r>
              <a:rPr lang="el-GR" dirty="0"/>
              <a:t>1 κόμβους/υπολογιστές (</a:t>
            </a:r>
            <a:r>
              <a:rPr lang="el-GR" dirty="0" err="1"/>
              <a:t>nodes</a:t>
            </a:r>
            <a:r>
              <a:rPr lang="el-GR" dirty="0"/>
              <a:t>).</a:t>
            </a:r>
          </a:p>
          <a:p>
            <a:endParaRPr lang="el-GR" dirty="0"/>
          </a:p>
          <a:p>
            <a:r>
              <a:rPr lang="el-GR" dirty="0"/>
              <a:t>Όταν ένας κόμβος δεν είναι διαθέσιμος, τα δεδομένα μπορούν να ανακτηθούν από άλλους κόμβους (διότι υπάρχουν αντίγραφα).</a:t>
            </a:r>
          </a:p>
          <a:p>
            <a:endParaRPr lang="el-GR" dirty="0"/>
          </a:p>
          <a:p>
            <a:r>
              <a:rPr lang="el-GR" dirty="0"/>
              <a:t>Το </a:t>
            </a:r>
            <a:r>
              <a:rPr lang="el-GR" dirty="0" smtClean="0"/>
              <a:t>χαρακτηριστικό αυτό ονομάζεται </a:t>
            </a:r>
            <a:r>
              <a:rPr lang="el-GR" dirty="0" err="1"/>
              <a:t>replication</a:t>
            </a:r>
            <a:r>
              <a:rPr lang="el-G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2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 κεντρικός </a:t>
            </a:r>
            <a:r>
              <a:rPr lang="el-GR" dirty="0" err="1"/>
              <a:t>node</a:t>
            </a:r>
            <a:r>
              <a:rPr lang="el-GR" dirty="0"/>
              <a:t> (</a:t>
            </a:r>
            <a:r>
              <a:rPr lang="el-GR" dirty="0" err="1"/>
              <a:t>master</a:t>
            </a:r>
            <a:r>
              <a:rPr lang="el-GR" dirty="0"/>
              <a:t> </a:t>
            </a:r>
            <a:r>
              <a:rPr lang="el-GR" dirty="0" err="1"/>
              <a:t>node</a:t>
            </a:r>
            <a:r>
              <a:rPr lang="el-GR" dirty="0"/>
              <a:t>) στο HDFS έχει το ρόλο του </a:t>
            </a:r>
            <a:r>
              <a:rPr lang="en-US" b="1" dirty="0" err="1" smtClean="0"/>
              <a:t>NameNode</a:t>
            </a:r>
            <a:r>
              <a:rPr lang="el-GR" dirty="0" smtClean="0"/>
              <a:t>.</a:t>
            </a:r>
            <a:endParaRPr lang="el-GR" dirty="0"/>
          </a:p>
          <a:p>
            <a:endParaRPr lang="el-GR" dirty="0" smtClean="0"/>
          </a:p>
          <a:p>
            <a:r>
              <a:rPr lang="el-GR" dirty="0" smtClean="0"/>
              <a:t>O </a:t>
            </a:r>
            <a:r>
              <a:rPr lang="en-US" b="1" dirty="0" err="1" smtClean="0"/>
              <a:t>NameNode</a:t>
            </a:r>
            <a:r>
              <a:rPr lang="el-GR" dirty="0" smtClean="0"/>
              <a:t> </a:t>
            </a:r>
            <a:r>
              <a:rPr lang="el-GR" dirty="0"/>
              <a:t>διατηρεί </a:t>
            </a:r>
            <a:r>
              <a:rPr lang="el-GR" dirty="0" smtClean="0"/>
              <a:t>διάφορες </a:t>
            </a:r>
            <a:r>
              <a:rPr lang="el-GR" dirty="0" err="1" smtClean="0"/>
              <a:t>μετα</a:t>
            </a:r>
            <a:r>
              <a:rPr lang="el-GR" dirty="0" smtClean="0"/>
              <a:t>-πληροφορίες (</a:t>
            </a:r>
            <a:r>
              <a:rPr lang="en-US" dirty="0" smtClean="0"/>
              <a:t>metadata) </a:t>
            </a:r>
            <a:r>
              <a:rPr lang="el-GR" dirty="0" smtClean="0"/>
              <a:t>για το σύστημα αρχείων όπως τον </a:t>
            </a:r>
            <a:r>
              <a:rPr lang="el-GR" dirty="0"/>
              <a:t>πίνακα (</a:t>
            </a:r>
            <a:r>
              <a:rPr lang="el-GR" dirty="0" err="1"/>
              <a:t>index</a:t>
            </a:r>
            <a:r>
              <a:rPr lang="el-GR" dirty="0"/>
              <a:t>) που περιγράφει </a:t>
            </a:r>
            <a:r>
              <a:rPr lang="el-GR" b="1" u="sng" dirty="0"/>
              <a:t>πού</a:t>
            </a:r>
            <a:r>
              <a:rPr lang="el-GR" dirty="0"/>
              <a:t> βρίσκεται το κάθε αρχείο ή κομμάτι αρχείου (</a:t>
            </a:r>
            <a:r>
              <a:rPr lang="el-GR" dirty="0" err="1"/>
              <a:t>chunk</a:t>
            </a:r>
            <a:r>
              <a:rPr lang="el-GR" dirty="0"/>
              <a:t>), δηλ. σε ποιο </a:t>
            </a:r>
            <a:r>
              <a:rPr lang="el-GR" dirty="0" err="1"/>
              <a:t>node</a:t>
            </a:r>
            <a:r>
              <a:rPr lang="el-GR" dirty="0"/>
              <a:t>.</a:t>
            </a:r>
          </a:p>
          <a:p>
            <a:endParaRPr lang="el-GR" dirty="0" smtClean="0"/>
          </a:p>
          <a:p>
            <a:r>
              <a:rPr lang="el-GR" dirty="0" smtClean="0"/>
              <a:t>Τα </a:t>
            </a:r>
            <a:r>
              <a:rPr lang="el-GR" dirty="0"/>
              <a:t>υπόλοιπα </a:t>
            </a:r>
            <a:r>
              <a:rPr lang="el-GR" dirty="0" err="1"/>
              <a:t>nodes</a:t>
            </a:r>
            <a:r>
              <a:rPr lang="el-GR" dirty="0"/>
              <a:t> έχουν τον ρόλο </a:t>
            </a:r>
            <a:r>
              <a:rPr lang="el-GR" dirty="0" smtClean="0"/>
              <a:t>του</a:t>
            </a:r>
            <a:r>
              <a:rPr lang="en-US" dirty="0" smtClean="0"/>
              <a:t> </a:t>
            </a:r>
            <a:r>
              <a:rPr lang="en-US" b="1" dirty="0" err="1" smtClean="0"/>
              <a:t>DataNode</a:t>
            </a:r>
            <a:r>
              <a:rPr lang="el-GR" b="1" dirty="0" smtClean="0"/>
              <a:t> </a:t>
            </a:r>
            <a:r>
              <a:rPr lang="el-GR" dirty="0"/>
              <a:t>δηλ. αποθηκεύουν τα </a:t>
            </a:r>
            <a:r>
              <a:rPr lang="el-GR" dirty="0" smtClean="0"/>
              <a:t>δεδομένα.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HDFS: </a:t>
            </a:r>
            <a:r>
              <a:rPr lang="en-US" dirty="0" err="1" smtClean="0"/>
              <a:t>NameNode</a:t>
            </a:r>
            <a:r>
              <a:rPr lang="en-US" dirty="0" smtClean="0"/>
              <a:t>/</a:t>
            </a:r>
            <a:r>
              <a:rPr lang="en-US" dirty="0" err="1" smtClean="0"/>
              <a:t>DataNode</a:t>
            </a:r>
            <a:endParaRPr lang="en-US" dirty="0"/>
          </a:p>
        </p:txBody>
      </p:sp>
      <p:pic>
        <p:nvPicPr>
          <p:cNvPr id="1026" name="Picture 2" descr="Image result for namenode datano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775"/>
            <a:ext cx="8458200" cy="388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73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638800"/>
          </a:xfrm>
          <a:solidFill>
            <a:schemeClr val="bg1"/>
          </a:solidFill>
        </p:spPr>
        <p:txBody>
          <a:bodyPr/>
          <a:lstStyle/>
          <a:p>
            <a:r>
              <a:rPr lang="el-GR" dirty="0" smtClean="0"/>
              <a:t>Αλληλεπιδρούμε με το </a:t>
            </a:r>
            <a:r>
              <a:rPr lang="en-US" dirty="0" smtClean="0"/>
              <a:t>HDFS </a:t>
            </a:r>
            <a:r>
              <a:rPr lang="el-GR" dirty="0" smtClean="0"/>
              <a:t>μέσω </a:t>
            </a:r>
            <a:r>
              <a:rPr lang="en-US" dirty="0" smtClean="0"/>
              <a:t>shell-like commands </a:t>
            </a:r>
            <a:r>
              <a:rPr lang="el-GR" dirty="0" smtClean="0"/>
              <a:t>της μορφής </a:t>
            </a:r>
            <a:r>
              <a:rPr lang="en-US" b="1" dirty="0" err="1"/>
              <a:t>hadoop</a:t>
            </a:r>
            <a:r>
              <a:rPr lang="en-US" b="1" dirty="0"/>
              <a:t> fs &lt;</a:t>
            </a:r>
            <a:r>
              <a:rPr lang="en-US" b="1" dirty="0" err="1"/>
              <a:t>args</a:t>
            </a:r>
            <a:r>
              <a:rPr lang="en-US" b="1" dirty="0"/>
              <a:t>&gt;</a:t>
            </a:r>
            <a:endParaRPr lang="el-GR" b="1" dirty="0"/>
          </a:p>
          <a:p>
            <a:r>
              <a:rPr lang="el-GR" dirty="0" smtClean="0"/>
              <a:t>Παραδείγματα</a:t>
            </a:r>
            <a:r>
              <a:rPr lang="en-US" dirty="0" smtClean="0"/>
              <a:t> (</a:t>
            </a:r>
            <a:r>
              <a:rPr lang="el-GR" dirty="0" smtClean="0"/>
              <a:t>εκτέλεση από </a:t>
            </a:r>
            <a:r>
              <a:rPr lang="en-US" dirty="0" err="1" smtClean="0"/>
              <a:t>unix</a:t>
            </a:r>
            <a:r>
              <a:rPr lang="en-US" dirty="0" smtClean="0"/>
              <a:t> terminal)</a:t>
            </a:r>
            <a:endParaRPr lang="el-GR" dirty="0" smtClean="0"/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fs -ls /</a:t>
            </a:r>
          </a:p>
          <a:p>
            <a:pPr lvl="2"/>
            <a:r>
              <a:rPr lang="el-GR" dirty="0" smtClean="0"/>
              <a:t>Παρουσίαση περιεχομένου ριζικού φακέλου (/) μέσα στο </a:t>
            </a:r>
            <a:r>
              <a:rPr lang="en-US" dirty="0" smtClean="0"/>
              <a:t>HDFS. </a:t>
            </a:r>
          </a:p>
          <a:p>
            <a:pPr lvl="1"/>
            <a:r>
              <a:rPr lang="en-US" dirty="0" err="1"/>
              <a:t>hadoop</a:t>
            </a:r>
            <a:r>
              <a:rPr lang="en-US" dirty="0"/>
              <a:t> fs -</a:t>
            </a:r>
            <a:r>
              <a:rPr lang="en-US" dirty="0" err="1"/>
              <a:t>copyFromLocal</a:t>
            </a:r>
            <a:r>
              <a:rPr lang="en-US" dirty="0"/>
              <a:t> </a:t>
            </a:r>
            <a:r>
              <a:rPr lang="el-GR" dirty="0" smtClean="0"/>
              <a:t>/</a:t>
            </a:r>
            <a:r>
              <a:rPr lang="en-US" dirty="0" smtClean="0"/>
              <a:t>home/</a:t>
            </a:r>
            <a:r>
              <a:rPr lang="en-US" dirty="0" err="1" smtClean="0"/>
              <a:t>myfolder</a:t>
            </a:r>
            <a:r>
              <a:rPr lang="en-US" dirty="0" smtClean="0"/>
              <a:t> </a:t>
            </a:r>
            <a:r>
              <a:rPr lang="el-GR" dirty="0" smtClean="0"/>
              <a:t>/</a:t>
            </a:r>
            <a:r>
              <a:rPr lang="en-US" dirty="0" err="1" smtClean="0"/>
              <a:t>myfolder</a:t>
            </a:r>
            <a:endParaRPr lang="en-US" dirty="0" smtClean="0"/>
          </a:p>
          <a:p>
            <a:pPr lvl="2"/>
            <a:r>
              <a:rPr lang="el-GR" dirty="0" smtClean="0"/>
              <a:t>Αντιγραφή του καταλόγου </a:t>
            </a:r>
            <a:r>
              <a:rPr lang="en-US" dirty="0" smtClean="0"/>
              <a:t>/home/</a:t>
            </a:r>
            <a:r>
              <a:rPr lang="en-US" dirty="0" err="1" smtClean="0"/>
              <a:t>myfolder</a:t>
            </a:r>
            <a:r>
              <a:rPr lang="en-US" dirty="0" smtClean="0"/>
              <a:t> </a:t>
            </a:r>
            <a:r>
              <a:rPr lang="el-GR" dirty="0" smtClean="0"/>
              <a:t>(μαζί με τα περιεχόμενά του) που είναι στο</a:t>
            </a:r>
            <a:r>
              <a:rPr lang="el-GR" dirty="0"/>
              <a:t>ν</a:t>
            </a:r>
            <a:r>
              <a:rPr lang="el-GR" dirty="0" smtClean="0"/>
              <a:t> τοπικό δίσκο</a:t>
            </a:r>
            <a:r>
              <a:rPr lang="en-US" dirty="0" smtClean="0"/>
              <a:t>,</a:t>
            </a:r>
            <a:r>
              <a:rPr lang="el-GR" dirty="0" smtClean="0"/>
              <a:t> μέσα στο </a:t>
            </a:r>
            <a:r>
              <a:rPr lang="en-US" dirty="0" smtClean="0"/>
              <a:t>HDFS</a:t>
            </a:r>
            <a:r>
              <a:rPr lang="el-GR" dirty="0" smtClean="0"/>
              <a:t>, σε κατάλογο που ονομάζεται </a:t>
            </a:r>
            <a:r>
              <a:rPr lang="en-US" dirty="0" err="1" smtClean="0"/>
              <a:t>myfolder</a:t>
            </a:r>
            <a:r>
              <a:rPr lang="en-US" dirty="0" smtClean="0"/>
              <a:t> (</a:t>
            </a:r>
            <a:r>
              <a:rPr lang="el-GR" dirty="0" smtClean="0"/>
              <a:t>ο φάκελος αυτός βρίσκεται στον ριζικό κατάλογο του </a:t>
            </a:r>
            <a:r>
              <a:rPr lang="en-US" dirty="0" smtClean="0"/>
              <a:t>HDFS)</a:t>
            </a:r>
          </a:p>
          <a:p>
            <a:pPr lvl="1"/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smtClean="0"/>
              <a:t>fs </a:t>
            </a:r>
            <a:r>
              <a:rPr lang="en-US" dirty="0"/>
              <a:t>-</a:t>
            </a:r>
            <a:r>
              <a:rPr lang="en-US" dirty="0" smtClean="0"/>
              <a:t>cat /user/epl451/</a:t>
            </a:r>
            <a:r>
              <a:rPr lang="en-US" dirty="0" err="1" smtClean="0"/>
              <a:t>myfolder</a:t>
            </a:r>
            <a:r>
              <a:rPr lang="en-US" dirty="0" smtClean="0"/>
              <a:t>/test.java</a:t>
            </a:r>
          </a:p>
          <a:p>
            <a:pPr lvl="2"/>
            <a:r>
              <a:rPr lang="el-GR" dirty="0" smtClean="0"/>
              <a:t>Τυπώνει στην οθόνη το περιεχόμενο του αρχείου </a:t>
            </a:r>
            <a:r>
              <a:rPr lang="en-US" dirty="0" smtClean="0"/>
              <a:t>test.java </a:t>
            </a:r>
            <a:r>
              <a:rPr lang="el-GR" dirty="0" smtClean="0"/>
              <a:t>το οποίο είναι αποθηκευμένο μέσα στο </a:t>
            </a:r>
            <a:r>
              <a:rPr lang="en-US" dirty="0" smtClean="0"/>
              <a:t>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Αρχιτεκτονική </a:t>
            </a:r>
            <a:r>
              <a:rPr lang="en-US" dirty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638800"/>
          </a:xfrm>
          <a:solidFill>
            <a:schemeClr val="bg1"/>
          </a:solidFill>
        </p:spPr>
        <p:txBody>
          <a:bodyPr/>
          <a:lstStyle/>
          <a:p>
            <a:r>
              <a:rPr lang="el-GR" dirty="0" smtClean="0"/>
              <a:t>Η αρχιτεκτονική του </a:t>
            </a:r>
            <a:r>
              <a:rPr lang="el-GR" dirty="0" err="1" smtClean="0"/>
              <a:t>Hadoop</a:t>
            </a:r>
            <a:r>
              <a:rPr lang="el-GR" dirty="0" smtClean="0"/>
              <a:t> </a:t>
            </a:r>
            <a:r>
              <a:rPr lang="el-GR" dirty="0"/>
              <a:t>ακολουθεί την ιδεολογία/μοντέλο </a:t>
            </a:r>
            <a:r>
              <a:rPr lang="el-GR" dirty="0" err="1"/>
              <a:t>master-slave</a:t>
            </a:r>
            <a:r>
              <a:rPr lang="el-GR" dirty="0"/>
              <a:t>.</a:t>
            </a:r>
          </a:p>
          <a:p>
            <a:r>
              <a:rPr lang="el-GR" dirty="0" smtClean="0"/>
              <a:t>O </a:t>
            </a:r>
            <a:r>
              <a:rPr lang="el-GR" dirty="0" err="1"/>
              <a:t>master</a:t>
            </a:r>
            <a:r>
              <a:rPr lang="el-GR" dirty="0"/>
              <a:t> </a:t>
            </a:r>
            <a:r>
              <a:rPr lang="en-US" dirty="0" smtClean="0"/>
              <a:t>node </a:t>
            </a:r>
            <a:r>
              <a:rPr lang="el-GR" dirty="0" smtClean="0"/>
              <a:t>(κύριος</a:t>
            </a:r>
            <a:r>
              <a:rPr lang="en-US" dirty="0" smtClean="0"/>
              <a:t> </a:t>
            </a:r>
            <a:r>
              <a:rPr lang="el-GR" dirty="0" smtClean="0"/>
              <a:t>κόμβος) </a:t>
            </a:r>
            <a:r>
              <a:rPr lang="el-GR" dirty="0"/>
              <a:t>είναι υπεύθυνος για το καταμερισμό των εργασιών.</a:t>
            </a:r>
          </a:p>
          <a:p>
            <a:r>
              <a:rPr lang="el-GR" dirty="0" smtClean="0"/>
              <a:t>Οι </a:t>
            </a:r>
            <a:r>
              <a:rPr lang="el-GR" dirty="0" err="1" smtClean="0"/>
              <a:t>slave</a:t>
            </a:r>
            <a:r>
              <a:rPr lang="el-GR" dirty="0" smtClean="0"/>
              <a:t> </a:t>
            </a:r>
            <a:r>
              <a:rPr lang="en-US" dirty="0" smtClean="0"/>
              <a:t>node</a:t>
            </a:r>
            <a:r>
              <a:rPr lang="el-GR" dirty="0" smtClean="0"/>
              <a:t>s (υπηρέτες</a:t>
            </a:r>
            <a:r>
              <a:rPr lang="el-GR" dirty="0"/>
              <a:t>) εκτελούν τις εργασίες και επιστρέφουν το αποτέλεσμα στον master.</a:t>
            </a:r>
          </a:p>
          <a:p>
            <a:r>
              <a:rPr lang="el-GR" dirty="0" smtClean="0"/>
              <a:t>O </a:t>
            </a:r>
            <a:r>
              <a:rPr lang="el-GR" dirty="0" err="1"/>
              <a:t>master</a:t>
            </a:r>
            <a:r>
              <a:rPr lang="el-GR" dirty="0"/>
              <a:t> </a:t>
            </a:r>
            <a:r>
              <a:rPr lang="el-GR" dirty="0" err="1"/>
              <a:t>node</a:t>
            </a:r>
            <a:r>
              <a:rPr lang="el-GR" dirty="0"/>
              <a:t> στο </a:t>
            </a:r>
            <a:r>
              <a:rPr lang="el-GR" dirty="0" err="1"/>
              <a:t>Hadoop</a:t>
            </a:r>
            <a:r>
              <a:rPr lang="el-GR" dirty="0"/>
              <a:t> έχει το ρόλο του </a:t>
            </a:r>
            <a:r>
              <a:rPr lang="el-GR" b="1" dirty="0" err="1"/>
              <a:t>job</a:t>
            </a:r>
            <a:r>
              <a:rPr lang="el-GR" b="1" dirty="0"/>
              <a:t> </a:t>
            </a:r>
            <a:r>
              <a:rPr lang="el-GR" b="1" dirty="0" err="1"/>
              <a:t>tracker</a:t>
            </a:r>
            <a:r>
              <a:rPr lang="el-GR" b="1" dirty="0"/>
              <a:t> </a:t>
            </a:r>
            <a:r>
              <a:rPr lang="el-GR" dirty="0"/>
              <a:t>(δηλ. την εποπτεία και τον καταμερισμό των </a:t>
            </a:r>
            <a:r>
              <a:rPr lang="el-GR" dirty="0" err="1"/>
              <a:t>εργασίων</a:t>
            </a:r>
            <a:r>
              <a:rPr lang="el-GR" dirty="0"/>
              <a:t>).</a:t>
            </a:r>
          </a:p>
          <a:p>
            <a:r>
              <a:rPr lang="el-GR" dirty="0" smtClean="0"/>
              <a:t>Οι </a:t>
            </a:r>
            <a:r>
              <a:rPr lang="el-GR" dirty="0" err="1"/>
              <a:t>slave</a:t>
            </a:r>
            <a:r>
              <a:rPr lang="el-GR" dirty="0"/>
              <a:t> </a:t>
            </a:r>
            <a:r>
              <a:rPr lang="el-GR" dirty="0" err="1"/>
              <a:t>nodes</a:t>
            </a:r>
            <a:r>
              <a:rPr lang="el-GR" dirty="0"/>
              <a:t> έχουν το ρόλο </a:t>
            </a:r>
            <a:r>
              <a:rPr lang="el-GR" b="1" dirty="0" err="1"/>
              <a:t>task</a:t>
            </a:r>
            <a:r>
              <a:rPr lang="el-GR" b="1" dirty="0"/>
              <a:t> </a:t>
            </a:r>
            <a:r>
              <a:rPr lang="el-GR" b="1" dirty="0" err="1"/>
              <a:t>tracker</a:t>
            </a:r>
            <a:r>
              <a:rPr lang="el-GR" b="1" dirty="0"/>
              <a:t> </a:t>
            </a:r>
            <a:r>
              <a:rPr lang="el-GR" dirty="0"/>
              <a:t>(εκτέλεση της εργασίας που ανατέθηκε από τον </a:t>
            </a:r>
            <a:r>
              <a:rPr lang="el-GR" dirty="0" err="1"/>
              <a:t>job</a:t>
            </a:r>
            <a:r>
              <a:rPr lang="el-GR" dirty="0"/>
              <a:t> </a:t>
            </a:r>
            <a:r>
              <a:rPr lang="el-GR" dirty="0" err="1"/>
              <a:t>tracker</a:t>
            </a:r>
            <a:r>
              <a:rPr lang="el-GR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0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51972" y="6212422"/>
            <a:ext cx="8727504" cy="110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19873" y="4091136"/>
            <a:ext cx="2448271" cy="86409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2"/>
                </a:solidFill>
              </a:rPr>
              <a:t>name node</a:t>
            </a:r>
            <a:endParaRPr lang="en-GB" sz="2500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72200" y="4091136"/>
            <a:ext cx="2489969" cy="897150"/>
          </a:xfrm>
          <a:prstGeom prst="ellipse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2"/>
                </a:solidFill>
              </a:rPr>
              <a:t>data node</a:t>
            </a:r>
            <a:endParaRPr lang="en-GB" sz="2500" dirty="0">
              <a:solidFill>
                <a:schemeClr val="tx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20269" y="1210816"/>
            <a:ext cx="2447875" cy="818431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2"/>
                </a:solidFill>
              </a:rPr>
              <a:t>job tracker</a:t>
            </a:r>
            <a:endParaRPr lang="en-GB" sz="2500" dirty="0">
              <a:solidFill>
                <a:schemeClr val="tx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02511" y="1210816"/>
            <a:ext cx="2489969" cy="8335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2"/>
                </a:solidFill>
              </a:rPr>
              <a:t>task tracker</a:t>
            </a:r>
            <a:endParaRPr lang="en-GB" sz="2500" dirty="0">
              <a:solidFill>
                <a:schemeClr val="tx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8175" y="2393504"/>
            <a:ext cx="2489969" cy="8335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2"/>
                </a:solidFill>
              </a:rPr>
              <a:t>task tracker</a:t>
            </a:r>
            <a:endParaRPr lang="en-GB" sz="2500" dirty="0">
              <a:solidFill>
                <a:schemeClr val="tx2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78175" y="5315272"/>
            <a:ext cx="2489969" cy="897150"/>
          </a:xfrm>
          <a:prstGeom prst="ellipse">
            <a:avLst/>
          </a:prstGeom>
          <a:solidFill>
            <a:srgbClr val="66FF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2"/>
                </a:solidFill>
              </a:rPr>
              <a:t>data node</a:t>
            </a:r>
            <a:endParaRPr lang="en-GB" sz="25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2074912"/>
            <a:ext cx="23766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MapReduce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l</a:t>
            </a:r>
            <a:r>
              <a:rPr lang="en-US" sz="2800" dirty="0" smtClean="0">
                <a:solidFill>
                  <a:schemeClr val="tx2"/>
                </a:solidFill>
              </a:rPr>
              <a:t>ayer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err="1" smtClean="0">
                <a:solidFill>
                  <a:schemeClr val="tx2"/>
                </a:solidFill>
              </a:rPr>
              <a:t>HDFS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layer</a:t>
            </a:r>
            <a:endParaRPr lang="en-GB" sz="28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46343" y="1066800"/>
            <a:ext cx="2808312" cy="5256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28184" y="1066800"/>
            <a:ext cx="2736304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33400" y="3731096"/>
            <a:ext cx="8575104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19172" y="6291942"/>
            <a:ext cx="5560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Master node</a:t>
            </a:r>
            <a:r>
              <a:rPr lang="en-US" sz="3000" b="1" dirty="0" smtClean="0">
                <a:solidFill>
                  <a:schemeClr val="tx2"/>
                </a:solidFill>
              </a:rPr>
              <a:t>        Slave node</a:t>
            </a:r>
            <a:endParaRPr lang="en-GB" sz="3000" b="1" dirty="0">
              <a:solidFill>
                <a:schemeClr val="tx2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Αρχιτεκτονική </a:t>
            </a:r>
            <a:r>
              <a:rPr lang="en-US" dirty="0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351972" y="6212422"/>
            <a:ext cx="8727504" cy="110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33400" y="3731096"/>
            <a:ext cx="8575104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419873" y="4091136"/>
            <a:ext cx="2448271" cy="86409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2"/>
                </a:solidFill>
              </a:rPr>
              <a:t>name node</a:t>
            </a:r>
            <a:endParaRPr lang="en-GB" sz="2500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72200" y="4091136"/>
            <a:ext cx="2489969" cy="897150"/>
          </a:xfrm>
          <a:prstGeom prst="ellipse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2"/>
                </a:solidFill>
              </a:rPr>
              <a:t>data node</a:t>
            </a:r>
            <a:endParaRPr lang="en-GB" sz="2500" dirty="0">
              <a:solidFill>
                <a:schemeClr val="tx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20269" y="1210816"/>
            <a:ext cx="2447875" cy="818431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2"/>
                </a:solidFill>
              </a:rPr>
              <a:t>job tracker</a:t>
            </a:r>
            <a:endParaRPr lang="en-GB" sz="2500" dirty="0">
              <a:solidFill>
                <a:schemeClr val="tx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02511" y="1210816"/>
            <a:ext cx="2489969" cy="8335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2"/>
                </a:solidFill>
              </a:rPr>
              <a:t>task tracker</a:t>
            </a:r>
            <a:endParaRPr lang="en-GB" sz="2500" dirty="0">
              <a:solidFill>
                <a:schemeClr val="tx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8175" y="2393504"/>
            <a:ext cx="2489969" cy="8335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2"/>
                </a:solidFill>
              </a:rPr>
              <a:t>task tracker</a:t>
            </a:r>
            <a:endParaRPr lang="en-GB" sz="2500" dirty="0">
              <a:solidFill>
                <a:schemeClr val="tx2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78175" y="5315272"/>
            <a:ext cx="2489969" cy="897150"/>
          </a:xfrm>
          <a:prstGeom prst="ellipse">
            <a:avLst/>
          </a:prstGeom>
          <a:solidFill>
            <a:srgbClr val="66FF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2"/>
                </a:solidFill>
              </a:rPr>
              <a:t>data node</a:t>
            </a:r>
            <a:endParaRPr lang="en-GB" sz="25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2074912"/>
            <a:ext cx="23766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MapReduce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l</a:t>
            </a:r>
            <a:r>
              <a:rPr lang="en-US" sz="2800" dirty="0" smtClean="0">
                <a:solidFill>
                  <a:schemeClr val="tx2"/>
                </a:solidFill>
              </a:rPr>
              <a:t>ayer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err="1" smtClean="0">
                <a:solidFill>
                  <a:schemeClr val="tx2"/>
                </a:solidFill>
              </a:rPr>
              <a:t>HDFS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layer</a:t>
            </a:r>
            <a:endParaRPr lang="en-GB" sz="28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46343" y="1066800"/>
            <a:ext cx="2808312" cy="5256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28184" y="1066800"/>
            <a:ext cx="2736304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Αρχιτεκτονική </a:t>
            </a: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01291" y="2104572"/>
            <a:ext cx="6048672" cy="31300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500" dirty="0" smtClean="0">
                <a:solidFill>
                  <a:schemeClr val="tx2"/>
                </a:solidFill>
              </a:rPr>
              <a:t>Ο </a:t>
            </a:r>
            <a:r>
              <a:rPr lang="en-US" sz="2500" dirty="0" smtClean="0">
                <a:solidFill>
                  <a:schemeClr val="tx2"/>
                </a:solidFill>
              </a:rPr>
              <a:t>master </a:t>
            </a:r>
            <a:r>
              <a:rPr lang="el-GR" sz="2500" dirty="0" smtClean="0">
                <a:solidFill>
                  <a:schemeClr val="tx2"/>
                </a:solidFill>
              </a:rPr>
              <a:t>μπορεί να εκτελεί και τους ρόλους του </a:t>
            </a:r>
            <a:r>
              <a:rPr lang="en-US" sz="2500" dirty="0" smtClean="0">
                <a:solidFill>
                  <a:schemeClr val="tx2"/>
                </a:solidFill>
              </a:rPr>
              <a:t>slave (task tracker &amp; data node) </a:t>
            </a:r>
            <a:r>
              <a:rPr lang="el-GR" sz="2500" dirty="0" smtClean="0">
                <a:solidFill>
                  <a:schemeClr val="tx2"/>
                </a:solidFill>
              </a:rPr>
              <a:t>ιδιαίτερα όταν έχουμε ένα μικρό </a:t>
            </a:r>
            <a:r>
              <a:rPr lang="en-US" sz="2500" dirty="0" smtClean="0">
                <a:solidFill>
                  <a:schemeClr val="tx2"/>
                </a:solidFill>
              </a:rPr>
              <a:t>cluster</a:t>
            </a:r>
            <a:r>
              <a:rPr lang="el-GR" sz="2500" dirty="0">
                <a:solidFill>
                  <a:schemeClr val="tx2"/>
                </a:solidFill>
              </a:rPr>
              <a:t> </a:t>
            </a:r>
            <a:r>
              <a:rPr lang="el-GR" sz="2500" dirty="0" smtClean="0">
                <a:solidFill>
                  <a:schemeClr val="tx2"/>
                </a:solidFill>
              </a:rPr>
              <a:t>με περιορισμένους πόρους (</a:t>
            </a:r>
            <a:r>
              <a:rPr lang="en-US" sz="2500" dirty="0" smtClean="0">
                <a:solidFill>
                  <a:schemeClr val="tx2"/>
                </a:solidFill>
              </a:rPr>
              <a:t>resources).</a:t>
            </a:r>
          </a:p>
          <a:p>
            <a:pPr algn="ctr"/>
            <a:endParaRPr lang="el-GR" sz="2500" dirty="0" smtClean="0">
              <a:solidFill>
                <a:schemeClr val="tx2"/>
              </a:solidFill>
            </a:endParaRPr>
          </a:p>
          <a:p>
            <a:pPr algn="ctr"/>
            <a:r>
              <a:rPr lang="el-GR" sz="2500" dirty="0" smtClean="0">
                <a:solidFill>
                  <a:schemeClr val="tx2"/>
                </a:solidFill>
              </a:rPr>
              <a:t>Με αυτό τον τρόπο θα σχεδιάσουμε και το δικό μας </a:t>
            </a:r>
            <a:r>
              <a:rPr lang="en-US" sz="2500" dirty="0" smtClean="0">
                <a:solidFill>
                  <a:schemeClr val="tx2"/>
                </a:solidFill>
              </a:rPr>
              <a:t>cluster.</a:t>
            </a:r>
            <a:endParaRPr lang="el-GR" sz="2500" dirty="0" smtClean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19172" y="6291942"/>
            <a:ext cx="5560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Master node</a:t>
            </a:r>
            <a:r>
              <a:rPr lang="en-US" sz="3000" b="1" dirty="0" smtClean="0">
                <a:solidFill>
                  <a:schemeClr val="tx2"/>
                </a:solidFill>
              </a:rPr>
              <a:t>        Slave node</a:t>
            </a:r>
            <a:endParaRPr lang="en-GB" sz="3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2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Μοντέλο </a:t>
            </a:r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562600"/>
          </a:xfrm>
          <a:solidFill>
            <a:schemeClr val="bg1"/>
          </a:solidFill>
        </p:spPr>
        <p:txBody>
          <a:bodyPr/>
          <a:lstStyle/>
          <a:p>
            <a:r>
              <a:rPr lang="el-GR" dirty="0" smtClean="0">
                <a:solidFill>
                  <a:srgbClr val="C00000"/>
                </a:solidFill>
              </a:rPr>
              <a:t>Είσοδος</a:t>
            </a:r>
            <a:r>
              <a:rPr lang="el-GR" dirty="0" smtClean="0"/>
              <a:t>: σύνολο </a:t>
            </a:r>
            <a:r>
              <a:rPr lang="el-GR" dirty="0"/>
              <a:t>από </a:t>
            </a:r>
            <a:r>
              <a:rPr lang="el-GR" dirty="0" smtClean="0"/>
              <a:t>ζευγάρια </a:t>
            </a:r>
            <a:br>
              <a:rPr lang="el-GR" dirty="0" smtClean="0"/>
            </a:br>
            <a:r>
              <a:rPr lang="el-GR" dirty="0" smtClean="0"/>
              <a:t>&lt; κλειδί εισόδου – τιμή &gt;</a:t>
            </a:r>
          </a:p>
          <a:p>
            <a:r>
              <a:rPr lang="el-GR" dirty="0" smtClean="0">
                <a:solidFill>
                  <a:srgbClr val="C00000"/>
                </a:solidFill>
              </a:rPr>
              <a:t>Έξοδος</a:t>
            </a:r>
            <a:r>
              <a:rPr lang="el-GR" dirty="0" smtClean="0"/>
              <a:t>: σύνολο </a:t>
            </a:r>
            <a:r>
              <a:rPr lang="el-GR" dirty="0"/>
              <a:t>από ζευγάρια 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&lt; κλειδί εξόδου – αποτέλεσμα &gt;</a:t>
            </a:r>
          </a:p>
          <a:p>
            <a:r>
              <a:rPr lang="el-GR" dirty="0" smtClean="0"/>
              <a:t>Δύο λειτουργίες: </a:t>
            </a:r>
            <a:r>
              <a:rPr lang="el-GR" b="1" dirty="0" err="1" smtClean="0"/>
              <a:t>map</a:t>
            </a:r>
            <a:r>
              <a:rPr lang="el-GR" dirty="0" smtClean="0"/>
              <a:t> &amp; </a:t>
            </a:r>
            <a:r>
              <a:rPr lang="el-GR" b="1" dirty="0" err="1" smtClean="0"/>
              <a:t>reduce</a:t>
            </a:r>
            <a:endParaRPr lang="el-GR" b="1" dirty="0" smtClean="0"/>
          </a:p>
          <a:p>
            <a:r>
              <a:rPr lang="el-GR" dirty="0" smtClean="0"/>
              <a:t>Η λειτουργία </a:t>
            </a:r>
            <a:r>
              <a:rPr lang="el-GR" dirty="0" err="1" smtClean="0"/>
              <a:t>map</a:t>
            </a:r>
            <a:r>
              <a:rPr lang="el-GR" dirty="0" smtClean="0"/>
              <a:t> </a:t>
            </a:r>
            <a:r>
              <a:rPr lang="el-GR" dirty="0"/>
              <a:t>δέχεται σαν είσοδο </a:t>
            </a:r>
            <a:r>
              <a:rPr lang="el-GR" dirty="0" smtClean="0"/>
              <a:t>μια λίστα με ζεύγη </a:t>
            </a:r>
            <a:r>
              <a:rPr lang="el-GR" dirty="0"/>
              <a:t>κλειδί-τιμή </a:t>
            </a:r>
            <a:r>
              <a:rPr lang="el-GR" dirty="0" smtClean="0"/>
              <a:t>(ένα κάθε φορά) και για κάθε ζεύγος εισόδου παράγει </a:t>
            </a:r>
            <a:r>
              <a:rPr lang="el-GR" dirty="0"/>
              <a:t>σαν έξοδο ένα </a:t>
            </a:r>
            <a:r>
              <a:rPr lang="el-GR" dirty="0" smtClean="0"/>
              <a:t>άλλο ζεύγος &lt; </a:t>
            </a:r>
            <a:r>
              <a:rPr lang="el-GR" dirty="0" smtClean="0"/>
              <a:t>κλειδί – ενδιάμεση </a:t>
            </a:r>
            <a:r>
              <a:rPr lang="el-GR" dirty="0" smtClean="0"/>
              <a:t>τιμή &gt;.</a:t>
            </a:r>
          </a:p>
          <a:p>
            <a:r>
              <a:rPr lang="el-GR" dirty="0" smtClean="0"/>
              <a:t>Η λειτουργία </a:t>
            </a:r>
            <a:r>
              <a:rPr lang="en-US" dirty="0" smtClean="0"/>
              <a:t>reduce</a:t>
            </a:r>
            <a:r>
              <a:rPr lang="el-GR" dirty="0" smtClean="0"/>
              <a:t>, μειώνει (</a:t>
            </a:r>
            <a:r>
              <a:rPr lang="en-US" dirty="0" smtClean="0"/>
              <a:t>reduces)</a:t>
            </a:r>
            <a:r>
              <a:rPr lang="el-GR" dirty="0" smtClean="0"/>
              <a:t> το σύνολο ενδιάμεσων τιμών </a:t>
            </a:r>
            <a:r>
              <a:rPr lang="el-GR" u="sng" dirty="0" smtClean="0"/>
              <a:t>που έχουν το ίδιο κλειδί</a:t>
            </a:r>
            <a:r>
              <a:rPr lang="el-GR" dirty="0" smtClean="0"/>
              <a:t> σε ένα μικρότερο σύνολο από τιμές.</a:t>
            </a:r>
          </a:p>
        </p:txBody>
      </p:sp>
    </p:spTree>
    <p:extLst>
      <p:ext uri="{BB962C8B-B14F-4D97-AF65-F5344CB8AC3E}">
        <p14:creationId xmlns:p14="http://schemas.microsoft.com/office/powerpoint/2010/main" val="47984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Λειτουργία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638800"/>
          </a:xfrm>
          <a:solidFill>
            <a:schemeClr val="bg1"/>
          </a:solidFill>
        </p:spPr>
        <p:txBody>
          <a:bodyPr/>
          <a:lstStyle/>
          <a:p>
            <a:pPr>
              <a:lnSpc>
                <a:spcPts val="3200"/>
              </a:lnSpc>
            </a:pPr>
            <a:r>
              <a:rPr lang="el-GR" altLang="en-US" dirty="0" smtClean="0"/>
              <a:t>Έστω ότι δίνεται ένα αρχείο κειμένου:</a:t>
            </a:r>
            <a:endParaRPr lang="en-IN" altLang="en-US" dirty="0"/>
          </a:p>
          <a:p>
            <a:pPr lvl="1">
              <a:lnSpc>
                <a:spcPts val="3200"/>
              </a:lnSpc>
            </a:pPr>
            <a:r>
              <a:rPr lang="el-GR" altLang="en-US" sz="2800" dirty="0" smtClean="0"/>
              <a:t>Ένα αρχείο μπορεί να διαχωριστεί σε πολλαπλά </a:t>
            </a:r>
            <a:r>
              <a:rPr lang="en-US" altLang="en-US" sz="2800" dirty="0" smtClean="0"/>
              <a:t>records (</a:t>
            </a:r>
            <a:r>
              <a:rPr lang="el-GR" altLang="en-US" sz="2800" dirty="0" smtClean="0"/>
              <a:t>εγγραφές)</a:t>
            </a:r>
          </a:p>
          <a:p>
            <a:pPr lvl="2">
              <a:lnSpc>
                <a:spcPts val="3200"/>
              </a:lnSpc>
            </a:pPr>
            <a:r>
              <a:rPr lang="el-GR" altLang="en-US" sz="2400" dirty="0" smtClean="0"/>
              <a:t>Μια εγγραφή</a:t>
            </a:r>
            <a:r>
              <a:rPr lang="en-US" altLang="en-US" sz="2400" dirty="0" smtClean="0"/>
              <a:t> </a:t>
            </a:r>
            <a:r>
              <a:rPr lang="el-GR" altLang="en-US" sz="2400" dirty="0" smtClean="0"/>
              <a:t>μπορεί να ναι μια γραμμή του αρχείου</a:t>
            </a:r>
            <a:endParaRPr lang="en-IN" altLang="en-US" sz="2400" dirty="0"/>
          </a:p>
          <a:p>
            <a:pPr>
              <a:lnSpc>
                <a:spcPts val="3200"/>
              </a:lnSpc>
            </a:pPr>
            <a:r>
              <a:rPr lang="el-GR" altLang="en-US" b="1" dirty="0" smtClean="0"/>
              <a:t>Η μέθοδος </a:t>
            </a:r>
            <a:r>
              <a:rPr lang="en-US" altLang="en-US" b="1" dirty="0" smtClean="0"/>
              <a:t>map</a:t>
            </a:r>
            <a:r>
              <a:rPr lang="el-GR" altLang="en-US" b="1" dirty="0" smtClean="0"/>
              <a:t>:</a:t>
            </a:r>
            <a:endParaRPr lang="en-IN" altLang="en-US" dirty="0"/>
          </a:p>
          <a:p>
            <a:pPr lvl="1">
              <a:lnSpc>
                <a:spcPts val="3200"/>
              </a:lnSpc>
            </a:pPr>
            <a:r>
              <a:rPr lang="el-GR" altLang="en-US" sz="2800" dirty="0" smtClean="0"/>
              <a:t>Υλοποιείται από το χρήστη</a:t>
            </a:r>
            <a:r>
              <a:rPr lang="en-IN" altLang="en-US" sz="2800" dirty="0" smtClean="0"/>
              <a:t>, </a:t>
            </a:r>
            <a:endParaRPr lang="el-GR" altLang="en-US" sz="2800" dirty="0" smtClean="0"/>
          </a:p>
          <a:p>
            <a:pPr lvl="1">
              <a:lnSpc>
                <a:spcPts val="3200"/>
              </a:lnSpc>
            </a:pPr>
            <a:r>
              <a:rPr lang="el-GR" altLang="en-US" sz="2800" dirty="0" smtClean="0"/>
              <a:t>Σε </a:t>
            </a:r>
            <a:r>
              <a:rPr lang="el-GR" altLang="en-US" sz="2800" dirty="0" smtClean="0"/>
              <a:t>κάθε κλήση, παίρνει σαν είσοδο ένα </a:t>
            </a:r>
            <a:r>
              <a:rPr lang="en-US" altLang="en-US" sz="2800" dirty="0" smtClean="0"/>
              <a:t>record </a:t>
            </a:r>
            <a:r>
              <a:rPr lang="el-GR" altLang="en-US" sz="2800" dirty="0" smtClean="0"/>
              <a:t>στη μορφή ενός ζεύγους &lt;</a:t>
            </a:r>
            <a:r>
              <a:rPr lang="el-GR" altLang="en-US" sz="2800" dirty="0" err="1" smtClean="0"/>
              <a:t>κλειδί,τιμή</a:t>
            </a:r>
            <a:r>
              <a:rPr lang="el-GR" altLang="en-US" sz="2800" dirty="0" smtClean="0"/>
              <a:t>&gt; και παράγει ένα ζεύγος</a:t>
            </a:r>
            <a:r>
              <a:rPr lang="en-IN" altLang="en-US" sz="2800" dirty="0" smtClean="0"/>
              <a:t> </a:t>
            </a:r>
            <a:r>
              <a:rPr lang="el-GR" altLang="en-US" sz="2800" dirty="0" smtClean="0"/>
              <a:t>&lt;</a:t>
            </a:r>
            <a:r>
              <a:rPr lang="el-GR" altLang="en-US" sz="2800" dirty="0" err="1" smtClean="0"/>
              <a:t>κλειδί,ενδιάμεση</a:t>
            </a:r>
            <a:r>
              <a:rPr lang="el-GR" altLang="en-US" sz="2800" dirty="0" smtClean="0"/>
              <a:t> </a:t>
            </a:r>
            <a:r>
              <a:rPr lang="el-GR" altLang="en-US" sz="2800" dirty="0" smtClean="0"/>
              <a:t>τιμή&gt;</a:t>
            </a:r>
            <a:r>
              <a:rPr lang="en-IN" alt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52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533400" y="1371600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rgbClr val="CF0E30"/>
                </a:solidFill>
                <a:latin typeface="Times New Roman" pitchFamily="18" charset="0"/>
              </a:defRPr>
            </a:lvl1pPr>
            <a:lvl2pPr>
              <a:defRPr b="1">
                <a:solidFill>
                  <a:srgbClr val="CF0E30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rgbClr val="CF0E30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rgbClr val="CF0E30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rgbClr val="CF0E3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F0E3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F0E3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F0E3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F0E30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 altLang="en-US" sz="2400" dirty="0">
                <a:latin typeface="Courier New" pitchFamily="49" charset="0"/>
                <a:cs typeface="Arial" charset="0"/>
              </a:rPr>
              <a:t>map  (</a:t>
            </a:r>
            <a:r>
              <a:rPr lang="en-US" altLang="en-US" sz="2400" dirty="0" err="1">
                <a:latin typeface="Courier New" pitchFamily="49" charset="0"/>
                <a:cs typeface="Arial" charset="0"/>
              </a:rPr>
              <a:t>in_key</a:t>
            </a:r>
            <a:r>
              <a:rPr lang="en-US" altLang="en-US" sz="2400" dirty="0">
                <a:latin typeface="Courier New" pitchFamily="49" charset="0"/>
                <a:cs typeface="Arial" charset="0"/>
              </a:rPr>
              <a:t>, </a:t>
            </a:r>
            <a:r>
              <a:rPr lang="en-US" altLang="en-US" sz="2400" dirty="0" err="1">
                <a:latin typeface="Courier New" pitchFamily="49" charset="0"/>
                <a:cs typeface="Arial" charset="0"/>
              </a:rPr>
              <a:t>in_value</a:t>
            </a:r>
            <a:r>
              <a:rPr lang="en-US" altLang="en-US" sz="2400" dirty="0">
                <a:latin typeface="Courier New" pitchFamily="49" charset="0"/>
                <a:cs typeface="Arial" charset="0"/>
              </a:rPr>
              <a:t>) -&gt;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dirty="0">
                <a:latin typeface="Courier New" pitchFamily="49" charset="0"/>
                <a:cs typeface="Arial" charset="0"/>
              </a:rPr>
              <a:t>	(</a:t>
            </a:r>
            <a:r>
              <a:rPr lang="en-US" altLang="en-US" sz="2400" dirty="0" err="1">
                <a:latin typeface="Courier New" pitchFamily="49" charset="0"/>
                <a:cs typeface="Arial" charset="0"/>
              </a:rPr>
              <a:t>out_key</a:t>
            </a:r>
            <a:r>
              <a:rPr lang="en-US" altLang="en-US" sz="2400" dirty="0">
                <a:latin typeface="Courier New" pitchFamily="49" charset="0"/>
                <a:cs typeface="Arial" charset="0"/>
              </a:rPr>
              <a:t>, </a:t>
            </a:r>
            <a:r>
              <a:rPr lang="en-US" altLang="en-US" sz="2400" dirty="0" err="1">
                <a:latin typeface="Courier New" pitchFamily="49" charset="0"/>
                <a:cs typeface="Arial" charset="0"/>
              </a:rPr>
              <a:t>intermediate_value</a:t>
            </a:r>
            <a:r>
              <a:rPr lang="en-US" altLang="en-US" sz="2400" dirty="0">
                <a:latin typeface="Courier New" pitchFamily="49" charset="0"/>
                <a:cs typeface="Arial" charset="0"/>
              </a:rPr>
              <a:t>) list</a:t>
            </a:r>
          </a:p>
        </p:txBody>
      </p:sp>
      <p:pic>
        <p:nvPicPr>
          <p:cNvPr id="15365" name="Picture 7" descr="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43" y="2590800"/>
            <a:ext cx="833596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7"/>
            <a:ext cx="7620000" cy="8683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l-GR" kern="0" smtClean="0"/>
              <a:t>Λειτουργία </a:t>
            </a:r>
            <a:r>
              <a:rPr lang="en-US" kern="0" smtClean="0"/>
              <a:t>Map</a:t>
            </a:r>
            <a:endParaRPr lang="en-US" kern="0" dirty="0"/>
          </a:p>
        </p:txBody>
      </p:sp>
      <p:sp>
        <p:nvSpPr>
          <p:cNvPr id="2" name="TextBox 1"/>
          <p:cNvSpPr txBox="1"/>
          <p:nvPr/>
        </p:nvSpPr>
        <p:spPr>
          <a:xfrm rot="19176742">
            <a:off x="2645457" y="29306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9176742">
            <a:off x="3242114" y="290990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Τετάρτη</a:t>
            </a:r>
            <a:r>
              <a:rPr lang="en-US" dirty="0" smtClean="0"/>
              <a:t>: 1</a:t>
            </a:r>
            <a:r>
              <a:rPr lang="el-GR" dirty="0"/>
              <a:t>5</a:t>
            </a:r>
            <a:r>
              <a:rPr lang="en-US" dirty="0" smtClean="0"/>
              <a:t>:00-</a:t>
            </a:r>
            <a:r>
              <a:rPr lang="el-GR" dirty="0" smtClean="0"/>
              <a:t>17</a:t>
            </a:r>
            <a:r>
              <a:rPr lang="en-US" dirty="0" smtClean="0"/>
              <a:t>:00</a:t>
            </a:r>
            <a:r>
              <a:rPr lang="en-US" dirty="0"/>
              <a:t>, </a:t>
            </a:r>
            <a:r>
              <a:rPr lang="el-GR" dirty="0" smtClean="0"/>
              <a:t>Αίθουσα</a:t>
            </a:r>
            <a:r>
              <a:rPr lang="en-US" dirty="0" smtClean="0"/>
              <a:t> 101, </a:t>
            </a:r>
            <a:r>
              <a:rPr lang="el-GR" dirty="0" smtClean="0"/>
              <a:t>ΘΕΕ01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/>
              <a:t>Ιστοσελίδα μαθήματος και υλικό:</a:t>
            </a:r>
            <a:br>
              <a:rPr lang="el-GR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www.cs.ucy.ac.cy/courses/EPL451</a:t>
            </a:r>
            <a:endParaRPr lang="en-US" dirty="0"/>
          </a:p>
          <a:p>
            <a:endParaRPr lang="el-GR" dirty="0" smtClean="0"/>
          </a:p>
          <a:p>
            <a:r>
              <a:rPr lang="el-GR" dirty="0" smtClean="0"/>
              <a:t>Πληροφορίες υπεύθυνου εργαστηρίου</a:t>
            </a:r>
            <a:r>
              <a:rPr lang="en-US" dirty="0" smtClean="0"/>
              <a:t>:</a:t>
            </a:r>
            <a:r>
              <a:rPr lang="en-US" dirty="0"/>
              <a:t>	</a:t>
            </a:r>
          </a:p>
          <a:p>
            <a:pPr lvl="1"/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dirty="0" smtClean="0"/>
              <a:t>paul.antoniou-AT-cs.ucy.ac.cy</a:t>
            </a:r>
            <a:r>
              <a:rPr lang="en-US" dirty="0"/>
              <a:t>, </a:t>
            </a:r>
          </a:p>
          <a:p>
            <a:pPr lvl="1"/>
            <a:r>
              <a:rPr lang="el-GR" dirty="0" smtClean="0"/>
              <a:t>Γραφείο</a:t>
            </a:r>
            <a:r>
              <a:rPr lang="en-US" dirty="0" smtClean="0"/>
              <a:t>: </a:t>
            </a:r>
            <a:r>
              <a:rPr lang="el-GR" dirty="0" smtClean="0"/>
              <a:t>Β</a:t>
            </a:r>
            <a:r>
              <a:rPr lang="en-US" dirty="0" smtClean="0"/>
              <a:t>109 (</a:t>
            </a:r>
            <a:r>
              <a:rPr lang="el-GR" dirty="0" smtClean="0"/>
              <a:t>Υπόγειο</a:t>
            </a:r>
            <a:r>
              <a:rPr lang="en-US" dirty="0" smtClean="0"/>
              <a:t>), </a:t>
            </a:r>
            <a:r>
              <a:rPr lang="el-GR" dirty="0" smtClean="0"/>
              <a:t>Κτίριο ΘΕΕ01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3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Λειτουργία </a:t>
            </a:r>
            <a:r>
              <a:rPr lang="en-US" dirty="0"/>
              <a:t>R</a:t>
            </a:r>
            <a:r>
              <a:rPr lang="en-US" dirty="0" smtClean="0"/>
              <a:t>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638800"/>
          </a:xfrm>
          <a:solidFill>
            <a:schemeClr val="bg1"/>
          </a:solidFill>
        </p:spPr>
        <p:txBody>
          <a:bodyPr/>
          <a:lstStyle/>
          <a:p>
            <a:r>
              <a:rPr lang="en-US" altLang="en-US" dirty="0" smtClean="0"/>
              <a:t>To </a:t>
            </a:r>
            <a:r>
              <a:rPr lang="el-GR" altLang="en-US" dirty="0" smtClean="0"/>
              <a:t>σύνολο ζευγών &lt; κλειδί</a:t>
            </a:r>
            <a:r>
              <a:rPr lang="en-GB" altLang="en-US" dirty="0" smtClean="0"/>
              <a:t>, </a:t>
            </a:r>
            <a:r>
              <a:rPr lang="el-GR" altLang="en-US" dirty="0" smtClean="0"/>
              <a:t>ενδιάμεση τιμή</a:t>
            </a:r>
            <a:r>
              <a:rPr lang="el-GR" altLang="en-US" dirty="0"/>
              <a:t> </a:t>
            </a:r>
            <a:r>
              <a:rPr lang="el-GR" altLang="en-US" dirty="0" smtClean="0"/>
              <a:t>&gt;</a:t>
            </a:r>
            <a:r>
              <a:rPr lang="en-GB" altLang="en-US" dirty="0" smtClean="0"/>
              <a:t> </a:t>
            </a:r>
            <a:r>
              <a:rPr lang="el-GR" altLang="en-US" dirty="0" smtClean="0"/>
              <a:t>παραχθέντων υπό των κλήσεων της μεθόδου </a:t>
            </a:r>
            <a:r>
              <a:rPr lang="en-GB" altLang="en-US" dirty="0" smtClean="0"/>
              <a:t>map</a:t>
            </a:r>
            <a:r>
              <a:rPr lang="el-GR" altLang="en-US" dirty="0" smtClean="0"/>
              <a:t> </a:t>
            </a:r>
            <a:r>
              <a:rPr lang="el-GR" altLang="en-US" dirty="0" smtClean="0">
                <a:solidFill>
                  <a:srgbClr val="C00000"/>
                </a:solidFill>
              </a:rPr>
              <a:t>ομαδοποιούνται</a:t>
            </a:r>
            <a:r>
              <a:rPr lang="el-GR" altLang="en-US" dirty="0" smtClean="0">
                <a:solidFill>
                  <a:srgbClr val="C00000"/>
                </a:solidFill>
              </a:rPr>
              <a:t> </a:t>
            </a:r>
            <a:r>
              <a:rPr lang="el-GR" altLang="en-US" dirty="0" smtClean="0">
                <a:solidFill>
                  <a:srgbClr val="C00000"/>
                </a:solidFill>
              </a:rPr>
              <a:t>ως προς το </a:t>
            </a:r>
            <a:r>
              <a:rPr lang="el-GR" altLang="en-US" dirty="0" smtClean="0">
                <a:solidFill>
                  <a:srgbClr val="C00000"/>
                </a:solidFill>
              </a:rPr>
              <a:t>κλειδί</a:t>
            </a:r>
            <a:endParaRPr lang="en-GB" altLang="en-US" dirty="0"/>
          </a:p>
          <a:p>
            <a:pPr lvl="1"/>
            <a:r>
              <a:rPr lang="el-GR" altLang="en-US" dirty="0" smtClean="0"/>
              <a:t>Όλες οι ενδιάμεσες τιμές (</a:t>
            </a:r>
            <a:r>
              <a:rPr lang="en-GB" altLang="en-US" dirty="0" smtClean="0"/>
              <a:t>values</a:t>
            </a:r>
            <a:r>
              <a:rPr lang="el-GR" altLang="en-US" dirty="0" smtClean="0"/>
              <a:t>) για ένα συγκεκριμένο κλειδί </a:t>
            </a:r>
            <a:r>
              <a:rPr lang="en-US" altLang="en-US" dirty="0" smtClean="0"/>
              <a:t>(</a:t>
            </a:r>
            <a:r>
              <a:rPr lang="en-GB" altLang="en-US" dirty="0" smtClean="0"/>
              <a:t>key) </a:t>
            </a:r>
            <a:r>
              <a:rPr lang="el-GR" altLang="en-US" dirty="0" smtClean="0"/>
              <a:t>συνενώνονται σε μια λίστα, και δίδονται σε στον </a:t>
            </a:r>
            <a:r>
              <a:rPr lang="en-GB" altLang="en-US" dirty="0" smtClean="0"/>
              <a:t>reduce</a:t>
            </a:r>
            <a:r>
              <a:rPr lang="en-US" altLang="en-US" dirty="0" smtClean="0"/>
              <a:t>r</a:t>
            </a:r>
            <a:r>
              <a:rPr lang="en-GB" altLang="en-US" dirty="0" smtClean="0"/>
              <a:t>.</a:t>
            </a:r>
          </a:p>
          <a:p>
            <a:pPr lvl="2"/>
            <a:r>
              <a:rPr lang="en-GB" altLang="en-US" dirty="0" smtClean="0"/>
              <a:t>&lt; key, &lt;list of values with the same key&gt;&gt;</a:t>
            </a:r>
            <a:endParaRPr lang="en-GB" altLang="en-US" dirty="0"/>
          </a:p>
          <a:p>
            <a:pPr lvl="1"/>
            <a:r>
              <a:rPr lang="el-GR" altLang="en-US" dirty="0" smtClean="0"/>
              <a:t>Ο </a:t>
            </a:r>
            <a:r>
              <a:rPr lang="en-US" altLang="en-US" dirty="0" smtClean="0"/>
              <a:t>reducer</a:t>
            </a:r>
            <a:r>
              <a:rPr lang="en-IN" altLang="en-US" dirty="0" smtClean="0"/>
              <a:t> </a:t>
            </a:r>
            <a:r>
              <a:rPr lang="el-GR" altLang="en-US" dirty="0" smtClean="0"/>
              <a:t>εκτελεί συνάθροιση των τιμών της λίστας παράγοντας στην έξοδο </a:t>
            </a:r>
            <a:r>
              <a:rPr lang="el-GR" altLang="en-US" u="sng" dirty="0" smtClean="0"/>
              <a:t>ένα τελικό ζεύγος </a:t>
            </a:r>
            <a:r>
              <a:rPr lang="el-GR" altLang="en-US" dirty="0" smtClean="0"/>
              <a:t>κλειδί/τιμή</a:t>
            </a:r>
          </a:p>
          <a:p>
            <a:pPr lvl="2"/>
            <a:r>
              <a:rPr lang="el-GR" altLang="en-US" dirty="0" smtClean="0"/>
              <a:t>&lt; </a:t>
            </a:r>
            <a:r>
              <a:rPr lang="en-US" altLang="en-US" dirty="0" smtClean="0"/>
              <a:t>key, </a:t>
            </a:r>
            <a:r>
              <a:rPr lang="en-US" altLang="en-US" dirty="0" err="1" smtClean="0"/>
              <a:t>new_value</a:t>
            </a:r>
            <a:r>
              <a:rPr lang="en-US" altLang="en-US" dirty="0" smtClean="0"/>
              <a:t>&gt;</a:t>
            </a:r>
            <a:endParaRPr lang="en-US" altLang="en-US" dirty="0" smtClean="0"/>
          </a:p>
          <a:p>
            <a:r>
              <a:rPr lang="en-US" dirty="0" smtClean="0"/>
              <a:t>O Reducer </a:t>
            </a:r>
            <a:r>
              <a:rPr lang="el-GR" dirty="0" smtClean="0"/>
              <a:t>περιλαμβάνει 3 κύριες φάσεις:</a:t>
            </a:r>
          </a:p>
          <a:p>
            <a:pPr lvl="1"/>
            <a:r>
              <a:rPr lang="en-US" dirty="0" smtClean="0"/>
              <a:t>Shuffle, Sort, Reduce</a:t>
            </a:r>
            <a:endParaRPr lang="en-US" dirty="0" smtClean="0"/>
          </a:p>
          <a:p>
            <a:pPr marL="457200" lvl="1" indent="0">
              <a:buNone/>
            </a:pPr>
            <a:r>
              <a:rPr lang="el-GR" dirty="0" smtClean="0"/>
              <a:t>που θα αναλυθούν </a:t>
            </a:r>
            <a:r>
              <a:rPr lang="el-GR" dirty="0" smtClean="0"/>
              <a:t>σε άλλο εργαστήριο.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31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Λειτουργία </a:t>
            </a:r>
            <a:r>
              <a:rPr lang="en-US" dirty="0"/>
              <a:t>R</a:t>
            </a:r>
            <a:r>
              <a:rPr lang="en-US" dirty="0" smtClean="0"/>
              <a:t>educe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371600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b="1">
                <a:solidFill>
                  <a:srgbClr val="CF0E30"/>
                </a:solidFill>
                <a:latin typeface="Times New Roman" pitchFamily="18" charset="0"/>
              </a:defRPr>
            </a:lvl1pPr>
            <a:lvl2pPr>
              <a:defRPr b="1">
                <a:solidFill>
                  <a:srgbClr val="CF0E30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rgbClr val="CF0E30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rgbClr val="CF0E30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rgbClr val="CF0E3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F0E3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F0E3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F0E3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F0E30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 altLang="en-US" sz="2400" dirty="0">
                <a:latin typeface="Courier New" pitchFamily="49" charset="0"/>
              </a:rPr>
              <a:t>reduce (</a:t>
            </a:r>
            <a:r>
              <a:rPr lang="en-US" altLang="en-US" sz="2400" dirty="0" err="1">
                <a:latin typeface="Courier New" pitchFamily="49" charset="0"/>
              </a:rPr>
              <a:t>out_key</a:t>
            </a:r>
            <a:r>
              <a:rPr lang="en-US" altLang="en-US" sz="2400" dirty="0">
                <a:latin typeface="Courier New" pitchFamily="49" charset="0"/>
              </a:rPr>
              <a:t>, </a:t>
            </a:r>
            <a:r>
              <a:rPr lang="en-US" altLang="en-US" sz="2400" dirty="0" err="1">
                <a:latin typeface="Courier New" pitchFamily="49" charset="0"/>
              </a:rPr>
              <a:t>intermediate_value</a:t>
            </a:r>
            <a:r>
              <a:rPr lang="en-US" altLang="en-US" sz="2400" dirty="0">
                <a:latin typeface="Courier New" pitchFamily="49" charset="0"/>
              </a:rPr>
              <a:t> list) -&gt;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dirty="0">
                <a:latin typeface="Courier New" pitchFamily="49" charset="0"/>
              </a:rPr>
              <a:t>		</a:t>
            </a:r>
            <a:r>
              <a:rPr lang="en-US" altLang="en-US" sz="2400" dirty="0" err="1">
                <a:latin typeface="Courier New" pitchFamily="49" charset="0"/>
              </a:rPr>
              <a:t>out_value</a:t>
            </a:r>
            <a:r>
              <a:rPr lang="en-US" altLang="en-US" sz="2400" dirty="0">
                <a:latin typeface="Courier New" pitchFamily="49" charset="0"/>
              </a:rPr>
              <a:t> list</a:t>
            </a:r>
          </a:p>
        </p:txBody>
      </p:sp>
      <p:pic>
        <p:nvPicPr>
          <p:cNvPr id="5" name="Picture 7" descr="reduce-ke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19400"/>
            <a:ext cx="7162800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74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00063" y="1714500"/>
            <a:ext cx="8183562" cy="41132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IN" altLang="en-US" smtClean="0"/>
              <a:t>  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 smtClean="0"/>
          </a:p>
          <a:p>
            <a:pPr eaLnBrk="1" hangingPunct="1">
              <a:buFont typeface="Wingdings 2" pitchFamily="18" charset="2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>
              <a:buFont typeface="Wingdings 2" pitchFamily="18" charset="2"/>
              <a:buNone/>
            </a:pPr>
            <a:endParaRPr lang="en-IN" altLang="en-US" smtClean="0"/>
          </a:p>
          <a:p>
            <a:pPr eaLnBrk="1" hangingPunct="1">
              <a:buFont typeface="Wingdings 2" pitchFamily="18" charset="2"/>
              <a:buNone/>
            </a:pPr>
            <a:endParaRPr lang="en-IN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18436" name="Picture 4" descr="mapred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43" y="1422173"/>
            <a:ext cx="81534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152400"/>
            <a:ext cx="76962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IN" altLang="en-US" dirty="0" smtClean="0"/>
              <a:t>Map </a:t>
            </a:r>
            <a:r>
              <a:rPr lang="el-GR" altLang="en-US" dirty="0" smtClean="0"/>
              <a:t>&amp;</a:t>
            </a:r>
            <a:r>
              <a:rPr lang="en-IN" altLang="en-US" dirty="0" smtClean="0"/>
              <a:t> </a:t>
            </a:r>
            <a:r>
              <a:rPr lang="en-IN" altLang="en-US" dirty="0"/>
              <a:t>Reduce Tasks </a:t>
            </a:r>
            <a:r>
              <a:rPr lang="el-GR" altLang="en-US" dirty="0" smtClean="0"/>
              <a:t>μαζί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9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– </a:t>
            </a:r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Κλασσικό </a:t>
            </a:r>
            <a:r>
              <a:rPr lang="el-GR" dirty="0"/>
              <a:t>παράδειγμα για το πώς λειτουργεί </a:t>
            </a:r>
            <a:r>
              <a:rPr lang="el-GR" dirty="0" smtClean="0"/>
              <a:t>το </a:t>
            </a:r>
            <a:r>
              <a:rPr lang="el-GR" dirty="0" err="1" smtClean="0"/>
              <a:t>Map</a:t>
            </a:r>
            <a:r>
              <a:rPr lang="el-GR" dirty="0" smtClean="0"/>
              <a:t> </a:t>
            </a:r>
            <a:r>
              <a:rPr lang="el-GR" dirty="0" err="1" smtClean="0"/>
              <a:t>Reduce</a:t>
            </a:r>
            <a:r>
              <a:rPr lang="el-GR" dirty="0"/>
              <a:t>.</a:t>
            </a:r>
          </a:p>
          <a:p>
            <a:endParaRPr lang="el-GR" dirty="0"/>
          </a:p>
          <a:p>
            <a:r>
              <a:rPr lang="el-GR" dirty="0"/>
              <a:t>Μετρά πόσες φορές εμφανίζεται η κάθε λέξη σε ένα ή περισσότερα αρχεία.</a:t>
            </a:r>
          </a:p>
          <a:p>
            <a:endParaRPr lang="el-GR" dirty="0"/>
          </a:p>
          <a:p>
            <a:r>
              <a:rPr lang="el-GR" dirty="0"/>
              <a:t>Η επεξεργασία γίνεται μέσω </a:t>
            </a:r>
            <a:r>
              <a:rPr lang="el-GR" dirty="0" err="1"/>
              <a:t>Hadoop</a:t>
            </a:r>
            <a:r>
              <a:rPr lang="el-GR" dirty="0"/>
              <a:t> και άρα είναι </a:t>
            </a:r>
            <a:r>
              <a:rPr lang="el-GR" dirty="0" smtClean="0"/>
              <a:t>κατανεμημένη </a:t>
            </a:r>
            <a:r>
              <a:rPr lang="el-GR" dirty="0"/>
              <a:t>(</a:t>
            </a:r>
            <a:r>
              <a:rPr lang="el-GR" dirty="0" err="1"/>
              <a:t>distributed</a:t>
            </a:r>
            <a:r>
              <a:rPr lang="el-GR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8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– </a:t>
            </a:r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638800"/>
          </a:xfrm>
          <a:solidFill>
            <a:schemeClr val="bg1"/>
          </a:solidFill>
        </p:spPr>
        <p:txBody>
          <a:bodyPr/>
          <a:lstStyle/>
          <a:p>
            <a:r>
              <a:rPr lang="el-GR" dirty="0"/>
              <a:t>Το </a:t>
            </a:r>
            <a:r>
              <a:rPr lang="el-GR" dirty="0" err="1"/>
              <a:t>map</a:t>
            </a:r>
            <a:r>
              <a:rPr lang="el-GR" dirty="0"/>
              <a:t> παίρνει σαν </a:t>
            </a:r>
            <a:r>
              <a:rPr lang="el-GR" dirty="0" err="1"/>
              <a:t>input</a:t>
            </a:r>
            <a:r>
              <a:rPr lang="el-GR" dirty="0"/>
              <a:t> ζευγάρια της μορφής &lt;</a:t>
            </a:r>
            <a:r>
              <a:rPr lang="el-GR" dirty="0" err="1"/>
              <a:t>key</a:t>
            </a:r>
            <a:r>
              <a:rPr lang="el-GR" dirty="0"/>
              <a:t>, </a:t>
            </a:r>
            <a:r>
              <a:rPr lang="el-GR" dirty="0" err="1"/>
              <a:t>value</a:t>
            </a:r>
            <a:r>
              <a:rPr lang="el-GR" dirty="0"/>
              <a:t>&gt; όπου:</a:t>
            </a:r>
          </a:p>
          <a:p>
            <a:pPr lvl="1"/>
            <a:r>
              <a:rPr lang="el-GR" dirty="0" smtClean="0"/>
              <a:t>το </a:t>
            </a:r>
            <a:r>
              <a:rPr lang="el-GR" b="1" dirty="0" err="1"/>
              <a:t>key</a:t>
            </a:r>
            <a:r>
              <a:rPr lang="el-GR" dirty="0"/>
              <a:t> είναι το </a:t>
            </a:r>
            <a:r>
              <a:rPr lang="el-GR" dirty="0" err="1"/>
              <a:t>offset</a:t>
            </a:r>
            <a:r>
              <a:rPr lang="el-GR" dirty="0"/>
              <a:t> της γραμμής στο αρχείο (η θέση της γραμμής στο αρχείο). </a:t>
            </a:r>
          </a:p>
          <a:p>
            <a:pPr lvl="1"/>
            <a:r>
              <a:rPr lang="el-GR" dirty="0" smtClean="0"/>
              <a:t>το </a:t>
            </a:r>
            <a:r>
              <a:rPr lang="el-GR" b="1" dirty="0" err="1"/>
              <a:t>value</a:t>
            </a:r>
            <a:r>
              <a:rPr lang="el-GR" dirty="0"/>
              <a:t> είναι μια ολόκληρη γραμμή από ένα από τα αρχεία</a:t>
            </a:r>
          </a:p>
          <a:p>
            <a:r>
              <a:rPr lang="el-GR" dirty="0" smtClean="0"/>
              <a:t>Η </a:t>
            </a:r>
            <a:r>
              <a:rPr lang="el-GR" dirty="0"/>
              <a:t>θέση που βρίσκεται η γραμμή στο αρχείο δεν μας ενδιαφέρει γι’ αυτό και αγνοούμε το </a:t>
            </a:r>
            <a:r>
              <a:rPr lang="el-GR" dirty="0" err="1"/>
              <a:t>key</a:t>
            </a:r>
            <a:r>
              <a:rPr lang="el-GR" dirty="0"/>
              <a:t>.</a:t>
            </a:r>
          </a:p>
          <a:p>
            <a:r>
              <a:rPr lang="el-GR" dirty="0" smtClean="0"/>
              <a:t>Το </a:t>
            </a:r>
            <a:r>
              <a:rPr lang="el-GR" dirty="0" err="1"/>
              <a:t>map</a:t>
            </a:r>
            <a:r>
              <a:rPr lang="el-GR" dirty="0"/>
              <a:t> </a:t>
            </a:r>
            <a:r>
              <a:rPr lang="el-GR" dirty="0" smtClean="0"/>
              <a:t>κάνει </a:t>
            </a:r>
            <a:r>
              <a:rPr lang="en-US" dirty="0" smtClean="0"/>
              <a:t>tokenize (</a:t>
            </a:r>
            <a:r>
              <a:rPr lang="el-GR" dirty="0" smtClean="0"/>
              <a:t>«σπάει» τη γραμμή σε λέξεις) και δίνει </a:t>
            </a:r>
            <a:r>
              <a:rPr lang="el-GR" dirty="0"/>
              <a:t>σαν </a:t>
            </a:r>
            <a:r>
              <a:rPr lang="el-GR" dirty="0" smtClean="0"/>
              <a:t>έξοδο ζευγάρια </a:t>
            </a:r>
            <a:r>
              <a:rPr lang="el-GR" dirty="0"/>
              <a:t>&lt;</a:t>
            </a:r>
            <a:r>
              <a:rPr lang="el-GR" dirty="0" err="1"/>
              <a:t>key</a:t>
            </a:r>
            <a:r>
              <a:rPr lang="el-GR" dirty="0"/>
              <a:t>, </a:t>
            </a:r>
            <a:r>
              <a:rPr lang="el-GR" dirty="0" err="1"/>
              <a:t>value</a:t>
            </a:r>
            <a:r>
              <a:rPr lang="el-GR" dirty="0" smtClean="0"/>
              <a:t>&gt; :</a:t>
            </a:r>
            <a:endParaRPr lang="en-US" dirty="0" smtClean="0"/>
          </a:p>
          <a:p>
            <a:pPr lvl="1"/>
            <a:r>
              <a:rPr lang="el-GR" dirty="0" smtClean="0"/>
              <a:t>το </a:t>
            </a:r>
            <a:r>
              <a:rPr lang="el-GR" b="1" dirty="0" err="1"/>
              <a:t>key</a:t>
            </a:r>
            <a:r>
              <a:rPr lang="el-GR" dirty="0"/>
              <a:t> είναι κάθε μια από τις </a:t>
            </a:r>
            <a:r>
              <a:rPr lang="el-GR" dirty="0" smtClean="0"/>
              <a:t>λέξεις</a:t>
            </a:r>
          </a:p>
          <a:p>
            <a:pPr lvl="1"/>
            <a:r>
              <a:rPr lang="el-GR" dirty="0" smtClean="0"/>
              <a:t>το </a:t>
            </a:r>
            <a:r>
              <a:rPr lang="el-GR" b="1" dirty="0" err="1"/>
              <a:t>value</a:t>
            </a:r>
            <a:r>
              <a:rPr lang="el-GR" dirty="0"/>
              <a:t> είναι πάντα ο αριθμός 1</a:t>
            </a:r>
          </a:p>
          <a:p>
            <a:r>
              <a:rPr lang="el-GR" dirty="0" smtClean="0"/>
              <a:t>Τα πιο πάνω ζευγάρια εισάγονται στο </a:t>
            </a:r>
            <a:r>
              <a:rPr lang="el-GR" dirty="0" err="1"/>
              <a:t>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5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– </a:t>
            </a:r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</a:t>
            </a:r>
            <a:r>
              <a:rPr lang="el-GR" dirty="0" err="1"/>
              <a:t>reduce</a:t>
            </a:r>
            <a:r>
              <a:rPr lang="el-GR" dirty="0"/>
              <a:t> παίρνει σαν </a:t>
            </a:r>
            <a:r>
              <a:rPr lang="el-GR" dirty="0" err="1"/>
              <a:t>input</a:t>
            </a:r>
            <a:r>
              <a:rPr lang="el-GR" dirty="0"/>
              <a:t> ένα </a:t>
            </a:r>
            <a:r>
              <a:rPr lang="el-GR" dirty="0" smtClean="0"/>
              <a:t>ζευγάρι &lt; </a:t>
            </a:r>
            <a:r>
              <a:rPr lang="el-GR" b="1" dirty="0" err="1"/>
              <a:t>key</a:t>
            </a:r>
            <a:r>
              <a:rPr lang="el-GR" dirty="0"/>
              <a:t>, &lt;</a:t>
            </a:r>
            <a:r>
              <a:rPr lang="el-GR" b="1" dirty="0" err="1"/>
              <a:t>list</a:t>
            </a:r>
            <a:r>
              <a:rPr lang="el-GR" b="1" dirty="0"/>
              <a:t> of </a:t>
            </a:r>
            <a:r>
              <a:rPr lang="el-GR" b="1" dirty="0" err="1"/>
              <a:t>values</a:t>
            </a:r>
            <a:r>
              <a:rPr lang="el-GR" dirty="0"/>
              <a:t>&gt; &gt; </a:t>
            </a:r>
            <a:r>
              <a:rPr lang="el-GR" dirty="0" smtClean="0"/>
              <a:t>όπου:</a:t>
            </a:r>
          </a:p>
          <a:p>
            <a:pPr lvl="1"/>
            <a:r>
              <a:rPr lang="el-GR" b="1" dirty="0" err="1" smtClean="0"/>
              <a:t>key</a:t>
            </a:r>
            <a:r>
              <a:rPr lang="el-GR" dirty="0" smtClean="0"/>
              <a:t> </a:t>
            </a:r>
            <a:r>
              <a:rPr lang="el-GR" dirty="0"/>
              <a:t>είναι μια από τις </a:t>
            </a:r>
            <a:r>
              <a:rPr lang="el-GR" dirty="0" smtClean="0"/>
              <a:t>λέξεις</a:t>
            </a:r>
          </a:p>
          <a:p>
            <a:pPr lvl="1"/>
            <a:r>
              <a:rPr lang="el-GR" dirty="0" smtClean="0"/>
              <a:t>το </a:t>
            </a:r>
            <a:r>
              <a:rPr lang="el-GR" b="1" dirty="0" err="1"/>
              <a:t>value</a:t>
            </a:r>
            <a:r>
              <a:rPr lang="el-GR" dirty="0"/>
              <a:t> είναι μια λίστα που περιέχει τον αριθμό 1 τόσες φόρες όσες εμφανίζεται η λέξη που βρίσκεται στο </a:t>
            </a:r>
            <a:r>
              <a:rPr lang="el-GR" dirty="0" err="1"/>
              <a:t>key</a:t>
            </a:r>
            <a:r>
              <a:rPr lang="el-GR" dirty="0"/>
              <a:t> στα αρχεία μας</a:t>
            </a:r>
            <a:r>
              <a:rPr lang="el-GR" dirty="0" smtClean="0"/>
              <a:t>.</a:t>
            </a:r>
          </a:p>
          <a:p>
            <a:pPr lvl="1"/>
            <a:r>
              <a:rPr lang="el-GR" dirty="0" err="1" smtClean="0"/>
              <a:t>Π.χ</a:t>
            </a:r>
            <a:r>
              <a:rPr lang="el-GR" dirty="0" smtClean="0"/>
              <a:t> &lt;</a:t>
            </a:r>
            <a:r>
              <a:rPr lang="en-US" dirty="0" smtClean="0"/>
              <a:t> the, &lt;1, 1, 1, 1&gt; &gt;</a:t>
            </a:r>
            <a:endParaRPr lang="el-GR" dirty="0" smtClean="0"/>
          </a:p>
          <a:p>
            <a:r>
              <a:rPr lang="el-GR" dirty="0" err="1" smtClean="0"/>
              <a:t>To</a:t>
            </a:r>
            <a:r>
              <a:rPr lang="el-GR" dirty="0" smtClean="0"/>
              <a:t> </a:t>
            </a:r>
            <a:r>
              <a:rPr lang="el-GR" dirty="0" err="1"/>
              <a:t>reduce</a:t>
            </a:r>
            <a:r>
              <a:rPr lang="el-GR" dirty="0"/>
              <a:t> δίνει σαν </a:t>
            </a:r>
            <a:r>
              <a:rPr lang="el-GR" dirty="0" err="1"/>
              <a:t>output</a:t>
            </a:r>
            <a:r>
              <a:rPr lang="el-GR" dirty="0"/>
              <a:t> ένα </a:t>
            </a:r>
            <a:r>
              <a:rPr lang="el-GR" dirty="0" smtClean="0"/>
              <a:t>ζευγάρι &lt;</a:t>
            </a:r>
            <a:r>
              <a:rPr lang="el-GR" b="1" dirty="0" err="1" smtClean="0"/>
              <a:t>key</a:t>
            </a:r>
            <a:r>
              <a:rPr lang="el-GR" dirty="0"/>
              <a:t>, </a:t>
            </a:r>
            <a:r>
              <a:rPr lang="el-GR" b="1" dirty="0" err="1"/>
              <a:t>value</a:t>
            </a:r>
            <a:r>
              <a:rPr lang="el-GR" dirty="0"/>
              <a:t>&gt; </a:t>
            </a:r>
            <a:r>
              <a:rPr lang="el-GR" dirty="0" smtClean="0"/>
              <a:t>όπου:</a:t>
            </a:r>
          </a:p>
          <a:p>
            <a:pPr lvl="1"/>
            <a:r>
              <a:rPr lang="el-GR" b="1" dirty="0" err="1" smtClean="0"/>
              <a:t>key</a:t>
            </a:r>
            <a:r>
              <a:rPr lang="el-GR" dirty="0" smtClean="0"/>
              <a:t> </a:t>
            </a:r>
            <a:r>
              <a:rPr lang="el-GR" dirty="0"/>
              <a:t>είναι η λέξη που πήραμε σαν </a:t>
            </a:r>
            <a:r>
              <a:rPr lang="el-GR" dirty="0" err="1" smtClean="0"/>
              <a:t>input</a:t>
            </a:r>
            <a:endParaRPr lang="el-GR" dirty="0" smtClean="0"/>
          </a:p>
          <a:p>
            <a:pPr lvl="1"/>
            <a:r>
              <a:rPr lang="el-GR" b="1" dirty="0" err="1" smtClean="0"/>
              <a:t>value</a:t>
            </a:r>
            <a:r>
              <a:rPr lang="el-GR" dirty="0" smtClean="0"/>
              <a:t> </a:t>
            </a:r>
            <a:r>
              <a:rPr lang="el-GR" dirty="0"/>
              <a:t>είναι το άθροισμα των άσσων στη λίστα των </a:t>
            </a:r>
            <a:r>
              <a:rPr lang="el-GR" dirty="0" err="1"/>
              <a:t>values</a:t>
            </a:r>
            <a:r>
              <a:rPr lang="el-G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351972" y="6212422"/>
            <a:ext cx="8727504" cy="110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22676" y="990600"/>
            <a:ext cx="748883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>
                <a:solidFill>
                  <a:schemeClr val="tx2"/>
                </a:solidFill>
              </a:rPr>
              <a:t>the government </a:t>
            </a:r>
            <a:r>
              <a:rPr lang="en-GB" sz="2300" dirty="0">
                <a:solidFill>
                  <a:schemeClr val="tx2"/>
                </a:solidFill>
              </a:rPr>
              <a:t>said yesterday it was on track to cover the </a:t>
            </a:r>
            <a:r>
              <a:rPr lang="en-GB" sz="2300" dirty="0" smtClean="0">
                <a:solidFill>
                  <a:schemeClr val="tx2"/>
                </a:solidFill>
              </a:rPr>
              <a:t>financing </a:t>
            </a:r>
            <a:r>
              <a:rPr lang="en-GB" sz="2300" dirty="0">
                <a:solidFill>
                  <a:schemeClr val="tx2"/>
                </a:solidFill>
              </a:rPr>
              <a:t>needs for the next three </a:t>
            </a:r>
            <a:r>
              <a:rPr lang="en-GB" sz="2300" dirty="0" smtClean="0">
                <a:solidFill>
                  <a:schemeClr val="tx2"/>
                </a:solidFill>
              </a:rPr>
              <a:t>months but for the next three years there was no choice to cover</a:t>
            </a:r>
            <a:endParaRPr lang="el-GR" sz="2300" dirty="0" smtClean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16200000">
            <a:off x="450623" y="133264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Line 1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8620" y="2144763"/>
            <a:ext cx="7848872" cy="2130623"/>
            <a:chOff x="1115616" y="1916832"/>
            <a:chExt cx="7848872" cy="3472493"/>
          </a:xfrm>
        </p:grpSpPr>
        <p:sp>
          <p:nvSpPr>
            <p:cNvPr id="4" name="Down Arrow 3"/>
            <p:cNvSpPr/>
            <p:nvPr/>
          </p:nvSpPr>
          <p:spPr>
            <a:xfrm>
              <a:off x="4572000" y="1916832"/>
              <a:ext cx="648072" cy="765026"/>
            </a:xfrm>
            <a:prstGeom prst="downArrow">
              <a:avLst/>
            </a:prstGeom>
            <a:solidFill>
              <a:srgbClr val="66FF66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15616" y="2780929"/>
              <a:ext cx="7848872" cy="12618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90808" y="2780928"/>
              <a:ext cx="7665668" cy="2608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tx2"/>
                  </a:solidFill>
                </a:rPr>
                <a:t>Input to map: </a:t>
              </a:r>
              <a:r>
                <a:rPr lang="en-US" sz="2200" dirty="0" smtClean="0">
                  <a:solidFill>
                    <a:srgbClr val="C00000"/>
                  </a:solidFill>
                </a:rPr>
                <a:t>key</a:t>
              </a:r>
              <a:r>
                <a:rPr lang="en-US" sz="2200" dirty="0" smtClean="0">
                  <a:solidFill>
                    <a:schemeClr val="tx2"/>
                  </a:solidFill>
                </a:rPr>
                <a:t> = 0, </a:t>
              </a:r>
              <a:r>
                <a:rPr lang="en-US" sz="2200" dirty="0" smtClean="0">
                  <a:solidFill>
                    <a:srgbClr val="C00000"/>
                  </a:solidFill>
                </a:rPr>
                <a:t>value</a:t>
              </a:r>
              <a:r>
                <a:rPr lang="en-US" sz="2200" dirty="0" smtClean="0">
                  <a:solidFill>
                    <a:schemeClr val="tx2"/>
                  </a:solidFill>
                </a:rPr>
                <a:t> = the government said yesterday […]</a:t>
              </a:r>
            </a:p>
            <a:p>
              <a:endParaRPr lang="en-US" sz="1000" dirty="0" smtClean="0"/>
            </a:p>
            <a:p>
              <a:r>
                <a:rPr lang="en-US" sz="2200" dirty="0" smtClean="0">
                  <a:solidFill>
                    <a:srgbClr val="FF0000"/>
                  </a:solidFill>
                </a:rPr>
                <a:t>Output:  &lt;the,</a:t>
              </a:r>
              <a:r>
                <a:rPr lang="en-US" sz="2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200" dirty="0" smtClean="0">
                  <a:solidFill>
                    <a:srgbClr val="FF0000"/>
                  </a:solidFill>
                </a:rPr>
                <a:t>&gt;,  &lt;government,</a:t>
              </a:r>
              <a:r>
                <a:rPr lang="en-US" sz="2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200" dirty="0" smtClean="0">
                  <a:solidFill>
                    <a:srgbClr val="FF0000"/>
                  </a:solidFill>
                </a:rPr>
                <a:t>&gt;, &lt;said,</a:t>
              </a:r>
              <a:r>
                <a:rPr lang="en-US" sz="2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200" dirty="0" smtClean="0">
                  <a:solidFill>
                    <a:srgbClr val="FF0000"/>
                  </a:solidFill>
                </a:rPr>
                <a:t>&gt;, &lt;yesterday,</a:t>
              </a:r>
              <a:r>
                <a:rPr lang="en-US" sz="2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200" dirty="0" smtClean="0">
                  <a:solidFill>
                    <a:srgbClr val="FF0000"/>
                  </a:solidFill>
                </a:rPr>
                <a:t>&gt;, &lt;it,</a:t>
              </a:r>
              <a:r>
                <a:rPr lang="en-US" sz="2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200" dirty="0" smtClean="0">
                  <a:solidFill>
                    <a:srgbClr val="FF0000"/>
                  </a:solidFill>
                </a:rPr>
                <a:t>&gt;, &lt;was,</a:t>
              </a:r>
              <a:r>
                <a:rPr lang="en-US" sz="2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200" dirty="0" smtClean="0">
                  <a:solidFill>
                    <a:srgbClr val="FF0000"/>
                  </a:solidFill>
                </a:rPr>
                <a:t>&gt;, &lt;on,</a:t>
              </a:r>
              <a:r>
                <a:rPr lang="en-US" sz="2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200" dirty="0" smtClean="0">
                  <a:solidFill>
                    <a:srgbClr val="FF0000"/>
                  </a:solidFill>
                </a:rPr>
                <a:t>&gt; … … &lt;choice,</a:t>
              </a:r>
              <a:r>
                <a:rPr lang="en-US" sz="2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200" dirty="0" smtClean="0">
                  <a:solidFill>
                    <a:srgbClr val="FF0000"/>
                  </a:solidFill>
                </a:rPr>
                <a:t>&gt; , &lt;to,</a:t>
              </a:r>
              <a:r>
                <a:rPr lang="en-US" sz="2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200" dirty="0" smtClean="0">
                  <a:solidFill>
                    <a:srgbClr val="FF0000"/>
                  </a:solidFill>
                </a:rPr>
                <a:t>&gt; &lt;cover,</a:t>
              </a:r>
              <a:r>
                <a:rPr lang="en-US" sz="2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200" dirty="0" smtClean="0">
                  <a:solidFill>
                    <a:srgbClr val="FF0000"/>
                  </a:solidFill>
                </a:rPr>
                <a:t>&gt;</a:t>
              </a:r>
              <a:endParaRPr lang="en-GB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5800" y="4221087"/>
            <a:ext cx="8025708" cy="2499027"/>
            <a:chOff x="1082796" y="4104134"/>
            <a:chExt cx="8025708" cy="3540500"/>
          </a:xfrm>
        </p:grpSpPr>
        <p:sp>
          <p:nvSpPr>
            <p:cNvPr id="9" name="Rectangle 8"/>
            <p:cNvSpPr/>
            <p:nvPr/>
          </p:nvSpPr>
          <p:spPr>
            <a:xfrm>
              <a:off x="1100783" y="4984788"/>
              <a:ext cx="7863705" cy="1515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4581711" y="4104134"/>
              <a:ext cx="648072" cy="765026"/>
            </a:xfrm>
            <a:prstGeom prst="downArrow">
              <a:avLst/>
            </a:prstGeom>
            <a:solidFill>
              <a:srgbClr val="66FF66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82796" y="4941168"/>
              <a:ext cx="8025708" cy="270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tx2"/>
                  </a:solidFill>
                </a:rPr>
                <a:t>Input to reduce:</a:t>
              </a:r>
            </a:p>
            <a:p>
              <a:r>
                <a:rPr lang="en-US" sz="2200" dirty="0" smtClean="0">
                  <a:solidFill>
                    <a:srgbClr val="C00000"/>
                  </a:solidFill>
                </a:rPr>
                <a:t>key</a:t>
              </a:r>
              <a:r>
                <a:rPr lang="en-US" sz="2200" dirty="0" smtClean="0">
                  <a:solidFill>
                    <a:schemeClr val="tx2"/>
                  </a:solidFill>
                </a:rPr>
                <a:t> = the, </a:t>
              </a:r>
              <a:r>
                <a:rPr lang="en-US" sz="2200" dirty="0" smtClean="0">
                  <a:solidFill>
                    <a:srgbClr val="C00000"/>
                  </a:solidFill>
                </a:rPr>
                <a:t>value</a:t>
              </a:r>
              <a:r>
                <a:rPr lang="en-US" sz="2200" dirty="0" smtClean="0">
                  <a:solidFill>
                    <a:schemeClr val="tx2"/>
                  </a:solidFill>
                </a:rPr>
                <a:t> = &lt;</a:t>
              </a:r>
              <a:r>
                <a:rPr lang="en-US" sz="220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1,1,1,1</a:t>
              </a:r>
              <a:r>
                <a:rPr lang="en-US" sz="2200" dirty="0" smtClean="0">
                  <a:solidFill>
                    <a:schemeClr val="tx2"/>
                  </a:solidFill>
                </a:rPr>
                <a:t>&gt;</a:t>
              </a:r>
            </a:p>
            <a:p>
              <a:r>
                <a:rPr lang="en-US" sz="2200" dirty="0" smtClean="0">
                  <a:solidFill>
                    <a:srgbClr val="C00000"/>
                  </a:solidFill>
                </a:rPr>
                <a:t>key</a:t>
              </a:r>
              <a:r>
                <a:rPr lang="en-US" sz="2200" dirty="0" smtClean="0">
                  <a:solidFill>
                    <a:schemeClr val="tx2"/>
                  </a:solidFill>
                </a:rPr>
                <a:t> = government, </a:t>
              </a:r>
              <a:r>
                <a:rPr lang="en-US" sz="2200" dirty="0" smtClean="0">
                  <a:solidFill>
                    <a:srgbClr val="C00000"/>
                  </a:solidFill>
                </a:rPr>
                <a:t>value</a:t>
              </a:r>
              <a:r>
                <a:rPr lang="en-US" sz="2200" dirty="0" smtClean="0">
                  <a:solidFill>
                    <a:schemeClr val="tx2"/>
                  </a:solidFill>
                </a:rPr>
                <a:t> = &lt;</a:t>
              </a:r>
              <a:r>
                <a:rPr lang="en-US" sz="220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200" dirty="0" smtClean="0">
                  <a:solidFill>
                    <a:schemeClr val="tx2"/>
                  </a:solidFill>
                </a:rPr>
                <a:t>&gt; … …</a:t>
              </a:r>
            </a:p>
            <a:p>
              <a:endParaRPr lang="en-US" sz="800" dirty="0"/>
            </a:p>
            <a:p>
              <a:r>
                <a:rPr lang="en-US" sz="2200" dirty="0" smtClean="0">
                  <a:solidFill>
                    <a:srgbClr val="FF0000"/>
                  </a:solidFill>
                </a:rPr>
                <a:t>Output:  &lt;the, </a:t>
              </a:r>
              <a:r>
                <a:rPr lang="en-US" sz="2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4&gt;, </a:t>
              </a:r>
              <a:r>
                <a:rPr lang="en-US" sz="2200" dirty="0" smtClean="0">
                  <a:solidFill>
                    <a:srgbClr val="FF0000"/>
                  </a:solidFill>
                  <a:cs typeface="Times New Roman" pitchFamily="18" charset="0"/>
                </a:rPr>
                <a:t>&lt;government, </a:t>
              </a:r>
              <a:r>
                <a:rPr lang="en-US" sz="2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200" dirty="0" smtClean="0">
                  <a:solidFill>
                    <a:srgbClr val="FF0000"/>
                  </a:solidFill>
                  <a:cs typeface="Times New Roman" pitchFamily="18" charset="0"/>
                </a:rPr>
                <a:t>&gt;, &lt;said, </a:t>
              </a:r>
              <a:r>
                <a:rPr lang="en-US" sz="2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200" dirty="0" smtClean="0">
                  <a:solidFill>
                    <a:srgbClr val="FF0000"/>
                  </a:solidFill>
                  <a:cs typeface="Times New Roman" pitchFamily="18" charset="0"/>
                </a:rPr>
                <a:t>&gt; … &lt;to, 2&gt;, &lt;cover, 2&gt;</a:t>
              </a:r>
              <a:endParaRPr lang="en-GB" sz="2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– </a:t>
            </a:r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101566" y="278056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MAP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315492" y="5155912"/>
            <a:ext cx="1334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REDUCE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4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Πρακτική – </a:t>
            </a:r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638800"/>
          </a:xfrm>
          <a:solidFill>
            <a:schemeClr val="bg1"/>
          </a:solidFill>
        </p:spPr>
        <p:txBody>
          <a:bodyPr/>
          <a:lstStyle/>
          <a:p>
            <a:r>
              <a:rPr lang="el-GR" dirty="0"/>
              <a:t>Θα χρησιμοποιήσουμε </a:t>
            </a:r>
            <a:r>
              <a:rPr lang="el-GR" dirty="0" smtClean="0"/>
              <a:t>το </a:t>
            </a:r>
            <a:r>
              <a:rPr lang="en-US" dirty="0" smtClean="0"/>
              <a:t>Virtual Machine </a:t>
            </a:r>
            <a:r>
              <a:rPr lang="el-GR" dirty="0" smtClean="0"/>
              <a:t>του μαθήματος που </a:t>
            </a:r>
            <a:r>
              <a:rPr lang="el-GR" dirty="0"/>
              <a:t>έχει ήδη εγκατεστημένο το </a:t>
            </a:r>
            <a:r>
              <a:rPr lang="en-US" dirty="0"/>
              <a:t>Hadoop, Java, Eclipse </a:t>
            </a:r>
            <a:r>
              <a:rPr lang="el-GR" dirty="0"/>
              <a:t>και ό,τι </a:t>
            </a:r>
            <a:r>
              <a:rPr lang="el-GR" dirty="0" smtClean="0"/>
              <a:t>άλλ</a:t>
            </a:r>
            <a:r>
              <a:rPr lang="el-GR" dirty="0"/>
              <a:t>ο</a:t>
            </a:r>
            <a:r>
              <a:rPr lang="el-GR" dirty="0" smtClean="0"/>
              <a:t> </a:t>
            </a:r>
            <a:r>
              <a:rPr lang="el-GR" dirty="0"/>
              <a:t>χρειάζεται για </a:t>
            </a:r>
            <a:r>
              <a:rPr lang="el-GR" dirty="0" smtClean="0"/>
              <a:t>το </a:t>
            </a:r>
            <a:r>
              <a:rPr lang="el-GR" dirty="0"/>
              <a:t>παράδειγμα </a:t>
            </a:r>
            <a:r>
              <a:rPr lang="en-US" dirty="0"/>
              <a:t>word count.</a:t>
            </a:r>
          </a:p>
          <a:p>
            <a:r>
              <a:rPr lang="el-GR" dirty="0" smtClean="0"/>
              <a:t>Χρήσιμες </a:t>
            </a:r>
            <a:r>
              <a:rPr lang="el-GR" dirty="0"/>
              <a:t>πληροφορίες:</a:t>
            </a:r>
          </a:p>
          <a:p>
            <a:pPr lvl="1"/>
            <a:r>
              <a:rPr lang="en-US" dirty="0" smtClean="0"/>
              <a:t>Hadoop API:</a:t>
            </a:r>
            <a:endParaRPr lang="el-GR" dirty="0" smtClean="0"/>
          </a:p>
          <a:p>
            <a:pPr lvl="2"/>
            <a:r>
              <a:rPr lang="en-US" dirty="0">
                <a:hlinkClick r:id="rId2"/>
              </a:rPr>
              <a:t>https://hadoop.apache.org/docs/current/api</a:t>
            </a:r>
            <a:r>
              <a:rPr lang="en-US" dirty="0" smtClean="0">
                <a:hlinkClick r:id="rId2"/>
              </a:rPr>
              <a:t>/</a:t>
            </a:r>
            <a:endParaRPr lang="el-GR" dirty="0" smtClean="0"/>
          </a:p>
          <a:p>
            <a:pPr lvl="1"/>
            <a:r>
              <a:rPr lang="en-US" dirty="0" smtClean="0"/>
              <a:t>HDFS </a:t>
            </a:r>
            <a:r>
              <a:rPr lang="en-US" dirty="0" err="1" smtClean="0"/>
              <a:t>NameNode</a:t>
            </a:r>
            <a:r>
              <a:rPr lang="en-US" dirty="0" smtClean="0"/>
              <a:t> </a:t>
            </a:r>
            <a:r>
              <a:rPr lang="en-US" dirty="0"/>
              <a:t>web </a:t>
            </a:r>
            <a:r>
              <a:rPr lang="en-US" dirty="0" smtClean="0"/>
              <a:t>interface:</a:t>
            </a:r>
            <a:endParaRPr lang="el-GR" dirty="0" smtClean="0"/>
          </a:p>
          <a:p>
            <a:pPr lvl="2"/>
            <a:r>
              <a:rPr lang="en-US" dirty="0" smtClean="0"/>
              <a:t>localhost:50070</a:t>
            </a:r>
            <a:endParaRPr lang="el-GR" dirty="0" smtClean="0"/>
          </a:p>
          <a:p>
            <a:pPr lvl="1"/>
            <a:r>
              <a:rPr lang="en-US" dirty="0" smtClean="0"/>
              <a:t>Resource Manager </a:t>
            </a:r>
            <a:r>
              <a:rPr lang="en-US" dirty="0"/>
              <a:t>web </a:t>
            </a:r>
            <a:r>
              <a:rPr lang="en-US" dirty="0" smtClean="0"/>
              <a:t>interface:</a:t>
            </a:r>
            <a:endParaRPr lang="el-GR" dirty="0" smtClean="0"/>
          </a:p>
          <a:p>
            <a:pPr lvl="2"/>
            <a:r>
              <a:rPr lang="en-US" dirty="0" smtClean="0"/>
              <a:t>localhost:8088</a:t>
            </a:r>
            <a:endParaRPr lang="el-GR" dirty="0" smtClean="0"/>
          </a:p>
          <a:p>
            <a:pPr lvl="1"/>
            <a:r>
              <a:rPr lang="en-US" dirty="0"/>
              <a:t>MapReduce </a:t>
            </a:r>
            <a:r>
              <a:rPr lang="en-US" dirty="0" err="1"/>
              <a:t>JobHistory</a:t>
            </a:r>
            <a:r>
              <a:rPr lang="en-US" dirty="0"/>
              <a:t> </a:t>
            </a:r>
            <a:r>
              <a:rPr lang="en-US" dirty="0" smtClean="0"/>
              <a:t>Server web interface:</a:t>
            </a:r>
            <a:endParaRPr lang="el-GR" dirty="0" smtClean="0"/>
          </a:p>
          <a:p>
            <a:pPr lvl="2"/>
            <a:r>
              <a:rPr lang="en-US" dirty="0" smtClean="0"/>
              <a:t>localhost:19888</a:t>
            </a:r>
            <a:endParaRPr lang="el-G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</a:t>
            </a:r>
            <a:r>
              <a:rPr lang="en-US" dirty="0" err="1" smtClean="0"/>
              <a:t>Namenode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5785"/>
            <a:ext cx="8458200" cy="426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28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</a:t>
            </a:r>
            <a:r>
              <a:rPr lang="en-US" dirty="0" smtClean="0"/>
              <a:t>Manager (YARN)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7725"/>
            <a:ext cx="8458200" cy="306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19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24800" cy="868363"/>
          </a:xfrm>
        </p:spPr>
        <p:txBody>
          <a:bodyPr/>
          <a:lstStyle/>
          <a:p>
            <a:r>
              <a:rPr lang="el-GR" dirty="0"/>
              <a:t>Εισαγωγή </a:t>
            </a:r>
            <a:r>
              <a:rPr lang="en-US" dirty="0" smtClean="0"/>
              <a:t>-</a:t>
            </a:r>
            <a:r>
              <a:rPr lang="el-GR" dirty="0" smtClean="0"/>
              <a:t> </a:t>
            </a:r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105400"/>
          </a:xfrm>
          <a:solidFill>
            <a:schemeClr val="bg1"/>
          </a:solidFill>
        </p:spPr>
        <p:txBody>
          <a:bodyPr/>
          <a:lstStyle/>
          <a:p>
            <a:r>
              <a:rPr lang="el-GR" b="1" dirty="0" err="1" smtClean="0"/>
              <a:t>MapReduce</a:t>
            </a:r>
            <a:r>
              <a:rPr lang="el-GR" dirty="0" smtClean="0"/>
              <a:t> </a:t>
            </a:r>
            <a:endParaRPr lang="en-US" dirty="0" smtClean="0"/>
          </a:p>
          <a:p>
            <a:pPr lvl="1"/>
            <a:r>
              <a:rPr lang="el-GR" dirty="0" smtClean="0"/>
              <a:t>προγραμματιστικό μοντέλο</a:t>
            </a:r>
            <a:endParaRPr lang="en-US" dirty="0" smtClean="0"/>
          </a:p>
          <a:p>
            <a:pPr lvl="1"/>
            <a:r>
              <a:rPr lang="el-GR" dirty="0" smtClean="0"/>
              <a:t>επεξεργασία μεγάλων συνόλων δεδομένων (</a:t>
            </a:r>
            <a:r>
              <a:rPr lang="en-US" dirty="0" smtClean="0"/>
              <a:t>large datasets)</a:t>
            </a:r>
            <a:r>
              <a:rPr lang="el-GR" dirty="0" smtClean="0"/>
              <a:t> </a:t>
            </a:r>
            <a:endParaRPr lang="en-US" dirty="0" smtClean="0"/>
          </a:p>
          <a:p>
            <a:pPr lvl="1"/>
            <a:r>
              <a:rPr lang="el-GR" dirty="0" smtClean="0"/>
              <a:t>δεδομένα σε συστοιχίες (</a:t>
            </a:r>
            <a:r>
              <a:rPr lang="en-US" dirty="0" smtClean="0"/>
              <a:t>clusters</a:t>
            </a:r>
            <a:r>
              <a:rPr lang="el-GR" dirty="0" smtClean="0"/>
              <a:t>)</a:t>
            </a:r>
            <a:r>
              <a:rPr lang="en-US" dirty="0" smtClean="0"/>
              <a:t> </a:t>
            </a:r>
            <a:r>
              <a:rPr lang="el-GR" dirty="0" smtClean="0"/>
              <a:t>που αποτελούνται από χιλιάδες κόμβους</a:t>
            </a:r>
            <a:endParaRPr lang="el-GR" dirty="0"/>
          </a:p>
          <a:p>
            <a:pPr lvl="1"/>
            <a:r>
              <a:rPr lang="el-GR" dirty="0" smtClean="0"/>
              <a:t>παράλληλη λειτουργία</a:t>
            </a:r>
          </a:p>
          <a:p>
            <a:r>
              <a:rPr lang="el-GR" dirty="0" smtClean="0"/>
              <a:t>Πατενταρισμένο [2004] από την </a:t>
            </a:r>
            <a:r>
              <a:rPr lang="el-GR" dirty="0" err="1" smtClean="0"/>
              <a:t>Google</a:t>
            </a:r>
            <a:r>
              <a:rPr lang="el-GR" dirty="0" smtClean="0"/>
              <a:t>.</a:t>
            </a:r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Προ-απαιτούμενα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791200"/>
          </a:xfrm>
          <a:solidFill>
            <a:schemeClr val="bg1"/>
          </a:solidFill>
        </p:spPr>
        <p:txBody>
          <a:bodyPr/>
          <a:lstStyle/>
          <a:p>
            <a:r>
              <a:rPr lang="en-US" b="1" dirty="0" smtClean="0"/>
              <a:t>Installed VMware </a:t>
            </a:r>
            <a:r>
              <a:rPr lang="en-US" b="1" dirty="0"/>
              <a:t>Workstation </a:t>
            </a:r>
            <a:r>
              <a:rPr lang="en-US" b="1" dirty="0" smtClean="0"/>
              <a:t>(10+) </a:t>
            </a:r>
            <a:endParaRPr lang="en-US" b="1" dirty="0"/>
          </a:p>
          <a:p>
            <a:r>
              <a:rPr lang="en-US" b="1" dirty="0" smtClean="0"/>
              <a:t>Download</a:t>
            </a:r>
            <a:r>
              <a:rPr lang="en-US" dirty="0" smtClean="0"/>
              <a:t> the image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www.cs.ucy.ac.cy/courses/EPL451/labs/vms</a:t>
            </a:r>
            <a:r>
              <a:rPr lang="el-GR" dirty="0" smtClean="0">
                <a:hlinkClick r:id="rId2"/>
              </a:rPr>
              <a:t>/</a:t>
            </a:r>
            <a:r>
              <a:rPr lang="en-US" dirty="0">
                <a:hlinkClick r:id="rId2"/>
              </a:rPr>
              <a:t>U</a:t>
            </a:r>
            <a:r>
              <a:rPr lang="en-US" dirty="0" smtClean="0">
                <a:hlinkClick r:id="rId2"/>
              </a:rPr>
              <a:t>buntuCS.zip</a:t>
            </a:r>
            <a:endParaRPr lang="en-US" dirty="0" smtClean="0"/>
          </a:p>
          <a:p>
            <a:pPr lvl="1"/>
            <a:r>
              <a:rPr lang="en-US" dirty="0" smtClean="0"/>
              <a:t>Username: </a:t>
            </a:r>
            <a:r>
              <a:rPr lang="en-US" dirty="0" err="1" smtClean="0"/>
              <a:t>csdeptucy</a:t>
            </a:r>
            <a:endParaRPr lang="en-US" dirty="0" smtClean="0"/>
          </a:p>
          <a:p>
            <a:pPr lvl="1"/>
            <a:r>
              <a:rPr lang="en-US" dirty="0" smtClean="0"/>
              <a:t>Password: </a:t>
            </a:r>
            <a:r>
              <a:rPr lang="en-US" dirty="0" err="1" smtClean="0"/>
              <a:t>csdeptucy</a:t>
            </a:r>
            <a:endParaRPr lang="en-US" dirty="0" smtClean="0"/>
          </a:p>
          <a:p>
            <a:r>
              <a:rPr lang="en-US" dirty="0" smtClean="0"/>
              <a:t>Extract the contents of the zip and open it with VMware workstation</a:t>
            </a:r>
          </a:p>
          <a:p>
            <a:r>
              <a:rPr lang="en-US" dirty="0" smtClean="0"/>
              <a:t>Start the new virtual machine</a:t>
            </a:r>
          </a:p>
          <a:p>
            <a:r>
              <a:rPr lang="en-US" b="1" u="sng" dirty="0" smtClean="0"/>
              <a:t>NOTE:</a:t>
            </a:r>
            <a:r>
              <a:rPr lang="en-US" dirty="0" smtClean="0"/>
              <a:t> </a:t>
            </a:r>
            <a:r>
              <a:rPr lang="el-GR" dirty="0" smtClean="0"/>
              <a:t>Αν θέλετε να εγκαταστήσετε το </a:t>
            </a:r>
            <a:r>
              <a:rPr lang="en-US" dirty="0" smtClean="0"/>
              <a:t>Hadoop</a:t>
            </a:r>
            <a:r>
              <a:rPr lang="el-GR" dirty="0" smtClean="0"/>
              <a:t> σε δική σας μηχανή ακολουθήστε τις οδηγίες: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www.bogotobogo.com/Hadoop/BigData_hadoop_Install_on_ubuntu_single_node_cluster.php</a:t>
            </a:r>
            <a:r>
              <a:rPr lang="en-US" dirty="0" smtClean="0"/>
              <a:t> 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213866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Πρακτική – </a:t>
            </a:r>
            <a:r>
              <a:rPr lang="en-US" dirty="0" err="1"/>
              <a:t>WordCount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638800"/>
          </a:xfrm>
          <a:solidFill>
            <a:schemeClr val="bg1"/>
          </a:solidFill>
        </p:spPr>
        <p:txBody>
          <a:bodyPr/>
          <a:lstStyle/>
          <a:p>
            <a:r>
              <a:rPr lang="el-GR" dirty="0" smtClean="0"/>
              <a:t>Ξεκινήστε το </a:t>
            </a:r>
            <a:r>
              <a:rPr lang="en-US" dirty="0" smtClean="0"/>
              <a:t>Hadoop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l-GR" dirty="0" smtClean="0">
                <a:sym typeface="Wingdings" panose="05000000000000000000" pitchFamily="2" charset="2"/>
              </a:rPr>
              <a:t> [</a:t>
            </a:r>
            <a:r>
              <a:rPr lang="en-US" dirty="0" smtClean="0">
                <a:sym typeface="Wingdings" panose="05000000000000000000" pitchFamily="2" charset="2"/>
                <a:hlinkClick r:id="rId2" action="ppaction://hlinksldjump"/>
              </a:rPr>
              <a:t>Admin Commands</a:t>
            </a:r>
            <a:r>
              <a:rPr lang="el-GR" dirty="0" smtClean="0">
                <a:sym typeface="Wingdings" panose="05000000000000000000" pitchFamily="2" charset="2"/>
              </a:rPr>
              <a:t>]</a:t>
            </a:r>
            <a:endParaRPr lang="en-US" dirty="0" smtClean="0"/>
          </a:p>
          <a:p>
            <a:pPr marL="857250" lvl="1" indent="-457200"/>
            <a:r>
              <a:rPr lang="el-GR" dirty="0" smtClean="0"/>
              <a:t>Πλοηγηθείτε στον κατάλογο </a:t>
            </a:r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hadoop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 </a:t>
            </a:r>
            <a:r>
              <a:rPr lang="el-GR" dirty="0" smtClean="0"/>
              <a:t>και εκτελέστε την εντολή ./</a:t>
            </a:r>
            <a:r>
              <a:rPr lang="en-US" dirty="0" smtClean="0"/>
              <a:t>start-all.sh</a:t>
            </a:r>
            <a:endParaRPr lang="el-GR" dirty="0" smtClean="0"/>
          </a:p>
          <a:p>
            <a:pPr marL="857250" lvl="1" indent="-457200"/>
            <a:r>
              <a:rPr lang="el-GR" dirty="0" smtClean="0"/>
              <a:t>Βεβαιωθείτε ότι ξεκίνησε με την εντολή </a:t>
            </a:r>
            <a:r>
              <a:rPr lang="en-US" dirty="0" err="1" smtClean="0"/>
              <a:t>jps</a:t>
            </a:r>
            <a:endParaRPr lang="en-US" dirty="0" smtClean="0"/>
          </a:p>
          <a:p>
            <a:r>
              <a:rPr lang="el-GR" dirty="0" smtClean="0"/>
              <a:t>Ανοίξτε το </a:t>
            </a:r>
            <a:r>
              <a:rPr lang="en-US" dirty="0" smtClean="0"/>
              <a:t>eclipse, </a:t>
            </a:r>
            <a:r>
              <a:rPr lang="el-GR" dirty="0" smtClean="0"/>
              <a:t>και στο </a:t>
            </a:r>
            <a:r>
              <a:rPr lang="en-US" dirty="0" smtClean="0"/>
              <a:t>Project Lab1 </a:t>
            </a:r>
            <a:r>
              <a:rPr lang="el-GR" dirty="0" smtClean="0"/>
              <a:t>συμπληρώστε τον </a:t>
            </a:r>
            <a:r>
              <a:rPr lang="el-GR" dirty="0"/>
              <a:t>κώδικα του </a:t>
            </a:r>
            <a:r>
              <a:rPr lang="el-GR" dirty="0" err="1" smtClean="0"/>
              <a:t>WordCount</a:t>
            </a:r>
            <a:r>
              <a:rPr lang="el-GR" dirty="0" smtClean="0"/>
              <a:t>.</a:t>
            </a:r>
            <a:r>
              <a:rPr lang="en-US" dirty="0" smtClean="0"/>
              <a:t>java</a:t>
            </a:r>
            <a:endParaRPr lang="el-GR" dirty="0" smtClean="0"/>
          </a:p>
          <a:p>
            <a:pPr marL="857250" lvl="1" indent="-457200"/>
            <a:r>
              <a:rPr lang="en-US" dirty="0" smtClean="0"/>
              <a:t>/user/</a:t>
            </a:r>
            <a:r>
              <a:rPr lang="en-US" dirty="0" err="1" smtClean="0"/>
              <a:t>csdeptucy</a:t>
            </a:r>
            <a:r>
              <a:rPr lang="en-US" dirty="0" smtClean="0"/>
              <a:t>/input </a:t>
            </a:r>
            <a:r>
              <a:rPr lang="el-GR" dirty="0"/>
              <a:t>(ο φάκελος </a:t>
            </a:r>
            <a:r>
              <a:rPr lang="el-GR" dirty="0" smtClean="0"/>
              <a:t>μέσα στο HDFS </a:t>
            </a:r>
            <a:r>
              <a:rPr lang="el-GR" dirty="0"/>
              <a:t>όπου βρίσκονται τα αρχεία μας)</a:t>
            </a:r>
          </a:p>
          <a:p>
            <a:pPr marL="857250" lvl="1" indent="-457200"/>
            <a:r>
              <a:rPr lang="en-US" dirty="0" smtClean="0"/>
              <a:t>/</a:t>
            </a:r>
            <a:r>
              <a:rPr lang="en-US" dirty="0"/>
              <a:t>user/</a:t>
            </a:r>
            <a:r>
              <a:rPr lang="en-US" dirty="0" err="1"/>
              <a:t>csdeptucy</a:t>
            </a:r>
            <a:r>
              <a:rPr lang="en-US" dirty="0"/>
              <a:t>/output</a:t>
            </a:r>
            <a:r>
              <a:rPr lang="el-GR" dirty="0" smtClean="0"/>
              <a:t> </a:t>
            </a:r>
            <a:r>
              <a:rPr lang="el-GR" dirty="0"/>
              <a:t>(ο φάκελος </a:t>
            </a:r>
            <a:r>
              <a:rPr lang="el-GR" dirty="0" smtClean="0"/>
              <a:t>μέσα στο </a:t>
            </a:r>
            <a:r>
              <a:rPr lang="el-GR" dirty="0"/>
              <a:t>HDFS όπου θέλουμε να αποθηκευτούν τα αποτελέσματα του </a:t>
            </a:r>
            <a:r>
              <a:rPr lang="el-GR" dirty="0" err="1"/>
              <a:t>MapReduce</a:t>
            </a:r>
            <a:r>
              <a:rPr lang="el-GR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0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Πρακτική – </a:t>
            </a:r>
            <a:r>
              <a:rPr lang="en-US" dirty="0" err="1"/>
              <a:t>WordCount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715000"/>
          </a:xfrm>
          <a:solidFill>
            <a:schemeClr val="bg1"/>
          </a:solidFill>
        </p:spPr>
        <p:txBody>
          <a:bodyPr/>
          <a:lstStyle/>
          <a:p>
            <a:r>
              <a:rPr lang="el-GR" dirty="0"/>
              <a:t>Τρέξτε τον </a:t>
            </a:r>
            <a:r>
              <a:rPr lang="el-GR" dirty="0" smtClean="0"/>
              <a:t>κώδικα</a:t>
            </a:r>
            <a:endParaRPr lang="el-GR" dirty="0"/>
          </a:p>
          <a:p>
            <a:pPr marL="857250" lvl="1" indent="-457200"/>
            <a:r>
              <a:rPr lang="el-GR" dirty="0"/>
              <a:t>Αν ο φάκελος </a:t>
            </a:r>
            <a:r>
              <a:rPr lang="en-US" dirty="0"/>
              <a:t>output</a:t>
            </a:r>
            <a:r>
              <a:rPr lang="el-GR" dirty="0"/>
              <a:t> υπάρχει </a:t>
            </a:r>
            <a:r>
              <a:rPr lang="el-GR" dirty="0" smtClean="0"/>
              <a:t>ήδη</a:t>
            </a:r>
            <a:r>
              <a:rPr lang="en-US" dirty="0" smtClean="0"/>
              <a:t> </a:t>
            </a:r>
            <a:r>
              <a:rPr lang="el-GR" dirty="0" smtClean="0"/>
              <a:t>μέσα στο </a:t>
            </a:r>
            <a:r>
              <a:rPr lang="en-US" dirty="0" smtClean="0"/>
              <a:t>HDFS</a:t>
            </a:r>
            <a:r>
              <a:rPr lang="el-GR" dirty="0" smtClean="0"/>
              <a:t>, </a:t>
            </a:r>
            <a:r>
              <a:rPr lang="el-GR" dirty="0"/>
              <a:t>δεν θα τρέξει το πρόγραμμα</a:t>
            </a:r>
            <a:r>
              <a:rPr lang="en-US" dirty="0"/>
              <a:t>. </a:t>
            </a:r>
            <a:r>
              <a:rPr lang="el-GR" dirty="0"/>
              <a:t>Σβήστε τον με την </a:t>
            </a:r>
            <a:r>
              <a:rPr lang="el-GR" dirty="0" smtClean="0"/>
              <a:t>εντολή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hadoop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fs </a:t>
            </a:r>
            <a:r>
              <a:rPr lang="en-US" b="1" dirty="0" smtClean="0">
                <a:solidFill>
                  <a:srgbClr val="C00000"/>
                </a:solidFill>
              </a:rPr>
              <a:t>-</a:t>
            </a:r>
            <a:r>
              <a:rPr lang="en-US" b="1" dirty="0" err="1" smtClean="0">
                <a:solidFill>
                  <a:srgbClr val="C00000"/>
                </a:solidFill>
              </a:rPr>
              <a:t>rm</a:t>
            </a:r>
            <a:r>
              <a:rPr lang="en-US" b="1" dirty="0" smtClean="0">
                <a:solidFill>
                  <a:srgbClr val="C00000"/>
                </a:solidFill>
              </a:rPr>
              <a:t> -r </a:t>
            </a:r>
            <a:r>
              <a:rPr lang="en-US" b="1" dirty="0">
                <a:solidFill>
                  <a:srgbClr val="C00000"/>
                </a:solidFill>
              </a:rPr>
              <a:t>/</a:t>
            </a:r>
            <a:r>
              <a:rPr lang="en-US" b="1" dirty="0" smtClean="0">
                <a:solidFill>
                  <a:srgbClr val="C00000"/>
                </a:solidFill>
              </a:rPr>
              <a:t>user/</a:t>
            </a:r>
            <a:r>
              <a:rPr lang="en-US" b="1" dirty="0" err="1" smtClean="0">
                <a:solidFill>
                  <a:srgbClr val="C00000"/>
                </a:solidFill>
              </a:rPr>
              <a:t>csdeptucy</a:t>
            </a:r>
            <a:r>
              <a:rPr lang="en-US" b="1" dirty="0" smtClean="0">
                <a:solidFill>
                  <a:srgbClr val="C00000"/>
                </a:solidFill>
              </a:rPr>
              <a:t>/output</a:t>
            </a:r>
          </a:p>
          <a:p>
            <a:pPr marL="342900" lvl="1" indent="-342900">
              <a:buClr>
                <a:schemeClr val="accent2"/>
              </a:buClr>
              <a:buFontTx/>
              <a:buChar char="•"/>
            </a:pPr>
            <a:r>
              <a:rPr lang="el-GR" sz="2800" dirty="0" smtClean="0"/>
              <a:t>Αντιγράψτε το αρχείο εξόδου (στο φάκελο </a:t>
            </a:r>
            <a:r>
              <a:rPr lang="en-US" sz="2800" dirty="0" smtClean="0"/>
              <a:t>output)</a:t>
            </a:r>
            <a:r>
              <a:rPr lang="el-GR" sz="2800" dirty="0" smtClean="0"/>
              <a:t> από </a:t>
            </a:r>
            <a:r>
              <a:rPr lang="el-GR" sz="2800" dirty="0"/>
              <a:t>το HDFS στο </a:t>
            </a:r>
            <a:r>
              <a:rPr lang="el-GR" sz="2800" dirty="0" err="1"/>
              <a:t>local</a:t>
            </a:r>
            <a:r>
              <a:rPr lang="el-GR" sz="2800" dirty="0"/>
              <a:t> </a:t>
            </a:r>
            <a:r>
              <a:rPr lang="el-GR" sz="2800" dirty="0" err="1"/>
              <a:t>file</a:t>
            </a:r>
            <a:r>
              <a:rPr lang="el-GR" sz="2800" dirty="0"/>
              <a:t> </a:t>
            </a:r>
            <a:r>
              <a:rPr lang="el-GR" sz="2800" dirty="0" err="1" smtClean="0"/>
              <a:t>system</a:t>
            </a:r>
            <a:r>
              <a:rPr lang="el-GR" sz="2800" dirty="0"/>
              <a:t> </a:t>
            </a:r>
            <a:r>
              <a:rPr lang="el-GR" sz="2800" dirty="0" smtClean="0"/>
              <a:t>και δείτε το περιεχόμενό του</a:t>
            </a:r>
            <a:r>
              <a:rPr lang="en-US" sz="2800" dirty="0" smtClean="0"/>
              <a:t> [</a:t>
            </a:r>
            <a:r>
              <a:rPr lang="el-GR" sz="2800" dirty="0" smtClean="0"/>
              <a:t>εναλλακτικά μπορείτε να δείτε το αρχείο μέσω του </a:t>
            </a:r>
            <a:r>
              <a:rPr lang="en-US" sz="2800" dirty="0" smtClean="0"/>
              <a:t>browser]</a:t>
            </a:r>
            <a:endParaRPr lang="el-GR" sz="2800" dirty="0" smtClean="0"/>
          </a:p>
          <a:p>
            <a:pPr marL="742950" lvl="2" indent="-342900">
              <a:buClr>
                <a:schemeClr val="accent2"/>
              </a:buClr>
            </a:pPr>
            <a:r>
              <a:rPr lang="en-US" sz="2400" b="1" dirty="0" err="1" smtClean="0">
                <a:solidFill>
                  <a:srgbClr val="C00000"/>
                </a:solidFill>
              </a:rPr>
              <a:t>hadoop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fs </a:t>
            </a:r>
            <a:r>
              <a:rPr lang="en-US" sz="2400" b="1" dirty="0" smtClean="0">
                <a:solidFill>
                  <a:srgbClr val="C00000"/>
                </a:solidFill>
              </a:rPr>
              <a:t>-</a:t>
            </a:r>
            <a:r>
              <a:rPr lang="en-US" sz="2400" b="1" dirty="0" err="1" smtClean="0">
                <a:solidFill>
                  <a:srgbClr val="C00000"/>
                </a:solidFill>
              </a:rPr>
              <a:t>copyToLocal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/</a:t>
            </a:r>
            <a:r>
              <a:rPr lang="en-US" sz="2400" b="1" dirty="0" smtClean="0">
                <a:solidFill>
                  <a:srgbClr val="C00000"/>
                </a:solidFill>
              </a:rPr>
              <a:t>user/</a:t>
            </a:r>
            <a:r>
              <a:rPr lang="en-US" sz="2400" b="1" dirty="0" err="1" smtClean="0">
                <a:solidFill>
                  <a:srgbClr val="C00000"/>
                </a:solidFill>
              </a:rPr>
              <a:t>csdeptucy</a:t>
            </a:r>
            <a:r>
              <a:rPr lang="en-US" sz="2400" b="1" dirty="0" smtClean="0">
                <a:solidFill>
                  <a:srgbClr val="C00000"/>
                </a:solidFill>
              </a:rPr>
              <a:t>/output/part-r-00000</a:t>
            </a:r>
          </a:p>
          <a:p>
            <a:pPr marL="742950" lvl="2" indent="-342900">
              <a:buClr>
                <a:schemeClr val="accent2"/>
              </a:buClr>
            </a:pPr>
            <a:r>
              <a:rPr lang="en-US" kern="1200" dirty="0" smtClean="0"/>
              <a:t>The </a:t>
            </a:r>
            <a:r>
              <a:rPr lang="en-US" kern="1200" dirty="0"/>
              <a:t>output files are by default named part-x-</a:t>
            </a:r>
            <a:r>
              <a:rPr lang="en-US" kern="1200" dirty="0" err="1"/>
              <a:t>yyyyy</a:t>
            </a:r>
            <a:r>
              <a:rPr lang="en-US" kern="1200" dirty="0"/>
              <a:t> </a:t>
            </a:r>
            <a:r>
              <a:rPr lang="en-US" kern="1200" dirty="0" smtClean="0"/>
              <a:t>where:</a:t>
            </a:r>
          </a:p>
          <a:p>
            <a:pPr marL="1200150" lvl="3" indent="-342900">
              <a:buClr>
                <a:schemeClr val="accent2"/>
              </a:buClr>
            </a:pPr>
            <a:r>
              <a:rPr lang="en-US" sz="1600" kern="1200" dirty="0"/>
              <a:t>x is either 'm' or 'r', depending on whether the job was a map only job, or reduce</a:t>
            </a:r>
          </a:p>
          <a:p>
            <a:pPr marL="1200150" lvl="3" indent="-342900">
              <a:buClr>
                <a:schemeClr val="accent2"/>
              </a:buClr>
            </a:pPr>
            <a:r>
              <a:rPr lang="en-US" sz="1600" kern="1200" dirty="0" err="1" smtClean="0"/>
              <a:t>yyyyy</a:t>
            </a:r>
            <a:r>
              <a:rPr lang="en-US" sz="1600" kern="1200" dirty="0"/>
              <a:t> is the mapper or reducer task number </a:t>
            </a:r>
            <a:r>
              <a:rPr lang="en-US" sz="1600" kern="1200" dirty="0" smtClean="0"/>
              <a:t>(starting from 0)</a:t>
            </a:r>
          </a:p>
          <a:p>
            <a:pPr marL="1657350" lvl="4" indent="-342900">
              <a:buClr>
                <a:schemeClr val="accent2"/>
              </a:buClr>
            </a:pPr>
            <a:r>
              <a:rPr lang="en-US" sz="1400" kern="1200" dirty="0" smtClean="0"/>
              <a:t>So </a:t>
            </a:r>
            <a:r>
              <a:rPr lang="en-US" sz="1400" kern="1200" dirty="0"/>
              <a:t>a job which has 32 reducers will have files named part-r-00000 to part-r-00031, one for each reducer </a:t>
            </a:r>
            <a:r>
              <a:rPr lang="en-US" sz="1400" kern="1200" dirty="0" smtClean="0"/>
              <a:t>task</a:t>
            </a:r>
            <a:endParaRPr lang="en-US" sz="1400" kern="1200" dirty="0"/>
          </a:p>
        </p:txBody>
      </p:sp>
    </p:spTree>
    <p:extLst>
      <p:ext uri="{BB962C8B-B14F-4D97-AF65-F5344CB8AC3E}">
        <p14:creationId xmlns:p14="http://schemas.microsoft.com/office/powerpoint/2010/main" val="42673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Πρακτική – </a:t>
            </a:r>
            <a:r>
              <a:rPr lang="en-US" dirty="0" err="1"/>
              <a:t>WordCount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Μπορείτε να δείτε κάποια από τα περιεχόμενα του αρχείου μέσω της εντολής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</a:rPr>
              <a:t>hadoop</a:t>
            </a:r>
            <a:r>
              <a:rPr lang="en-US" b="1" dirty="0">
                <a:solidFill>
                  <a:srgbClr val="C00000"/>
                </a:solidFill>
              </a:rPr>
              <a:t> fs -cat output/part-r-00000 | head</a:t>
            </a:r>
          </a:p>
          <a:p>
            <a:r>
              <a:rPr lang="el-GR" dirty="0" smtClean="0"/>
              <a:t>Λεπτομερή </a:t>
            </a:r>
            <a:r>
              <a:rPr lang="el-GR" dirty="0" smtClean="0"/>
              <a:t>παρουσίαση του παραδείγματος μπορείτε να βρείτε εδώ: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hadoop.apache.org/docs/current/hadoop-mapreduce-client/hadoop-mapreduce-client-core/MapReduceTutorial.html</a:t>
            </a:r>
            <a:endParaRPr lang="el-G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Admin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smtClean="0"/>
              <a:t>/</a:t>
            </a:r>
            <a:r>
              <a:rPr lang="en-US" sz="2400" dirty="0" err="1" smtClean="0"/>
              <a:t>usr</a:t>
            </a:r>
            <a:r>
              <a:rPr lang="en-US" sz="2400" dirty="0" smtClean="0"/>
              <a:t>/local/</a:t>
            </a:r>
            <a:r>
              <a:rPr lang="en-US" sz="2400" dirty="0" err="1" smtClean="0"/>
              <a:t>hadoop</a:t>
            </a:r>
            <a:r>
              <a:rPr lang="en-US" sz="2400" dirty="0" smtClean="0"/>
              <a:t>/bin </a:t>
            </a:r>
            <a:r>
              <a:rPr lang="en-US" sz="2400" dirty="0"/>
              <a:t>directory contains some scripts used to launch Hadoop DFS and Hadoop Map/Reduce daemons. These are:</a:t>
            </a:r>
          </a:p>
          <a:p>
            <a:r>
              <a:rPr lang="en-US" sz="2400" b="1" dirty="0"/>
              <a:t>start-all.sh</a:t>
            </a:r>
            <a:r>
              <a:rPr lang="en-US" sz="2400" dirty="0"/>
              <a:t> - Starts all Hadoop daemons, the </a:t>
            </a:r>
            <a:r>
              <a:rPr lang="en-US" sz="2400" dirty="0" err="1"/>
              <a:t>namenode</a:t>
            </a:r>
            <a:r>
              <a:rPr lang="en-US" sz="2400" dirty="0"/>
              <a:t>, </a:t>
            </a:r>
            <a:r>
              <a:rPr lang="en-US" sz="2400" dirty="0" err="1"/>
              <a:t>datanodes</a:t>
            </a:r>
            <a:r>
              <a:rPr lang="en-US" sz="2400" dirty="0"/>
              <a:t>, the </a:t>
            </a:r>
            <a:r>
              <a:rPr lang="en-US" sz="2400" dirty="0" err="1"/>
              <a:t>jobtracker</a:t>
            </a:r>
            <a:r>
              <a:rPr lang="en-US" sz="2400" dirty="0"/>
              <a:t> and </a:t>
            </a:r>
            <a:r>
              <a:rPr lang="en-US" sz="2400" dirty="0" err="1"/>
              <a:t>tasktrackers</a:t>
            </a:r>
            <a:r>
              <a:rPr lang="en-US" sz="2400" dirty="0"/>
              <a:t>.</a:t>
            </a:r>
          </a:p>
          <a:p>
            <a:r>
              <a:rPr lang="en-US" sz="2400" b="1" dirty="0"/>
              <a:t>stop-all.sh</a:t>
            </a:r>
            <a:r>
              <a:rPr lang="en-US" sz="2400" dirty="0"/>
              <a:t> - Stops all Hadoop daemons.</a:t>
            </a:r>
          </a:p>
          <a:p>
            <a:r>
              <a:rPr lang="en-US" sz="2400" b="1" dirty="0"/>
              <a:t>start-mapred.sh</a:t>
            </a:r>
            <a:r>
              <a:rPr lang="en-US" sz="2400" dirty="0"/>
              <a:t> - Starts the Hadoop Map/Reduce daemons, the </a:t>
            </a:r>
            <a:r>
              <a:rPr lang="en-US" sz="2400" dirty="0" err="1"/>
              <a:t>jobtracker</a:t>
            </a:r>
            <a:r>
              <a:rPr lang="en-US" sz="2400" dirty="0"/>
              <a:t> and </a:t>
            </a:r>
            <a:r>
              <a:rPr lang="en-US" sz="2400" dirty="0" err="1"/>
              <a:t>tasktrackers</a:t>
            </a:r>
            <a:r>
              <a:rPr lang="en-US" sz="2400" dirty="0"/>
              <a:t>.</a:t>
            </a:r>
          </a:p>
          <a:p>
            <a:r>
              <a:rPr lang="en-US" sz="2400" b="1" dirty="0"/>
              <a:t>stop-mapred.sh</a:t>
            </a:r>
            <a:r>
              <a:rPr lang="en-US" sz="2400" dirty="0"/>
              <a:t> - Stops the Hadoop Map/Reduce daemons.</a:t>
            </a:r>
          </a:p>
          <a:p>
            <a:r>
              <a:rPr lang="en-US" sz="2400" b="1" dirty="0"/>
              <a:t>start-dfs.sh</a:t>
            </a:r>
            <a:r>
              <a:rPr lang="en-US" sz="2400" dirty="0"/>
              <a:t> - Starts the Hadoop DFS daemons, the </a:t>
            </a:r>
            <a:r>
              <a:rPr lang="en-US" sz="2400" dirty="0" err="1"/>
              <a:t>namenode</a:t>
            </a:r>
            <a:r>
              <a:rPr lang="en-US" sz="2400" dirty="0"/>
              <a:t> and </a:t>
            </a:r>
            <a:r>
              <a:rPr lang="en-US" sz="2400" dirty="0" err="1"/>
              <a:t>datanodes</a:t>
            </a:r>
            <a:r>
              <a:rPr lang="en-US" sz="2400" dirty="0"/>
              <a:t>.</a:t>
            </a:r>
          </a:p>
          <a:p>
            <a:r>
              <a:rPr lang="en-US" sz="2400" b="1" dirty="0"/>
              <a:t>stop-dfs.sh</a:t>
            </a:r>
            <a:r>
              <a:rPr lang="en-US" sz="2400" dirty="0"/>
              <a:t> - Stops the Hadoop DFS daemons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87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Image installed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5626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Ubuntu 14.04.3</a:t>
            </a:r>
          </a:p>
          <a:p>
            <a:r>
              <a:rPr lang="en-US" dirty="0"/>
              <a:t>Java </a:t>
            </a:r>
            <a:r>
              <a:rPr lang="en-US" dirty="0" smtClean="0"/>
              <a:t>1.7.0_80 </a:t>
            </a:r>
          </a:p>
          <a:p>
            <a:pPr lvl="1"/>
            <a:r>
              <a:rPr lang="en-US" dirty="0" smtClean="0"/>
              <a:t>(Oracle, preferred by Hadoop)</a:t>
            </a:r>
          </a:p>
          <a:p>
            <a:r>
              <a:rPr lang="en-US" dirty="0" smtClean="0"/>
              <a:t>Apache Maven 3.3.9 </a:t>
            </a:r>
          </a:p>
          <a:p>
            <a:pPr lvl="1"/>
            <a:r>
              <a:rPr lang="en-US" dirty="0" smtClean="0"/>
              <a:t>(version &gt;= 3.0 needed for Hadoop, Mahout)</a:t>
            </a:r>
          </a:p>
          <a:p>
            <a:r>
              <a:rPr lang="en-US" dirty="0" smtClean="0"/>
              <a:t>Apache Hadoop 2.6.3</a:t>
            </a:r>
          </a:p>
          <a:p>
            <a:r>
              <a:rPr lang="en-US" dirty="0" smtClean="0"/>
              <a:t>Eclipse Mars.1 (for java developers)</a:t>
            </a:r>
          </a:p>
          <a:p>
            <a:pPr lvl="1"/>
            <a:r>
              <a:rPr lang="en-US" dirty="0" smtClean="0"/>
              <a:t>/opt/eclipse</a:t>
            </a:r>
          </a:p>
          <a:p>
            <a:pPr lvl="1"/>
            <a:r>
              <a:rPr lang="en-US" dirty="0" smtClean="0"/>
              <a:t>configured with </a:t>
            </a:r>
            <a:r>
              <a:rPr lang="en-US" dirty="0" err="1" smtClean="0"/>
              <a:t>hadoop</a:t>
            </a:r>
            <a:r>
              <a:rPr lang="en-US" dirty="0" smtClean="0"/>
              <a:t> plugin and </a:t>
            </a:r>
            <a:r>
              <a:rPr lang="en-US" dirty="0" err="1" smtClean="0"/>
              <a:t>hadoop</a:t>
            </a:r>
            <a:r>
              <a:rPr lang="en-US" dirty="0" smtClean="0"/>
              <a:t>-related jar files in </a:t>
            </a:r>
            <a:r>
              <a:rPr lang="en-US" dirty="0" err="1" smtClean="0"/>
              <a:t>classpath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/>
              <a:t>Mahout </a:t>
            </a:r>
            <a:r>
              <a:rPr lang="en-US" smtClean="0"/>
              <a:t>0.11.1</a:t>
            </a:r>
            <a:endParaRPr lang="en-US" dirty="0" smtClean="0"/>
          </a:p>
          <a:p>
            <a:pPr lvl="1"/>
            <a:r>
              <a:rPr lang="en-US" dirty="0" smtClean="0"/>
              <a:t>/home/</a:t>
            </a:r>
            <a:r>
              <a:rPr lang="en-US" dirty="0" err="1" smtClean="0"/>
              <a:t>csdeptucy</a:t>
            </a:r>
            <a:r>
              <a:rPr lang="en-US" dirty="0" smtClean="0"/>
              <a:t>/mahout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Image installed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5626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Required by Apache Spark</a:t>
            </a:r>
          </a:p>
          <a:p>
            <a:r>
              <a:rPr lang="en-US" dirty="0" smtClean="0"/>
              <a:t>Apache Spark 1.6.0</a:t>
            </a:r>
          </a:p>
          <a:p>
            <a:pPr lvl="1"/>
            <a:r>
              <a:rPr lang="en-US" dirty="0" smtClean="0"/>
              <a:t>Pre-built for Hadoop 2.6 and later</a:t>
            </a:r>
          </a:p>
          <a:p>
            <a:pPr lvl="1"/>
            <a:r>
              <a:rPr lang="en-US" dirty="0" smtClean="0"/>
              <a:t>/home/</a:t>
            </a:r>
            <a:r>
              <a:rPr lang="en-US" dirty="0" err="1" smtClean="0"/>
              <a:t>csdeptucy</a:t>
            </a:r>
            <a:r>
              <a:rPr lang="en-US" dirty="0" smtClean="0"/>
              <a:t>/spark</a:t>
            </a:r>
            <a:endParaRPr lang="el-GR" dirty="0" smtClean="0"/>
          </a:p>
          <a:p>
            <a:r>
              <a:rPr lang="en-US" dirty="0" smtClean="0"/>
              <a:t>Apache Lucene 5.4.0</a:t>
            </a:r>
          </a:p>
          <a:p>
            <a:r>
              <a:rPr lang="en-US" dirty="0" smtClean="0"/>
              <a:t>Apache </a:t>
            </a:r>
            <a:r>
              <a:rPr lang="en-US" dirty="0" err="1" smtClean="0"/>
              <a:t>Solr</a:t>
            </a:r>
            <a:r>
              <a:rPr lang="en-US" dirty="0" smtClean="0"/>
              <a:t> 5.4.1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1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Image installed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715000"/>
          </a:xfrm>
          <a:solidFill>
            <a:schemeClr val="bg1"/>
          </a:solidFill>
        </p:spPr>
        <p:txBody>
          <a:bodyPr/>
          <a:lstStyle/>
          <a:p>
            <a:r>
              <a:rPr lang="en-US" sz="3200" dirty="0" smtClean="0">
                <a:cs typeface="Consolas" panose="020B0609020204030204" pitchFamily="49" charset="0"/>
              </a:rPr>
              <a:t>Apache </a:t>
            </a:r>
            <a:r>
              <a:rPr lang="en-US" sz="3200" dirty="0">
                <a:cs typeface="Consolas" panose="020B0609020204030204" pitchFamily="49" charset="0"/>
              </a:rPr>
              <a:t>Maven</a:t>
            </a:r>
            <a:endParaRPr lang="el-GR" sz="3200" dirty="0">
              <a:cs typeface="Consolas" panose="020B0609020204030204" pitchFamily="49" charset="0"/>
            </a:endParaRPr>
          </a:p>
          <a:p>
            <a:pPr lvl="1"/>
            <a:r>
              <a:rPr lang="en-US" sz="2800" dirty="0" smtClean="0"/>
              <a:t>Software </a:t>
            </a:r>
            <a:r>
              <a:rPr lang="en-US" sz="2800" dirty="0"/>
              <a:t>project management and comprehension tool</a:t>
            </a:r>
            <a:endParaRPr lang="el-GR" sz="2800" dirty="0"/>
          </a:p>
          <a:p>
            <a:pPr lvl="1"/>
            <a:r>
              <a:rPr lang="en-US" sz="2800" dirty="0"/>
              <a:t>Based on the concept of a project object model (POM)</a:t>
            </a:r>
            <a:endParaRPr lang="el-GR" sz="2800" dirty="0"/>
          </a:p>
          <a:p>
            <a:pPr lvl="1"/>
            <a:r>
              <a:rPr lang="en-US" sz="2800" dirty="0" smtClean="0"/>
              <a:t>Manages </a:t>
            </a:r>
            <a:r>
              <a:rPr lang="en-US" sz="2800" dirty="0"/>
              <a:t>a project's build, reporting and documentation from a central piece of information</a:t>
            </a:r>
            <a:r>
              <a:rPr lang="en-US" sz="2800" dirty="0" smtClean="0"/>
              <a:t>.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Apache Mahout</a:t>
            </a:r>
          </a:p>
          <a:p>
            <a:pPr lvl="1"/>
            <a:r>
              <a:rPr lang="en-US" sz="2800" dirty="0"/>
              <a:t>Machine Learning and Data Mining on top of Hadoop</a:t>
            </a:r>
          </a:p>
          <a:p>
            <a:pPr lvl="1"/>
            <a:r>
              <a:rPr lang="en-US" sz="2800" dirty="0"/>
              <a:t>Discussed in </a:t>
            </a:r>
            <a:r>
              <a:rPr lang="en-US" sz="2800" dirty="0" smtClean="0"/>
              <a:t>Lab4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Υλοποιήσεις του </a:t>
            </a:r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Google Map Reduce</a:t>
            </a:r>
            <a:endParaRPr lang="el-GR" b="1" dirty="0"/>
          </a:p>
          <a:p>
            <a:pPr lvl="1"/>
            <a:r>
              <a:rPr lang="el-GR" dirty="0" smtClean="0"/>
              <a:t>Χρησιμοποιείται αποκλειστικά από την </a:t>
            </a:r>
            <a:r>
              <a:rPr lang="en-US" dirty="0" smtClean="0"/>
              <a:t>Google </a:t>
            </a:r>
          </a:p>
          <a:p>
            <a:pPr lvl="1"/>
            <a:r>
              <a:rPr lang="el-GR" dirty="0" smtClean="0"/>
              <a:t>Δεν υπάρχουν πολλές λεπτομέρειες της υλοποίησης, μάλλον σε </a:t>
            </a:r>
            <a:r>
              <a:rPr lang="en-US" dirty="0" smtClean="0"/>
              <a:t>C++</a:t>
            </a:r>
            <a:r>
              <a:rPr lang="el-GR" dirty="0" smtClean="0"/>
              <a:t> </a:t>
            </a:r>
          </a:p>
          <a:p>
            <a:r>
              <a:rPr lang="el-GR" dirty="0" smtClean="0"/>
              <a:t>Το </a:t>
            </a:r>
            <a:r>
              <a:rPr lang="el-GR" b="1" dirty="0" err="1" smtClean="0"/>
              <a:t>Hadoop</a:t>
            </a:r>
            <a:r>
              <a:rPr lang="el-GR" dirty="0" smtClean="0"/>
              <a:t> </a:t>
            </a:r>
            <a:r>
              <a:rPr lang="el-GR" dirty="0"/>
              <a:t>είναι η </a:t>
            </a:r>
            <a:r>
              <a:rPr lang="el-GR" dirty="0" err="1" smtClean="0"/>
              <a:t>open</a:t>
            </a:r>
            <a:r>
              <a:rPr lang="el-GR" dirty="0" smtClean="0"/>
              <a:t>-</a:t>
            </a:r>
            <a:r>
              <a:rPr lang="el-GR" dirty="0" err="1" smtClean="0"/>
              <a:t>source</a:t>
            </a:r>
            <a:r>
              <a:rPr lang="el-GR" dirty="0" smtClean="0"/>
              <a:t> υλοποίηση </a:t>
            </a:r>
            <a:r>
              <a:rPr lang="el-GR" dirty="0"/>
              <a:t>του </a:t>
            </a:r>
            <a:r>
              <a:rPr lang="el-GR" b="1" dirty="0" err="1"/>
              <a:t>MapReduce</a:t>
            </a:r>
            <a:r>
              <a:rPr lang="el-GR" dirty="0" smtClean="0"/>
              <a:t>.</a:t>
            </a:r>
            <a:endParaRPr lang="en-US" dirty="0" smtClean="0"/>
          </a:p>
          <a:p>
            <a:pPr lvl="1"/>
            <a:r>
              <a:rPr lang="el-GR" dirty="0" smtClean="0"/>
              <a:t>Υλοποίηση σε </a:t>
            </a:r>
            <a:r>
              <a:rPr lang="en-US" dirty="0" smtClean="0"/>
              <a:t>Java</a:t>
            </a:r>
            <a:endParaRPr lang="el-GR" dirty="0"/>
          </a:p>
          <a:p>
            <a:pPr lvl="1"/>
            <a:r>
              <a:rPr lang="el-GR" dirty="0"/>
              <a:t>Η υλοποίηση αυτή βασίστηκε κυρίως σε δύο άρθρα που δημοσίευσαν οι εμπνευστές του </a:t>
            </a:r>
            <a:r>
              <a:rPr lang="el-GR" b="1" dirty="0" err="1"/>
              <a:t>MapReduce</a:t>
            </a:r>
            <a:r>
              <a:rPr lang="el-GR" dirty="0"/>
              <a:t> και περιέγραφαν το μοντέλο.</a:t>
            </a:r>
          </a:p>
          <a:p>
            <a:pPr lvl="1"/>
            <a:r>
              <a:rPr lang="el-GR" dirty="0"/>
              <a:t>Δημιουργία της </a:t>
            </a:r>
            <a:r>
              <a:rPr lang="el-GR" dirty="0" err="1"/>
              <a:t>Apache</a:t>
            </a:r>
            <a:r>
              <a:rPr lang="el-GR" dirty="0"/>
              <a:t> </a:t>
            </a:r>
            <a:r>
              <a:rPr lang="el-GR" dirty="0" err="1"/>
              <a:t>Foundation</a:t>
            </a:r>
            <a:r>
              <a:rPr lang="el-GR" dirty="0"/>
              <a:t> με οικονομική βοήθεια κυρίως από την </a:t>
            </a:r>
            <a:r>
              <a:rPr lang="el-GR" dirty="0" err="1"/>
              <a:t>Yahoo</a:t>
            </a:r>
            <a:r>
              <a:rPr lang="el-GR" dirty="0" smtClean="0"/>
              <a:t>!</a:t>
            </a:r>
            <a:endParaRPr lang="en-US" dirty="0" smtClean="0"/>
          </a:p>
          <a:p>
            <a:pPr lvl="1"/>
            <a:endParaRPr lang="el-GR" dirty="0"/>
          </a:p>
          <a:p>
            <a:endParaRPr lang="en-US" dirty="0"/>
          </a:p>
        </p:txBody>
      </p:sp>
      <p:pic>
        <p:nvPicPr>
          <p:cNvPr id="4" name="Picture 2" descr="C:\Users\{gp}\Desktop\Hadoop-l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3" t="17565" r="5792" b="25837"/>
          <a:stretch/>
        </p:blipFill>
        <p:spPr bwMode="auto">
          <a:xfrm>
            <a:off x="4927600" y="3302000"/>
            <a:ext cx="32258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8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 - </a:t>
            </a: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486400"/>
          </a:xfrm>
          <a:solidFill>
            <a:schemeClr val="bg1"/>
          </a:solidFill>
        </p:spPr>
        <p:txBody>
          <a:bodyPr/>
          <a:lstStyle/>
          <a:p>
            <a:r>
              <a:rPr lang="el-GR" dirty="0"/>
              <a:t>Το </a:t>
            </a:r>
            <a:r>
              <a:rPr lang="el-GR" dirty="0" err="1"/>
              <a:t>Hadoop</a:t>
            </a:r>
            <a:r>
              <a:rPr lang="el-GR" dirty="0"/>
              <a:t> επιτρέπει την επεξεργασία και ανάλυση τεράστιου όγκου δεδομένων σε κλίμακα </a:t>
            </a:r>
            <a:r>
              <a:rPr lang="el-GR" b="1" dirty="0" err="1"/>
              <a:t>Petabyte</a:t>
            </a:r>
            <a:r>
              <a:rPr lang="el-GR" b="1" dirty="0"/>
              <a:t> (1 PB = 1024 TB)</a:t>
            </a:r>
            <a:r>
              <a:rPr lang="el-GR" dirty="0"/>
              <a:t>.</a:t>
            </a:r>
          </a:p>
          <a:p>
            <a:r>
              <a:rPr lang="el-GR" dirty="0" smtClean="0"/>
              <a:t>Ο </a:t>
            </a:r>
            <a:r>
              <a:rPr lang="el-GR" dirty="0"/>
              <a:t>σκοπός της </a:t>
            </a:r>
            <a:r>
              <a:rPr lang="el-GR" dirty="0" smtClean="0"/>
              <a:t>ανάλυσης </a:t>
            </a:r>
            <a:r>
              <a:rPr lang="el-GR" dirty="0"/>
              <a:t>είναι η εξόρυξη χρήσιμών πληροφοριών και τάσεων.</a:t>
            </a:r>
          </a:p>
          <a:p>
            <a:r>
              <a:rPr lang="el-GR" dirty="0" smtClean="0"/>
              <a:t>Εκτός </a:t>
            </a:r>
            <a:r>
              <a:rPr lang="el-GR" dirty="0"/>
              <a:t>από την </a:t>
            </a:r>
            <a:r>
              <a:rPr lang="el-GR" dirty="0" err="1"/>
              <a:t>Yahoo</a:t>
            </a:r>
            <a:r>
              <a:rPr lang="el-GR" dirty="0"/>
              <a:t>!, χρησιμοποιείται και από άλλους οργανισμούς όπως Facebook, AOL, </a:t>
            </a:r>
            <a:r>
              <a:rPr lang="el-GR" dirty="0" err="1"/>
              <a:t>Netflix</a:t>
            </a:r>
            <a:r>
              <a:rPr lang="el-GR" dirty="0"/>
              <a:t>, </a:t>
            </a:r>
            <a:r>
              <a:rPr lang="el-GR" dirty="0" err="1"/>
              <a:t>Amazon</a:t>
            </a:r>
            <a:r>
              <a:rPr lang="el-GR" dirty="0"/>
              <a:t>, </a:t>
            </a:r>
            <a:r>
              <a:rPr lang="el-GR" dirty="0" err="1"/>
              <a:t>Apple</a:t>
            </a:r>
            <a:r>
              <a:rPr lang="el-GR" dirty="0"/>
              <a:t>, </a:t>
            </a:r>
            <a:r>
              <a:rPr lang="el-GR" dirty="0" err="1"/>
              <a:t>eBay</a:t>
            </a:r>
            <a:r>
              <a:rPr lang="el-GR" dirty="0"/>
              <a:t> κ.ά.</a:t>
            </a:r>
          </a:p>
          <a:p>
            <a:r>
              <a:rPr lang="el-GR" dirty="0" smtClean="0"/>
              <a:t>Το </a:t>
            </a:r>
            <a:r>
              <a:rPr lang="el-GR" dirty="0"/>
              <a:t>Facebook δήλωσε τον Ιούνιο του 2012 ότι κατέχει παγκόσμια το ποιο μεγάλο </a:t>
            </a:r>
            <a:r>
              <a:rPr lang="el-GR" dirty="0" err="1"/>
              <a:t>Hadoop</a:t>
            </a:r>
            <a:r>
              <a:rPr lang="el-GR" dirty="0"/>
              <a:t> </a:t>
            </a:r>
            <a:r>
              <a:rPr lang="el-GR" dirty="0" err="1"/>
              <a:t>cluster</a:t>
            </a:r>
            <a:r>
              <a:rPr lang="el-GR" dirty="0"/>
              <a:t> με συνολικό όγκο δεδομένων ~ 100 PB και αυξάνεται κατά ~ 0.5 </a:t>
            </a:r>
            <a:r>
              <a:rPr lang="el-GR" b="1" dirty="0"/>
              <a:t>PB</a:t>
            </a:r>
            <a:r>
              <a:rPr lang="el-GR" dirty="0"/>
              <a:t> τη μέρα.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 - </a:t>
            </a:r>
            <a:r>
              <a:rPr lang="en-US" dirty="0"/>
              <a:t>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638800"/>
          </a:xfrm>
          <a:solidFill>
            <a:schemeClr val="bg1"/>
          </a:solidFill>
        </p:spPr>
        <p:txBody>
          <a:bodyPr/>
          <a:lstStyle/>
          <a:p>
            <a:r>
              <a:rPr lang="el-GR" altLang="en-US" dirty="0" smtClean="0">
                <a:ea typeface="ＭＳ Ｐゴシック" pitchFamily="34" charset="-128"/>
              </a:rPr>
              <a:t>Τυπικό </a:t>
            </a:r>
            <a:r>
              <a:rPr lang="en-US" altLang="en-US" dirty="0" smtClean="0">
                <a:ea typeface="ＭＳ Ｐゴシック" pitchFamily="34" charset="-128"/>
              </a:rPr>
              <a:t>Hadoop </a:t>
            </a:r>
            <a:r>
              <a:rPr lang="en-US" altLang="en-US" dirty="0">
                <a:ea typeface="ＭＳ Ｐゴシック" pitchFamily="34" charset="-128"/>
              </a:rPr>
              <a:t>Cluster</a:t>
            </a:r>
            <a:endParaRPr lang="en-US" altLang="en-US" dirty="0" smtClean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40 </a:t>
            </a:r>
            <a:r>
              <a:rPr lang="el-GR" altLang="en-US" dirty="0" smtClean="0">
                <a:ea typeface="ＭＳ Ｐゴシック" pitchFamily="34" charset="-128"/>
              </a:rPr>
              <a:t>κόμβοι</a:t>
            </a:r>
            <a:r>
              <a:rPr lang="en-US" altLang="en-US" dirty="0" smtClean="0">
                <a:ea typeface="ＭＳ Ｐゴシック" pitchFamily="34" charset="-128"/>
              </a:rPr>
              <a:t>/rack</a:t>
            </a:r>
            <a:r>
              <a:rPr lang="en-US" altLang="en-US" dirty="0">
                <a:ea typeface="ＭＳ Ｐゴシック" pitchFamily="34" charset="-128"/>
              </a:rPr>
              <a:t>, 1000-4000 </a:t>
            </a:r>
            <a:r>
              <a:rPr lang="el-GR" altLang="en-US" dirty="0" smtClean="0">
                <a:ea typeface="ＭＳ Ｐゴシック" pitchFamily="34" charset="-128"/>
              </a:rPr>
              <a:t>κόμβοι</a:t>
            </a:r>
            <a:r>
              <a:rPr lang="el-GR" altLang="en-US" dirty="0">
                <a:ea typeface="ＭＳ Ｐゴシック" pitchFamily="34" charset="-128"/>
              </a:rPr>
              <a:t>/</a:t>
            </a:r>
            <a:r>
              <a:rPr lang="en-US" altLang="en-US" dirty="0" smtClean="0">
                <a:ea typeface="ＭＳ Ｐゴシック" pitchFamily="34" charset="-128"/>
              </a:rPr>
              <a:t>cluster</a:t>
            </a: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1 </a:t>
            </a:r>
            <a:r>
              <a:rPr lang="en-US" altLang="en-US" dirty="0" err="1">
                <a:ea typeface="ＭＳ Ｐゴシック" pitchFamily="34" charset="-128"/>
              </a:rPr>
              <a:t>Gbps</a:t>
            </a:r>
            <a:r>
              <a:rPr lang="en-US" altLang="en-US" dirty="0">
                <a:ea typeface="ＭＳ Ｐゴシック" pitchFamily="34" charset="-128"/>
              </a:rPr>
              <a:t> bandwidth </a:t>
            </a:r>
            <a:r>
              <a:rPr lang="en-US" altLang="en-US" dirty="0" smtClean="0">
                <a:ea typeface="ＭＳ Ｐゴシック" pitchFamily="34" charset="-128"/>
              </a:rPr>
              <a:t>in </a:t>
            </a:r>
            <a:r>
              <a:rPr lang="en-US" altLang="en-US" dirty="0">
                <a:ea typeface="ＭＳ Ｐゴシック" pitchFamily="34" charset="-128"/>
              </a:rPr>
              <a:t>rack, 8 </a:t>
            </a:r>
            <a:r>
              <a:rPr lang="en-US" altLang="en-US" dirty="0" err="1">
                <a:ea typeface="ＭＳ Ｐゴシック" pitchFamily="34" charset="-128"/>
              </a:rPr>
              <a:t>Gbps</a:t>
            </a:r>
            <a:r>
              <a:rPr lang="en-US" altLang="en-US" dirty="0">
                <a:ea typeface="ＭＳ Ｐゴシック" pitchFamily="34" charset="-128"/>
              </a:rPr>
              <a:t> out of rack</a:t>
            </a:r>
          </a:p>
          <a:p>
            <a:r>
              <a:rPr lang="en-US" altLang="en-US" dirty="0">
                <a:ea typeface="ＭＳ Ｐゴシック" pitchFamily="34" charset="-128"/>
              </a:rPr>
              <a:t>Node specs :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8-16 cores, 32 GB RAM, 8×1.5 TB disks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838200" y="1648498"/>
            <a:ext cx="7239000" cy="2692400"/>
            <a:chOff x="1001010" y="1447800"/>
            <a:chExt cx="7239000" cy="2692003"/>
          </a:xfrm>
        </p:grpSpPr>
        <p:pic>
          <p:nvPicPr>
            <p:cNvPr id="5" name="Picture 3" descr="Picture 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010" y="1447800"/>
              <a:ext cx="7239000" cy="2692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3688830" y="1496091"/>
              <a:ext cx="1841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rgbClr val="CF0E30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rgbClr val="CF0E30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rgbClr val="CF0E30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rgbClr val="CF0E30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rgbClr val="CF0E3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CF0E3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CF0E3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CF0E3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CF0E3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/>
                <a:t>Aggregation switch</a:t>
              </a:r>
            </a:p>
          </p:txBody>
        </p:sp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2286000" y="2071135"/>
              <a:ext cx="12138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rgbClr val="CF0E30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rgbClr val="CF0E30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rgbClr val="CF0E30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rgbClr val="CF0E30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rgbClr val="CF0E3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CF0E3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CF0E3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CF0E3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CF0E3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/>
                <a:t>Rack 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895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 - </a:t>
            </a:r>
            <a:r>
              <a:rPr lang="en-US" dirty="0"/>
              <a:t>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638800"/>
          </a:xfrm>
          <a:solidFill>
            <a:schemeClr val="bg1"/>
          </a:solidFill>
        </p:spPr>
        <p:txBody>
          <a:bodyPr/>
          <a:lstStyle/>
          <a:p>
            <a:r>
              <a:rPr lang="el-GR" dirty="0" smtClean="0"/>
              <a:t>Το</a:t>
            </a:r>
            <a:r>
              <a:rPr lang="el-GR" dirty="0" smtClean="0"/>
              <a:t> </a:t>
            </a:r>
            <a:r>
              <a:rPr lang="en-US" dirty="0" smtClean="0"/>
              <a:t>Hadoop </a:t>
            </a:r>
            <a:r>
              <a:rPr lang="en-US" dirty="0" smtClean="0"/>
              <a:t>Project </a:t>
            </a:r>
            <a:r>
              <a:rPr lang="el-GR" dirty="0" smtClean="0"/>
              <a:t>αποτελείται</a:t>
            </a:r>
            <a:r>
              <a:rPr lang="en-US" dirty="0" smtClean="0"/>
              <a:t> </a:t>
            </a:r>
            <a:r>
              <a:rPr lang="el-GR" dirty="0" smtClean="0"/>
              <a:t>από </a:t>
            </a:r>
            <a:r>
              <a:rPr lang="en-US" dirty="0" smtClean="0"/>
              <a:t>4</a:t>
            </a:r>
            <a:r>
              <a:rPr lang="el-GR" dirty="0" smtClean="0"/>
              <a:t> </a:t>
            </a:r>
            <a:r>
              <a:rPr lang="en-US" dirty="0" smtClean="0"/>
              <a:t>modules</a:t>
            </a:r>
            <a:r>
              <a:rPr lang="el-GR" dirty="0" smtClean="0"/>
              <a:t>:</a:t>
            </a:r>
            <a:endParaRPr lang="el-GR" dirty="0" smtClean="0"/>
          </a:p>
          <a:p>
            <a:pPr lvl="1"/>
            <a:r>
              <a:rPr lang="el-GR" dirty="0" smtClean="0"/>
              <a:t>Αποθήκευση δεδομένων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storage</a:t>
            </a:r>
            <a:r>
              <a:rPr lang="en-US" dirty="0" smtClean="0"/>
              <a:t>)</a:t>
            </a:r>
            <a:endParaRPr lang="el-GR" dirty="0" smtClean="0"/>
          </a:p>
          <a:p>
            <a:pPr lvl="2"/>
            <a:r>
              <a:rPr lang="el-GR" dirty="0"/>
              <a:t>κατανεμημένο σύστημα αρχείων </a:t>
            </a:r>
            <a:r>
              <a:rPr lang="en-US" dirty="0" smtClean="0"/>
              <a:t>Hadoop Distributed </a:t>
            </a:r>
            <a:r>
              <a:rPr lang="en-US" dirty="0"/>
              <a:t>File System (HDFS)</a:t>
            </a:r>
            <a:endParaRPr lang="el-GR" dirty="0" smtClean="0"/>
          </a:p>
          <a:p>
            <a:pPr lvl="1"/>
            <a:r>
              <a:rPr lang="el-GR" dirty="0" smtClean="0"/>
              <a:t>Παράλληλη </a:t>
            </a:r>
            <a:r>
              <a:rPr lang="el-GR" dirty="0" smtClean="0"/>
              <a:t>Επεξεργασία μεγάλων δεδομένων (</a:t>
            </a:r>
            <a:r>
              <a:rPr lang="en-US" dirty="0" smtClean="0">
                <a:solidFill>
                  <a:srgbClr val="C00000"/>
                </a:solidFill>
              </a:rPr>
              <a:t>processing</a:t>
            </a:r>
            <a:r>
              <a:rPr lang="en-US" dirty="0" smtClean="0"/>
              <a:t>)</a:t>
            </a:r>
            <a:endParaRPr lang="el-GR" dirty="0" smtClean="0"/>
          </a:p>
          <a:p>
            <a:pPr lvl="2"/>
            <a:r>
              <a:rPr lang="el-GR" dirty="0" smtClean="0"/>
              <a:t>Προγραμματιστικό μοντέλο </a:t>
            </a:r>
            <a:r>
              <a:rPr lang="en-US" dirty="0" smtClean="0"/>
              <a:t>Map-Reduce</a:t>
            </a:r>
          </a:p>
          <a:p>
            <a:pPr lvl="1"/>
            <a:r>
              <a:rPr lang="el-GR" dirty="0"/>
              <a:t>Χρονοπρογραμματισμός εργασιών και Διαχείριση πόρων (</a:t>
            </a:r>
            <a:r>
              <a:rPr lang="en-US" dirty="0" smtClean="0">
                <a:solidFill>
                  <a:srgbClr val="C00000"/>
                </a:solidFill>
              </a:rPr>
              <a:t>job scheduling and resource </a:t>
            </a:r>
            <a:r>
              <a:rPr lang="en-US" dirty="0" err="1" smtClean="0">
                <a:solidFill>
                  <a:srgbClr val="C00000"/>
                </a:solidFill>
              </a:rPr>
              <a:t>mg</a:t>
            </a:r>
            <a:r>
              <a:rPr lang="en-US" dirty="0" err="1" smtClean="0">
                <a:solidFill>
                  <a:srgbClr val="C00000"/>
                </a:solidFill>
              </a:rPr>
              <a:t>mt</a:t>
            </a:r>
            <a:r>
              <a:rPr lang="el-GR" dirty="0" smtClean="0"/>
              <a:t>)</a:t>
            </a:r>
          </a:p>
          <a:p>
            <a:pPr lvl="2"/>
            <a:r>
              <a:rPr lang="en-US" dirty="0" smtClean="0"/>
              <a:t>Hadoop YARN</a:t>
            </a:r>
            <a:endParaRPr lang="en-US" dirty="0" smtClean="0"/>
          </a:p>
          <a:p>
            <a:pPr lvl="1"/>
            <a:r>
              <a:rPr lang="en-US" dirty="0" smtClean="0"/>
              <a:t>Common utilities </a:t>
            </a:r>
            <a:r>
              <a:rPr lang="el-GR" dirty="0" smtClean="0"/>
              <a:t>για υποστήριξη των άλλων </a:t>
            </a:r>
            <a:r>
              <a:rPr lang="en-US" dirty="0" smtClean="0"/>
              <a:t>modules</a:t>
            </a:r>
          </a:p>
          <a:p>
            <a:pPr lvl="2"/>
            <a:r>
              <a:rPr lang="en-US" dirty="0" smtClean="0"/>
              <a:t>Hadoop Common</a:t>
            </a:r>
            <a:endParaRPr lang="el-GR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 - </a:t>
            </a: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Περισσότερες Πληροφορίες:</a:t>
            </a:r>
          </a:p>
          <a:p>
            <a:pPr lvl="1"/>
            <a:r>
              <a:rPr lang="en-US" dirty="0" smtClean="0">
                <a:hlinkClick r:id="rId3"/>
              </a:rPr>
              <a:t>Apache Hadoop </a:t>
            </a:r>
            <a:r>
              <a:rPr lang="en-US" dirty="0" smtClean="0">
                <a:hlinkClick r:id="rId3"/>
              </a:rPr>
              <a:t>Documentation</a:t>
            </a:r>
            <a:endParaRPr lang="el-GR" dirty="0" smtClean="0"/>
          </a:p>
          <a:p>
            <a:pPr lvl="1"/>
            <a:r>
              <a:rPr lang="en-US" dirty="0" smtClean="0">
                <a:hlinkClick r:id="rId4"/>
              </a:rPr>
              <a:t>HDFS Users </a:t>
            </a:r>
            <a:r>
              <a:rPr lang="en-US" dirty="0">
                <a:hlinkClick r:id="rId4"/>
              </a:rPr>
              <a:t>Guide 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HDFS Architecture</a:t>
            </a:r>
            <a:endParaRPr lang="en-US" dirty="0"/>
          </a:p>
          <a:p>
            <a:pPr lvl="1"/>
            <a:r>
              <a:rPr lang="en-US" dirty="0" smtClean="0">
                <a:hlinkClick r:id="rId6"/>
              </a:rPr>
              <a:t>HDFS Default Configuration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069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638800"/>
          </a:xfrm>
          <a:solidFill>
            <a:schemeClr val="bg1"/>
          </a:solidFill>
        </p:spPr>
        <p:txBody>
          <a:bodyPr/>
          <a:lstStyle/>
          <a:p>
            <a:r>
              <a:rPr lang="el-GR" dirty="0" smtClean="0"/>
              <a:t>Το </a:t>
            </a:r>
            <a:r>
              <a:rPr lang="en-US" dirty="0"/>
              <a:t>Hadoop </a:t>
            </a:r>
            <a:r>
              <a:rPr lang="el-GR" dirty="0" smtClean="0"/>
              <a:t>βασίζεται σε ένα κατανεμημένο σύστημα αρχείων το </a:t>
            </a:r>
            <a:r>
              <a:rPr lang="en-US" dirty="0" smtClean="0"/>
              <a:t>Hadoop Distributed </a:t>
            </a:r>
            <a:r>
              <a:rPr lang="en-US" dirty="0"/>
              <a:t>File System (</a:t>
            </a:r>
            <a:r>
              <a:rPr lang="en-US" dirty="0" smtClean="0"/>
              <a:t>HDFS)</a:t>
            </a:r>
            <a:endParaRPr lang="el-GR" dirty="0" smtClean="0"/>
          </a:p>
          <a:p>
            <a:pPr lvl="1"/>
            <a:r>
              <a:rPr lang="el-GR" dirty="0" smtClean="0"/>
              <a:t>Εμπνευσμένο </a:t>
            </a:r>
            <a:r>
              <a:rPr lang="el-GR" dirty="0"/>
              <a:t>από το </a:t>
            </a:r>
            <a:r>
              <a:rPr lang="en-US" dirty="0"/>
              <a:t>Google File System (GFS) </a:t>
            </a:r>
            <a:r>
              <a:rPr lang="el-GR" dirty="0"/>
              <a:t>το οποίο είναι φυσικά </a:t>
            </a:r>
            <a:r>
              <a:rPr lang="el-GR" dirty="0" err="1"/>
              <a:t>πατενταρισμένο</a:t>
            </a:r>
            <a:r>
              <a:rPr lang="el-GR" dirty="0"/>
              <a:t>.</a:t>
            </a:r>
          </a:p>
          <a:p>
            <a:r>
              <a:rPr lang="el-GR" dirty="0" smtClean="0"/>
              <a:t>Σχεδιασμένο </a:t>
            </a:r>
            <a:r>
              <a:rPr lang="el-GR" dirty="0"/>
              <a:t>για την αποθήκευση μεγάλου όγκου δεδομένων.</a:t>
            </a:r>
          </a:p>
          <a:p>
            <a:r>
              <a:rPr lang="en-US" dirty="0" smtClean="0"/>
              <a:t>To </a:t>
            </a:r>
            <a:r>
              <a:rPr lang="en-US" dirty="0"/>
              <a:t>HDFS </a:t>
            </a:r>
            <a:r>
              <a:rPr lang="el-GR" dirty="0"/>
              <a:t>έχει </a:t>
            </a:r>
            <a:r>
              <a:rPr lang="en-US" dirty="0" smtClean="0"/>
              <a:t>data block size </a:t>
            </a:r>
            <a:r>
              <a:rPr lang="el-GR" dirty="0"/>
              <a:t>συνήθως </a:t>
            </a:r>
            <a:r>
              <a:rPr lang="el-GR" dirty="0" smtClean="0"/>
              <a:t>64 ή 128</a:t>
            </a:r>
            <a:r>
              <a:rPr lang="en-US" dirty="0" smtClean="0"/>
              <a:t>MB</a:t>
            </a:r>
            <a:r>
              <a:rPr lang="en-US" dirty="0"/>
              <a:t>. </a:t>
            </a:r>
            <a:r>
              <a:rPr lang="el-GR" dirty="0"/>
              <a:t>Τα </a:t>
            </a:r>
            <a:r>
              <a:rPr lang="en-US" dirty="0" err="1"/>
              <a:t>filesystems</a:t>
            </a:r>
            <a:r>
              <a:rPr lang="en-US" dirty="0"/>
              <a:t> NTFS (Microsoft) </a:t>
            </a:r>
            <a:r>
              <a:rPr lang="el-GR" dirty="0"/>
              <a:t>και </a:t>
            </a:r>
            <a:r>
              <a:rPr lang="en-US" dirty="0"/>
              <a:t>ext4 (Linux) </a:t>
            </a:r>
            <a:r>
              <a:rPr lang="el-GR" dirty="0"/>
              <a:t>έχουν συνήθως μόνο 4 ΚΒ</a:t>
            </a:r>
            <a:r>
              <a:rPr lang="el-GR" dirty="0" smtClean="0"/>
              <a:t>.</a:t>
            </a:r>
            <a:endParaRPr lang="en-US" dirty="0" smtClean="0"/>
          </a:p>
          <a:p>
            <a:pPr lvl="1"/>
            <a:r>
              <a:rPr lang="el-GR" dirty="0" smtClean="0"/>
              <a:t>Μικρά αρχεία (με </a:t>
            </a:r>
            <a:r>
              <a:rPr lang="en-US" dirty="0" smtClean="0"/>
              <a:t>size </a:t>
            </a:r>
            <a:r>
              <a:rPr lang="el-GR" dirty="0" smtClean="0"/>
              <a:t>σημαντικά μικρότερο από 64</a:t>
            </a:r>
            <a:r>
              <a:rPr lang="en-US" dirty="0" smtClean="0"/>
              <a:t>MB) </a:t>
            </a:r>
            <a:r>
              <a:rPr lang="el-GR" dirty="0" smtClean="0"/>
              <a:t>αποτελούν </a:t>
            </a:r>
            <a:r>
              <a:rPr lang="el-GR" dirty="0" smtClean="0">
                <a:hlinkClick r:id="rId3"/>
              </a:rPr>
              <a:t>μεγάλο πρόβλημα</a:t>
            </a:r>
            <a:r>
              <a:rPr lang="el-GR" dirty="0" smtClean="0"/>
              <a:t> για το </a:t>
            </a:r>
            <a:r>
              <a:rPr lang="en-US" dirty="0" smtClean="0"/>
              <a:t>HDFS </a:t>
            </a:r>
            <a:r>
              <a:rPr lang="el-GR" dirty="0" smtClean="0"/>
              <a:t>που είναι σχεδιασμένο να διαχειρίζεται τεράστια αρχεία αποδοτικά</a:t>
            </a:r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2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chnological awakening design template">
  <a:themeElements>
    <a:clrScheme name="Technological awakening design template 7">
      <a:dk1>
        <a:srgbClr val="969696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7F7F7F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Technological awakening design 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chnological awakening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chnological awakening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ological awakening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ological awakening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ological awakening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ological awakening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ological awakening design template 7">
        <a:dk1>
          <a:srgbClr val="969696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7F7F7F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rl-theme">
  <a:themeElements>
    <a:clrScheme name="1_netr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netr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1_netr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r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r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r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r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r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r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r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r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r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r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r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10164</TotalTime>
  <Words>2470</Words>
  <Application>Microsoft Office PowerPoint</Application>
  <PresentationFormat>On-screen Show (4:3)</PresentationFormat>
  <Paragraphs>376</Paragraphs>
  <Slides>37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ＭＳ Ｐゴシック</vt:lpstr>
      <vt:lpstr>Arial</vt:lpstr>
      <vt:lpstr>Arial Black</vt:lpstr>
      <vt:lpstr>Calibri</vt:lpstr>
      <vt:lpstr>Consolas</vt:lpstr>
      <vt:lpstr>Courier New</vt:lpstr>
      <vt:lpstr>Times New Roman</vt:lpstr>
      <vt:lpstr>Wingdings</vt:lpstr>
      <vt:lpstr>Wingdings 2</vt:lpstr>
      <vt:lpstr>1_Technological awakening design template</vt:lpstr>
      <vt:lpstr>netrl-theme</vt:lpstr>
      <vt:lpstr>EPL451: Data Mining  on the Web – Lab 1</vt:lpstr>
      <vt:lpstr>General Info</vt:lpstr>
      <vt:lpstr>Εισαγωγή - Map Reduce</vt:lpstr>
      <vt:lpstr>Υλοποιήσεις του Map Reduce</vt:lpstr>
      <vt:lpstr>Εισαγωγή - Hadoop</vt:lpstr>
      <vt:lpstr>Εισαγωγή - Hadoop</vt:lpstr>
      <vt:lpstr>Εισαγωγή - Hadoop</vt:lpstr>
      <vt:lpstr>Εισαγωγή - Hadoop</vt:lpstr>
      <vt:lpstr>HDFS</vt:lpstr>
      <vt:lpstr>HDFS</vt:lpstr>
      <vt:lpstr>HDFS</vt:lpstr>
      <vt:lpstr>HDFS: NameNode/DataNode</vt:lpstr>
      <vt:lpstr>HDFS</vt:lpstr>
      <vt:lpstr>Αρχιτεκτονική Hadoop</vt:lpstr>
      <vt:lpstr>Αρχιτεκτονική Hadoop</vt:lpstr>
      <vt:lpstr>Αρχιτεκτονική Hadoop</vt:lpstr>
      <vt:lpstr>Μοντέλο Map Reduce</vt:lpstr>
      <vt:lpstr>Λειτουργία Map</vt:lpstr>
      <vt:lpstr>PowerPoint Presentation</vt:lpstr>
      <vt:lpstr>Λειτουργία Reduce</vt:lpstr>
      <vt:lpstr>Λειτουργία Reduce</vt:lpstr>
      <vt:lpstr>PowerPoint Presentation</vt:lpstr>
      <vt:lpstr>Παράδειγμα – WordCount</vt:lpstr>
      <vt:lpstr>Παράδειγμα – WordCount</vt:lpstr>
      <vt:lpstr>Παράδειγμα – WordCount</vt:lpstr>
      <vt:lpstr>Παράδειγμα – WordCount</vt:lpstr>
      <vt:lpstr>Πρακτική – WordCount</vt:lpstr>
      <vt:lpstr>HDFS Namenode</vt:lpstr>
      <vt:lpstr>Resource Manager (YARN)</vt:lpstr>
      <vt:lpstr>Προ-απαιτούμενα</vt:lpstr>
      <vt:lpstr>Πρακτική – WordCount</vt:lpstr>
      <vt:lpstr>Πρακτική – WordCount</vt:lpstr>
      <vt:lpstr>Πρακτική – WordCount</vt:lpstr>
      <vt:lpstr>Hadoop Admin Commands</vt:lpstr>
      <vt:lpstr>VM Image installed packages</vt:lpstr>
      <vt:lpstr>VM Image installed packages</vt:lpstr>
      <vt:lpstr>VM Image installed packages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Costantinos</dc:creator>
  <cp:lastModifiedBy>Pavlos Antoniou</cp:lastModifiedBy>
  <cp:revision>291</cp:revision>
  <dcterms:created xsi:type="dcterms:W3CDTF">2006-08-16T00:00:00Z</dcterms:created>
  <dcterms:modified xsi:type="dcterms:W3CDTF">2017-01-24T11:08:19Z</dcterms:modified>
</cp:coreProperties>
</file>