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45"/>
  </p:notesMasterIdLst>
  <p:handoutMasterIdLst>
    <p:handoutMasterId r:id="rId46"/>
  </p:handoutMasterIdLst>
  <p:sldIdLst>
    <p:sldId id="256" r:id="rId2"/>
    <p:sldId id="454" r:id="rId3"/>
    <p:sldId id="396" r:id="rId4"/>
    <p:sldId id="397" r:id="rId5"/>
    <p:sldId id="398" r:id="rId6"/>
    <p:sldId id="455" r:id="rId7"/>
    <p:sldId id="400" r:id="rId8"/>
    <p:sldId id="456" r:id="rId9"/>
    <p:sldId id="402" r:id="rId10"/>
    <p:sldId id="403" r:id="rId11"/>
    <p:sldId id="404" r:id="rId12"/>
    <p:sldId id="405" r:id="rId13"/>
    <p:sldId id="457" r:id="rId14"/>
    <p:sldId id="463" r:id="rId15"/>
    <p:sldId id="464" r:id="rId16"/>
    <p:sldId id="460" r:id="rId17"/>
    <p:sldId id="461" r:id="rId18"/>
    <p:sldId id="462" r:id="rId19"/>
    <p:sldId id="465" r:id="rId20"/>
    <p:sldId id="467" r:id="rId21"/>
    <p:sldId id="412" r:id="rId22"/>
    <p:sldId id="466" r:id="rId23"/>
    <p:sldId id="416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14" r:id="rId32"/>
    <p:sldId id="419" r:id="rId33"/>
    <p:sldId id="417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66"/>
    <a:srgbClr val="D60093"/>
    <a:srgbClr val="33CC33"/>
    <a:srgbClr val="0000FF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9" autoAdjust="0"/>
    <p:restoredTop sz="82863" autoAdjust="0"/>
  </p:normalViewPr>
  <p:slideViewPr>
    <p:cSldViewPr>
      <p:cViewPr>
        <p:scale>
          <a:sx n="103" d="100"/>
          <a:sy n="103" d="100"/>
        </p:scale>
        <p:origin x="-18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1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778E39-CCE0-4D56-B3FA-C3B3C9BC23B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6FD72F5-A40B-4E7E-BE38-13E443326DE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63A3AB-E2B9-4711-B3C3-343C0AB793A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751E37-BA15-4492-958A-8A62BD977DB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04B42B-3BB2-46E9-BB91-9AC0403C6A5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2DD7F-D438-4442-9395-9B09A843476D}" type="slidenum">
              <a:rPr lang="en-US"/>
              <a:pPr/>
              <a:t>3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BC174-4AAD-4789-8155-44EBE776B121}" type="slidenum">
              <a:rPr lang="en-US"/>
              <a:pPr/>
              <a:t>43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1C4BD8-5441-4A00-8AFB-05388881054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7613DA-2E0B-4D40-AE1F-92ED72F3482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06D52E-6C3D-4546-8084-3DC92E5CB30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991193-837F-405F-BEE8-29089E50772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3EF15C-E5FE-498F-BBAF-7912119D7C0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A702E8-A927-4DC3-B7B6-DCE19E1395B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2D4687-B94B-4783-8252-04640E09134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850A-EA9D-4237-8128-C3F7962EA6E6}" type="datetime1">
              <a:rPr lang="en-US" smtClean="0"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C090-B933-4431-8F09-1B4496CBF2AF}" type="datetime1">
              <a:rPr lang="en-US" smtClean="0"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2077-005A-47FB-ADBF-A5BF1D99AEC6}" type="datetime1">
              <a:rPr lang="en-US" smtClean="0"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0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12C-383D-46E1-8B83-D87886CCFBEE}" type="datetime1">
              <a:rPr lang="en-US" smtClean="0"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/>
          <a:p>
            <a:r>
              <a:rPr lang="en-US" dirty="0" smtClean="0"/>
              <a:t>Slides by Jure </a:t>
            </a:r>
            <a:r>
              <a:rPr lang="en-US" dirty="0" err="1" smtClean="0"/>
              <a:t>Leskovec</a:t>
            </a:r>
            <a:r>
              <a:rPr lang="en-US" dirty="0" smtClean="0"/>
              <a:t>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940A-F623-4BC5-9A1D-6FC31D3FBB52}" type="datetime1">
              <a:rPr lang="en-US" smtClean="0"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23DD-F67C-4FCB-853A-C82247EF89C3}" type="datetime1">
              <a:rPr lang="en-US" smtClean="0"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AEB4-97C1-46F5-98A6-F347E4A28412}" type="datetime1">
              <a:rPr lang="en-US" smtClean="0"/>
              <a:t>3/13/2012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9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8197-C13B-4097-A40C-C20A5C2FDB55}" type="datetime1">
              <a:rPr lang="en-US" smtClean="0"/>
              <a:t>3/13/2012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8B8-4C8A-4D8E-B158-A447B80D26C2}" type="datetime1">
              <a:rPr lang="en-US" smtClean="0"/>
              <a:t>3/13/2012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7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7C94-EF53-4B4F-ADA0-EF93329DFD8E}" type="datetime1">
              <a:rPr lang="en-US" smtClean="0"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9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A3D-A3CB-47BD-A34D-92FA8FF424F8}" type="datetime1">
              <a:rPr lang="en-US" smtClean="0"/>
              <a:t>3/13/2012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09A5-8DF5-4DE3-8EB0-F3C616EC77C2}" type="datetime1">
              <a:rPr lang="en-US" smtClean="0"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81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Slides by Jure </a:t>
            </a:r>
            <a:r>
              <a:rPr lang="en-US" dirty="0" err="1" smtClean="0"/>
              <a:t>Leskovec</a:t>
            </a:r>
            <a:r>
              <a:rPr lang="en-US" dirty="0" smtClean="0"/>
              <a:t>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5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-schmo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stanford.ed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-schmoe.com/" TargetMode="External"/><Relationship Id="rId2" Type="http://schemas.openxmlformats.org/officeDocument/2006/relationships/hyperlink" Target="http://www.stanford.edu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3581400"/>
          </a:xfrm>
        </p:spPr>
        <p:txBody>
          <a:bodyPr anchor="b">
            <a:normAutofit/>
          </a:bodyPr>
          <a:lstStyle/>
          <a:p>
            <a:r>
              <a:rPr lang="en-US" sz="4800" dirty="0"/>
              <a:t>Link Analysis: </a:t>
            </a:r>
            <a:br>
              <a:rPr lang="en-US" sz="4800" dirty="0"/>
            </a:br>
            <a:r>
              <a:rPr lang="en-US" sz="4800" dirty="0" smtClean="0"/>
              <a:t>PageRank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Eigenvector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Formulation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The flow equations can be written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		</a:t>
            </a:r>
            <a:r>
              <a:rPr lang="en-US" sz="3600" b="1" i="1" dirty="0" smtClean="0">
                <a:solidFill>
                  <a:schemeClr val="accent2"/>
                </a:solidFill>
              </a:rPr>
              <a:t>r </a:t>
            </a:r>
            <a:r>
              <a:rPr lang="en-US" sz="3600" i="1" dirty="0" smtClean="0">
                <a:solidFill>
                  <a:schemeClr val="accent2"/>
                </a:solidFill>
              </a:rPr>
              <a:t>=</a:t>
            </a:r>
            <a:r>
              <a:rPr lang="en-US" sz="3600" b="1" i="1" dirty="0" smtClean="0">
                <a:solidFill>
                  <a:schemeClr val="accent2"/>
                </a:solidFill>
              </a:rPr>
              <a:t> M </a:t>
            </a:r>
            <a:r>
              <a:rPr lang="en-US" sz="3600" i="1" dirty="0" smtClean="0"/>
              <a:t>∙ </a:t>
            </a:r>
            <a:r>
              <a:rPr lang="en-US" sz="3600" b="1" i="1" dirty="0" smtClean="0">
                <a:solidFill>
                  <a:schemeClr val="accent2"/>
                </a:solidFill>
              </a:rPr>
              <a:t>r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So the rank vector is an eigenvector of the stochastic web matrix</a:t>
            </a:r>
          </a:p>
          <a:p>
            <a:pPr lvl="1"/>
            <a:r>
              <a:rPr lang="en-US" dirty="0" smtClean="0"/>
              <a:t>In fact, its first or principal eigenvector, with corresponding </a:t>
            </a:r>
            <a:r>
              <a:rPr lang="en-US" dirty="0" err="1" smtClean="0"/>
              <a:t>eigenvalue</a:t>
            </a:r>
            <a:r>
              <a:rPr lang="en-US" dirty="0" smtClean="0"/>
              <a:t>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DE4FB-B398-4150-9D47-B0DE2AF6C811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Example: Flow Equations &amp; M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33F12A-5354-4EB8-81C6-823819745DA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759450" y="3581400"/>
            <a:ext cx="2774950" cy="2209800"/>
            <a:chOff x="3628" y="2256"/>
            <a:chExt cx="1748" cy="1392"/>
          </a:xfrm>
        </p:grpSpPr>
        <p:sp>
          <p:nvSpPr>
            <p:cNvPr id="51233" name="Text Box 16"/>
            <p:cNvSpPr txBox="1">
              <a:spLocks noChangeArrowheads="1"/>
            </p:cNvSpPr>
            <p:nvPr/>
          </p:nvSpPr>
          <p:spPr bwMode="auto">
            <a:xfrm>
              <a:off x="4032" y="2256"/>
              <a:ext cx="5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rbel" pitchFamily="34" charset="0"/>
                </a:rPr>
                <a:t>r</a:t>
              </a:r>
              <a:r>
                <a:rPr lang="en-US">
                  <a:latin typeface="Corbel" pitchFamily="34" charset="0"/>
                </a:rPr>
                <a:t> = </a:t>
              </a:r>
              <a:r>
                <a:rPr lang="en-US" b="1">
                  <a:latin typeface="Corbel" pitchFamily="34" charset="0"/>
                </a:rPr>
                <a:t>Mr</a:t>
              </a:r>
            </a:p>
          </p:txBody>
        </p:sp>
        <p:sp>
          <p:nvSpPr>
            <p:cNvPr id="51234" name="Rectangle 22"/>
            <p:cNvSpPr>
              <a:spLocks noChangeArrowheads="1"/>
            </p:cNvSpPr>
            <p:nvPr/>
          </p:nvSpPr>
          <p:spPr bwMode="auto">
            <a:xfrm>
              <a:off x="4128" y="2854"/>
              <a:ext cx="91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51235" name="Text Box 23"/>
            <p:cNvSpPr txBox="1">
              <a:spLocks noChangeArrowheads="1"/>
            </p:cNvSpPr>
            <p:nvPr/>
          </p:nvSpPr>
          <p:spPr bwMode="auto">
            <a:xfrm>
              <a:off x="3628" y="2832"/>
              <a:ext cx="1748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Times New Roman" pitchFamily="18" charset="0"/>
                </a:rPr>
                <a:t> y       ½    ½    0     y</a:t>
              </a:r>
            </a:p>
            <a:p>
              <a:r>
                <a:rPr lang="en-US" sz="2400" dirty="0">
                  <a:latin typeface="Times New Roman" pitchFamily="18" charset="0"/>
                </a:rPr>
                <a:t> a   =  ½     0    1     a</a:t>
              </a:r>
            </a:p>
            <a:p>
              <a:r>
                <a:rPr lang="en-US" sz="2400" dirty="0">
                  <a:latin typeface="Times New Roman" pitchFamily="18" charset="0"/>
                </a:rPr>
                <a:t> m       0    ½    0    m</a:t>
              </a:r>
            </a:p>
          </p:txBody>
        </p:sp>
        <p:sp>
          <p:nvSpPr>
            <p:cNvPr id="51236" name="Rectangle 24"/>
            <p:cNvSpPr>
              <a:spLocks noChangeArrowheads="1"/>
            </p:cNvSpPr>
            <p:nvPr/>
          </p:nvSpPr>
          <p:spPr bwMode="auto">
            <a:xfrm>
              <a:off x="3648" y="2832"/>
              <a:ext cx="288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51237" name="Rectangle 25"/>
            <p:cNvSpPr>
              <a:spLocks noChangeArrowheads="1"/>
            </p:cNvSpPr>
            <p:nvPr/>
          </p:nvSpPr>
          <p:spPr bwMode="auto">
            <a:xfrm>
              <a:off x="5088" y="2832"/>
              <a:ext cx="28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</p:grpSp>
      <p:grpSp>
        <p:nvGrpSpPr>
          <p:cNvPr id="25" name="Group 20"/>
          <p:cNvGrpSpPr/>
          <p:nvPr/>
        </p:nvGrpSpPr>
        <p:grpSpPr>
          <a:xfrm>
            <a:off x="1353127" y="2133600"/>
            <a:ext cx="1752600" cy="1371600"/>
            <a:chOff x="5715000" y="1828800"/>
            <a:chExt cx="1752600" cy="1371600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037509" y="2801691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6139113" y="2981042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32" idx="6"/>
              <a:endCxn id="32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09706"/>
              </p:ext>
            </p:extLst>
          </p:nvPr>
        </p:nvGraphicFramePr>
        <p:xfrm>
          <a:off x="5334000" y="1600200"/>
          <a:ext cx="24384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752764" y="4495800"/>
            <a:ext cx="2828636" cy="1348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4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4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4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4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4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4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400" b="1" baseline="-25000" dirty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4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  <a:endParaRPr lang="en-US" sz="24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Power Iteration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Method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Given a web graph with n nodes, where the nodes are pages and edges are hyperlinks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Power iteration: </a:t>
            </a:r>
            <a:r>
              <a:rPr lang="en-US" dirty="0"/>
              <a:t>a s</a:t>
            </a:r>
            <a:r>
              <a:rPr lang="en-US" dirty="0" smtClean="0"/>
              <a:t>imple </a:t>
            </a:r>
            <a:r>
              <a:rPr lang="en-US" dirty="0"/>
              <a:t>iterative scheme</a:t>
            </a:r>
          </a:p>
          <a:p>
            <a:pPr lvl="1"/>
            <a:r>
              <a:rPr lang="en-US" dirty="0" smtClean="0"/>
              <a:t>Suppose there are </a:t>
            </a:r>
            <a:r>
              <a:rPr lang="en-US" i="1" dirty="0" smtClean="0"/>
              <a:t>N</a:t>
            </a:r>
            <a:r>
              <a:rPr lang="en-US" dirty="0" smtClean="0"/>
              <a:t> web pages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/>
              <a:t>Initialize: </a:t>
            </a:r>
            <a:r>
              <a:rPr lang="en-US" b="1" dirty="0" smtClean="0"/>
              <a:t>r</a:t>
            </a:r>
            <a:r>
              <a:rPr lang="en-US" baseline="30000" dirty="0" smtClean="0"/>
              <a:t>(0)</a:t>
            </a:r>
            <a:r>
              <a:rPr lang="en-US" dirty="0" smtClean="0"/>
              <a:t> = [1/N,….,1/N]</a:t>
            </a:r>
            <a:r>
              <a:rPr lang="en-US" baseline="30000" dirty="0" smtClean="0"/>
              <a:t>T</a:t>
            </a:r>
            <a:endParaRPr lang="en-US" dirty="0" smtClean="0"/>
          </a:p>
          <a:p>
            <a:pPr lvl="1"/>
            <a:r>
              <a:rPr lang="en-US" dirty="0" smtClean="0"/>
              <a:t>Iterate: </a:t>
            </a:r>
            <a:r>
              <a:rPr lang="en-US" b="1" dirty="0" smtClean="0"/>
              <a:t>r</a:t>
            </a:r>
            <a:r>
              <a:rPr lang="en-US" baseline="30000" dirty="0" smtClean="0"/>
              <a:t>(t+1)</a:t>
            </a:r>
            <a:r>
              <a:rPr lang="en-US" dirty="0" smtClean="0"/>
              <a:t> = </a:t>
            </a:r>
            <a:r>
              <a:rPr lang="en-US" b="1" dirty="0" smtClean="0"/>
              <a:t>M </a:t>
            </a:r>
            <a:r>
              <a:rPr lang="en-US" dirty="0" smtClean="0"/>
              <a:t>∙ </a:t>
            </a:r>
            <a:r>
              <a:rPr lang="en-US" b="1" dirty="0" smtClean="0"/>
              <a:t>r</a:t>
            </a:r>
            <a:r>
              <a:rPr lang="en-US" baseline="30000" dirty="0" smtClean="0"/>
              <a:t>(t)</a:t>
            </a:r>
          </a:p>
          <a:p>
            <a:pPr lvl="1"/>
            <a:r>
              <a:rPr lang="en-US" dirty="0" smtClean="0"/>
              <a:t>Stop when |</a:t>
            </a:r>
            <a:r>
              <a:rPr lang="en-US" b="1" dirty="0" smtClean="0"/>
              <a:t>r</a:t>
            </a:r>
            <a:r>
              <a:rPr lang="en-US" baseline="30000" dirty="0" smtClean="0"/>
              <a:t>(t+1) </a:t>
            </a:r>
            <a:r>
              <a:rPr lang="en-US" dirty="0" smtClean="0"/>
              <a:t>– </a:t>
            </a:r>
            <a:r>
              <a:rPr lang="en-US" b="1" dirty="0" smtClean="0"/>
              <a:t>r</a:t>
            </a:r>
            <a:r>
              <a:rPr lang="en-US" baseline="30000" dirty="0" smtClean="0"/>
              <a:t>(t)</a:t>
            </a:r>
            <a:r>
              <a:rPr lang="en-US" dirty="0" smtClean="0"/>
              <a:t>|</a:t>
            </a:r>
            <a:r>
              <a:rPr lang="en-US" baseline="-25000" dirty="0" smtClean="0"/>
              <a:t>1</a:t>
            </a:r>
            <a:r>
              <a:rPr lang="en-US" dirty="0" smtClean="0"/>
              <a:t> &lt;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</a:t>
            </a:r>
          </a:p>
          <a:p>
            <a:pPr lvl="2"/>
            <a:r>
              <a:rPr lang="en-US" dirty="0" smtClean="0"/>
              <a:t>|</a:t>
            </a:r>
            <a:r>
              <a:rPr lang="en-US" b="1" dirty="0" smtClean="0"/>
              <a:t>x</a:t>
            </a:r>
            <a:r>
              <a:rPr lang="en-US" dirty="0" smtClean="0"/>
              <a:t>|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</a:t>
            </a:r>
            <a:r>
              <a:rPr lang="en-US" baseline="-25000" dirty="0" smtClean="0"/>
              <a:t>1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baseline="-25000" dirty="0" smtClean="0"/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baseline="-25000" dirty="0" smtClean="0"/>
              <a:t>N</a:t>
            </a:r>
            <a:r>
              <a:rPr lang="en-US" dirty="0" smtClean="0"/>
              <a:t>|x</a:t>
            </a:r>
            <a:r>
              <a:rPr lang="en-US" baseline="-25000" dirty="0" smtClean="0"/>
              <a:t>i</a:t>
            </a:r>
            <a:r>
              <a:rPr lang="en-US" dirty="0" smtClean="0"/>
              <a:t>| is the L</a:t>
            </a:r>
            <a:r>
              <a:rPr lang="en-US" baseline="-5000" dirty="0" smtClean="0"/>
              <a:t>1</a:t>
            </a:r>
            <a:r>
              <a:rPr lang="en-US" dirty="0" smtClean="0"/>
              <a:t> norm </a:t>
            </a:r>
          </a:p>
          <a:p>
            <a:pPr lvl="2"/>
            <a:r>
              <a:rPr lang="en-US" dirty="0" smtClean="0"/>
              <a:t>Can use any other vector norm e.g., Euclidean</a:t>
            </a:r>
            <a:endParaRPr lang="en-US" baseline="30000" dirty="0" smtClean="0"/>
          </a:p>
          <a:p>
            <a:pPr lvl="2"/>
            <a:endParaRPr lang="en-US" baseline="30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11F5F-9F01-4FB0-97C4-F008FC58AFD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311052"/>
              </p:ext>
            </p:extLst>
          </p:nvPr>
        </p:nvGraphicFramePr>
        <p:xfrm>
          <a:off x="6934200" y="3200400"/>
          <a:ext cx="1943216" cy="10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Equation" r:id="rId4" imgW="888840" imgH="469800" progId="Equation.3">
                  <p:embed/>
                </p:oleObj>
              </mc:Choice>
              <mc:Fallback>
                <p:oleObj name="Equation" r:id="rId4" imgW="888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1943216" cy="102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9570" y="419100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…. out-degree of node i</a:t>
            </a:r>
          </a:p>
        </p:txBody>
      </p:sp>
    </p:spTree>
    <p:extLst>
      <p:ext uri="{BB962C8B-B14F-4D97-AF65-F5344CB8AC3E}">
        <p14:creationId xmlns:p14="http://schemas.microsoft.com/office/powerpoint/2010/main" val="39621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: How to solve?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solidFill>
                      <a:schemeClr val="accent4"/>
                    </a:solidFill>
                  </a:rPr>
                  <a:t>Power Iteration:</a:t>
                </a:r>
              </a:p>
              <a:p>
                <a:pPr lvl="1"/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/N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2"/>
                <a:r>
                  <a:rPr lang="en-US" dirty="0" smtClean="0"/>
                  <a:t>And iterate</a:t>
                </a:r>
              </a:p>
              <a:p>
                <a:pPr lvl="2"/>
                <a:r>
                  <a:rPr lang="en-US" dirty="0" err="1"/>
                  <a:t>r</a:t>
                </a:r>
                <a:r>
                  <a:rPr lang="en-US" baseline="-25000" dirty="0" err="1"/>
                  <a:t>i</a:t>
                </a:r>
                <a:r>
                  <a:rPr lang="en-US" dirty="0"/>
                  <a:t>=</a:t>
                </a:r>
                <a:r>
                  <a:rPr lang="en-US" dirty="0">
                    <a:sym typeface="Symbol" pitchFamily="18" charset="2"/>
                  </a:rPr>
                  <a:t></a:t>
                </a:r>
                <a:r>
                  <a:rPr lang="en-US" baseline="-25000" dirty="0">
                    <a:sym typeface="Symbol" pitchFamily="18" charset="2"/>
                  </a:rPr>
                  <a:t>j</a:t>
                </a:r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 err="1">
                    <a:sym typeface="Symbol" pitchFamily="18" charset="2"/>
                  </a:rPr>
                  <a:t>M</a:t>
                </a:r>
                <a:r>
                  <a:rPr lang="en-US" baseline="-25000" dirty="0" err="1">
                    <a:sym typeface="Symbol" pitchFamily="18" charset="2"/>
                  </a:rPr>
                  <a:t>ij</a:t>
                </a:r>
                <a:r>
                  <a:rPr lang="en-US" dirty="0" err="1"/>
                  <a:t>∙</a:t>
                </a:r>
                <a:r>
                  <a:rPr lang="en-US" dirty="0" err="1" smtClean="0">
                    <a:sym typeface="Symbol" pitchFamily="18" charset="2"/>
                  </a:rPr>
                  <a:t>r</a:t>
                </a:r>
                <a:r>
                  <a:rPr lang="en-US" baseline="-25000" dirty="0" err="1" smtClean="0">
                    <a:sym typeface="Symbol" pitchFamily="18" charset="2"/>
                  </a:rPr>
                  <a:t>j</a:t>
                </a:r>
                <a:endParaRPr lang="en-US" dirty="0" smtClean="0"/>
              </a:p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Example:</a:t>
                </a:r>
              </a:p>
              <a:p>
                <a:pPr>
                  <a:buNone/>
                </a:pPr>
                <a:r>
                  <a:rPr lang="en-US" dirty="0" smtClean="0"/>
                  <a:t>	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	1/3	1/3	5/12	9/24		6/15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=	1/3	3/6	1/3	11/24	…	6/15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	1/3	1/6	3/12	1/6		3/15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9" name="Group 20"/>
          <p:cNvGrpSpPr/>
          <p:nvPr/>
        </p:nvGrpSpPr>
        <p:grpSpPr>
          <a:xfrm>
            <a:off x="4884680" y="1434834"/>
            <a:ext cx="1752600" cy="1371600"/>
            <a:chOff x="5715000" y="1828800"/>
            <a:chExt cx="1752600" cy="13716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37509" y="2801691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6139113" y="2981042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6" idx="6"/>
              <a:endCxn id="6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68390"/>
              </p:ext>
            </p:extLst>
          </p:nvPr>
        </p:nvGraphicFramePr>
        <p:xfrm>
          <a:off x="6632961" y="1304305"/>
          <a:ext cx="24384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Double Bracket 10"/>
          <p:cNvSpPr/>
          <p:nvPr/>
        </p:nvSpPr>
        <p:spPr>
          <a:xfrm>
            <a:off x="829733" y="4715936"/>
            <a:ext cx="457200" cy="1143000"/>
          </a:xfrm>
          <a:prstGeom prst="bracketPair">
            <a:avLst>
              <a:gd name="adj" fmla="val 1666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0" y="58674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3052227"/>
            <a:ext cx="2514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000" b="1" baseline="-25000" dirty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  <a:endParaRPr lang="en-US" sz="20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Random Walk Interpretation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b="1" dirty="0">
                <a:ea typeface="+mn-ea"/>
              </a:rPr>
              <a:t>Imagine a </a:t>
            </a:r>
            <a:r>
              <a:rPr lang="en-US" b="1" dirty="0">
                <a:solidFill>
                  <a:schemeClr val="accent2"/>
                </a:solidFill>
                <a:ea typeface="+mn-ea"/>
              </a:rPr>
              <a:t>random web </a:t>
            </a:r>
            <a:r>
              <a:rPr lang="en-US" b="1" dirty="0" smtClean="0">
                <a:solidFill>
                  <a:schemeClr val="accent2"/>
                </a:solidFill>
                <a:ea typeface="+mn-ea"/>
              </a:rPr>
              <a:t>surfer:</a:t>
            </a:r>
            <a:endParaRPr lang="en-US" b="1" dirty="0">
              <a:solidFill>
                <a:schemeClr val="accent2"/>
              </a:solidFill>
              <a:ea typeface="+mn-ea"/>
            </a:endParaRPr>
          </a:p>
          <a:p>
            <a:pPr lvl="1">
              <a:defRPr/>
            </a:pPr>
            <a:r>
              <a:rPr lang="en-US" dirty="0">
                <a:ea typeface="+mn-ea"/>
              </a:rPr>
              <a:t>At any time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ea typeface="+mn-ea"/>
              </a:rPr>
              <a:t>, surfer is on some page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dirty="0">
              <a:ea typeface="+mn-ea"/>
            </a:endParaRPr>
          </a:p>
          <a:p>
            <a:pPr lvl="1">
              <a:defRPr/>
            </a:pPr>
            <a:r>
              <a:rPr lang="en-US" dirty="0">
                <a:ea typeface="+mn-ea"/>
              </a:rPr>
              <a:t>At time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t+1</a:t>
            </a:r>
            <a:r>
              <a:rPr lang="en-US" dirty="0" smtClean="0">
                <a:ea typeface="+mn-ea"/>
              </a:rPr>
              <a:t>, </a:t>
            </a:r>
            <a:r>
              <a:rPr lang="en-US" dirty="0">
                <a:ea typeface="+mn-ea"/>
              </a:rPr>
              <a:t>the surfer follows an </a:t>
            </a:r>
            <a:r>
              <a:rPr lang="en-US" dirty="0" smtClean="0">
                <a:ea typeface="+mn-ea"/>
              </a:rPr>
              <a:t/>
            </a:r>
            <a:br>
              <a:rPr lang="en-US" dirty="0" smtClean="0">
                <a:ea typeface="+mn-ea"/>
              </a:rPr>
            </a:br>
            <a:r>
              <a:rPr lang="en-US" dirty="0" smtClean="0">
                <a:ea typeface="+mn-ea"/>
              </a:rPr>
              <a:t>out-link from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ea typeface="+mn-ea"/>
              </a:rPr>
              <a:t> </a:t>
            </a:r>
            <a:r>
              <a:rPr lang="en-US" dirty="0">
                <a:ea typeface="+mn-ea"/>
              </a:rPr>
              <a:t>uniformly at random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Ends up on some page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ea typeface="+mn-ea"/>
              </a:rPr>
              <a:t> </a:t>
            </a:r>
            <a:r>
              <a:rPr lang="en-US" dirty="0">
                <a:ea typeface="+mn-ea"/>
              </a:rPr>
              <a:t>linked from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dirty="0">
              <a:ea typeface="+mn-ea"/>
            </a:endParaRPr>
          </a:p>
          <a:p>
            <a:pPr marL="731520" lvl="1" indent="-274320" fontAlgn="auto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Process repeats indefinitely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b="1" dirty="0" smtClean="0">
                <a:solidFill>
                  <a:schemeClr val="accent3"/>
                </a:solidFill>
                <a:ea typeface="+mn-ea"/>
              </a:rPr>
              <a:t>Let:</a:t>
            </a:r>
          </a:p>
          <a:p>
            <a:pPr lvl="1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… </a:t>
            </a:r>
            <a:r>
              <a:rPr lang="en-US" dirty="0">
                <a:ea typeface="+mn-ea"/>
              </a:rPr>
              <a:t>vector whose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err="1">
                <a:ea typeface="+mn-ea"/>
              </a:rPr>
              <a:t>th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coordinate </a:t>
            </a:r>
            <a:r>
              <a:rPr lang="en-US" dirty="0">
                <a:ea typeface="+mn-ea"/>
              </a:rPr>
              <a:t>is the </a:t>
            </a:r>
            <a:r>
              <a:rPr lang="en-US" dirty="0" smtClean="0">
                <a:ea typeface="+mn-ea"/>
              </a:rPr>
              <a:t/>
            </a:r>
            <a:br>
              <a:rPr lang="en-US" dirty="0" smtClean="0">
                <a:ea typeface="+mn-ea"/>
              </a:rPr>
            </a:br>
            <a:r>
              <a:rPr lang="en-US" dirty="0" smtClean="0">
                <a:ea typeface="+mn-ea"/>
              </a:rPr>
              <a:t>prob. </a:t>
            </a:r>
            <a:r>
              <a:rPr lang="en-US" dirty="0">
                <a:ea typeface="+mn-ea"/>
              </a:rPr>
              <a:t>that the surfer is at page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ea typeface="+mn-ea"/>
              </a:rPr>
              <a:t> </a:t>
            </a:r>
            <a:r>
              <a:rPr lang="en-US" dirty="0">
                <a:ea typeface="+mn-ea"/>
              </a:rPr>
              <a:t>at time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>
              <a:ea typeface="+mn-ea"/>
            </a:endParaRPr>
          </a:p>
          <a:p>
            <a:pPr lvl="1">
              <a:defRPr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en-US" dirty="0" smtClean="0">
                <a:ea typeface="+mn-ea"/>
              </a:rPr>
              <a:t> </a:t>
            </a:r>
            <a:r>
              <a:rPr lang="en-US" dirty="0">
                <a:ea typeface="+mn-ea"/>
              </a:rPr>
              <a:t>is a probability distribution </a:t>
            </a:r>
            <a:r>
              <a:rPr lang="en-US" dirty="0" smtClean="0">
                <a:ea typeface="+mn-ea"/>
              </a:rPr>
              <a:t>over pages</a:t>
            </a:r>
            <a:endParaRPr lang="en-US" dirty="0"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A374B-8330-4BF2-88A5-5A2633069F3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220409"/>
              </p:ext>
            </p:extLst>
          </p:nvPr>
        </p:nvGraphicFramePr>
        <p:xfrm>
          <a:off x="7067550" y="2743200"/>
          <a:ext cx="2000250" cy="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4" imgW="876240" imgH="431640" progId="Equation.3">
                  <p:embed/>
                </p:oleObj>
              </mc:Choice>
              <mc:Fallback>
                <p:oleObj name="Equation" r:id="rId4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2743200"/>
                        <a:ext cx="2000250" cy="98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>
          <a:xfrm>
            <a:off x="7719096" y="2438225"/>
            <a:ext cx="419358" cy="416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435721" y="1503845"/>
            <a:ext cx="410375" cy="9446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973096" y="1503845"/>
            <a:ext cx="165358" cy="9446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7"/>
          </p:cNvCxnSpPr>
          <p:nvPr/>
        </p:nvCxnSpPr>
        <p:spPr>
          <a:xfrm flipH="1">
            <a:off x="8077040" y="1493592"/>
            <a:ext cx="781081" cy="1005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226042" y="1295400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937242" y="1295400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8648442" y="1295400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0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Stationary Distribution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</a:rPr>
              <a:t>Where is the surfer at time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t+1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  <a:p>
            <a:pPr marL="731520" lvl="1" indent="-274320" fontAlgn="auto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Follows a link uniformly at </a:t>
            </a:r>
            <a:r>
              <a:rPr lang="en-US" dirty="0" smtClean="0">
                <a:ea typeface="+mn-ea"/>
              </a:rPr>
              <a:t>random</a:t>
            </a:r>
          </a:p>
          <a:p>
            <a:pPr indent="-274320">
              <a:buNone/>
              <a:defRPr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		p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(t+1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/>
              </a:rPr>
              <a:t> ·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(t)</a:t>
            </a:r>
          </a:p>
          <a:p>
            <a:pPr marL="731520" lvl="1" indent="-274320" fontAlgn="auto">
              <a:spcAft>
                <a:spcPts val="0"/>
              </a:spcAft>
              <a:buNone/>
              <a:defRPr/>
            </a:pPr>
            <a:endParaRPr lang="en-US" sz="5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Suppose </a:t>
            </a:r>
            <a:r>
              <a:rPr lang="en-US" dirty="0">
                <a:ea typeface="+mn-ea"/>
              </a:rPr>
              <a:t>the random walk reaches a state </a:t>
            </a:r>
            <a:r>
              <a:rPr lang="en-US" dirty="0" smtClean="0">
                <a:ea typeface="+mn-ea"/>
              </a:rPr>
              <a:t>	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(t+1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/>
              </a:rPr>
              <a:t> ·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(t)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ea typeface="+mn-ea"/>
              </a:rPr>
              <a:t>then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ea typeface="+mn-ea"/>
              </a:rPr>
              <a:t>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2"/>
                </a:solidFill>
                <a:ea typeface="+mn-ea"/>
              </a:rPr>
              <a:t>stationary </a:t>
            </a:r>
            <a:r>
              <a:rPr lang="en-US" dirty="0">
                <a:solidFill>
                  <a:schemeClr val="accent2"/>
                </a:solidFill>
                <a:ea typeface="+mn-ea"/>
              </a:rPr>
              <a:t>distribution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of a random </a:t>
            </a:r>
            <a:r>
              <a:rPr lang="en-US" dirty="0">
                <a:ea typeface="+mn-ea"/>
              </a:rPr>
              <a:t>walk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b="1" dirty="0">
                <a:solidFill>
                  <a:schemeClr val="accent3"/>
                </a:solidFill>
                <a:ea typeface="+mn-ea"/>
              </a:rPr>
              <a:t>Our rank vector</a:t>
            </a:r>
            <a:r>
              <a:rPr lang="en-US" dirty="0">
                <a:ea typeface="+mn-ea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ea typeface="+mn-ea"/>
              </a:rPr>
              <a:t> satisfies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·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731520" lvl="1" indent="-274320"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So, </a:t>
            </a:r>
            <a:r>
              <a:rPr lang="en-US" dirty="0">
                <a:ea typeface="+mn-ea"/>
              </a:rPr>
              <a:t>it is a stationary distribution for </a:t>
            </a:r>
            <a:r>
              <a:rPr lang="en-US" dirty="0" smtClean="0">
                <a:ea typeface="+mn-ea"/>
              </a:rPr>
              <a:t/>
            </a:r>
            <a:br>
              <a:rPr lang="en-US" dirty="0" smtClean="0">
                <a:ea typeface="+mn-ea"/>
              </a:rPr>
            </a:br>
            <a:r>
              <a:rPr lang="en-US" dirty="0" smtClean="0">
                <a:ea typeface="+mn-ea"/>
              </a:rPr>
              <a:t>the </a:t>
            </a:r>
            <a:r>
              <a:rPr lang="en-US" dirty="0">
                <a:ea typeface="+mn-ea"/>
              </a:rPr>
              <a:t>random </a:t>
            </a:r>
            <a:r>
              <a:rPr lang="en-US" dirty="0" smtClean="0">
                <a:ea typeface="+mn-ea"/>
              </a:rPr>
              <a:t>walk</a:t>
            </a:r>
            <a:endParaRPr lang="en-US" dirty="0">
              <a:ea typeface="+mn-ea"/>
            </a:endParaRP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47EDB-A18C-4CFD-BC26-4F641F1C246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182338"/>
              </p:ext>
            </p:extLst>
          </p:nvPr>
        </p:nvGraphicFramePr>
        <p:xfrm>
          <a:off x="6858000" y="2590800"/>
          <a:ext cx="2282825" cy="41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4" imgW="1117440" imgH="203040" progId="Equation.3">
                  <p:embed/>
                </p:oleObj>
              </mc:Choice>
              <mc:Fallback>
                <p:oleObj name="Equation" r:id="rId4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590800"/>
                        <a:ext cx="2282825" cy="414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26"/>
          <p:cNvSpPr/>
          <p:nvPr/>
        </p:nvSpPr>
        <p:spPr>
          <a:xfrm>
            <a:off x="7772400" y="2173909"/>
            <a:ext cx="419358" cy="416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>
            <a:endCxn id="27" idx="1"/>
          </p:cNvCxnSpPr>
          <p:nvPr/>
        </p:nvCxnSpPr>
        <p:spPr>
          <a:xfrm>
            <a:off x="7489025" y="1391754"/>
            <a:ext cx="344789" cy="8432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7" idx="0"/>
          </p:cNvCxnSpPr>
          <p:nvPr/>
        </p:nvCxnSpPr>
        <p:spPr>
          <a:xfrm flipH="1">
            <a:off x="7982079" y="1391754"/>
            <a:ext cx="209679" cy="7821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7"/>
          </p:cNvCxnSpPr>
          <p:nvPr/>
        </p:nvCxnSpPr>
        <p:spPr>
          <a:xfrm flipH="1">
            <a:off x="8130344" y="1391754"/>
            <a:ext cx="727777" cy="8432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26042" y="1219200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937242" y="1219200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8648442" y="1219200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PageRank: 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Does this converge?</a:t>
            </a:r>
          </a:p>
          <a:p>
            <a:pPr lvl="8"/>
            <a:endParaRPr lang="en-US" b="1" dirty="0"/>
          </a:p>
          <a:p>
            <a:r>
              <a:rPr lang="en-US" b="1" dirty="0" smtClean="0"/>
              <a:t>Does it converge to what we want?</a:t>
            </a:r>
          </a:p>
          <a:p>
            <a:pPr lvl="8"/>
            <a:endParaRPr lang="en-US" b="1" dirty="0"/>
          </a:p>
          <a:p>
            <a:r>
              <a:rPr lang="en-US" b="1" dirty="0" smtClean="0"/>
              <a:t>Are results reasonable?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059635"/>
              </p:ext>
            </p:extLst>
          </p:nvPr>
        </p:nvGraphicFramePr>
        <p:xfrm>
          <a:off x="762000" y="1371600"/>
          <a:ext cx="33147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Equation" r:id="rId3" imgW="888840" imgH="469800" progId="Equation.3">
                  <p:embed/>
                </p:oleObj>
              </mc:Choice>
              <mc:Fallback>
                <p:oleObj name="Equation" r:id="rId3" imgW="888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33147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58926"/>
              </p:ext>
            </p:extLst>
          </p:nvPr>
        </p:nvGraphicFramePr>
        <p:xfrm>
          <a:off x="6096000" y="1905000"/>
          <a:ext cx="2337749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Equation" r:id="rId5" imgW="457200" imgH="164880" progId="Equation.3">
                  <p:embed/>
                </p:oleObj>
              </mc:Choice>
              <mc:Fallback>
                <p:oleObj name="Equation" r:id="rId5" imgW="4572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905000"/>
                        <a:ext cx="2337749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43400" y="20574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equivalently</a:t>
            </a:r>
          </a:p>
        </p:txBody>
      </p:sp>
    </p:spTree>
    <p:extLst>
      <p:ext uri="{BB962C8B-B14F-4D97-AF65-F5344CB8AC3E}">
        <p14:creationId xmlns:p14="http://schemas.microsoft.com/office/powerpoint/2010/main" val="11242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</a:t>
            </a:r>
            <a:r>
              <a:rPr lang="en-US" dirty="0" smtClean="0"/>
              <a:t>This Converge?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3"/>
              </a:solidFill>
            </a:endParaRPr>
          </a:p>
          <a:p>
            <a:endParaRPr lang="en-US" b="1" dirty="0">
              <a:solidFill>
                <a:schemeClr val="accent3"/>
              </a:solidFill>
            </a:endParaRPr>
          </a:p>
          <a:p>
            <a:endParaRPr lang="en-US" b="1" dirty="0" smtClean="0">
              <a:solidFill>
                <a:schemeClr val="accent3"/>
              </a:solidFill>
            </a:endParaRPr>
          </a:p>
          <a:p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Example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1	0	1	0	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0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0	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40386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=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22787" y="2450037"/>
            <a:ext cx="157092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75187" y="2678637"/>
            <a:ext cx="157092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389120" y="2255520"/>
            <a:ext cx="640080" cy="64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65587" y="2255520"/>
            <a:ext cx="640080" cy="64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4200" y="48006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365400"/>
              </p:ext>
            </p:extLst>
          </p:nvPr>
        </p:nvGraphicFramePr>
        <p:xfrm>
          <a:off x="6324600" y="1880563"/>
          <a:ext cx="2628900" cy="1389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Equation" r:id="rId3" imgW="889000" imgH="469900" progId="Equation.3">
                  <p:embed/>
                </p:oleObj>
              </mc:Choice>
              <mc:Fallback>
                <p:oleObj name="Equation" r:id="rId3" imgW="8890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880563"/>
                        <a:ext cx="2628900" cy="1389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7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987552"/>
          </a:xfrm>
        </p:spPr>
        <p:txBody>
          <a:bodyPr>
            <a:normAutofit/>
          </a:bodyPr>
          <a:lstStyle/>
          <a:p>
            <a:r>
              <a:rPr lang="en-US" dirty="0"/>
              <a:t>Does </a:t>
            </a:r>
            <a:r>
              <a:rPr lang="en-US" dirty="0" smtClean="0"/>
              <a:t>it Converge to What We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endParaRPr lang="en-US" b="1" dirty="0" smtClean="0">
              <a:solidFill>
                <a:schemeClr val="accent3"/>
              </a:solidFill>
            </a:endParaRPr>
          </a:p>
          <a:p>
            <a:endParaRPr lang="en-US" b="1" dirty="0">
              <a:solidFill>
                <a:schemeClr val="accent3"/>
              </a:solidFill>
            </a:endParaRPr>
          </a:p>
          <a:p>
            <a:endParaRPr lang="en-US" b="1" dirty="0" smtClean="0">
              <a:solidFill>
                <a:schemeClr val="accent3"/>
              </a:solidFill>
            </a:endParaRPr>
          </a:p>
          <a:p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Example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1	0	0	0	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0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0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40386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=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19400" y="2612597"/>
            <a:ext cx="157092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385733" y="2255520"/>
            <a:ext cx="640080" cy="64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62200" y="2255520"/>
            <a:ext cx="640080" cy="64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0400" y="4812268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365400"/>
              </p:ext>
            </p:extLst>
          </p:nvPr>
        </p:nvGraphicFramePr>
        <p:xfrm>
          <a:off x="6324600" y="1881188"/>
          <a:ext cx="262890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Equation" r:id="rId3" imgW="889000" imgH="469900" progId="Equation.3">
                  <p:embed/>
                </p:oleObj>
              </mc:Choice>
              <mc:Fallback>
                <p:oleObj name="Equation" r:id="rId3" imgW="8890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881188"/>
                        <a:ext cx="2628900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8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820" name="Picture 4" descr="http://www.congo-education.net/wealth-of-networks/figure-7-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8119" y="1295400"/>
            <a:ext cx="3408948" cy="2590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Problems with the “Flow”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b="1" dirty="0" smtClean="0"/>
              <a:t>2 problems:</a:t>
            </a:r>
          </a:p>
          <a:p>
            <a:r>
              <a:rPr lang="en-US" dirty="0" smtClean="0"/>
              <a:t>Some pages are “</a:t>
            </a:r>
            <a:r>
              <a:rPr lang="en-US" b="1" dirty="0" smtClean="0">
                <a:solidFill>
                  <a:schemeClr val="accent3"/>
                </a:solidFill>
              </a:rPr>
              <a:t>dead ends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(have no out-links)</a:t>
            </a:r>
          </a:p>
          <a:p>
            <a:pPr lvl="1"/>
            <a:r>
              <a:rPr lang="en-US" dirty="0" smtClean="0"/>
              <a:t>Such pages cause </a:t>
            </a:r>
            <a:br>
              <a:rPr lang="en-US" dirty="0" smtClean="0"/>
            </a:br>
            <a:r>
              <a:rPr lang="en-US" dirty="0" smtClean="0"/>
              <a:t>importance</a:t>
            </a:r>
            <a:r>
              <a:rPr lang="en-US" dirty="0"/>
              <a:t> </a:t>
            </a:r>
            <a:r>
              <a:rPr lang="en-US" dirty="0" smtClean="0"/>
              <a:t>to “leak out”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Spider traps</a:t>
            </a:r>
            <a:r>
              <a:rPr lang="en-US" dirty="0" smtClean="0"/>
              <a:t> (all out links are</a:t>
            </a:r>
            <a:br>
              <a:rPr lang="en-US" dirty="0" smtClean="0"/>
            </a:br>
            <a:r>
              <a:rPr lang="en-US" dirty="0" smtClean="0"/>
              <a:t>within the group)</a:t>
            </a:r>
          </a:p>
          <a:p>
            <a:pPr lvl="1"/>
            <a:r>
              <a:rPr lang="en-US" dirty="0" smtClean="0"/>
              <a:t>Eventually spider traps absorb all importance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297362"/>
            <a:ext cx="3429000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Ranking Nodes on the Graph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Web pages are not equally “important”</a:t>
            </a:r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www.joe-schmoe.com</a:t>
            </a:r>
            <a:r>
              <a:rPr lang="en-US" dirty="0" smtClean="0"/>
              <a:t> vs. </a:t>
            </a:r>
            <a:r>
              <a:rPr lang="en-US" dirty="0" smtClean="0">
                <a:hlinkClick r:id="rId4"/>
              </a:rPr>
              <a:t>www.stanford.edu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Since there is large diversity </a:t>
            </a:r>
            <a:br>
              <a:rPr lang="en-US" dirty="0" smtClean="0"/>
            </a:br>
            <a:r>
              <a:rPr lang="en-US" dirty="0" smtClean="0"/>
              <a:t>in the connectivity of the </a:t>
            </a:r>
            <a:br>
              <a:rPr lang="en-US" dirty="0" smtClean="0"/>
            </a:br>
            <a:r>
              <a:rPr lang="en-US" dirty="0" smtClean="0"/>
              <a:t>web graph we can </a:t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rank the pages by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the link structure</a:t>
            </a:r>
          </a:p>
          <a:p>
            <a:endParaRPr lang="en-US" sz="20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8E5CE-EB7F-44C1-BA9D-EB986C4F35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94463" y="6177491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72463" y="424497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2378667"/>
            <a:ext cx="2057400" cy="1583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429500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337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Spider </a:t>
            </a:r>
            <a:r>
              <a:rPr lang="en-US" dirty="0" smtClean="0"/>
              <a:t>Traps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>
                    <a:solidFill>
                      <a:schemeClr val="accent4"/>
                    </a:solidFill>
                  </a:rPr>
                  <a:t>Power Iteration: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2"/>
                <a:r>
                  <a:rPr lang="en-US" dirty="0"/>
                  <a:t>And iterate</a:t>
                </a:r>
              </a:p>
              <a:p>
                <a:endParaRPr lang="en-US" dirty="0" smtClean="0"/>
              </a:p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Example:</a:t>
                </a:r>
              </a:p>
              <a:p>
                <a:pPr>
                  <a:buNone/>
                </a:pPr>
                <a:r>
                  <a:rPr lang="en-US" dirty="0" smtClean="0"/>
                  <a:t>	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	1/3	2/6	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/12	5/24		0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=	1/3	1/6	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/12	3/24	…	0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	1/3	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/6	7/12	16/24		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8" name="Double Bracket 27"/>
          <p:cNvSpPr/>
          <p:nvPr/>
        </p:nvSpPr>
        <p:spPr>
          <a:xfrm>
            <a:off x="829733" y="4715936"/>
            <a:ext cx="457200" cy="1143000"/>
          </a:xfrm>
          <a:prstGeom prst="bracketPair">
            <a:avLst>
              <a:gd name="adj" fmla="val 1666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86000" y="58674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  <p:grpSp>
        <p:nvGrpSpPr>
          <p:cNvPr id="30" name="Group 20"/>
          <p:cNvGrpSpPr/>
          <p:nvPr/>
        </p:nvGrpSpPr>
        <p:grpSpPr>
          <a:xfrm>
            <a:off x="4884680" y="1434834"/>
            <a:ext cx="1752600" cy="1371600"/>
            <a:chOff x="5715000" y="1828800"/>
            <a:chExt cx="1752600" cy="1371600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36" idx="6"/>
              <a:endCxn id="36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5148"/>
              </p:ext>
            </p:extLst>
          </p:nvPr>
        </p:nvGraphicFramePr>
        <p:xfrm>
          <a:off x="6632961" y="1304305"/>
          <a:ext cx="24384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6553200" y="3052227"/>
            <a:ext cx="2514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endParaRPr lang="en-US" sz="2000" b="1" baseline="-25000" dirty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 +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000" b="1" baseline="-25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urved Connector 18"/>
          <p:cNvCxnSpPr/>
          <p:nvPr/>
        </p:nvCxnSpPr>
        <p:spPr>
          <a:xfrm flipH="1" flipV="1">
            <a:off x="6408680" y="2349234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4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Solution: Random Teleports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The Google solution for spider traps: </a:t>
            </a:r>
            <a:r>
              <a:rPr lang="en-US" dirty="0" smtClean="0">
                <a:solidFill>
                  <a:schemeClr val="accent3"/>
                </a:solidFill>
              </a:rPr>
              <a:t>At each time step, the random surfer has two options:</a:t>
            </a:r>
          </a:p>
          <a:p>
            <a:pPr lvl="1"/>
            <a:r>
              <a:rPr lang="en-US" dirty="0" smtClean="0"/>
              <a:t>With probability </a:t>
            </a:r>
            <a:r>
              <a:rPr lang="en-US" i="1" dirty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dirty="0" smtClean="0"/>
              <a:t>, follow a link at random</a:t>
            </a:r>
          </a:p>
          <a:p>
            <a:pPr lvl="1"/>
            <a:r>
              <a:rPr lang="en-US" dirty="0" smtClean="0"/>
              <a:t>With probability 1-</a:t>
            </a:r>
            <a:r>
              <a:rPr lang="en-US" i="1" dirty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dirty="0" smtClean="0"/>
              <a:t>, jump to some page uniformly at random</a:t>
            </a:r>
          </a:p>
          <a:p>
            <a:pPr lvl="1"/>
            <a:r>
              <a:rPr lang="en-US" dirty="0" smtClean="0"/>
              <a:t>Common values for </a:t>
            </a:r>
            <a:r>
              <a:rPr lang="en-US" i="1" dirty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dirty="0" smtClean="0"/>
              <a:t> are in the range 0.8 to 0.9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Surfer will teleport out of spider trap within a few time steps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D8557-800F-4A45-9A18-B90D31CEA0D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5" name="Group 20"/>
          <p:cNvGrpSpPr/>
          <p:nvPr/>
        </p:nvGrpSpPr>
        <p:grpSpPr>
          <a:xfrm>
            <a:off x="3348182" y="5181600"/>
            <a:ext cx="1752600" cy="1371600"/>
            <a:chOff x="5715000" y="1828800"/>
            <a:chExt cx="1752600" cy="13716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20" idx="6"/>
              <a:endCxn id="20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3" name="Curved Connector 22"/>
          <p:cNvCxnSpPr/>
          <p:nvPr/>
        </p:nvCxnSpPr>
        <p:spPr>
          <a:xfrm flipH="1" flipV="1">
            <a:off x="4872182" y="60960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flipH="1" flipV="1">
            <a:off x="8229600" y="60960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5646680" y="5638800"/>
            <a:ext cx="762000" cy="608828"/>
          </a:xfrm>
          <a:prstGeom prst="rightArrow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803983">
            <a:off x="7938653" y="5794828"/>
            <a:ext cx="314036" cy="360219"/>
          </a:xfrm>
          <a:custGeom>
            <a:avLst/>
            <a:gdLst>
              <a:gd name="connsiteX0" fmla="*/ 314036 w 314036"/>
              <a:gd name="connsiteY0" fmla="*/ 360219 h 360219"/>
              <a:gd name="connsiteX1" fmla="*/ 101600 w 314036"/>
              <a:gd name="connsiteY1" fmla="*/ 295564 h 360219"/>
              <a:gd name="connsiteX2" fmla="*/ 110836 w 314036"/>
              <a:gd name="connsiteY2" fmla="*/ 92364 h 360219"/>
              <a:gd name="connsiteX3" fmla="*/ 0 w 314036"/>
              <a:gd name="connsiteY3" fmla="*/ 0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36" h="360219">
                <a:moveTo>
                  <a:pt x="314036" y="360219"/>
                </a:moveTo>
                <a:cubicBezTo>
                  <a:pt x="224751" y="350212"/>
                  <a:pt x="135467" y="340206"/>
                  <a:pt x="101600" y="295564"/>
                </a:cubicBezTo>
                <a:cubicBezTo>
                  <a:pt x="67733" y="250922"/>
                  <a:pt x="127769" y="141625"/>
                  <a:pt x="110836" y="92364"/>
                </a:cubicBezTo>
                <a:cubicBezTo>
                  <a:pt x="93903" y="43103"/>
                  <a:pt x="46951" y="21551"/>
                  <a:pt x="0" y="0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7315204" y="5548299"/>
            <a:ext cx="288636" cy="307325"/>
          </a:xfrm>
          <a:custGeom>
            <a:avLst/>
            <a:gdLst>
              <a:gd name="connsiteX0" fmla="*/ 0 w 221672"/>
              <a:gd name="connsiteY0" fmla="*/ 2756 h 224429"/>
              <a:gd name="connsiteX1" fmla="*/ 138545 w 221672"/>
              <a:gd name="connsiteY1" fmla="*/ 21229 h 224429"/>
              <a:gd name="connsiteX2" fmla="*/ 120072 w 221672"/>
              <a:gd name="connsiteY2" fmla="*/ 159774 h 224429"/>
              <a:gd name="connsiteX3" fmla="*/ 221672 w 221672"/>
              <a:gd name="connsiteY3" fmla="*/ 224429 h 22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72" h="224429">
                <a:moveTo>
                  <a:pt x="0" y="2756"/>
                </a:moveTo>
                <a:cubicBezTo>
                  <a:pt x="59266" y="-1093"/>
                  <a:pt x="118533" y="-4941"/>
                  <a:pt x="138545" y="21229"/>
                </a:cubicBezTo>
                <a:cubicBezTo>
                  <a:pt x="158557" y="47399"/>
                  <a:pt x="106218" y="125907"/>
                  <a:pt x="120072" y="159774"/>
                </a:cubicBezTo>
                <a:cubicBezTo>
                  <a:pt x="133926" y="193641"/>
                  <a:pt x="177799" y="209035"/>
                  <a:pt x="221672" y="224429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rot="15957252">
            <a:off x="7095168" y="6036992"/>
            <a:ext cx="288636" cy="307325"/>
          </a:xfrm>
          <a:custGeom>
            <a:avLst/>
            <a:gdLst>
              <a:gd name="connsiteX0" fmla="*/ 0 w 221672"/>
              <a:gd name="connsiteY0" fmla="*/ 2756 h 224429"/>
              <a:gd name="connsiteX1" fmla="*/ 138545 w 221672"/>
              <a:gd name="connsiteY1" fmla="*/ 21229 h 224429"/>
              <a:gd name="connsiteX2" fmla="*/ 120072 w 221672"/>
              <a:gd name="connsiteY2" fmla="*/ 159774 h 224429"/>
              <a:gd name="connsiteX3" fmla="*/ 221672 w 221672"/>
              <a:gd name="connsiteY3" fmla="*/ 224429 h 22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72" h="224429">
                <a:moveTo>
                  <a:pt x="0" y="2756"/>
                </a:moveTo>
                <a:cubicBezTo>
                  <a:pt x="59266" y="-1093"/>
                  <a:pt x="118533" y="-4941"/>
                  <a:pt x="138545" y="21229"/>
                </a:cubicBezTo>
                <a:cubicBezTo>
                  <a:pt x="158557" y="47399"/>
                  <a:pt x="106218" y="125907"/>
                  <a:pt x="120072" y="159774"/>
                </a:cubicBezTo>
                <a:cubicBezTo>
                  <a:pt x="133926" y="193641"/>
                  <a:pt x="177799" y="209035"/>
                  <a:pt x="221672" y="224429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0"/>
          <p:cNvGrpSpPr/>
          <p:nvPr/>
        </p:nvGrpSpPr>
        <p:grpSpPr>
          <a:xfrm>
            <a:off x="6705600" y="5181600"/>
            <a:ext cx="1752600" cy="1371600"/>
            <a:chOff x="5715000" y="1828800"/>
            <a:chExt cx="1752600" cy="1371600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9" idx="6"/>
              <a:endCxn id="29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72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5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Dead Ends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>
                    <a:solidFill>
                      <a:schemeClr val="accent4"/>
                    </a:solidFill>
                  </a:rPr>
                  <a:t>Power Iteration: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2"/>
                <a:r>
                  <a:rPr lang="en-US" dirty="0"/>
                  <a:t>And iterate</a:t>
                </a:r>
              </a:p>
              <a:p>
                <a:endParaRPr lang="en-US" dirty="0" smtClean="0"/>
              </a:p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Example:</a:t>
                </a:r>
              </a:p>
              <a:p>
                <a:pPr>
                  <a:buNone/>
                </a:pPr>
                <a:r>
                  <a:rPr lang="en-US" dirty="0" smtClean="0"/>
                  <a:t>	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	1/3	2/6	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/12	5/24		0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=	1/3	1/6	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/12	3/24	…	0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-25000" dirty="0" err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	1/3	1/6	1/12	2/24		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8" name="Double Bracket 27"/>
          <p:cNvSpPr/>
          <p:nvPr/>
        </p:nvSpPr>
        <p:spPr>
          <a:xfrm>
            <a:off x="829733" y="4715936"/>
            <a:ext cx="457200" cy="1143000"/>
          </a:xfrm>
          <a:prstGeom prst="bracketPair">
            <a:avLst>
              <a:gd name="adj" fmla="val 1666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86000" y="58674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Iteration 0, 1, 2, …</a:t>
            </a:r>
          </a:p>
        </p:txBody>
      </p:sp>
      <p:grpSp>
        <p:nvGrpSpPr>
          <p:cNvPr id="30" name="Group 20"/>
          <p:cNvGrpSpPr/>
          <p:nvPr/>
        </p:nvGrpSpPr>
        <p:grpSpPr>
          <a:xfrm>
            <a:off x="4884680" y="1434834"/>
            <a:ext cx="1752600" cy="1371600"/>
            <a:chOff x="5715000" y="1828800"/>
            <a:chExt cx="1752600" cy="1371600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36" idx="6"/>
              <a:endCxn id="36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12699"/>
              </p:ext>
            </p:extLst>
          </p:nvPr>
        </p:nvGraphicFramePr>
        <p:xfrm>
          <a:off x="6632961" y="1304305"/>
          <a:ext cx="24384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6553200" y="3052227"/>
            <a:ext cx="2514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endParaRPr lang="en-US" sz="2000" b="1" baseline="-25000" dirty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  <a:endParaRPr lang="en-US" sz="20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4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Solution: Dead Ends</a:t>
            </a: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14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Teleports: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Follow random teleport links with probability 1.0 from dead-ends</a:t>
            </a:r>
          </a:p>
          <a:p>
            <a:pPr lvl="1"/>
            <a:r>
              <a:rPr lang="en-US" dirty="0" smtClean="0"/>
              <a:t>Adjust matrix accordingly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20"/>
          <p:cNvGrpSpPr/>
          <p:nvPr/>
        </p:nvGrpSpPr>
        <p:grpSpPr>
          <a:xfrm>
            <a:off x="1676400" y="3321086"/>
            <a:ext cx="1752600" cy="1371600"/>
            <a:chOff x="5715000" y="1828800"/>
            <a:chExt cx="1752600" cy="13716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12" idx="6"/>
              <a:endCxn id="12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417125"/>
              </p:ext>
            </p:extLst>
          </p:nvPr>
        </p:nvGraphicFramePr>
        <p:xfrm>
          <a:off x="4953000" y="4814606"/>
          <a:ext cx="24384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⅓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⅓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⅓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521475"/>
              </p:ext>
            </p:extLst>
          </p:nvPr>
        </p:nvGraphicFramePr>
        <p:xfrm>
          <a:off x="914400" y="4814606"/>
          <a:ext cx="24384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3810000" y="3464790"/>
            <a:ext cx="1373906" cy="869914"/>
          </a:xfrm>
          <a:prstGeom prst="rightArrow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1803983">
            <a:off x="6774708" y="3887146"/>
            <a:ext cx="314036" cy="360219"/>
          </a:xfrm>
          <a:custGeom>
            <a:avLst/>
            <a:gdLst>
              <a:gd name="connsiteX0" fmla="*/ 314036 w 314036"/>
              <a:gd name="connsiteY0" fmla="*/ 360219 h 360219"/>
              <a:gd name="connsiteX1" fmla="*/ 101600 w 314036"/>
              <a:gd name="connsiteY1" fmla="*/ 295564 h 360219"/>
              <a:gd name="connsiteX2" fmla="*/ 110836 w 314036"/>
              <a:gd name="connsiteY2" fmla="*/ 92364 h 360219"/>
              <a:gd name="connsiteX3" fmla="*/ 0 w 314036"/>
              <a:gd name="connsiteY3" fmla="*/ 0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36" h="360219">
                <a:moveTo>
                  <a:pt x="314036" y="360219"/>
                </a:moveTo>
                <a:cubicBezTo>
                  <a:pt x="224751" y="350212"/>
                  <a:pt x="135467" y="340206"/>
                  <a:pt x="101600" y="295564"/>
                </a:cubicBezTo>
                <a:cubicBezTo>
                  <a:pt x="67733" y="250922"/>
                  <a:pt x="127769" y="141625"/>
                  <a:pt x="110836" y="92364"/>
                </a:cubicBezTo>
                <a:cubicBezTo>
                  <a:pt x="93903" y="43103"/>
                  <a:pt x="46951" y="21551"/>
                  <a:pt x="0" y="0"/>
                </a:cubicBezTo>
              </a:path>
            </a:pathLst>
          </a:custGeom>
          <a:noFill/>
          <a:ln w="38100">
            <a:solidFill>
              <a:srgbClr val="008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20"/>
          <p:cNvGrpSpPr/>
          <p:nvPr/>
        </p:nvGrpSpPr>
        <p:grpSpPr>
          <a:xfrm>
            <a:off x="5486400" y="3276600"/>
            <a:ext cx="1752600" cy="1371600"/>
            <a:chOff x="5715000" y="1828800"/>
            <a:chExt cx="1752600" cy="137160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23" idx="6"/>
              <a:endCxn id="23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3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Why Teleports Solve </a:t>
            </a:r>
            <a:r>
              <a:rPr lang="en-US" smtClean="0"/>
              <a:t>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505201"/>
          </a:xfrm>
        </p:spPr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Markov Chains</a:t>
            </a:r>
          </a:p>
          <a:p>
            <a:r>
              <a:rPr lang="en-US" dirty="0"/>
              <a:t>Set of states X</a:t>
            </a:r>
          </a:p>
          <a:p>
            <a:r>
              <a:rPr lang="en-US" dirty="0"/>
              <a:t>Transition matrix P where </a:t>
            </a:r>
            <a:r>
              <a:rPr lang="en-US" dirty="0" err="1"/>
              <a:t>P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en-US" dirty="0" smtClean="0"/>
              <a:t>P(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=i </a:t>
            </a:r>
            <a:r>
              <a:rPr lang="en-US" dirty="0"/>
              <a:t>| </a:t>
            </a:r>
            <a:r>
              <a:rPr lang="en-US" dirty="0" smtClean="0"/>
              <a:t>X</a:t>
            </a:r>
            <a:r>
              <a:rPr lang="en-US" baseline="-25000" dirty="0" smtClean="0"/>
              <a:t>t-1</a:t>
            </a:r>
            <a:r>
              <a:rPr lang="en-US" dirty="0" smtClean="0"/>
              <a:t>=j)</a:t>
            </a:r>
            <a:endParaRPr lang="en-US" dirty="0"/>
          </a:p>
          <a:p>
            <a:r>
              <a:rPr lang="en-US" dirty="0"/>
              <a:t>π specifying the probability of being at </a:t>
            </a:r>
            <a:r>
              <a:rPr lang="en-US" dirty="0" smtClean="0"/>
              <a:t>each</a:t>
            </a:r>
            <a:br>
              <a:rPr lang="en-US" dirty="0" smtClean="0"/>
            </a:br>
            <a:r>
              <a:rPr lang="en-US" dirty="0" smtClean="0"/>
              <a:t>state </a:t>
            </a:r>
            <a:r>
              <a:rPr lang="en-US" dirty="0"/>
              <a:t>x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/>
              <a:t>X</a:t>
            </a:r>
          </a:p>
          <a:p>
            <a:r>
              <a:rPr lang="en-US" dirty="0"/>
              <a:t>Goal is to find π such that </a:t>
            </a:r>
            <a:r>
              <a:rPr lang="en-US" dirty="0" smtClean="0"/>
              <a:t>π </a:t>
            </a:r>
            <a:r>
              <a:rPr lang="en-US" dirty="0"/>
              <a:t>= P π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005335"/>
              </p:ext>
            </p:extLst>
          </p:nvPr>
        </p:nvGraphicFramePr>
        <p:xfrm>
          <a:off x="2362200" y="1752600"/>
          <a:ext cx="4075906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3" imgW="774360" imgH="190440" progId="Equation.3">
                  <p:embed/>
                </p:oleObj>
              </mc:Choice>
              <mc:Fallback>
                <p:oleObj name="Equation" r:id="rId3" imgW="7743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4075906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Analogy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Theory of Markov chains</a:t>
            </a:r>
          </a:p>
          <a:p>
            <a:endParaRPr lang="en-US" u="sng" dirty="0" smtClean="0"/>
          </a:p>
          <a:p>
            <a:r>
              <a:rPr lang="en-US" u="sng" dirty="0" smtClean="0"/>
              <a:t>Fact:</a:t>
            </a:r>
            <a:r>
              <a:rPr lang="en-US" dirty="0" smtClean="0"/>
              <a:t> For </a:t>
            </a:r>
            <a:r>
              <a:rPr lang="en-US" dirty="0">
                <a:solidFill>
                  <a:schemeClr val="accent2"/>
                </a:solidFill>
              </a:rPr>
              <a:t>any start vector</a:t>
            </a:r>
            <a:r>
              <a:rPr lang="en-US" dirty="0"/>
              <a:t>, the </a:t>
            </a:r>
            <a:r>
              <a:rPr lang="en-US" dirty="0" smtClean="0"/>
              <a:t>power method </a:t>
            </a:r>
            <a:r>
              <a:rPr lang="en-US" dirty="0"/>
              <a:t>applied to a Markov </a:t>
            </a:r>
            <a:r>
              <a:rPr lang="en-US" dirty="0" smtClean="0"/>
              <a:t>transition matrix </a:t>
            </a:r>
            <a:r>
              <a:rPr lang="en-US" dirty="0"/>
              <a:t>P will </a:t>
            </a:r>
            <a:r>
              <a:rPr lang="en-US" dirty="0">
                <a:solidFill>
                  <a:schemeClr val="accent2"/>
                </a:solidFill>
              </a:rPr>
              <a:t>converge</a:t>
            </a:r>
            <a:r>
              <a:rPr lang="en-US" dirty="0"/>
              <a:t> to a </a:t>
            </a:r>
            <a:r>
              <a:rPr lang="en-US" dirty="0">
                <a:solidFill>
                  <a:schemeClr val="accent2"/>
                </a:solidFill>
              </a:rPr>
              <a:t>unique</a:t>
            </a:r>
            <a:r>
              <a:rPr lang="en-US" dirty="0"/>
              <a:t> </a:t>
            </a:r>
            <a:r>
              <a:rPr lang="en-US" dirty="0" smtClean="0"/>
              <a:t>positive stationary </a:t>
            </a:r>
            <a:r>
              <a:rPr lang="en-US" dirty="0"/>
              <a:t>vector as long as P is </a:t>
            </a:r>
            <a:r>
              <a:rPr lang="en-US" b="1" dirty="0" smtClean="0">
                <a:solidFill>
                  <a:schemeClr val="accent3"/>
                </a:solidFill>
              </a:rPr>
              <a:t>stochastic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3"/>
                </a:solidFill>
              </a:rPr>
              <a:t>irreducible</a:t>
            </a:r>
            <a:r>
              <a:rPr lang="en-US" b="1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3"/>
                </a:solidFill>
              </a:rPr>
              <a:t>aperiodic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 Stochastic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Stochastic</a:t>
            </a:r>
            <a:r>
              <a:rPr lang="en-US" b="1" dirty="0" smtClean="0"/>
              <a:t>:</a:t>
            </a:r>
            <a:r>
              <a:rPr lang="en-US" dirty="0" smtClean="0"/>
              <a:t> Every column sums to 1</a:t>
            </a:r>
          </a:p>
          <a:p>
            <a:r>
              <a:rPr lang="en-US" b="1" dirty="0"/>
              <a:t>A possible solution:</a:t>
            </a:r>
            <a:r>
              <a:rPr lang="en-US" dirty="0"/>
              <a:t> Add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 links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20"/>
          <p:cNvGrpSpPr/>
          <p:nvPr/>
        </p:nvGrpSpPr>
        <p:grpSpPr>
          <a:xfrm>
            <a:off x="914400" y="4321529"/>
            <a:ext cx="1752600" cy="1371600"/>
            <a:chOff x="5715000" y="1828800"/>
            <a:chExt cx="1752600" cy="13716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5804720" y="2254605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57900" y="2194492"/>
              <a:ext cx="304800" cy="514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037509" y="2894828"/>
              <a:ext cx="972110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12" idx="6"/>
              <a:endCxn id="12" idx="0"/>
            </p:cNvCxnSpPr>
            <p:nvPr/>
          </p:nvCxnSpPr>
          <p:spPr>
            <a:xfrm flipH="1" flipV="1">
              <a:off x="6248400" y="18288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019800" y="1828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715000" y="2667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10400" y="2743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85235"/>
              </p:ext>
            </p:extLst>
          </p:nvPr>
        </p:nvGraphicFramePr>
        <p:xfrm>
          <a:off x="2662681" y="4191000"/>
          <a:ext cx="24384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½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1/3</a:t>
                      </a:r>
                      <a:endParaRPr 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105400" y="4420304"/>
            <a:ext cx="3124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 +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/3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/3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 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/3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endParaRPr lang="en-US" sz="2000" b="1" baseline="-25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flipH="1" flipV="1">
            <a:off x="2438400" y="5235929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283287" y="5604495"/>
            <a:ext cx="990600" cy="195004"/>
          </a:xfrm>
          <a:custGeom>
            <a:avLst/>
            <a:gdLst>
              <a:gd name="connsiteX0" fmla="*/ 990600 w 990600"/>
              <a:gd name="connsiteY0" fmla="*/ 33867 h 195004"/>
              <a:gd name="connsiteX1" fmla="*/ 414866 w 990600"/>
              <a:gd name="connsiteY1" fmla="*/ 194733 h 195004"/>
              <a:gd name="connsiteX2" fmla="*/ 0 w 990600"/>
              <a:gd name="connsiteY2" fmla="*/ 0 h 19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195004">
                <a:moveTo>
                  <a:pt x="990600" y="33867"/>
                </a:moveTo>
                <a:cubicBezTo>
                  <a:pt x="785283" y="117122"/>
                  <a:pt x="579966" y="200377"/>
                  <a:pt x="414866" y="194733"/>
                </a:cubicBezTo>
                <a:cubicBezTo>
                  <a:pt x="249766" y="189089"/>
                  <a:pt x="124883" y="94544"/>
                  <a:pt x="0" y="0"/>
                </a:cubicBezTo>
              </a:path>
            </a:pathLst>
          </a:custGeom>
          <a:noFill/>
          <a:ln w="28575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630420" y="4715495"/>
            <a:ext cx="651933" cy="550333"/>
          </a:xfrm>
          <a:custGeom>
            <a:avLst/>
            <a:gdLst>
              <a:gd name="connsiteX0" fmla="*/ 651933 w 651933"/>
              <a:gd name="connsiteY0" fmla="*/ 550333 h 550333"/>
              <a:gd name="connsiteX1" fmla="*/ 0 w 651933"/>
              <a:gd name="connsiteY1" fmla="*/ 0 h 55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1933" h="550333">
                <a:moveTo>
                  <a:pt x="651933" y="550333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4496"/>
              </p:ext>
            </p:extLst>
          </p:nvPr>
        </p:nvGraphicFramePr>
        <p:xfrm>
          <a:off x="1447800" y="2517775"/>
          <a:ext cx="495935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3" imgW="1028520" imgH="393480" progId="Equation.3">
                  <p:embed/>
                </p:oleObj>
              </mc:Choice>
              <mc:Fallback>
                <p:oleObj name="Equation" r:id="rId3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7775"/>
                        <a:ext cx="4959350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58000" y="2814782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600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…=1 if node </a:t>
            </a:r>
            <a:r>
              <a:rPr lang="en-US" sz="1600" i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has out </a:t>
            </a:r>
            <a:r>
              <a:rPr lang="en-US" sz="16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deg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0, =0 else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…vector 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of all </a:t>
            </a:r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245609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 Aperiodic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chain is </a:t>
            </a:r>
            <a:r>
              <a:rPr lang="en-US" b="1" dirty="0" smtClean="0">
                <a:solidFill>
                  <a:schemeClr val="accent3"/>
                </a:solidFill>
              </a:rPr>
              <a:t>periodic</a:t>
            </a:r>
            <a:r>
              <a:rPr lang="en-US" dirty="0" smtClean="0"/>
              <a:t> if there exists </a:t>
            </a:r>
            <a:r>
              <a:rPr lang="en-US" i="1" dirty="0" smtClean="0"/>
              <a:t>k</a:t>
            </a:r>
            <a:r>
              <a:rPr lang="en-US" dirty="0" smtClean="0"/>
              <a:t> &gt; 1 such that the interval between two visits to some state </a:t>
            </a:r>
            <a:r>
              <a:rPr lang="en-US" i="1" dirty="0" smtClean="0"/>
              <a:t>s</a:t>
            </a:r>
            <a:r>
              <a:rPr lang="en-US" dirty="0" smtClean="0"/>
              <a:t> is always a multiple of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 possible solution:</a:t>
            </a:r>
            <a:r>
              <a:rPr lang="en-US" dirty="0" smtClean="0"/>
              <a:t> Add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links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8" name="Straight Arrow Connector 7"/>
          <p:cNvCxnSpPr>
            <a:endCxn id="13" idx="7"/>
          </p:cNvCxnSpPr>
          <p:nvPr/>
        </p:nvCxnSpPr>
        <p:spPr>
          <a:xfrm flipH="1">
            <a:off x="3819245" y="4322023"/>
            <a:ext cx="371755" cy="6217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4" idx="0"/>
            <a:endCxn id="12" idx="5"/>
          </p:cNvCxnSpPr>
          <p:nvPr/>
        </p:nvCxnSpPr>
        <p:spPr>
          <a:xfrm flipH="1" flipV="1">
            <a:off x="4352645" y="4428845"/>
            <a:ext cx="600355" cy="5241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51509" y="5104628"/>
            <a:ext cx="97211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12" idx="6"/>
            <a:endCxn id="12" idx="0"/>
          </p:cNvCxnSpPr>
          <p:nvPr/>
        </p:nvCxnSpPr>
        <p:spPr>
          <a:xfrm flipH="1" flipV="1">
            <a:off x="4191000" y="40386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62400" y="403860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29000" y="487680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24400" y="495300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urved Connector 14"/>
          <p:cNvCxnSpPr/>
          <p:nvPr/>
        </p:nvCxnSpPr>
        <p:spPr>
          <a:xfrm flipH="1" flipV="1">
            <a:off x="4953000" y="49530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13" idx="4"/>
          </p:cNvCxnSpPr>
          <p:nvPr/>
        </p:nvCxnSpPr>
        <p:spPr>
          <a:xfrm>
            <a:off x="3429000" y="5122544"/>
            <a:ext cx="228600" cy="211456"/>
          </a:xfrm>
          <a:prstGeom prst="curvedConnector4">
            <a:avLst>
              <a:gd name="adj1" fmla="val -92593"/>
              <a:gd name="adj2" fmla="val 208108"/>
            </a:avLst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 Irreducible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any state, there is a non-zero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probability of </a:t>
            </a:r>
            <a:r>
              <a:rPr lang="en-US" dirty="0"/>
              <a:t>going from </a:t>
            </a:r>
            <a:r>
              <a:rPr lang="en-US" dirty="0" smtClean="0"/>
              <a:t>any one </a:t>
            </a:r>
            <a:br>
              <a:rPr lang="en-US" dirty="0" smtClean="0"/>
            </a:br>
            <a:r>
              <a:rPr lang="en-US" dirty="0" smtClean="0"/>
              <a:t>state to any another</a:t>
            </a:r>
          </a:p>
          <a:p>
            <a:r>
              <a:rPr lang="en-US" b="1" dirty="0" smtClean="0"/>
              <a:t>A </a:t>
            </a:r>
            <a:r>
              <a:rPr lang="en-US" b="1" dirty="0"/>
              <a:t>possible solution:</a:t>
            </a:r>
            <a:r>
              <a:rPr lang="en-US" dirty="0"/>
              <a:t> Add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 links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8" name="Straight Arrow Connector 7"/>
          <p:cNvCxnSpPr>
            <a:endCxn id="13" idx="7"/>
          </p:cNvCxnSpPr>
          <p:nvPr/>
        </p:nvCxnSpPr>
        <p:spPr>
          <a:xfrm flipH="1">
            <a:off x="3819245" y="4322023"/>
            <a:ext cx="371755" cy="6217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51509" y="5104628"/>
            <a:ext cx="97211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429000" y="4038600"/>
            <a:ext cx="1752600" cy="1295400"/>
            <a:chOff x="3429000" y="4038600"/>
            <a:chExt cx="1752600" cy="1295400"/>
          </a:xfrm>
        </p:grpSpPr>
        <p:cxnSp>
          <p:nvCxnSpPr>
            <p:cNvPr id="17" name="Straight Arrow Connector 16"/>
            <p:cNvCxnSpPr>
              <a:endCxn id="13" idx="5"/>
            </p:cNvCxnSpPr>
            <p:nvPr/>
          </p:nvCxnSpPr>
          <p:spPr>
            <a:xfrm flipH="1" flipV="1">
              <a:off x="3819245" y="5267045"/>
              <a:ext cx="959411" cy="66184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2" idx="5"/>
            </p:cNvCxnSpPr>
            <p:nvPr/>
          </p:nvCxnSpPr>
          <p:spPr>
            <a:xfrm flipH="1" flipV="1">
              <a:off x="4352645" y="4428845"/>
              <a:ext cx="828955" cy="751983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12" idx="6"/>
              <a:endCxn id="12" idx="0"/>
            </p:cNvCxnSpPr>
            <p:nvPr/>
          </p:nvCxnSpPr>
          <p:spPr>
            <a:xfrm flipH="1" flipV="1">
              <a:off x="4191000" y="40386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flipH="1" flipV="1">
              <a:off x="4953000" y="4953000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solidFill>
                <a:srgbClr val="008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endCxn id="13" idx="4"/>
            </p:cNvCxnSpPr>
            <p:nvPr/>
          </p:nvCxnSpPr>
          <p:spPr>
            <a:xfrm>
              <a:off x="3429000" y="5122544"/>
              <a:ext cx="228600" cy="211456"/>
            </a:xfrm>
            <a:prstGeom prst="curvedConnector4">
              <a:avLst>
                <a:gd name="adj1" fmla="val -92593"/>
                <a:gd name="adj2" fmla="val 208108"/>
              </a:avLst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4"/>
              <a:endCxn id="14" idx="1"/>
            </p:cNvCxnSpPr>
            <p:nvPr/>
          </p:nvCxnSpPr>
          <p:spPr>
            <a:xfrm>
              <a:off x="4191000" y="4495800"/>
              <a:ext cx="600355" cy="52415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0"/>
            </p:cNvCxnSpPr>
            <p:nvPr/>
          </p:nvCxnSpPr>
          <p:spPr>
            <a:xfrm flipV="1">
              <a:off x="3657600" y="4403444"/>
              <a:ext cx="321734" cy="47335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3962400" y="403860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29000" y="487680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24400" y="495300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1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Random Jumps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Google’s solution that does it all:</a:t>
                </a:r>
              </a:p>
              <a:p>
                <a:pPr lvl="1"/>
                <a:r>
                  <a:rPr lang="en-US" dirty="0"/>
                  <a:t>Makes </a:t>
                </a:r>
                <a:r>
                  <a:rPr lang="en-US" b="1" i="1" dirty="0"/>
                  <a:t>M</a:t>
                </a:r>
                <a:r>
                  <a:rPr lang="en-US" dirty="0"/>
                  <a:t> stochastic, aperiodic, irreducible</a:t>
                </a:r>
              </a:p>
              <a:p>
                <a:r>
                  <a:rPr lang="en-US" dirty="0" smtClean="0">
                    <a:solidFill>
                      <a:schemeClr val="accent2"/>
                    </a:solidFill>
                  </a:rPr>
                  <a:t>At each step, random surfer has two options:</a:t>
                </a:r>
              </a:p>
              <a:p>
                <a:pPr lvl="1"/>
                <a:r>
                  <a:rPr lang="en-US" dirty="0" smtClean="0"/>
                  <a:t>With probability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1-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</a:t>
                </a:r>
                <a:r>
                  <a:rPr lang="en-US" dirty="0" smtClean="0"/>
                  <a:t>,  follow a link at random</a:t>
                </a:r>
              </a:p>
              <a:p>
                <a:pPr lvl="1"/>
                <a:r>
                  <a:rPr lang="en-US" dirty="0" smtClean="0"/>
                  <a:t>With probability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</a:t>
                </a:r>
                <a:r>
                  <a:rPr lang="en-US" dirty="0" smtClean="0"/>
                  <a:t>, jump to some random page</a:t>
                </a:r>
              </a:p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PageRank equation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en-US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Brin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-Page, 98]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400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𝛽</m:t>
                        </m:r>
                        <m: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4000" b="0" i="1" dirty="0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40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40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40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40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4000" b="0" i="1" dirty="0" smtClean="0">
                        <a:latin typeface="Cambria Math"/>
                        <a:cs typeface="Times New Roman" pitchFamily="18" charset="0"/>
                      </a:rPr>
                      <m:t>+(1−</m:t>
                    </m:r>
                    <m:r>
                      <a:rPr lang="en-US" sz="40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4000" b="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  <m:f>
                      <m:fPr>
                        <m:ctrlP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000" i="1" dirty="0" smtClean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20933" y="601384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8000"/>
                </a:solidFill>
              </a:rPr>
              <a:t>d</a:t>
            </a:r>
            <a:r>
              <a:rPr lang="en-US" baseline="-25000" dirty="0" smtClean="0">
                <a:solidFill>
                  <a:srgbClr val="008000"/>
                </a:solidFill>
              </a:rPr>
              <a:t>i</a:t>
            </a:r>
            <a:r>
              <a:rPr lang="en-US" dirty="0" smtClean="0">
                <a:solidFill>
                  <a:srgbClr val="008000"/>
                </a:solidFill>
              </a:rPr>
              <a:t> … out-degree 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of node i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0034" y="5943600"/>
            <a:ext cx="4743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From now on: We assume M has no dead ends</a:t>
            </a:r>
            <a:b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That is, we follow random </a:t>
            </a: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teleport links </a:t>
            </a:r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probability 1.0 from </a:t>
            </a:r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dead-ends</a:t>
            </a:r>
          </a:p>
        </p:txBody>
      </p:sp>
    </p:spTree>
    <p:extLst>
      <p:ext uri="{BB962C8B-B14F-4D97-AF65-F5344CB8AC3E}">
        <p14:creationId xmlns:p14="http://schemas.microsoft.com/office/powerpoint/2010/main" val="234802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Analysis Algorithms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We will cover the following Link Analysis approaches </a:t>
            </a:r>
            <a:r>
              <a:rPr lang="en-US" dirty="0" smtClean="0"/>
              <a:t>to computing </a:t>
            </a:r>
            <a:r>
              <a:rPr lang="en-US" dirty="0" err="1" smtClean="0"/>
              <a:t>importances</a:t>
            </a:r>
            <a:r>
              <a:rPr lang="en-US" dirty="0" smtClean="0"/>
              <a:t> of nodes in a graph: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Page </a:t>
            </a:r>
            <a:r>
              <a:rPr lang="en-US" dirty="0"/>
              <a:t>Rank</a:t>
            </a:r>
          </a:p>
          <a:p>
            <a:pPr lvl="1"/>
            <a:r>
              <a:rPr lang="en-US" dirty="0"/>
              <a:t>Hubs and </a:t>
            </a:r>
            <a:r>
              <a:rPr lang="en-US" dirty="0" smtClean="0"/>
              <a:t>Authorities (HITS)</a:t>
            </a:r>
          </a:p>
          <a:p>
            <a:pPr lvl="1"/>
            <a:r>
              <a:rPr lang="en-US" dirty="0" smtClean="0"/>
              <a:t>Topic-Specific (Personalized) </a:t>
            </a:r>
            <a:r>
              <a:rPr lang="en-US" dirty="0"/>
              <a:t>Page </a:t>
            </a:r>
            <a:r>
              <a:rPr lang="en-US" dirty="0" smtClean="0"/>
              <a:t>Rank</a:t>
            </a:r>
          </a:p>
          <a:p>
            <a:pPr lvl="1"/>
            <a:r>
              <a:rPr lang="en-US" dirty="0" smtClean="0"/>
              <a:t>Web Spam </a:t>
            </a:r>
            <a:r>
              <a:rPr lang="en-US" dirty="0"/>
              <a:t>Detection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Google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52578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PageRank equation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Brin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-Page, 98]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→</m:t>
                        </m:r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𝛽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cs typeface="Times New Roman" pitchFamily="18" charset="0"/>
                      </a:rPr>
                      <m:t>(1−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  <m:f>
                      <m:fPr>
                        <m:ctrlP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1" dirty="0" smtClean="0">
                  <a:solidFill>
                    <a:schemeClr val="accent3"/>
                  </a:solidFill>
                </a:endParaRPr>
              </a:p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The Google Matrix </a:t>
                </a:r>
                <a:r>
                  <a:rPr lang="en-US" b="1" i="1" dirty="0" smtClean="0">
                    <a:solidFill>
                      <a:schemeClr val="accent3"/>
                    </a:solidFill>
                  </a:rPr>
                  <a:t>A</a:t>
                </a:r>
                <a:r>
                  <a:rPr lang="en-US" b="1" dirty="0" smtClean="0">
                    <a:solidFill>
                      <a:schemeClr val="accent3"/>
                    </a:solidFill>
                  </a:rPr>
                  <a:t>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+(1−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b="1" i="1" dirty="0">
                    <a:solidFill>
                      <a:schemeClr val="accent2"/>
                    </a:solidFill>
                  </a:rPr>
                  <a:t>G</a:t>
                </a:r>
                <a:r>
                  <a:rPr lang="en-US" b="1" dirty="0">
                    <a:solidFill>
                      <a:schemeClr val="accent2"/>
                    </a:solidFill>
                  </a:rPr>
                  <a:t> is stochastic, aperiodic and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irreducible, so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1" baseline="30000" dirty="0" smtClean="0"/>
              </a:p>
              <a:p>
                <a:r>
                  <a:rPr lang="en-US" b="1" dirty="0">
                    <a:solidFill>
                      <a:schemeClr val="accent2"/>
                    </a:solidFill>
                    <a:sym typeface="Symbol"/>
                  </a:rPr>
                  <a:t>What is </a:t>
                </a:r>
                <a:r>
                  <a:rPr lang="en-US" b="1" i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 </a:t>
                </a:r>
                <a:r>
                  <a:rPr lang="en-US" b="1" dirty="0" smtClean="0">
                    <a:solidFill>
                      <a:schemeClr val="accent2"/>
                    </a:solidFill>
                    <a:sym typeface="Symbol"/>
                  </a:rPr>
                  <a:t>?</a:t>
                </a:r>
                <a:endParaRPr lang="en-US" b="1" dirty="0">
                  <a:solidFill>
                    <a:schemeClr val="accent2"/>
                  </a:solidFill>
                  <a:sym typeface="Symbol"/>
                </a:endParaRPr>
              </a:p>
              <a:p>
                <a:pPr lvl="1"/>
                <a:r>
                  <a:rPr lang="en-US" dirty="0">
                    <a:sym typeface="Symbol"/>
                  </a:rPr>
                  <a:t>In practice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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=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0.85 </a:t>
                </a:r>
                <a:r>
                  <a:rPr lang="en-US" dirty="0" smtClean="0">
                    <a:sym typeface="Symbol"/>
                  </a:rPr>
                  <a:t>(make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5</a:t>
                </a:r>
                <a:r>
                  <a:rPr lang="en-US" dirty="0" smtClean="0">
                    <a:sym typeface="Symbol"/>
                  </a:rPr>
                  <a:t> steps and </a:t>
                </a:r>
                <a:r>
                  <a:rPr lang="en-US" dirty="0">
                    <a:sym typeface="Symbol"/>
                  </a:rPr>
                  <a:t>jump)</a:t>
                </a:r>
              </a:p>
              <a:p>
                <a:endParaRPr lang="en-US" b="1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5257801"/>
              </a:xfrm>
              <a:blipFill rotWithShape="1">
                <a:blip r:embed="rId2"/>
                <a:stretch>
                  <a:fillRect t="-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Random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Teleports 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latin typeface="Symbol" pitchFamily="18" charset="2"/>
                <a:sym typeface="Symbol" pitchFamily="18" charset="2"/>
              </a:rPr>
              <a:t> = 0.8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ED495-67E5-48E0-A15B-A1339E69207C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2722" name="Text Box 29"/>
          <p:cNvSpPr txBox="1">
            <a:spLocks noChangeArrowheads="1"/>
          </p:cNvSpPr>
          <p:nvPr/>
        </p:nvSpPr>
        <p:spPr bwMode="auto">
          <a:xfrm>
            <a:off x="990600" y="5089346"/>
            <a:ext cx="796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y</a:t>
            </a:r>
          </a:p>
          <a:p>
            <a:r>
              <a:rPr lang="en-US" sz="2400">
                <a:latin typeface="Times New Roman" pitchFamily="18" charset="0"/>
              </a:rPr>
              <a:t>a    =</a:t>
            </a:r>
          </a:p>
          <a:p>
            <a:r>
              <a:rPr lang="en-US" sz="2400">
                <a:latin typeface="Times New Roman" pitchFamily="18" charset="0"/>
              </a:rPr>
              <a:t>m</a:t>
            </a:r>
          </a:p>
        </p:txBody>
      </p:sp>
      <p:sp>
        <p:nvSpPr>
          <p:cNvPr id="72723" name="Text Box 30"/>
          <p:cNvSpPr txBox="1">
            <a:spLocks noChangeArrowheads="1"/>
          </p:cNvSpPr>
          <p:nvPr/>
        </p:nvSpPr>
        <p:spPr bwMode="auto">
          <a:xfrm>
            <a:off x="2378075" y="5124271"/>
            <a:ext cx="5774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</a:rPr>
              <a:t>1/3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1/3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1/3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3140075" y="5124271"/>
            <a:ext cx="723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</a:rPr>
              <a:t>0.33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0.20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0.46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3978275" y="5124271"/>
            <a:ext cx="723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</a:rPr>
              <a:t>0.24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0.20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0.52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4892675" y="5124271"/>
            <a:ext cx="723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</a:rPr>
              <a:t>0.26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0.18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0.56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6797675" y="5124271"/>
            <a:ext cx="8851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</a:rPr>
              <a:t>7/33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</a:rPr>
              <a:t>5/33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21/33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5867400" y="5470346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. . 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0" y="1321352"/>
            <a:ext cx="4985260" cy="3403048"/>
            <a:chOff x="-44008" y="1251831"/>
            <a:chExt cx="4985260" cy="3403048"/>
          </a:xfrm>
        </p:grpSpPr>
        <p:cxnSp>
          <p:nvCxnSpPr>
            <p:cNvPr id="30" name="Straight Arrow Connector 29"/>
            <p:cNvCxnSpPr>
              <a:stCxn id="51" idx="3"/>
              <a:endCxn id="50" idx="5"/>
            </p:cNvCxnSpPr>
            <p:nvPr/>
          </p:nvCxnSpPr>
          <p:spPr>
            <a:xfrm flipH="1" flipV="1">
              <a:off x="973988" y="3989120"/>
              <a:ext cx="2461200" cy="185333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20"/>
            <p:cNvGrpSpPr/>
            <p:nvPr/>
          </p:nvGrpSpPr>
          <p:grpSpPr>
            <a:xfrm>
              <a:off x="505694" y="1484745"/>
              <a:ext cx="3397788" cy="2769611"/>
              <a:chOff x="5714999" y="1828800"/>
              <a:chExt cx="1544847" cy="1138728"/>
            </a:xfrm>
          </p:grpSpPr>
          <p:cxnSp>
            <p:nvCxnSpPr>
              <p:cNvPr id="45" name="Straight Arrow Connector 44"/>
              <p:cNvCxnSpPr>
                <a:stCxn id="49" idx="4"/>
                <a:endCxn id="50" idx="7"/>
              </p:cNvCxnSpPr>
              <p:nvPr/>
            </p:nvCxnSpPr>
            <p:spPr>
              <a:xfrm flipH="1">
                <a:off x="5927915" y="2053128"/>
                <a:ext cx="445208" cy="6467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51" idx="0"/>
                <a:endCxn id="49" idx="5"/>
              </p:cNvCxnSpPr>
              <p:nvPr/>
            </p:nvCxnSpPr>
            <p:spPr>
              <a:xfrm flipH="1" flipV="1">
                <a:off x="6461316" y="2020276"/>
                <a:ext cx="673807" cy="722924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50" idx="6"/>
                <a:endCxn id="51" idx="2"/>
              </p:cNvCxnSpPr>
              <p:nvPr/>
            </p:nvCxnSpPr>
            <p:spPr>
              <a:xfrm>
                <a:off x="5964445" y="2779164"/>
                <a:ext cx="1045955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49" idx="6"/>
                <a:endCxn id="49" idx="0"/>
              </p:cNvCxnSpPr>
              <p:nvPr/>
            </p:nvCxnSpPr>
            <p:spPr>
              <a:xfrm flipH="1" flipV="1">
                <a:off x="6373123" y="1828800"/>
                <a:ext cx="124723" cy="112164"/>
              </a:xfrm>
              <a:prstGeom prst="curvedConnector4">
                <a:avLst>
                  <a:gd name="adj1" fmla="val -83333"/>
                  <a:gd name="adj2" fmla="val 183796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6248400" y="1828800"/>
                <a:ext cx="249446" cy="2243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</a:t>
                </a:r>
                <a:endParaRPr lang="en-US" sz="2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714999" y="2667000"/>
                <a:ext cx="249446" cy="2243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010400" y="2743200"/>
                <a:ext cx="249446" cy="2243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</a:t>
                </a:r>
                <a:endParaRPr lang="en-US" sz="2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2" name="Curved Connector 31"/>
            <p:cNvCxnSpPr/>
            <p:nvPr/>
          </p:nvCxnSpPr>
          <p:spPr>
            <a:xfrm flipH="1" flipV="1">
              <a:off x="3674856" y="3752272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9" idx="4"/>
              <a:endCxn id="51" idx="1"/>
            </p:cNvCxnSpPr>
            <p:nvPr/>
          </p:nvCxnSpPr>
          <p:spPr>
            <a:xfrm>
              <a:off x="1953194" y="2030355"/>
              <a:ext cx="1481994" cy="1758294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50" idx="0"/>
              <a:endCxn id="49" idx="3"/>
            </p:cNvCxnSpPr>
            <p:nvPr/>
          </p:nvCxnSpPr>
          <p:spPr>
            <a:xfrm flipV="1">
              <a:off x="780014" y="1950452"/>
              <a:ext cx="979206" cy="15729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18135060">
              <a:off x="322925" y="2613394"/>
              <a:ext cx="1414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0.8·½+0.2·⅓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rot="318447">
              <a:off x="1310742" y="3566889"/>
              <a:ext cx="1414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0.8·½+0.2·⅓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rot="419834">
              <a:off x="1548646" y="402484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0.2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·⅓ 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09825" y="3206373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0.8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+0.2·⅓ 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 rot="2896627">
              <a:off x="2611911" y="2561674"/>
              <a:ext cx="8258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0.2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·⅓ 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2760934">
              <a:off x="2143925" y="2807717"/>
              <a:ext cx="8258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0.2· ⅓ </a:t>
              </a:r>
              <a:endParaRPr lang="en-US" sz="16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2424277">
              <a:off x="-44008" y="4285547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0.2· ⅓ 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Curved Connector 41"/>
            <p:cNvCxnSpPr>
              <a:stCxn id="50" idx="4"/>
              <a:endCxn id="50" idx="2"/>
            </p:cNvCxnSpPr>
            <p:nvPr/>
          </p:nvCxnSpPr>
          <p:spPr>
            <a:xfrm rot="5400000" flipH="1">
              <a:off x="506451" y="3795461"/>
              <a:ext cx="272805" cy="274320"/>
            </a:xfrm>
            <a:prstGeom prst="curvedConnector4">
              <a:avLst>
                <a:gd name="adj1" fmla="val -83796"/>
                <a:gd name="adj2" fmla="val 183333"/>
              </a:avLst>
            </a:prstGeom>
            <a:ln w="28575">
              <a:solidFill>
                <a:srgbClr val="008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428106" y="1251831"/>
              <a:ext cx="1414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0.8·½+0.2·⅓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8135060">
              <a:off x="847089" y="2728850"/>
              <a:ext cx="1414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0.8·½+0.2·⅓ </a:t>
              </a:r>
            </a:p>
          </p:txBody>
        </p:sp>
      </p:grpSp>
      <p:sp>
        <p:nvSpPr>
          <p:cNvPr id="52" name="Rectangle 43"/>
          <p:cNvSpPr>
            <a:spLocks noChangeArrowheads="1"/>
          </p:cNvSpPr>
          <p:nvPr/>
        </p:nvSpPr>
        <p:spPr bwMode="auto">
          <a:xfrm>
            <a:off x="4987502" y="163066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4584277" y="1595735"/>
            <a:ext cx="181652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     1/2 1/2   </a:t>
            </a:r>
            <a:r>
              <a:rPr lang="en-US" sz="2400" dirty="0" smtClean="0">
                <a:latin typeface="Times New Roman" pitchFamily="18" charset="0"/>
              </a:rPr>
              <a:t>0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     1/2   0    </a:t>
            </a:r>
            <a:r>
              <a:rPr lang="en-US" sz="2400" dirty="0" smtClean="0">
                <a:latin typeface="Times New Roman" pitchFamily="18" charset="0"/>
              </a:rPr>
              <a:t>0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      0   1/2   </a:t>
            </a:r>
            <a:r>
              <a:rPr lang="en-US" sz="2400" dirty="0" smtClean="0">
                <a:latin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4" name="Rectangle 45"/>
          <p:cNvSpPr>
            <a:spLocks noChangeArrowheads="1"/>
          </p:cNvSpPr>
          <p:nvPr/>
        </p:nvSpPr>
        <p:spPr bwMode="auto">
          <a:xfrm>
            <a:off x="7543800" y="163066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7251700" y="1595735"/>
            <a:ext cx="1733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   1/3 1/3 1/3</a:t>
            </a:r>
          </a:p>
          <a:p>
            <a:r>
              <a:rPr lang="en-US" sz="2400">
                <a:latin typeface="Times New Roman" pitchFamily="18" charset="0"/>
              </a:rPr>
              <a:t>   1/3 1/3 1/3</a:t>
            </a:r>
          </a:p>
          <a:p>
            <a:r>
              <a:rPr lang="en-US" sz="2400">
                <a:latin typeface="Times New Roman" pitchFamily="18" charset="0"/>
              </a:rPr>
              <a:t>   1/3 1/3 1/3</a:t>
            </a:r>
          </a:p>
        </p:txBody>
      </p:sp>
      <p:sp>
        <p:nvSpPr>
          <p:cNvPr id="56" name="Rectangle 47"/>
          <p:cNvSpPr>
            <a:spLocks noChangeArrowheads="1"/>
          </p:cNvSpPr>
          <p:nvPr/>
        </p:nvSpPr>
        <p:spPr bwMode="auto">
          <a:xfrm>
            <a:off x="5791200" y="2971800"/>
            <a:ext cx="2216150" cy="126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5387975" y="2971800"/>
            <a:ext cx="275588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y   7/15  7/15   1</a:t>
            </a:r>
            <a:r>
              <a:rPr lang="en-US" sz="2400" dirty="0" smtClean="0">
                <a:latin typeface="Times New Roman" pitchFamily="18" charset="0"/>
              </a:rPr>
              <a:t>/15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a   7/15  1/15   </a:t>
            </a:r>
            <a:r>
              <a:rPr lang="en-US" sz="2400" dirty="0" smtClean="0">
                <a:latin typeface="Times New Roman" pitchFamily="18" charset="0"/>
              </a:rPr>
              <a:t>1/15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</a:rPr>
              <a:t>m  1/15  7/15  </a:t>
            </a:r>
            <a:r>
              <a:rPr lang="en-US" sz="2400" dirty="0" smtClean="0">
                <a:latin typeface="Times New Roman" pitchFamily="18" charset="0"/>
              </a:rPr>
              <a:t>13/15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4431877" y="193546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0.8</a:t>
            </a: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6689725" y="189894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rbel" pitchFamily="34" charset="0"/>
              </a:rPr>
              <a:t>+ 0.2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49707" y="110130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000" y="106233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1/n·1·1</a:t>
            </a:r>
            <a:r>
              <a:rPr lang="en-US" sz="2400" b="1" baseline="30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836316" y="430847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6000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9" grpId="0" autoUpdateAnimBg="0"/>
      <p:bldP spid="37920" grpId="0" autoUpdateAnimBg="0"/>
      <p:bldP spid="37921" grpId="0" autoUpdateAnimBg="0"/>
      <p:bldP spid="37922" grpId="0" autoUpdateAnimBg="0"/>
      <p:bldP spid="37923" grpId="0" autoUpdateAnimBg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/>
      <p:bldP spid="59" grpId="0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Computing Page Rank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7983870" cy="5334001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Key step is matrix-vector multiplication</a:t>
            </a:r>
          </a:p>
          <a:p>
            <a:pPr lvl="1"/>
            <a:r>
              <a:rPr lang="en-US" b="1" i="1" dirty="0" err="1" smtClean="0"/>
              <a:t>r</a:t>
            </a:r>
            <a:r>
              <a:rPr lang="en-US" baseline="30000" dirty="0" err="1" smtClean="0"/>
              <a:t>new</a:t>
            </a:r>
            <a:r>
              <a:rPr lang="en-US" dirty="0" smtClean="0"/>
              <a:t> = </a:t>
            </a:r>
            <a:r>
              <a:rPr lang="en-US" b="1" i="1" dirty="0" smtClean="0"/>
              <a:t>A </a:t>
            </a:r>
            <a:r>
              <a:rPr lang="en-US" b="1" dirty="0" smtClean="0"/>
              <a:t>∙ </a:t>
            </a:r>
            <a:r>
              <a:rPr lang="en-US" b="1" i="1" dirty="0" err="1" smtClean="0"/>
              <a:t>r</a:t>
            </a:r>
            <a:r>
              <a:rPr lang="en-US" baseline="30000" dirty="0" err="1" smtClean="0"/>
              <a:t>old</a:t>
            </a:r>
            <a:endParaRPr lang="en-US" baseline="30000" dirty="0" smtClean="0"/>
          </a:p>
          <a:p>
            <a:r>
              <a:rPr lang="en-US" dirty="0" smtClean="0"/>
              <a:t>Easy if we have enough main memory to hold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err="1" smtClean="0"/>
              <a:t>r</a:t>
            </a:r>
            <a:r>
              <a:rPr lang="en-US" baseline="30000" dirty="0" err="1" smtClean="0"/>
              <a:t>old</a:t>
            </a:r>
            <a:r>
              <a:rPr lang="en-US" dirty="0" smtClean="0"/>
              <a:t>, </a:t>
            </a:r>
            <a:r>
              <a:rPr lang="en-US" b="1" dirty="0" err="1" smtClean="0"/>
              <a:t>r</a:t>
            </a:r>
            <a:r>
              <a:rPr lang="en-US" baseline="30000" dirty="0" err="1" smtClean="0"/>
              <a:t>new</a:t>
            </a:r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Say N = 1 billion pages</a:t>
            </a:r>
          </a:p>
          <a:p>
            <a:pPr lvl="1"/>
            <a:r>
              <a:rPr lang="en-US" dirty="0" smtClean="0"/>
              <a:t>We need 4 bytes for </a:t>
            </a:r>
            <a:br>
              <a:rPr lang="en-US" dirty="0" smtClean="0"/>
            </a:br>
            <a:r>
              <a:rPr lang="en-US" dirty="0" smtClean="0"/>
              <a:t>each entry (say)</a:t>
            </a:r>
          </a:p>
          <a:p>
            <a:pPr lvl="1"/>
            <a:r>
              <a:rPr lang="en-US" dirty="0" smtClean="0"/>
              <a:t>2 billion entries for </a:t>
            </a:r>
            <a:br>
              <a:rPr lang="en-US" dirty="0" smtClean="0"/>
            </a:br>
            <a:r>
              <a:rPr lang="en-US" dirty="0" smtClean="0"/>
              <a:t>vectors, approx 8GB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Matrix </a:t>
            </a:r>
            <a:r>
              <a:rPr lang="en-US" b="1" dirty="0" smtClean="0">
                <a:solidFill>
                  <a:schemeClr val="accent3"/>
                </a:solidFill>
              </a:rPr>
              <a:t>A</a:t>
            </a:r>
            <a:r>
              <a:rPr lang="en-US" dirty="0" smtClean="0">
                <a:solidFill>
                  <a:schemeClr val="accent3"/>
                </a:solidFill>
              </a:rPr>
              <a:t> has N</a:t>
            </a:r>
            <a:r>
              <a:rPr lang="en-US" baseline="30000" dirty="0" smtClean="0">
                <a:solidFill>
                  <a:schemeClr val="accent3"/>
                </a:solidFill>
              </a:rPr>
              <a:t>2</a:t>
            </a:r>
            <a:r>
              <a:rPr lang="en-US" dirty="0" smtClean="0">
                <a:solidFill>
                  <a:schemeClr val="accent3"/>
                </a:solidFill>
              </a:rPr>
              <a:t> entries</a:t>
            </a:r>
          </a:p>
          <a:p>
            <a:pPr lvl="2"/>
            <a:r>
              <a:rPr lang="en-US" dirty="0" smtClean="0"/>
              <a:t>10</a:t>
            </a:r>
            <a:r>
              <a:rPr lang="en-US" baseline="30000" dirty="0" smtClean="0"/>
              <a:t>18</a:t>
            </a:r>
            <a:r>
              <a:rPr lang="en-US" dirty="0" smtClean="0"/>
              <a:t> is a large number!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6248400" y="4114800"/>
            <a:ext cx="992579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</a:rPr>
              <a:t>½   ½   </a:t>
            </a:r>
            <a:r>
              <a:rPr lang="en-US" dirty="0">
                <a:latin typeface="Times New Roman" pitchFamily="18" charset="0"/>
              </a:rPr>
              <a:t>0</a:t>
            </a:r>
          </a:p>
          <a:p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½   </a:t>
            </a:r>
            <a:r>
              <a:rPr lang="en-US" dirty="0">
                <a:latin typeface="Times New Roman" pitchFamily="18" charset="0"/>
              </a:rPr>
              <a:t>0   </a:t>
            </a:r>
            <a:r>
              <a:rPr lang="en-US" dirty="0" smtClean="0">
                <a:latin typeface="Times New Roman" pitchFamily="18" charset="0"/>
              </a:rPr>
              <a:t>0</a:t>
            </a:r>
            <a:endParaRPr lang="en-US" dirty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0    ½   </a:t>
            </a:r>
            <a:r>
              <a:rPr lang="en-US" dirty="0">
                <a:latin typeface="Times New Roman" pitchFamily="18" charset="0"/>
              </a:rPr>
              <a:t>1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7848600" y="4114800"/>
            <a:ext cx="118494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</a:rPr>
              <a:t>1/3 </a:t>
            </a:r>
            <a:r>
              <a:rPr lang="en-US" dirty="0">
                <a:latin typeface="Times New Roman" pitchFamily="18" charset="0"/>
              </a:rPr>
              <a:t>1/3 1/3</a:t>
            </a:r>
          </a:p>
          <a:p>
            <a:pPr algn="ctr"/>
            <a:r>
              <a:rPr lang="en-US" dirty="0" smtClean="0">
                <a:latin typeface="Times New Roman" pitchFamily="18" charset="0"/>
              </a:rPr>
              <a:t>1/3 </a:t>
            </a:r>
            <a:r>
              <a:rPr lang="en-US" dirty="0">
                <a:latin typeface="Times New Roman" pitchFamily="18" charset="0"/>
              </a:rPr>
              <a:t>1/3 1/3</a:t>
            </a:r>
          </a:p>
          <a:p>
            <a:pPr algn="ctr"/>
            <a:r>
              <a:rPr lang="en-US" dirty="0" smtClean="0">
                <a:latin typeface="Times New Roman" pitchFamily="18" charset="0"/>
              </a:rPr>
              <a:t>1/3 </a:t>
            </a:r>
            <a:r>
              <a:rPr lang="en-US" dirty="0">
                <a:latin typeface="Times New Roman" pitchFamily="18" charset="0"/>
              </a:rPr>
              <a:t>1/3 1/3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6815137" y="5410201"/>
            <a:ext cx="221615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6411912" y="5410200"/>
            <a:ext cx="26789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</a:rPr>
              <a:t>     </a:t>
            </a:r>
            <a:r>
              <a:rPr lang="en-US" sz="2400" dirty="0">
                <a:latin typeface="Times New Roman" pitchFamily="18" charset="0"/>
              </a:rPr>
              <a:t>7/15  7/15   1/15</a:t>
            </a:r>
          </a:p>
          <a:p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    </a:t>
            </a:r>
            <a:r>
              <a:rPr lang="en-US" sz="2400" dirty="0">
                <a:latin typeface="Times New Roman" pitchFamily="18" charset="0"/>
              </a:rPr>
              <a:t>7/15  1/15   1/15</a:t>
            </a:r>
          </a:p>
          <a:p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    </a:t>
            </a:r>
            <a:r>
              <a:rPr lang="en-US" sz="2400" dirty="0">
                <a:latin typeface="Times New Roman" pitchFamily="18" charset="0"/>
              </a:rPr>
              <a:t>1/15  7/15  13/15</a:t>
            </a: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5715000" y="43434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0.8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7173494" y="4343400"/>
            <a:ext cx="7393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rbel" pitchFamily="34" charset="0"/>
              </a:rPr>
              <a:t>+0.2</a:t>
            </a:r>
            <a:endParaRPr lang="en-US" sz="2400" dirty="0">
              <a:latin typeface="Corbe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12378" y="3505200"/>
            <a:ext cx="3684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b="1" dirty="0" smtClean="0"/>
              <a:t>A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sz="2400" b="1" dirty="0" smtClean="0"/>
              <a:t>∙M</a:t>
            </a:r>
            <a:r>
              <a:rPr lang="en-US" sz="2400" dirty="0" smtClean="0"/>
              <a:t> + (1-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sz="2400" dirty="0" smtClean="0"/>
              <a:t>) [1/N]</a:t>
            </a:r>
            <a:r>
              <a:rPr lang="en-US" sz="2400" baseline="-25000" dirty="0" err="1" smtClean="0"/>
              <a:t>NxN</a:t>
            </a:r>
            <a:endParaRPr lang="en-US" sz="2400" baseline="-250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6264454" y="5801380"/>
            <a:ext cx="441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 =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132135" y="4332192"/>
            <a:ext cx="676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/>
              <a:t>A</a:t>
            </a:r>
            <a:r>
              <a:rPr lang="en-US" sz="2800" dirty="0" smtClean="0"/>
              <a:t> =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96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Matrix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Formulation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Suppose there are N pages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Consider a page </a:t>
            </a:r>
            <a:r>
              <a:rPr lang="en-US" i="1" dirty="0" smtClean="0"/>
              <a:t>j</a:t>
            </a:r>
            <a:r>
              <a:rPr lang="en-US" dirty="0" smtClean="0"/>
              <a:t>, with set of out-links </a:t>
            </a:r>
            <a:r>
              <a:rPr lang="en-US" dirty="0" err="1" smtClean="0"/>
              <a:t>d</a:t>
            </a:r>
            <a:r>
              <a:rPr lang="en-US" i="1" baseline="-25000" dirty="0" err="1" smtClean="0"/>
              <a:t>j</a:t>
            </a:r>
            <a:endParaRPr lang="en-US" i="1" baseline="-25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We have </a:t>
            </a:r>
            <a:r>
              <a:rPr lang="en-US" b="1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i="1" dirty="0" smtClean="0"/>
              <a:t>1/|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|</a:t>
            </a:r>
            <a:r>
              <a:rPr lang="en-US" dirty="0" smtClean="0"/>
              <a:t> when </a:t>
            </a:r>
            <a:r>
              <a:rPr lang="en-US" i="1" dirty="0" err="1" smtClean="0"/>
              <a:t>j</a:t>
            </a:r>
            <a:r>
              <a:rPr lang="en-US" i="1" dirty="0" err="1" smtClean="0">
                <a:latin typeface="cmsy10" pitchFamily="34" charset="0"/>
              </a:rPr>
              <a:t>→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   and </a:t>
            </a:r>
            <a:r>
              <a:rPr lang="en-US" b="1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= 0</a:t>
            </a:r>
            <a:r>
              <a:rPr lang="en-US" dirty="0" smtClean="0"/>
              <a:t> otherwise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The random teleport is equivalent to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Adding a </a:t>
            </a:r>
            <a:r>
              <a:rPr lang="en-US" dirty="0" smtClean="0">
                <a:solidFill>
                  <a:schemeClr val="accent2"/>
                </a:solidFill>
              </a:rPr>
              <a:t>teleport link</a:t>
            </a:r>
            <a:r>
              <a:rPr lang="en-US" dirty="0" smtClean="0"/>
              <a:t> from </a:t>
            </a:r>
            <a:r>
              <a:rPr lang="en-US" i="1" dirty="0" smtClean="0"/>
              <a:t>j</a:t>
            </a:r>
            <a:r>
              <a:rPr lang="en-US" dirty="0" smtClean="0"/>
              <a:t> to every other page with probability </a:t>
            </a:r>
            <a:r>
              <a:rPr lang="en-US" i="1" dirty="0" smtClean="0"/>
              <a:t>(1-</a:t>
            </a:r>
            <a:r>
              <a:rPr lang="en-US" i="1" dirty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i="1" dirty="0" smtClean="0"/>
              <a:t>)/N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Reducing the probability of following each out-link from </a:t>
            </a:r>
            <a:r>
              <a:rPr lang="en-US" i="1" dirty="0" smtClean="0"/>
              <a:t>1/|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|</a:t>
            </a:r>
            <a:r>
              <a:rPr lang="en-US" dirty="0" smtClean="0"/>
              <a:t> to </a:t>
            </a:r>
            <a:r>
              <a:rPr lang="en-US" i="1" dirty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i="1" dirty="0" smtClean="0"/>
              <a:t>/|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|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Equivalent:</a:t>
            </a:r>
            <a:r>
              <a:rPr lang="en-US" dirty="0" smtClean="0"/>
              <a:t> Tax each page a fraction </a:t>
            </a:r>
            <a:r>
              <a:rPr lang="en-US" i="1" dirty="0" smtClean="0"/>
              <a:t>(1-</a:t>
            </a:r>
            <a:r>
              <a:rPr lang="en-US" i="1" dirty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i="1" dirty="0" smtClean="0"/>
              <a:t>)</a:t>
            </a:r>
            <a:r>
              <a:rPr lang="en-US" dirty="0" smtClean="0"/>
              <a:t> of its score and redistribute evenly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3AECA-BB32-4921-98F7-227BEF586A67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Rearranging the Equation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115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a:rPr lang="en-US" b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a:rPr lang="en-US" b="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  <m:r>
                          <a:rPr lang="en-US" b="0">
                            <a:latin typeface="Cambria Math"/>
                          </a:rPr>
                          <m:t>−</m:t>
                        </m:r>
                        <m:r>
                          <a:rPr lang="en-US" b="0" i="1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b="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latin typeface="Cambria Math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en-US" b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latin typeface="Cambria Math"/>
                          </a:rPr>
                          <m:t>𝑗</m:t>
                        </m:r>
                        <m:r>
                          <a:rPr lang="en-US" b="0">
                            <a:latin typeface="Cambria Math"/>
                          </a:rPr>
                          <m:t>=</m:t>
                        </m:r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𝛽</m:t>
                                </m:r>
                              </m:num>
                              <m:den>
                                <m:r>
                                  <a:rPr lang="en-US" b="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US" b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latin typeface="Cambria Math"/>
                          </a:rPr>
                          <m:t>𝑗</m:t>
                        </m:r>
                        <m:r>
                          <a:rPr lang="en-US" b="0">
                            <a:latin typeface="Cambria Math"/>
                          </a:rPr>
                          <m:t>=</m:t>
                        </m:r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b="0" i="1">
                            <a:latin typeface="Cambria Math"/>
                          </a:rPr>
                          <m:t>𝛽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  <m:r>
                              <a:rPr lang="en-US" b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𝛽</m:t>
                            </m:r>
                          </m:num>
                          <m:den>
                            <m:r>
                              <a:rPr lang="en-US" b="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latin typeface="Cambria Math"/>
                          </a:rPr>
                          <m:t>𝑗</m:t>
                        </m:r>
                        <m:r>
                          <a:rPr lang="en-US" b="0">
                            <a:latin typeface="Cambria Math"/>
                          </a:rPr>
                          <m:t>=</m:t>
                        </m:r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latin typeface="Cambria Math"/>
                          </a:rPr>
                          <m:t>𝑗</m:t>
                        </m:r>
                        <m:r>
                          <a:rPr lang="en-US" b="0">
                            <a:latin typeface="Cambria Math"/>
                          </a:rPr>
                          <m:t>=</m:t>
                        </m:r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b="0" i="1">
                            <a:latin typeface="Cambria Math"/>
                          </a:rPr>
                          <m:t>𝛽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/>
                              </a:rPr>
                              <m:t>1</m:t>
                            </m:r>
                            <m:r>
                              <a:rPr lang="en-US" b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𝛽</m:t>
                            </m:r>
                          </m:num>
                          <m:den>
                            <m:r>
                              <a:rPr lang="en-US" b="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:r>
                  <a:rPr lang="en-US" sz="2800" dirty="0" smtClean="0">
                    <a:solidFill>
                      <a:srgbClr val="008000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800" b="0">
                        <a:solidFill>
                          <a:srgbClr val="008000"/>
                        </a:solidFill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8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800" b="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 b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en-US" sz="2800" b="0" i="1">
                        <a:solidFill>
                          <a:srgbClr val="00800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2800" dirty="0">
                  <a:solidFill>
                    <a:srgbClr val="008000"/>
                  </a:solidFill>
                </a:endParaRPr>
              </a:p>
              <a:p>
                <a:r>
                  <a:rPr lang="en-US" b="1" dirty="0" smtClean="0">
                    <a:solidFill>
                      <a:schemeClr val="accent3"/>
                    </a:solidFill>
                  </a:rPr>
                  <a:t>So we get: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𝑟</m:t>
                    </m:r>
                    <m:r>
                      <a:rPr lang="en-US" b="0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𝛽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>
                        <a:latin typeface="Cambria Math"/>
                      </a:rPr>
                      <m:t>𝑀</m:t>
                    </m:r>
                    <m:r>
                      <a:rPr lang="en-US" b="0">
                        <a:latin typeface="Cambria Math"/>
                      </a:rPr>
                      <m:t>⋅</m:t>
                    </m:r>
                    <m:r>
                      <a:rPr lang="en-US" b="0" i="1">
                        <a:latin typeface="Cambria Math"/>
                      </a:rPr>
                      <m:t>𝑟</m:t>
                    </m:r>
                    <m:r>
                      <a:rPr lang="en-US" b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𝛽</m:t>
                                </m:r>
                              </m:num>
                              <m:den>
                                <m:r>
                                  <a:rPr lang="en-US" b="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0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5800" y="6160532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</a:rPr>
              <a:t>[</a:t>
            </a:r>
            <a:r>
              <a:rPr lang="en-US" i="1" dirty="0">
                <a:solidFill>
                  <a:srgbClr val="008000"/>
                </a:solidFill>
              </a:rPr>
              <a:t>x]</a:t>
            </a:r>
            <a:r>
              <a:rPr lang="en-US" i="1" baseline="-25000" dirty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… a vector  of length </a:t>
            </a:r>
            <a:r>
              <a:rPr lang="en-US" i="1" dirty="0" smtClean="0">
                <a:solidFill>
                  <a:srgbClr val="008000"/>
                </a:solidFill>
              </a:rPr>
              <a:t>N</a:t>
            </a:r>
            <a:r>
              <a:rPr lang="en-US" dirty="0" smtClean="0">
                <a:solidFill>
                  <a:srgbClr val="008000"/>
                </a:solidFill>
              </a:rPr>
              <a:t> with </a:t>
            </a:r>
            <a:r>
              <a:rPr lang="en-US" dirty="0">
                <a:solidFill>
                  <a:srgbClr val="008000"/>
                </a:solidFill>
              </a:rPr>
              <a:t>all entries </a:t>
            </a:r>
            <a:r>
              <a:rPr lang="en-US" i="1" dirty="0" smtClean="0">
                <a:solidFill>
                  <a:srgbClr val="008000"/>
                </a:solidFill>
              </a:rPr>
              <a:t>x</a:t>
            </a:r>
            <a:endParaRPr lang="en-US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8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Sparse Matrix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39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We just rearranged the </a:t>
                </a:r>
                <a:r>
                  <a:rPr lang="en-US" b="1" dirty="0" smtClean="0">
                    <a:solidFill>
                      <a:schemeClr val="accent3"/>
                    </a:solidFill>
                  </a:rPr>
                  <a:t>PageRank equation</a:t>
                </a:r>
                <a:endParaRPr lang="en-US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𝒓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>
                          <a:latin typeface="Cambria Math"/>
                        </a:rPr>
                        <m:t>𝜷</m:t>
                      </m:r>
                      <m:r>
                        <a:rPr lang="en-US">
                          <a:latin typeface="Cambria Math"/>
                        </a:rPr>
                        <m:t>𝑴</m:t>
                      </m:r>
                      <m:r>
                        <a:rPr lang="en-US">
                          <a:latin typeface="Cambria Math"/>
                        </a:rPr>
                        <m:t>⋅</m:t>
                      </m:r>
                      <m:r>
                        <a:rPr lang="en-US">
                          <a:latin typeface="Cambria Math"/>
                        </a:rPr>
                        <m:t>𝒓</m:t>
                      </m:r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𝜷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/>
                                    </a:rPr>
                                    <m:t>𝑵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  <a:p>
                <a:pPr lvl="2"/>
                <a:r>
                  <a:rPr lang="en-US" dirty="0" smtClean="0"/>
                  <a:t>where [(1-</a:t>
                </a:r>
                <a:r>
                  <a:rPr lang="en-US" dirty="0" smtClean="0">
                    <a:sym typeface="Symbol" pitchFamily="18" charset="2"/>
                  </a:rPr>
                  <a:t></a:t>
                </a:r>
                <a:r>
                  <a:rPr lang="en-US" dirty="0" smtClean="0"/>
                  <a:t>)/N]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 is a vector with all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entries (1-</a:t>
                </a:r>
                <a:r>
                  <a:rPr lang="en-US" dirty="0" smtClean="0">
                    <a:sym typeface="Symbol" pitchFamily="18" charset="2"/>
                  </a:rPr>
                  <a:t></a:t>
                </a:r>
                <a:r>
                  <a:rPr lang="en-US" dirty="0" smtClean="0"/>
                  <a:t>)/N</a:t>
                </a:r>
              </a:p>
              <a:p>
                <a:pPr lvl="8"/>
                <a:endParaRPr lang="en-US" dirty="0" smtClean="0"/>
              </a:p>
              <a:p>
                <a:r>
                  <a:rPr lang="en-US" b="1" i="1" dirty="0" smtClean="0"/>
                  <a:t>M</a:t>
                </a:r>
                <a:r>
                  <a:rPr lang="en-US" dirty="0" smtClean="0"/>
                  <a:t> is a </a:t>
                </a:r>
                <a:r>
                  <a:rPr lang="en-US" b="1" dirty="0" smtClean="0">
                    <a:solidFill>
                      <a:schemeClr val="accent3"/>
                    </a:solidFill>
                  </a:rPr>
                  <a:t>sparse matrix!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10 links per node, approx 10N entries</a:t>
                </a:r>
              </a:p>
              <a:p>
                <a:r>
                  <a:rPr lang="en-US" dirty="0" smtClean="0"/>
                  <a:t>So in each iteration, we need to:</a:t>
                </a:r>
              </a:p>
              <a:p>
                <a:pPr lvl="1"/>
                <a:r>
                  <a:rPr lang="en-US" dirty="0" smtClean="0"/>
                  <a:t>Compute </a:t>
                </a:r>
                <a:r>
                  <a:rPr lang="en-US" b="1" i="1" dirty="0" err="1" smtClean="0"/>
                  <a:t>r</a:t>
                </a:r>
                <a:r>
                  <a:rPr lang="en-US" baseline="30000" dirty="0" err="1" smtClean="0"/>
                  <a:t>new</a:t>
                </a:r>
                <a:r>
                  <a:rPr lang="en-US" dirty="0" smtClean="0"/>
                  <a:t> = </a:t>
                </a:r>
                <a:r>
                  <a:rPr lang="en-US" i="1" dirty="0" smtClean="0">
                    <a:sym typeface="Symbol" pitchFamily="18" charset="2"/>
                  </a:rPr>
                  <a:t></a:t>
                </a:r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en-US" b="1" i="1" dirty="0" smtClean="0"/>
                  <a:t>M </a:t>
                </a:r>
                <a:r>
                  <a:rPr lang="en-US" dirty="0" smtClean="0"/>
                  <a:t>∙ </a:t>
                </a:r>
                <a:r>
                  <a:rPr lang="en-US" b="1" i="1" dirty="0" err="1" smtClean="0"/>
                  <a:t>r</a:t>
                </a:r>
                <a:r>
                  <a:rPr lang="en-US" baseline="30000" dirty="0" err="1" smtClean="0"/>
                  <a:t>old</a:t>
                </a:r>
                <a:endParaRPr lang="en-US" baseline="30000" dirty="0" smtClean="0"/>
              </a:p>
              <a:p>
                <a:pPr lvl="1"/>
                <a:r>
                  <a:rPr lang="en-US" dirty="0" smtClean="0"/>
                  <a:t>Add a constant value (1-</a:t>
                </a:r>
                <a:r>
                  <a:rPr lang="en-US" dirty="0" smtClean="0">
                    <a:sym typeface="Symbol" pitchFamily="18" charset="2"/>
                  </a:rPr>
                  <a:t></a:t>
                </a:r>
                <a:r>
                  <a:rPr lang="en-US" dirty="0" smtClean="0"/>
                  <a:t>)/N to each entry in </a:t>
                </a:r>
                <a:r>
                  <a:rPr lang="en-US" b="1" i="1" dirty="0" err="1" smtClean="0"/>
                  <a:t>r</a:t>
                </a:r>
                <a:r>
                  <a:rPr lang="en-US" baseline="30000" dirty="0" err="1" smtClean="0"/>
                  <a:t>new</a:t>
                </a:r>
                <a:endParaRPr lang="en-US" baseline="30000" dirty="0" smtClean="0"/>
              </a:p>
              <a:p>
                <a:pPr lvl="1">
                  <a:buFont typeface="Wingdings" pitchFamily="2" charset="2"/>
                  <a:buNone/>
                </a:pPr>
                <a:endParaRPr lang="en-US" dirty="0" smtClean="0"/>
              </a:p>
              <a:p>
                <a:pPr lvl="1">
                  <a:buFont typeface="Wingdings" pitchFamily="2" charset="2"/>
                  <a:buNone/>
                </a:pP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911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Sparse Matrix Encoding</a:t>
            </a:r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Encode sparse matrix using only nonzero entries</a:t>
            </a:r>
          </a:p>
          <a:p>
            <a:pPr lvl="1"/>
            <a:r>
              <a:rPr lang="en-US" dirty="0" smtClean="0"/>
              <a:t>Space proportional roughly to number of links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ay 10N, or 4*10*1 billion = 40GB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till won’t fit in memory, but will fit on disk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9321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39370"/>
              </p:ext>
            </p:extLst>
          </p:nvPr>
        </p:nvGraphicFramePr>
        <p:xfrm>
          <a:off x="2057400" y="4648200"/>
          <a:ext cx="5410200" cy="1447801"/>
        </p:xfrm>
        <a:graphic>
          <a:graphicData uri="http://schemas.openxmlformats.org/drawingml/2006/table">
            <a:tbl>
              <a:tblPr/>
              <a:tblGrid>
                <a:gridCol w="1117600"/>
                <a:gridCol w="1114425"/>
                <a:gridCol w="3178175"/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1, 5, 7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17, 64, 113, 117, 245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13, 23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2101850" y="3985781"/>
            <a:ext cx="102624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source</a:t>
            </a:r>
          </a:p>
          <a:p>
            <a:pPr eaLnBrk="0" hangingPunct="0"/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node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3149311" y="4202833"/>
            <a:ext cx="1026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degree</a:t>
            </a:r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4343400" y="4209472"/>
            <a:ext cx="23791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destination nodes</a:t>
            </a:r>
          </a:p>
        </p:txBody>
      </p:sp>
    </p:spTree>
    <p:extLst>
      <p:ext uri="{BB962C8B-B14F-4D97-AF65-F5344CB8AC3E}">
        <p14:creationId xmlns:p14="http://schemas.microsoft.com/office/powerpoint/2010/main" val="8130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Algorithm: Update Step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990850"/>
          </a:xfrm>
        </p:spPr>
        <p:txBody>
          <a:bodyPr/>
          <a:lstStyle/>
          <a:p>
            <a:r>
              <a:rPr lang="en-US" dirty="0" smtClean="0"/>
              <a:t>Assume enough RAM to fit </a:t>
            </a:r>
            <a:r>
              <a:rPr lang="en-US" b="1" i="1" dirty="0" err="1" smtClean="0"/>
              <a:t>r</a:t>
            </a:r>
            <a:r>
              <a:rPr lang="en-US" i="1" baseline="30000" dirty="0" err="1" smtClean="0"/>
              <a:t>new</a:t>
            </a:r>
            <a:r>
              <a:rPr lang="en-US" dirty="0" smtClean="0"/>
              <a:t> into memory</a:t>
            </a:r>
          </a:p>
          <a:p>
            <a:pPr lvl="1"/>
            <a:r>
              <a:rPr lang="en-US" dirty="0" smtClean="0"/>
              <a:t>Store </a:t>
            </a:r>
            <a:r>
              <a:rPr lang="en-US" b="1" i="1" dirty="0" err="1" smtClean="0"/>
              <a:t>r</a:t>
            </a:r>
            <a:r>
              <a:rPr lang="en-US" i="1" baseline="30000" dirty="0" err="1" smtClean="0"/>
              <a:t>old</a:t>
            </a:r>
            <a:r>
              <a:rPr lang="en-US" dirty="0" smtClean="0"/>
              <a:t> and matrix </a:t>
            </a:r>
            <a:r>
              <a:rPr lang="en-US" b="1" dirty="0" smtClean="0"/>
              <a:t>M</a:t>
            </a:r>
            <a:r>
              <a:rPr lang="en-US" dirty="0" smtClean="0"/>
              <a:t> on disk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Then 1 step of power-iteration is: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2590800" y="4995862"/>
            <a:ext cx="41148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4648200"/>
            <a:ext cx="457200" cy="2133600"/>
            <a:chOff x="1008" y="1968"/>
            <a:chExt cx="192" cy="1344"/>
          </a:xfrm>
        </p:grpSpPr>
        <p:sp>
          <p:nvSpPr>
            <p:cNvPr id="97285" name="Rectangle 5"/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1008" y="2160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7" name="Rectangle 7"/>
            <p:cNvSpPr>
              <a:spLocks noChangeArrowheads="1"/>
            </p:cNvSpPr>
            <p:nvPr/>
          </p:nvSpPr>
          <p:spPr bwMode="auto">
            <a:xfrm>
              <a:off x="1008" y="2352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8" name="Rectangle 8"/>
            <p:cNvSpPr>
              <a:spLocks noChangeArrowheads="1"/>
            </p:cNvSpPr>
            <p:nvPr/>
          </p:nvSpPr>
          <p:spPr bwMode="auto">
            <a:xfrm>
              <a:off x="1008" y="2544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Rectangle 9"/>
            <p:cNvSpPr>
              <a:spLocks noChangeArrowheads="1"/>
            </p:cNvSpPr>
            <p:nvPr/>
          </p:nvSpPr>
          <p:spPr bwMode="auto">
            <a:xfrm>
              <a:off x="1008" y="2736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0" name="Rectangle 10"/>
            <p:cNvSpPr>
              <a:spLocks noChangeArrowheads="1"/>
            </p:cNvSpPr>
            <p:nvPr/>
          </p:nvSpPr>
          <p:spPr bwMode="auto">
            <a:xfrm>
              <a:off x="1008" y="2928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1" name="Rectangle 11"/>
            <p:cNvSpPr>
              <a:spLocks noChangeArrowheads="1"/>
            </p:cNvSpPr>
            <p:nvPr/>
          </p:nvSpPr>
          <p:spPr bwMode="auto">
            <a:xfrm>
              <a:off x="1008" y="3120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7543800" y="4648200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7543800" y="4953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7543800" y="5257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7543800" y="55626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7543800" y="5867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7543800" y="6172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Rectangle 18"/>
          <p:cNvSpPr>
            <a:spLocks noChangeArrowheads="1"/>
          </p:cNvSpPr>
          <p:nvPr/>
        </p:nvSpPr>
        <p:spPr bwMode="auto">
          <a:xfrm>
            <a:off x="7543800" y="6477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734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86362"/>
              </p:ext>
            </p:extLst>
          </p:nvPr>
        </p:nvGraphicFramePr>
        <p:xfrm>
          <a:off x="2590800" y="4953000"/>
          <a:ext cx="4343400" cy="1371600"/>
        </p:xfrm>
        <a:graphic>
          <a:graphicData uri="http://schemas.openxmlformats.org/drawingml/2006/table">
            <a:tbl>
              <a:tblPr/>
              <a:tblGrid>
                <a:gridCol w="1139825"/>
                <a:gridCol w="755650"/>
                <a:gridCol w="2447925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1, 5, 6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17, 64, 113, 117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13, 23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2667000" y="4598987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src</a:t>
            </a:r>
          </a:p>
        </p:txBody>
      </p:sp>
      <p:sp>
        <p:nvSpPr>
          <p:cNvPr id="97318" name="Text Box 38"/>
          <p:cNvSpPr txBox="1">
            <a:spLocks noChangeArrowheads="1"/>
          </p:cNvSpPr>
          <p:nvPr/>
        </p:nvSpPr>
        <p:spPr bwMode="auto">
          <a:xfrm>
            <a:off x="3429000" y="4598987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degree</a:t>
            </a:r>
          </a:p>
        </p:txBody>
      </p:sp>
      <p:sp>
        <p:nvSpPr>
          <p:cNvPr id="97319" name="Text Box 39"/>
          <p:cNvSpPr txBox="1">
            <a:spLocks noChangeArrowheads="1"/>
          </p:cNvSpPr>
          <p:nvPr/>
        </p:nvSpPr>
        <p:spPr bwMode="auto">
          <a:xfrm>
            <a:off x="4495800" y="4598987"/>
            <a:ext cx="141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destination</a:t>
            </a:r>
          </a:p>
        </p:txBody>
      </p:sp>
      <p:sp>
        <p:nvSpPr>
          <p:cNvPr id="97320" name="Text Box 40"/>
          <p:cNvSpPr txBox="1">
            <a:spLocks noChangeArrowheads="1"/>
          </p:cNvSpPr>
          <p:nvPr/>
        </p:nvSpPr>
        <p:spPr bwMode="auto">
          <a:xfrm>
            <a:off x="1066800" y="4648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97321" name="Text Box 41"/>
          <p:cNvSpPr txBox="1">
            <a:spLocks noChangeArrowheads="1"/>
          </p:cNvSpPr>
          <p:nvPr/>
        </p:nvSpPr>
        <p:spPr bwMode="auto">
          <a:xfrm>
            <a:off x="1066800" y="49371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97322" name="Text Box 42"/>
          <p:cNvSpPr txBox="1">
            <a:spLocks noChangeArrowheads="1"/>
          </p:cNvSpPr>
          <p:nvPr/>
        </p:nvSpPr>
        <p:spPr bwMode="auto">
          <a:xfrm>
            <a:off x="1066800" y="5241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97323" name="Text Box 43"/>
          <p:cNvSpPr txBox="1">
            <a:spLocks noChangeArrowheads="1"/>
          </p:cNvSpPr>
          <p:nvPr/>
        </p:nvSpPr>
        <p:spPr bwMode="auto">
          <a:xfrm>
            <a:off x="10668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1066800" y="58515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97325" name="Text Box 45"/>
          <p:cNvSpPr txBox="1">
            <a:spLocks noChangeArrowheads="1"/>
          </p:cNvSpPr>
          <p:nvPr/>
        </p:nvSpPr>
        <p:spPr bwMode="auto">
          <a:xfrm>
            <a:off x="1066800" y="61563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97326" name="Text Box 46"/>
          <p:cNvSpPr txBox="1">
            <a:spLocks noChangeArrowheads="1"/>
          </p:cNvSpPr>
          <p:nvPr/>
        </p:nvSpPr>
        <p:spPr bwMode="auto">
          <a:xfrm>
            <a:off x="1046163" y="64611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6</a:t>
            </a:r>
          </a:p>
        </p:txBody>
      </p:sp>
      <p:sp>
        <p:nvSpPr>
          <p:cNvPr id="97327" name="Text Box 47"/>
          <p:cNvSpPr txBox="1">
            <a:spLocks noChangeArrowheads="1"/>
          </p:cNvSpPr>
          <p:nvPr/>
        </p:nvSpPr>
        <p:spPr bwMode="auto">
          <a:xfrm>
            <a:off x="7945438" y="45720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97328" name="Text Box 48"/>
          <p:cNvSpPr txBox="1">
            <a:spLocks noChangeArrowheads="1"/>
          </p:cNvSpPr>
          <p:nvPr/>
        </p:nvSpPr>
        <p:spPr bwMode="auto">
          <a:xfrm>
            <a:off x="7945438" y="48609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7945438" y="51657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97330" name="Text Box 50"/>
          <p:cNvSpPr txBox="1">
            <a:spLocks noChangeArrowheads="1"/>
          </p:cNvSpPr>
          <p:nvPr/>
        </p:nvSpPr>
        <p:spPr bwMode="auto">
          <a:xfrm>
            <a:off x="7945438" y="54864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97331" name="Text Box 51"/>
          <p:cNvSpPr txBox="1">
            <a:spLocks noChangeArrowheads="1"/>
          </p:cNvSpPr>
          <p:nvPr/>
        </p:nvSpPr>
        <p:spPr bwMode="auto">
          <a:xfrm>
            <a:off x="7945438" y="57753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97332" name="Text Box 52"/>
          <p:cNvSpPr txBox="1">
            <a:spLocks noChangeArrowheads="1"/>
          </p:cNvSpPr>
          <p:nvPr/>
        </p:nvSpPr>
        <p:spPr bwMode="auto">
          <a:xfrm>
            <a:off x="7945438" y="60801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97333" name="Text Box 53"/>
          <p:cNvSpPr txBox="1">
            <a:spLocks noChangeArrowheads="1"/>
          </p:cNvSpPr>
          <p:nvPr/>
        </p:nvSpPr>
        <p:spPr bwMode="auto">
          <a:xfrm>
            <a:off x="7924800" y="6384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6</a:t>
            </a:r>
          </a:p>
        </p:txBody>
      </p:sp>
      <p:sp>
        <p:nvSpPr>
          <p:cNvPr id="97334" name="Text Box 54"/>
          <p:cNvSpPr txBox="1">
            <a:spLocks noChangeArrowheads="1"/>
          </p:cNvSpPr>
          <p:nvPr/>
        </p:nvSpPr>
        <p:spPr bwMode="auto">
          <a:xfrm>
            <a:off x="1508125" y="4162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>
              <a:ea typeface="ＭＳ Ｐゴシック" pitchFamily="-32" charset="-128"/>
            </a:endParaRPr>
          </a:p>
        </p:txBody>
      </p:sp>
      <p:sp>
        <p:nvSpPr>
          <p:cNvPr id="97335" name="Text Box 55"/>
          <p:cNvSpPr txBox="1">
            <a:spLocks noChangeArrowheads="1"/>
          </p:cNvSpPr>
          <p:nvPr/>
        </p:nvSpPr>
        <p:spPr bwMode="auto">
          <a:xfrm>
            <a:off x="1295400" y="4286250"/>
            <a:ext cx="57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r</a:t>
            </a:r>
            <a:r>
              <a:rPr lang="en-US" sz="2000" baseline="30000">
                <a:ea typeface="ＭＳ Ｐゴシック" pitchFamily="-32" charset="-128"/>
              </a:rPr>
              <a:t>new</a:t>
            </a:r>
            <a:endParaRPr lang="en-US" sz="2000" baseline="30000">
              <a:latin typeface="Verdana" pitchFamily="34" charset="0"/>
              <a:ea typeface="ＭＳ Ｐゴシック" pitchFamily="-32" charset="-128"/>
            </a:endParaRPr>
          </a:p>
        </p:txBody>
      </p:sp>
      <p:sp>
        <p:nvSpPr>
          <p:cNvPr id="97336" name="Text Box 56"/>
          <p:cNvSpPr txBox="1">
            <a:spLocks noChangeArrowheads="1"/>
          </p:cNvSpPr>
          <p:nvPr/>
        </p:nvSpPr>
        <p:spPr bwMode="auto">
          <a:xfrm>
            <a:off x="7505700" y="42672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r</a:t>
            </a:r>
            <a:r>
              <a:rPr lang="en-US" sz="2000" baseline="30000">
                <a:ea typeface="ＭＳ Ｐゴシック" pitchFamily="-32" charset="-128"/>
              </a:rPr>
              <a:t>old</a:t>
            </a:r>
            <a:endParaRPr lang="en-US" sz="2000" baseline="30000">
              <a:latin typeface="Verdana" pitchFamily="34" charset="0"/>
              <a:ea typeface="ＭＳ Ｐゴシック" pitchFamily="-32" charset="-128"/>
            </a:endParaRPr>
          </a:p>
        </p:txBody>
      </p:sp>
      <p:sp>
        <p:nvSpPr>
          <p:cNvPr id="97337" name="Text Box 57"/>
          <p:cNvSpPr txBox="1">
            <a:spLocks noChangeArrowheads="1"/>
          </p:cNvSpPr>
          <p:nvPr/>
        </p:nvSpPr>
        <p:spPr bwMode="auto">
          <a:xfrm>
            <a:off x="838200" y="2828636"/>
            <a:ext cx="7772400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Initialize all entries of </a:t>
            </a:r>
            <a:r>
              <a:rPr lang="en-US" sz="24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400" baseline="30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new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to (1-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  <a:sym typeface="Symbol" pitchFamily="18" charset="2"/>
              </a:rPr>
              <a:t>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)/N</a:t>
            </a:r>
          </a:p>
          <a:p>
            <a:pPr eaLnBrk="0" hangingPunct="0"/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For each page </a:t>
            </a:r>
            <a:r>
              <a:rPr lang="en-US" sz="2400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p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(of out-degree </a:t>
            </a:r>
            <a:r>
              <a:rPr lang="en-US" sz="2400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n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):</a:t>
            </a:r>
          </a:p>
          <a:p>
            <a:pPr eaLnBrk="0" hangingPunct="0"/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	Read into memory: </a:t>
            </a:r>
            <a:r>
              <a:rPr lang="en-US" sz="2400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p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, </a:t>
            </a:r>
            <a:r>
              <a:rPr lang="en-US" sz="2400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n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, </a:t>
            </a:r>
            <a:r>
              <a:rPr lang="en-US" sz="2400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</a:t>
            </a:r>
            <a:r>
              <a:rPr lang="en-US" sz="2400" i="1" baseline="-25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1</a:t>
            </a:r>
            <a:r>
              <a:rPr lang="en-US" sz="2400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,…,</a:t>
            </a:r>
            <a:r>
              <a:rPr lang="en-US" sz="2400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</a:t>
            </a:r>
            <a:r>
              <a:rPr lang="en-US" sz="2400" i="1" baseline="-25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n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, </a:t>
            </a:r>
            <a:r>
              <a:rPr lang="en-US" sz="2400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400" i="1" baseline="30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old</a:t>
            </a:r>
            <a:r>
              <a:rPr lang="en-US" sz="2400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(p)</a:t>
            </a:r>
          </a:p>
          <a:p>
            <a:pPr eaLnBrk="0" hangingPunct="0"/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	for j = </a:t>
            </a:r>
            <a:r>
              <a:rPr lang="en-US" sz="2400" dirty="0" smtClean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1…n: </a:t>
            </a:r>
            <a:r>
              <a:rPr lang="en-US" sz="2400" dirty="0" err="1" smtClean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400" baseline="30000" dirty="0" err="1" smtClean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new</a:t>
            </a:r>
            <a:r>
              <a:rPr lang="en-US" sz="2400" dirty="0" smtClean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</a:t>
            </a:r>
            <a:r>
              <a:rPr lang="en-US" sz="2400" baseline="-25000" dirty="0" err="1" smtClean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j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 += </a:t>
            </a:r>
            <a:r>
              <a:rPr lang="en-US" sz="2400" dirty="0" smtClean="0">
                <a:latin typeface="Arial" pitchFamily="34" charset="0"/>
                <a:ea typeface="ＭＳ Ｐゴシック" pitchFamily="-32" charset="-128"/>
                <a:cs typeface="Arial" pitchFamily="34" charset="0"/>
                <a:sym typeface="Symbol" pitchFamily="18" charset="2"/>
              </a:rPr>
              <a:t>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err="1" smtClean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400" baseline="30000" dirty="0" err="1" smtClean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old</a:t>
            </a:r>
            <a:r>
              <a:rPr lang="en-US" sz="2400" dirty="0" smtClean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(p) / n</a:t>
            </a:r>
            <a:endParaRPr lang="en-US" sz="2400" dirty="0">
              <a:latin typeface="Arial" pitchFamily="34" charset="0"/>
              <a:ea typeface="ＭＳ Ｐゴシック" pitchFamily="-32" charset="-128"/>
              <a:cs typeface="Arial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 flipH="1">
            <a:off x="6096000" y="2819400"/>
            <a:ext cx="727075" cy="447964"/>
          </a:xfrm>
          <a:prstGeom prst="rightArrow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4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Analysis</a:t>
            </a:r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enough RAM to fit </a:t>
            </a:r>
            <a:r>
              <a:rPr lang="en-US" b="1" i="1" dirty="0" err="1"/>
              <a:t>r</a:t>
            </a:r>
            <a:r>
              <a:rPr lang="en-US" i="1" baseline="30000" dirty="0" err="1"/>
              <a:t>new</a:t>
            </a:r>
            <a:r>
              <a:rPr lang="en-US" dirty="0"/>
              <a:t> into memory</a:t>
            </a:r>
          </a:p>
          <a:p>
            <a:pPr lvl="1"/>
            <a:r>
              <a:rPr lang="en-US" dirty="0"/>
              <a:t>Store </a:t>
            </a:r>
            <a:r>
              <a:rPr lang="en-US" b="1" i="1" dirty="0" err="1"/>
              <a:t>r</a:t>
            </a:r>
            <a:r>
              <a:rPr lang="en-US" i="1" baseline="30000" dirty="0" err="1"/>
              <a:t>old</a:t>
            </a:r>
            <a:r>
              <a:rPr lang="en-US" dirty="0"/>
              <a:t> and matrix </a:t>
            </a:r>
            <a:r>
              <a:rPr lang="en-US" b="1" dirty="0"/>
              <a:t>M</a:t>
            </a:r>
            <a:r>
              <a:rPr lang="en-US" dirty="0"/>
              <a:t> on disk</a:t>
            </a:r>
          </a:p>
          <a:p>
            <a:r>
              <a:rPr lang="en-US" dirty="0" smtClean="0"/>
              <a:t>In each iteration, we have to:</a:t>
            </a:r>
          </a:p>
          <a:p>
            <a:pPr lvl="1"/>
            <a:r>
              <a:rPr lang="en-US" dirty="0" smtClean="0"/>
              <a:t>Read </a:t>
            </a:r>
            <a:r>
              <a:rPr lang="en-US" b="1" i="1" dirty="0" err="1" smtClean="0"/>
              <a:t>r</a:t>
            </a:r>
            <a:r>
              <a:rPr lang="en-US" i="1" baseline="30000" dirty="0" err="1" smtClean="0"/>
              <a:t>old</a:t>
            </a:r>
            <a:r>
              <a:rPr lang="en-US" dirty="0" smtClean="0"/>
              <a:t> and </a:t>
            </a:r>
            <a:r>
              <a:rPr lang="en-US" b="1" dirty="0" smtClean="0"/>
              <a:t>M</a:t>
            </a:r>
          </a:p>
          <a:p>
            <a:pPr lvl="1"/>
            <a:r>
              <a:rPr lang="en-US" dirty="0" smtClean="0"/>
              <a:t>Write </a:t>
            </a:r>
            <a:r>
              <a:rPr lang="en-US" b="1" i="1" dirty="0" err="1" smtClean="0"/>
              <a:t>r</a:t>
            </a:r>
            <a:r>
              <a:rPr lang="en-US" i="1" baseline="30000" dirty="0" err="1" smtClean="0"/>
              <a:t>new</a:t>
            </a:r>
            <a:r>
              <a:rPr lang="en-US" dirty="0" smtClean="0"/>
              <a:t> back to disk</a:t>
            </a:r>
          </a:p>
          <a:p>
            <a:pPr lvl="1"/>
            <a:r>
              <a:rPr lang="en-US" dirty="0" smtClean="0"/>
              <a:t>IO cost = 2|</a:t>
            </a:r>
            <a:r>
              <a:rPr lang="en-US" b="1" i="1" dirty="0" smtClean="0"/>
              <a:t>r</a:t>
            </a:r>
            <a:r>
              <a:rPr lang="en-US" dirty="0" smtClean="0"/>
              <a:t>| + |</a:t>
            </a:r>
            <a:r>
              <a:rPr lang="en-US" b="1" i="1" dirty="0" smtClean="0"/>
              <a:t>M</a:t>
            </a:r>
            <a:r>
              <a:rPr lang="en-US" dirty="0" smtClean="0"/>
              <a:t>|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Question:</a:t>
            </a:r>
          </a:p>
          <a:p>
            <a:pPr lvl="1"/>
            <a:r>
              <a:rPr lang="en-US" dirty="0" smtClean="0"/>
              <a:t>What if we could not even fit </a:t>
            </a:r>
            <a:r>
              <a:rPr lang="en-US" b="1" dirty="0" err="1" smtClean="0"/>
              <a:t>r</a:t>
            </a:r>
            <a:r>
              <a:rPr lang="en-US" baseline="30000" dirty="0" err="1" smtClean="0"/>
              <a:t>new</a:t>
            </a:r>
            <a:r>
              <a:rPr lang="en-US" dirty="0" smtClean="0"/>
              <a:t> in memory?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42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Block-based Update Algorithm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2590800" y="2543175"/>
            <a:ext cx="41148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371600" y="2466975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371600" y="2771775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371600" y="3429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1371600" y="3733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1371600" y="4343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1371600" y="4648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7543800" y="2466975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7543800" y="27717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7543800" y="30765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7543800" y="33813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7543800" y="36861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7543800" y="39909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1392" name="Group 16"/>
          <p:cNvGraphicFramePr>
            <a:graphicFrameLocks noGrp="1"/>
          </p:cNvGraphicFramePr>
          <p:nvPr/>
        </p:nvGraphicFramePr>
        <p:xfrm>
          <a:off x="2590800" y="2500313"/>
          <a:ext cx="4114800" cy="1371600"/>
        </p:xfrm>
        <a:graphic>
          <a:graphicData uri="http://schemas.openxmlformats.org/drawingml/2006/table">
            <a:tbl>
              <a:tblPr/>
              <a:tblGrid>
                <a:gridCol w="957263"/>
                <a:gridCol w="960437"/>
                <a:gridCol w="2197100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0, 1, 3, 5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0, 5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2667000" y="21463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src</a:t>
            </a:r>
          </a:p>
        </p:txBody>
      </p:sp>
      <p:sp>
        <p:nvSpPr>
          <p:cNvPr id="101411" name="Text Box 35"/>
          <p:cNvSpPr txBox="1">
            <a:spLocks noChangeArrowheads="1"/>
          </p:cNvSpPr>
          <p:nvPr/>
        </p:nvSpPr>
        <p:spPr bwMode="auto">
          <a:xfrm>
            <a:off x="3429000" y="214630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degree</a:t>
            </a:r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4495800" y="2146300"/>
            <a:ext cx="141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destination</a:t>
            </a:r>
          </a:p>
        </p:txBody>
      </p:sp>
      <p:sp>
        <p:nvSpPr>
          <p:cNvPr id="101413" name="Text Box 37"/>
          <p:cNvSpPr txBox="1">
            <a:spLocks noChangeArrowheads="1"/>
          </p:cNvSpPr>
          <p:nvPr/>
        </p:nvSpPr>
        <p:spPr bwMode="auto">
          <a:xfrm>
            <a:off x="1066800" y="246697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1066800" y="27559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101415" name="Text Box 39"/>
          <p:cNvSpPr txBox="1">
            <a:spLocks noChangeArrowheads="1"/>
          </p:cNvSpPr>
          <p:nvPr/>
        </p:nvSpPr>
        <p:spPr bwMode="auto">
          <a:xfrm>
            <a:off x="1066800" y="34131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101416" name="Text Box 40"/>
          <p:cNvSpPr txBox="1">
            <a:spLocks noChangeArrowheads="1"/>
          </p:cNvSpPr>
          <p:nvPr/>
        </p:nvSpPr>
        <p:spPr bwMode="auto">
          <a:xfrm>
            <a:off x="1066800" y="3733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101417" name="Text Box 41"/>
          <p:cNvSpPr txBox="1">
            <a:spLocks noChangeArrowheads="1"/>
          </p:cNvSpPr>
          <p:nvPr/>
        </p:nvSpPr>
        <p:spPr bwMode="auto">
          <a:xfrm>
            <a:off x="1066800" y="43275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101418" name="Text Box 42"/>
          <p:cNvSpPr txBox="1">
            <a:spLocks noChangeArrowheads="1"/>
          </p:cNvSpPr>
          <p:nvPr/>
        </p:nvSpPr>
        <p:spPr bwMode="auto">
          <a:xfrm>
            <a:off x="1066800" y="46323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101419" name="Text Box 43"/>
          <p:cNvSpPr txBox="1">
            <a:spLocks noChangeArrowheads="1"/>
          </p:cNvSpPr>
          <p:nvPr/>
        </p:nvSpPr>
        <p:spPr bwMode="auto">
          <a:xfrm>
            <a:off x="7945438" y="239077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101420" name="Text Box 44"/>
          <p:cNvSpPr txBox="1">
            <a:spLocks noChangeArrowheads="1"/>
          </p:cNvSpPr>
          <p:nvPr/>
        </p:nvSpPr>
        <p:spPr bwMode="auto">
          <a:xfrm>
            <a:off x="7945438" y="26797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101421" name="Text Box 45"/>
          <p:cNvSpPr txBox="1">
            <a:spLocks noChangeArrowheads="1"/>
          </p:cNvSpPr>
          <p:nvPr/>
        </p:nvSpPr>
        <p:spPr bwMode="auto">
          <a:xfrm>
            <a:off x="7945438" y="29845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101422" name="Text Box 46"/>
          <p:cNvSpPr txBox="1">
            <a:spLocks noChangeArrowheads="1"/>
          </p:cNvSpPr>
          <p:nvPr/>
        </p:nvSpPr>
        <p:spPr bwMode="auto">
          <a:xfrm>
            <a:off x="7945438" y="330517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101423" name="Text Box 47"/>
          <p:cNvSpPr txBox="1">
            <a:spLocks noChangeArrowheads="1"/>
          </p:cNvSpPr>
          <p:nvPr/>
        </p:nvSpPr>
        <p:spPr bwMode="auto">
          <a:xfrm>
            <a:off x="7945438" y="35941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7945438" y="38989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1508125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>
              <a:ea typeface="ＭＳ Ｐゴシック" pitchFamily="-32" charset="-128"/>
            </a:endParaRPr>
          </a:p>
        </p:txBody>
      </p:sp>
      <p:sp>
        <p:nvSpPr>
          <p:cNvPr id="101426" name="Text Box 50"/>
          <p:cNvSpPr txBox="1">
            <a:spLocks noChangeArrowheads="1"/>
          </p:cNvSpPr>
          <p:nvPr/>
        </p:nvSpPr>
        <p:spPr bwMode="auto">
          <a:xfrm>
            <a:off x="1295400" y="2105025"/>
            <a:ext cx="57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r</a:t>
            </a:r>
            <a:r>
              <a:rPr lang="en-US" sz="2000" baseline="30000">
                <a:ea typeface="ＭＳ Ｐゴシック" pitchFamily="-32" charset="-128"/>
              </a:rPr>
              <a:t>new</a:t>
            </a:r>
            <a:endParaRPr lang="en-US" sz="2000" baseline="30000">
              <a:latin typeface="Verdana" pitchFamily="34" charset="0"/>
              <a:ea typeface="ＭＳ Ｐゴシック" pitchFamily="-32" charset="-128"/>
            </a:endParaRPr>
          </a:p>
        </p:txBody>
      </p:sp>
      <p:sp>
        <p:nvSpPr>
          <p:cNvPr id="101427" name="Text Box 51"/>
          <p:cNvSpPr txBox="1">
            <a:spLocks noChangeArrowheads="1"/>
          </p:cNvSpPr>
          <p:nvPr/>
        </p:nvSpPr>
        <p:spPr bwMode="auto">
          <a:xfrm>
            <a:off x="7505700" y="208597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r</a:t>
            </a:r>
            <a:r>
              <a:rPr lang="en-US" sz="2000" baseline="30000">
                <a:ea typeface="ＭＳ Ｐゴシック" pitchFamily="-32" charset="-128"/>
              </a:rPr>
              <a:t>old</a:t>
            </a:r>
            <a:endParaRPr lang="en-US" sz="2000" baseline="30000">
              <a:latin typeface="Verdana" pitchFamily="34" charset="0"/>
              <a:ea typeface="ＭＳ Ｐゴシック" pitchFamily="-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3910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Links as Votes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8"/>
            <a:endParaRPr lang="en-US" sz="400" dirty="0"/>
          </a:p>
          <a:p>
            <a:r>
              <a:rPr lang="en-US" b="1" dirty="0">
                <a:solidFill>
                  <a:schemeClr val="accent4"/>
                </a:solidFill>
              </a:rPr>
              <a:t>Idea: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Links as votes</a:t>
            </a:r>
          </a:p>
          <a:p>
            <a:pPr lvl="1"/>
            <a:r>
              <a:rPr lang="en-US" b="1" dirty="0"/>
              <a:t>Page is more important if it has more links</a:t>
            </a:r>
          </a:p>
          <a:p>
            <a:pPr lvl="2"/>
            <a:r>
              <a:rPr lang="en-US" dirty="0"/>
              <a:t>In-coming links? Out-going links?</a:t>
            </a:r>
          </a:p>
          <a:p>
            <a:r>
              <a:rPr lang="en-US" b="1" dirty="0" smtClean="0"/>
              <a:t>Think of in-links as votes:</a:t>
            </a:r>
          </a:p>
          <a:p>
            <a:pPr lvl="1"/>
            <a:r>
              <a:rPr lang="en-US" sz="2000" dirty="0" smtClean="0">
                <a:hlinkClick r:id="rId2"/>
              </a:rPr>
              <a:t>www.stanford.edu</a:t>
            </a:r>
            <a:r>
              <a:rPr lang="en-US" sz="2000" dirty="0" smtClean="0"/>
              <a:t> has 23,400 </a:t>
            </a:r>
            <a:r>
              <a:rPr lang="en-US" sz="2000" dirty="0" err="1" smtClean="0"/>
              <a:t>inlinks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3"/>
              </a:rPr>
              <a:t>www.joe-schmoe.com</a:t>
            </a:r>
            <a:r>
              <a:rPr lang="en-US" sz="2000" dirty="0" smtClean="0"/>
              <a:t> has 1 </a:t>
            </a:r>
            <a:r>
              <a:rPr lang="en-US" sz="2000" dirty="0" err="1" smtClean="0"/>
              <a:t>inlink</a:t>
            </a:r>
            <a:endParaRPr lang="en-US" sz="2000" dirty="0" smtClean="0"/>
          </a:p>
          <a:p>
            <a:pPr lvl="8"/>
            <a:endParaRPr lang="en-US" sz="1000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Are all in-links are equal?</a:t>
            </a:r>
          </a:p>
          <a:p>
            <a:pPr lvl="1"/>
            <a:r>
              <a:rPr lang="en-US" dirty="0" smtClean="0"/>
              <a:t>Links from important pages count more</a:t>
            </a:r>
          </a:p>
          <a:p>
            <a:pPr lvl="1"/>
            <a:r>
              <a:rPr lang="en-US" dirty="0" smtClean="0"/>
              <a:t>Recursive question!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571FC-5F39-4488-97BE-7C13A085097D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Analysis of Block Update</a:t>
            </a:r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to nested-loop join in databases</a:t>
            </a:r>
          </a:p>
          <a:p>
            <a:pPr lvl="1"/>
            <a:r>
              <a:rPr lang="en-US" dirty="0" smtClean="0"/>
              <a:t>Break </a:t>
            </a:r>
            <a:r>
              <a:rPr lang="en-US" b="1" i="1" dirty="0" err="1" smtClean="0"/>
              <a:t>r</a:t>
            </a:r>
            <a:r>
              <a:rPr lang="en-US" baseline="30000" dirty="0" err="1" smtClean="0"/>
              <a:t>new</a:t>
            </a:r>
            <a:r>
              <a:rPr lang="en-US" dirty="0" smtClean="0"/>
              <a:t> into </a:t>
            </a:r>
            <a:r>
              <a:rPr lang="en-US" i="1" dirty="0" smtClean="0"/>
              <a:t>k</a:t>
            </a:r>
            <a:r>
              <a:rPr lang="en-US" dirty="0" smtClean="0"/>
              <a:t> blocks that fit in memory</a:t>
            </a:r>
          </a:p>
          <a:p>
            <a:pPr lvl="1"/>
            <a:r>
              <a:rPr lang="en-US" dirty="0" smtClean="0"/>
              <a:t>Scan </a:t>
            </a:r>
            <a:r>
              <a:rPr lang="en-US" b="1" i="1" dirty="0" smtClean="0"/>
              <a:t>M</a:t>
            </a:r>
            <a:r>
              <a:rPr lang="en-US" dirty="0" smtClean="0"/>
              <a:t> and </a:t>
            </a:r>
            <a:r>
              <a:rPr lang="en-US" b="1" i="1" dirty="0" err="1" smtClean="0"/>
              <a:t>r</a:t>
            </a:r>
            <a:r>
              <a:rPr lang="en-US" baseline="30000" dirty="0" err="1" smtClean="0"/>
              <a:t>old</a:t>
            </a:r>
            <a:r>
              <a:rPr lang="en-US" dirty="0" smtClean="0"/>
              <a:t> once for each block</a:t>
            </a:r>
          </a:p>
          <a:p>
            <a:r>
              <a:rPr lang="en-US" i="1" dirty="0" smtClean="0"/>
              <a:t>k</a:t>
            </a:r>
            <a:r>
              <a:rPr lang="en-US" dirty="0" smtClean="0"/>
              <a:t> scans of </a:t>
            </a:r>
            <a:r>
              <a:rPr lang="en-US" b="1" i="1" dirty="0" smtClean="0"/>
              <a:t>M</a:t>
            </a:r>
            <a:r>
              <a:rPr lang="en-US" dirty="0" smtClean="0"/>
              <a:t> and </a:t>
            </a:r>
            <a:r>
              <a:rPr lang="en-US" b="1" i="1" dirty="0" err="1" smtClean="0"/>
              <a:t>r</a:t>
            </a:r>
            <a:r>
              <a:rPr lang="en-US" baseline="30000" dirty="0" err="1" smtClean="0"/>
              <a:t>old</a:t>
            </a:r>
            <a:endParaRPr lang="en-US" dirty="0" smtClean="0"/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(|</a:t>
            </a:r>
            <a:r>
              <a:rPr lang="en-US" b="1" i="1" dirty="0" smtClean="0"/>
              <a:t>M</a:t>
            </a:r>
            <a:r>
              <a:rPr lang="en-US" dirty="0" smtClean="0"/>
              <a:t>| + |</a:t>
            </a:r>
            <a:r>
              <a:rPr lang="en-US" b="1" i="1" dirty="0" smtClean="0"/>
              <a:t>r</a:t>
            </a:r>
            <a:r>
              <a:rPr lang="en-US" dirty="0" smtClean="0"/>
              <a:t>|) + |</a:t>
            </a:r>
            <a:r>
              <a:rPr lang="en-US" b="1" i="1" dirty="0" smtClean="0"/>
              <a:t>r</a:t>
            </a:r>
            <a:r>
              <a:rPr lang="en-US" dirty="0" smtClean="0"/>
              <a:t>| = </a:t>
            </a:r>
            <a:r>
              <a:rPr lang="en-US" dirty="0" err="1" smtClean="0"/>
              <a:t>k|</a:t>
            </a:r>
            <a:r>
              <a:rPr lang="en-US" b="1" i="1" dirty="0" err="1" smtClean="0"/>
              <a:t>M</a:t>
            </a:r>
            <a:r>
              <a:rPr lang="en-US" dirty="0" smtClean="0"/>
              <a:t>| + (</a:t>
            </a:r>
            <a:r>
              <a:rPr lang="en-US" i="1" dirty="0" smtClean="0"/>
              <a:t>k</a:t>
            </a:r>
            <a:r>
              <a:rPr lang="en-US" dirty="0" smtClean="0"/>
              <a:t>+1)|</a:t>
            </a:r>
            <a:r>
              <a:rPr lang="en-US" b="1" i="1" dirty="0" smtClean="0"/>
              <a:t>r</a:t>
            </a:r>
            <a:r>
              <a:rPr lang="en-US" dirty="0" smtClean="0"/>
              <a:t>|</a:t>
            </a:r>
          </a:p>
          <a:p>
            <a:pPr lvl="8"/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Can we do better?</a:t>
            </a:r>
          </a:p>
          <a:p>
            <a:pPr lvl="1"/>
            <a:r>
              <a:rPr lang="en-US" dirty="0" smtClean="0"/>
              <a:t>Hint: </a:t>
            </a:r>
            <a:r>
              <a:rPr lang="en-US" b="1" i="1" dirty="0" smtClean="0"/>
              <a:t>M</a:t>
            </a:r>
            <a:r>
              <a:rPr lang="en-US" dirty="0" smtClean="0"/>
              <a:t> is much bigger than </a:t>
            </a:r>
            <a:r>
              <a:rPr lang="en-US" b="1" i="1" dirty="0" smtClean="0"/>
              <a:t>r</a:t>
            </a:r>
            <a:r>
              <a:rPr lang="en-US" dirty="0" smtClean="0"/>
              <a:t> (</a:t>
            </a:r>
            <a:r>
              <a:rPr lang="en-US" dirty="0" err="1" smtClean="0"/>
              <a:t>approx</a:t>
            </a:r>
            <a:r>
              <a:rPr lang="en-US" dirty="0" smtClean="0"/>
              <a:t> 10-20x), so we must avoid reading it </a:t>
            </a:r>
            <a:r>
              <a:rPr lang="en-US" i="1" dirty="0" smtClean="0"/>
              <a:t>k</a:t>
            </a:r>
            <a:r>
              <a:rPr lang="en-US" dirty="0" smtClean="0"/>
              <a:t> times per iteration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5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Block-Stripe Update Algorithm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2590800" y="1692275"/>
            <a:ext cx="3276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371600" y="1905000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371600" y="2209800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1371600" y="3429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1371600" y="3733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1371600" y="4953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1371600" y="5257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7543800" y="2466975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7543800" y="27717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7543800" y="30765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7543800" y="33813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7543800" y="36861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7543800" y="39909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488" name="Group 16"/>
          <p:cNvGraphicFramePr>
            <a:graphicFrameLocks noGrp="1"/>
          </p:cNvGraphicFramePr>
          <p:nvPr/>
        </p:nvGraphicFramePr>
        <p:xfrm>
          <a:off x="2590800" y="1649413"/>
          <a:ext cx="3276600" cy="1371600"/>
        </p:xfrm>
        <a:graphic>
          <a:graphicData uri="http://schemas.openxmlformats.org/drawingml/2006/table">
            <a:tbl>
              <a:tblPr/>
              <a:tblGrid>
                <a:gridCol w="957263"/>
                <a:gridCol w="960437"/>
                <a:gridCol w="1358900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06" name="Text Box 34"/>
          <p:cNvSpPr txBox="1">
            <a:spLocks noChangeArrowheads="1"/>
          </p:cNvSpPr>
          <p:nvPr/>
        </p:nvSpPr>
        <p:spPr bwMode="auto">
          <a:xfrm>
            <a:off x="2667000" y="12954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src</a:t>
            </a:r>
          </a:p>
        </p:txBody>
      </p:sp>
      <p:sp>
        <p:nvSpPr>
          <p:cNvPr id="105507" name="Text Box 35"/>
          <p:cNvSpPr txBox="1">
            <a:spLocks noChangeArrowheads="1"/>
          </p:cNvSpPr>
          <p:nvPr/>
        </p:nvSpPr>
        <p:spPr bwMode="auto">
          <a:xfrm>
            <a:off x="3429000" y="129540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degree</a:t>
            </a:r>
          </a:p>
        </p:txBody>
      </p:sp>
      <p:sp>
        <p:nvSpPr>
          <p:cNvPr id="105508" name="Text Box 36"/>
          <p:cNvSpPr txBox="1">
            <a:spLocks noChangeArrowheads="1"/>
          </p:cNvSpPr>
          <p:nvPr/>
        </p:nvSpPr>
        <p:spPr bwMode="auto">
          <a:xfrm>
            <a:off x="4495800" y="1295400"/>
            <a:ext cx="141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destination</a:t>
            </a:r>
          </a:p>
        </p:txBody>
      </p:sp>
      <p:sp>
        <p:nvSpPr>
          <p:cNvPr id="105509" name="Text Box 37"/>
          <p:cNvSpPr txBox="1">
            <a:spLocks noChangeArrowheads="1"/>
          </p:cNvSpPr>
          <p:nvPr/>
        </p:nvSpPr>
        <p:spPr bwMode="auto">
          <a:xfrm>
            <a:off x="1066800" y="1905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105510" name="Text Box 38"/>
          <p:cNvSpPr txBox="1">
            <a:spLocks noChangeArrowheads="1"/>
          </p:cNvSpPr>
          <p:nvPr/>
        </p:nvSpPr>
        <p:spPr bwMode="auto">
          <a:xfrm>
            <a:off x="1066800" y="2193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105511" name="Text Box 39"/>
          <p:cNvSpPr txBox="1">
            <a:spLocks noChangeArrowheads="1"/>
          </p:cNvSpPr>
          <p:nvPr/>
        </p:nvSpPr>
        <p:spPr bwMode="auto">
          <a:xfrm>
            <a:off x="1066800" y="34131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105512" name="Text Box 40"/>
          <p:cNvSpPr txBox="1">
            <a:spLocks noChangeArrowheads="1"/>
          </p:cNvSpPr>
          <p:nvPr/>
        </p:nvSpPr>
        <p:spPr bwMode="auto">
          <a:xfrm>
            <a:off x="1066800" y="3733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105513" name="Text Box 41"/>
          <p:cNvSpPr txBox="1">
            <a:spLocks noChangeArrowheads="1"/>
          </p:cNvSpPr>
          <p:nvPr/>
        </p:nvSpPr>
        <p:spPr bwMode="auto">
          <a:xfrm>
            <a:off x="1066800" y="49371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105514" name="Text Box 42"/>
          <p:cNvSpPr txBox="1">
            <a:spLocks noChangeArrowheads="1"/>
          </p:cNvSpPr>
          <p:nvPr/>
        </p:nvSpPr>
        <p:spPr bwMode="auto">
          <a:xfrm>
            <a:off x="1066800" y="5241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105515" name="Text Box 43"/>
          <p:cNvSpPr txBox="1">
            <a:spLocks noChangeArrowheads="1"/>
          </p:cNvSpPr>
          <p:nvPr/>
        </p:nvSpPr>
        <p:spPr bwMode="auto">
          <a:xfrm>
            <a:off x="7945438" y="239077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105516" name="Text Box 44"/>
          <p:cNvSpPr txBox="1">
            <a:spLocks noChangeArrowheads="1"/>
          </p:cNvSpPr>
          <p:nvPr/>
        </p:nvSpPr>
        <p:spPr bwMode="auto">
          <a:xfrm>
            <a:off x="7945438" y="26797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105517" name="Text Box 45"/>
          <p:cNvSpPr txBox="1">
            <a:spLocks noChangeArrowheads="1"/>
          </p:cNvSpPr>
          <p:nvPr/>
        </p:nvSpPr>
        <p:spPr bwMode="auto">
          <a:xfrm>
            <a:off x="7945438" y="29845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105518" name="Text Box 46"/>
          <p:cNvSpPr txBox="1">
            <a:spLocks noChangeArrowheads="1"/>
          </p:cNvSpPr>
          <p:nvPr/>
        </p:nvSpPr>
        <p:spPr bwMode="auto">
          <a:xfrm>
            <a:off x="7945438" y="330517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105519" name="Text Box 47"/>
          <p:cNvSpPr txBox="1">
            <a:spLocks noChangeArrowheads="1"/>
          </p:cNvSpPr>
          <p:nvPr/>
        </p:nvSpPr>
        <p:spPr bwMode="auto">
          <a:xfrm>
            <a:off x="7945438" y="35941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105520" name="Text Box 48"/>
          <p:cNvSpPr txBox="1">
            <a:spLocks noChangeArrowheads="1"/>
          </p:cNvSpPr>
          <p:nvPr/>
        </p:nvSpPr>
        <p:spPr bwMode="auto">
          <a:xfrm>
            <a:off x="7945438" y="38989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105521" name="Text Box 49"/>
          <p:cNvSpPr txBox="1">
            <a:spLocks noChangeArrowheads="1"/>
          </p:cNvSpPr>
          <p:nvPr/>
        </p:nvSpPr>
        <p:spPr bwMode="auto">
          <a:xfrm>
            <a:off x="1508125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>
              <a:ea typeface="ＭＳ Ｐゴシック" pitchFamily="-32" charset="-128"/>
            </a:endParaRPr>
          </a:p>
        </p:txBody>
      </p:sp>
      <p:sp>
        <p:nvSpPr>
          <p:cNvPr id="105522" name="Text Box 50"/>
          <p:cNvSpPr txBox="1">
            <a:spLocks noChangeArrowheads="1"/>
          </p:cNvSpPr>
          <p:nvPr/>
        </p:nvSpPr>
        <p:spPr bwMode="auto">
          <a:xfrm>
            <a:off x="1295400" y="1543050"/>
            <a:ext cx="57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r</a:t>
            </a:r>
            <a:r>
              <a:rPr lang="en-US" sz="2000" baseline="30000">
                <a:ea typeface="ＭＳ Ｐゴシック" pitchFamily="-32" charset="-128"/>
              </a:rPr>
              <a:t>new</a:t>
            </a:r>
            <a:endParaRPr lang="en-US" sz="2000" baseline="30000">
              <a:latin typeface="Verdana" pitchFamily="34" charset="0"/>
              <a:ea typeface="ＭＳ Ｐゴシック" pitchFamily="-32" charset="-128"/>
            </a:endParaRPr>
          </a:p>
        </p:txBody>
      </p:sp>
      <p:sp>
        <p:nvSpPr>
          <p:cNvPr id="105523" name="Text Box 51"/>
          <p:cNvSpPr txBox="1">
            <a:spLocks noChangeArrowheads="1"/>
          </p:cNvSpPr>
          <p:nvPr/>
        </p:nvSpPr>
        <p:spPr bwMode="auto">
          <a:xfrm>
            <a:off x="7505700" y="208597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r</a:t>
            </a:r>
            <a:r>
              <a:rPr lang="en-US" sz="2000" baseline="30000">
                <a:ea typeface="ＭＳ Ｐゴシック" pitchFamily="-32" charset="-128"/>
              </a:rPr>
              <a:t>old</a:t>
            </a:r>
            <a:endParaRPr lang="en-US" sz="2000" baseline="30000">
              <a:latin typeface="Verdana" pitchFamily="34" charset="0"/>
              <a:ea typeface="ＭＳ Ｐゴシック" pitchFamily="-32" charset="-128"/>
            </a:endParaRPr>
          </a:p>
        </p:txBody>
      </p:sp>
      <p:graphicFrame>
        <p:nvGraphicFramePr>
          <p:cNvPr id="105524" name="Group 52"/>
          <p:cNvGraphicFramePr>
            <a:graphicFrameLocks noGrp="1"/>
          </p:cNvGraphicFramePr>
          <p:nvPr/>
        </p:nvGraphicFramePr>
        <p:xfrm>
          <a:off x="2590800" y="4605338"/>
          <a:ext cx="3276600" cy="1371600"/>
        </p:xfrm>
        <a:graphic>
          <a:graphicData uri="http://schemas.openxmlformats.org/drawingml/2006/table">
            <a:tbl>
              <a:tblPr/>
              <a:tblGrid>
                <a:gridCol w="957263"/>
                <a:gridCol w="960437"/>
                <a:gridCol w="1358900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542" name="Group 70"/>
          <p:cNvGraphicFramePr>
            <a:graphicFrameLocks noGrp="1"/>
          </p:cNvGraphicFramePr>
          <p:nvPr/>
        </p:nvGraphicFramePr>
        <p:xfrm>
          <a:off x="2590800" y="3359150"/>
          <a:ext cx="3276600" cy="914400"/>
        </p:xfrm>
        <a:graphic>
          <a:graphicData uri="http://schemas.openxmlformats.org/drawingml/2006/table">
            <a:tbl>
              <a:tblPr/>
              <a:tblGrid>
                <a:gridCol w="957263"/>
                <a:gridCol w="960437"/>
                <a:gridCol w="135890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129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Block-Stripe Analysis</a:t>
            </a:r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b="1" i="1" dirty="0" smtClean="0"/>
              <a:t>M</a:t>
            </a:r>
            <a:r>
              <a:rPr lang="en-US" dirty="0" smtClean="0"/>
              <a:t> into stripes</a:t>
            </a:r>
          </a:p>
          <a:p>
            <a:pPr lvl="1"/>
            <a:r>
              <a:rPr lang="en-US" dirty="0" smtClean="0"/>
              <a:t>Each stripe contains only destination nodes in the corresponding block of </a:t>
            </a:r>
            <a:r>
              <a:rPr lang="en-US" b="1" i="1" dirty="0" err="1" smtClean="0"/>
              <a:t>r</a:t>
            </a:r>
            <a:r>
              <a:rPr lang="en-US" baseline="30000" dirty="0" err="1" smtClean="0"/>
              <a:t>new</a:t>
            </a:r>
            <a:endParaRPr lang="en-US" dirty="0" smtClean="0"/>
          </a:p>
          <a:p>
            <a:r>
              <a:rPr lang="en-US" dirty="0" smtClean="0"/>
              <a:t>Some additional overhead per stripe</a:t>
            </a:r>
          </a:p>
          <a:p>
            <a:pPr lvl="1"/>
            <a:r>
              <a:rPr lang="en-US" dirty="0" smtClean="0"/>
              <a:t>But it is usually worth it</a:t>
            </a:r>
          </a:p>
          <a:p>
            <a:r>
              <a:rPr lang="en-US" dirty="0" smtClean="0"/>
              <a:t>Cost per iteration</a:t>
            </a:r>
          </a:p>
          <a:p>
            <a:pPr lvl="1"/>
            <a:r>
              <a:rPr lang="en-US" dirty="0" smtClean="0"/>
              <a:t>|</a:t>
            </a:r>
            <a:r>
              <a:rPr lang="en-US" b="1" i="1" dirty="0" smtClean="0"/>
              <a:t>M</a:t>
            </a:r>
            <a:r>
              <a:rPr lang="en-US" dirty="0" smtClean="0"/>
              <a:t>|(1+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</a:t>
            </a:r>
            <a:r>
              <a:rPr lang="en-US" dirty="0" smtClean="0"/>
              <a:t>) + (</a:t>
            </a:r>
            <a:r>
              <a:rPr lang="en-US" i="1" dirty="0" smtClean="0"/>
              <a:t>k</a:t>
            </a:r>
            <a:r>
              <a:rPr lang="en-US" dirty="0" smtClean="0"/>
              <a:t>+1)|</a:t>
            </a:r>
            <a:r>
              <a:rPr lang="en-US" b="1" i="1" dirty="0" smtClean="0"/>
              <a:t>r</a:t>
            </a:r>
            <a:r>
              <a:rPr lang="en-US" dirty="0" smtClean="0"/>
              <a:t>|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7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Problems </a:t>
            </a:r>
            <a:r>
              <a:rPr lang="en-US" dirty="0"/>
              <a:t>with </a:t>
            </a:r>
            <a:r>
              <a:rPr lang="en-US" dirty="0" smtClean="0"/>
              <a:t>Page Rank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Measures generic popularity of a page</a:t>
            </a:r>
          </a:p>
          <a:p>
            <a:pPr lvl="1"/>
            <a:r>
              <a:rPr lang="en-US" dirty="0"/>
              <a:t>Biased against topic-specific </a:t>
            </a:r>
            <a:r>
              <a:rPr lang="en-US" dirty="0" smtClean="0"/>
              <a:t>authorities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Solution:</a:t>
            </a:r>
            <a:r>
              <a:rPr lang="en-US" dirty="0" smtClean="0"/>
              <a:t> Topic-Specific PageRank (next)</a:t>
            </a:r>
            <a:endParaRPr lang="en-US" dirty="0"/>
          </a:p>
          <a:p>
            <a:r>
              <a:rPr lang="en-US" b="1" dirty="0" smtClean="0">
                <a:solidFill>
                  <a:schemeClr val="accent3"/>
                </a:solidFill>
              </a:rPr>
              <a:t>Uses </a:t>
            </a:r>
            <a:r>
              <a:rPr lang="en-US" b="1" dirty="0">
                <a:solidFill>
                  <a:schemeClr val="accent3"/>
                </a:solidFill>
              </a:rPr>
              <a:t>a single measure of importance</a:t>
            </a:r>
          </a:p>
          <a:p>
            <a:pPr lvl="1"/>
            <a:r>
              <a:rPr lang="en-US" dirty="0"/>
              <a:t>Other models e.g., </a:t>
            </a:r>
            <a:r>
              <a:rPr lang="en-US" dirty="0" smtClean="0">
                <a:solidFill>
                  <a:schemeClr val="accent2"/>
                </a:solidFill>
              </a:rPr>
              <a:t>hubs-and-authorities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Solution:</a:t>
            </a:r>
            <a:r>
              <a:rPr lang="en-US" dirty="0" smtClean="0"/>
              <a:t> Hubs-and-Authorities (next)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Susceptible </a:t>
            </a:r>
            <a:r>
              <a:rPr lang="en-US" b="1" dirty="0">
                <a:solidFill>
                  <a:schemeClr val="accent3"/>
                </a:solidFill>
              </a:rPr>
              <a:t>to Link spam</a:t>
            </a:r>
          </a:p>
          <a:p>
            <a:pPr lvl="1"/>
            <a:r>
              <a:rPr lang="en-US" dirty="0"/>
              <a:t>Artificial link topographies created in order to boost page </a:t>
            </a:r>
            <a:r>
              <a:rPr lang="en-US" dirty="0" smtClean="0"/>
              <a:t>rank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Solution:</a:t>
            </a:r>
            <a:r>
              <a:rPr lang="en-US" dirty="0" smtClean="0"/>
              <a:t> </a:t>
            </a:r>
            <a:r>
              <a:rPr lang="en-US" dirty="0" err="1" smtClean="0"/>
              <a:t>TrustRank</a:t>
            </a:r>
            <a:r>
              <a:rPr lang="en-US" dirty="0" smtClean="0"/>
              <a:t> (next)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68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Simple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Recursive Formulation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link’s vote is proportional to the </a:t>
            </a:r>
            <a:r>
              <a:rPr lang="en-US" b="1" dirty="0" smtClean="0">
                <a:solidFill>
                  <a:schemeClr val="accent2"/>
                </a:solidFill>
              </a:rPr>
              <a:t>importance</a:t>
            </a:r>
            <a:r>
              <a:rPr lang="en-US" dirty="0" smtClean="0"/>
              <a:t> of its source page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If page </a:t>
            </a:r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with importance </a:t>
            </a:r>
            <a:r>
              <a:rPr lang="en-US" i="1" dirty="0" smtClean="0">
                <a:solidFill>
                  <a:schemeClr val="accent2"/>
                </a:solidFill>
              </a:rPr>
              <a:t>x</a:t>
            </a:r>
            <a:r>
              <a:rPr lang="en-US" dirty="0" smtClean="0"/>
              <a:t> has 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 out-links, each link gets </a:t>
            </a:r>
            <a:r>
              <a:rPr lang="en-US" i="1" dirty="0" smtClean="0">
                <a:solidFill>
                  <a:schemeClr val="accent2"/>
                </a:solidFill>
              </a:rPr>
              <a:t>x/n</a:t>
            </a:r>
            <a:r>
              <a:rPr lang="en-US" dirty="0" smtClean="0"/>
              <a:t> votes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Page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 smtClean="0"/>
              <a:t>’s own importance is the sum of the votes on its in-links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EE5B40-118D-4084-B443-0CD2840CF31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Line 32"/>
          <p:cNvSpPr>
            <a:spLocks noChangeShapeType="1"/>
          </p:cNvSpPr>
          <p:nvPr/>
        </p:nvSpPr>
        <p:spPr bwMode="auto">
          <a:xfrm rot="5400000">
            <a:off x="5546725" y="5926136"/>
            <a:ext cx="533399" cy="381000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5400000" flipH="1">
            <a:off x="6221412" y="5686424"/>
            <a:ext cx="300038" cy="636587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rot="5400000" flipV="1">
            <a:off x="5850733" y="6077742"/>
            <a:ext cx="677864" cy="238126"/>
          </a:xfrm>
          <a:prstGeom prst="line">
            <a:avLst/>
          </a:prstGeom>
          <a:ln w="28575">
            <a:headEnd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 rot="5400000">
            <a:off x="6460331" y="5029994"/>
            <a:ext cx="246062" cy="244475"/>
          </a:xfrm>
          <a:prstGeom prst="ellipse">
            <a:avLst/>
          </a:prstGeom>
          <a:solidFill>
            <a:srgbClr val="00800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 rot="5400000">
            <a:off x="5698330" y="5029995"/>
            <a:ext cx="246064" cy="244475"/>
          </a:xfrm>
          <a:prstGeom prst="ellipse">
            <a:avLst/>
          </a:prstGeom>
          <a:solidFill>
            <a:srgbClr val="00800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 rot="5400000">
            <a:off x="5469731" y="6384129"/>
            <a:ext cx="246062" cy="244475"/>
          </a:xfrm>
          <a:prstGeom prst="ellipse">
            <a:avLst/>
          </a:prstGeom>
          <a:solidFill>
            <a:srgbClr val="00B0F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 rot="5400000">
            <a:off x="5915819" y="5734840"/>
            <a:ext cx="244475" cy="246062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 rot="5400000">
            <a:off x="6688931" y="6079329"/>
            <a:ext cx="246062" cy="244475"/>
          </a:xfrm>
          <a:prstGeom prst="ellipse">
            <a:avLst/>
          </a:prstGeom>
          <a:solidFill>
            <a:srgbClr val="00B0F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 rot="5400000">
            <a:off x="6231730" y="6536530"/>
            <a:ext cx="246064" cy="244475"/>
          </a:xfrm>
          <a:prstGeom prst="ellipse">
            <a:avLst/>
          </a:prstGeom>
          <a:solidFill>
            <a:srgbClr val="00B0F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rot="5400000" flipH="1">
            <a:off x="5676898" y="5454460"/>
            <a:ext cx="452439" cy="10318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rot="5400000" flipH="1" flipV="1">
            <a:off x="6066631" y="5271293"/>
            <a:ext cx="457199" cy="430213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12969" y="570920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PageRank: The “Flow”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715000" cy="5257801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A “vote” from an important page is worth more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A page is important if it is pointed to by other important pages</a:t>
            </a:r>
          </a:p>
          <a:p>
            <a:r>
              <a:rPr lang="en-US" b="1" dirty="0" smtClean="0"/>
              <a:t>Define a “rank”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="1" dirty="0" smtClean="0"/>
              <a:t> for node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855218"/>
              </p:ext>
            </p:extLst>
          </p:nvPr>
        </p:nvGraphicFramePr>
        <p:xfrm>
          <a:off x="1752600" y="4484815"/>
          <a:ext cx="2915104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3" imgW="876240" imgH="431640" progId="Equation.3">
                  <p:embed/>
                </p:oleObj>
              </mc:Choice>
              <mc:Fallback>
                <p:oleObj name="Equation" r:id="rId3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84815"/>
                        <a:ext cx="2915104" cy="1436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6572250" y="1905000"/>
            <a:ext cx="2495550" cy="2900065"/>
            <a:chOff x="6572250" y="1905000"/>
            <a:chExt cx="2495550" cy="2900065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7486649" y="2590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8610600" y="4114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Times New Roman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572250" y="4114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V="1">
              <a:off x="6877050" y="2971800"/>
              <a:ext cx="685799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 flipH="1">
              <a:off x="6953250" y="3048000"/>
              <a:ext cx="6858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 flipH="1">
              <a:off x="7029450" y="42672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7010399" y="44196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AutoShape 11"/>
            <p:cNvCxnSpPr>
              <a:cxnSpLocks noChangeShapeType="1"/>
              <a:stCxn id="28" idx="6"/>
              <a:endCxn id="28" idx="2"/>
            </p:cNvCxnSpPr>
            <p:nvPr/>
          </p:nvCxnSpPr>
          <p:spPr bwMode="auto">
            <a:xfrm flipH="1">
              <a:off x="7486649" y="2819400"/>
              <a:ext cx="457200" cy="1588"/>
            </a:xfrm>
            <a:prstGeom prst="curvedConnector5">
              <a:avLst>
                <a:gd name="adj1" fmla="val -50000"/>
                <a:gd name="adj2" fmla="val -30501269"/>
                <a:gd name="adj3" fmla="val 1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7165975" y="4343400"/>
              <a:ext cx="5597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a/2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7239000" y="3505200"/>
              <a:ext cx="5774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y/2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6705600" y="3200400"/>
              <a:ext cx="5774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a/2</a:t>
              </a: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7696200" y="3886200"/>
              <a:ext cx="4235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7391400" y="1905000"/>
              <a:ext cx="5774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y/2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6987117" y="1447800"/>
            <a:ext cx="183864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The web in 1839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400800" y="495300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Flow equations: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24600" y="5257800"/>
            <a:ext cx="2514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000" b="1" baseline="-25000" dirty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  <a:endParaRPr lang="en-US" sz="20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Solving the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Flow Equations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3 equations, 3 unknowns,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no constants</a:t>
            </a:r>
          </a:p>
          <a:p>
            <a:pPr lvl="1"/>
            <a:r>
              <a:rPr lang="en-US" dirty="0" smtClean="0"/>
              <a:t>No unique solution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Additional constraint forces uniqueness</a:t>
            </a:r>
          </a:p>
          <a:p>
            <a:pPr lvl="1"/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2/5,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2/5,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1/5</a:t>
            </a:r>
          </a:p>
          <a:p>
            <a:pPr lvl="8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Gaussian elimination method works for small examples, but we need a better method for large web-size graphs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0F6BC-1E80-4BCD-AF38-6A3CC78FD11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9400" y="1447800"/>
            <a:ext cx="2514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000" b="1" baseline="-25000" dirty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  <a:endParaRPr lang="en-US" sz="20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3567" y="123086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Flow equations: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PageRank: Matrix Formulation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Stochastic adjacency matrix </a:t>
            </a:r>
            <a:r>
              <a:rPr lang="en-US" b="1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Let page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/>
              <a:t> has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out-links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 →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, then 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200" dirty="0" smtClean="0"/>
              <a:t>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= 1/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/>
              <a:t>else  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8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 is a </a:t>
            </a:r>
            <a:r>
              <a:rPr lang="en-US" b="1" dirty="0" smtClean="0"/>
              <a:t>column stochastic matrix</a:t>
            </a:r>
          </a:p>
          <a:p>
            <a:pPr lvl="3">
              <a:lnSpc>
                <a:spcPct val="80000"/>
              </a:lnSpc>
            </a:pPr>
            <a:r>
              <a:rPr lang="en-US" dirty="0" smtClean="0"/>
              <a:t>Columns sum to 1</a:t>
            </a:r>
          </a:p>
          <a:p>
            <a:pPr lvl="8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Rank vector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 smtClean="0">
                <a:solidFill>
                  <a:schemeClr val="accent2"/>
                </a:solidFill>
              </a:rPr>
              <a:t>:</a:t>
            </a:r>
            <a:r>
              <a:rPr lang="en-US" dirty="0" smtClean="0"/>
              <a:t>  vector with an entry per page</a:t>
            </a:r>
          </a:p>
          <a:p>
            <a:pPr lvl="1">
              <a:lnSpc>
                <a:spcPct val="80000"/>
              </a:lnSpc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 is the importance score of page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pPr lvl="8">
              <a:lnSpc>
                <a:spcPct val="80000"/>
              </a:lnSpc>
            </a:pPr>
            <a:endParaRPr lang="en-US" sz="1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The flow equations can be written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			</a:t>
            </a:r>
            <a:r>
              <a:rPr lang="en-US" sz="40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40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0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M r</a:t>
            </a:r>
          </a:p>
          <a:p>
            <a:pPr>
              <a:lnSpc>
                <a:spcPct val="80000"/>
              </a:lnSpc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82754-D6A7-4E99-8E05-39BC9FF0DCF3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Example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Suppose page </a:t>
            </a:r>
            <a:r>
              <a:rPr lang="en-US" b="1" i="1" dirty="0" smtClean="0">
                <a:solidFill>
                  <a:schemeClr val="accent3"/>
                </a:solidFill>
              </a:rPr>
              <a:t>j</a:t>
            </a:r>
            <a:r>
              <a:rPr lang="en-US" b="1" dirty="0" smtClean="0">
                <a:solidFill>
                  <a:schemeClr val="accent3"/>
                </a:solidFill>
              </a:rPr>
              <a:t>  links to 3 pages, including </a:t>
            </a:r>
            <a:r>
              <a:rPr lang="en-US" b="1" i="1" dirty="0" err="1" smtClean="0">
                <a:solidFill>
                  <a:schemeClr val="accent3"/>
                </a:solidFill>
              </a:rPr>
              <a:t>i</a:t>
            </a:r>
            <a:endParaRPr lang="en-US" b="1" i="1" dirty="0" smtClean="0">
              <a:solidFill>
                <a:schemeClr val="accent3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356C98-9078-459C-96C5-C05D5164B2ED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90600" y="2182812"/>
            <a:ext cx="2682875" cy="3379788"/>
            <a:chOff x="1018" y="1104"/>
            <a:chExt cx="1690" cy="2129"/>
          </a:xfrm>
        </p:grpSpPr>
        <p:sp>
          <p:nvSpPr>
            <p:cNvPr id="47124" name="Rectangle 3"/>
            <p:cNvSpPr>
              <a:spLocks noChangeArrowheads="1"/>
            </p:cNvSpPr>
            <p:nvPr/>
          </p:nvSpPr>
          <p:spPr bwMode="auto">
            <a:xfrm>
              <a:off x="1412" y="1462"/>
              <a:ext cx="1296" cy="12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25" name="Text Box 4"/>
            <p:cNvSpPr txBox="1">
              <a:spLocks noChangeArrowheads="1"/>
            </p:cNvSpPr>
            <p:nvPr/>
          </p:nvSpPr>
          <p:spPr bwMode="auto">
            <a:xfrm>
              <a:off x="1018" y="1632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126" name="Text Box 5"/>
            <p:cNvSpPr txBox="1">
              <a:spLocks noChangeArrowheads="1"/>
            </p:cNvSpPr>
            <p:nvPr/>
          </p:nvSpPr>
          <p:spPr bwMode="auto">
            <a:xfrm>
              <a:off x="2122" y="1104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 New Roman" pitchFamily="18" charset="0"/>
                </a:rPr>
                <a:t>j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7127" name="Line 6"/>
            <p:cNvSpPr>
              <a:spLocks noChangeShapeType="1"/>
            </p:cNvSpPr>
            <p:nvPr/>
          </p:nvSpPr>
          <p:spPr bwMode="auto">
            <a:xfrm>
              <a:off x="1412" y="184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Line 7"/>
            <p:cNvSpPr>
              <a:spLocks noChangeShapeType="1"/>
            </p:cNvSpPr>
            <p:nvPr/>
          </p:nvSpPr>
          <p:spPr bwMode="auto">
            <a:xfrm>
              <a:off x="2180" y="146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Text Box 16"/>
            <p:cNvSpPr txBox="1">
              <a:spLocks noChangeArrowheads="1"/>
            </p:cNvSpPr>
            <p:nvPr/>
          </p:nvSpPr>
          <p:spPr bwMode="auto">
            <a:xfrm>
              <a:off x="1910" y="298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orbel" pitchFamily="34" charset="0"/>
                </a:rPr>
                <a:t>M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073650" y="2716212"/>
            <a:ext cx="320675" cy="2846388"/>
            <a:chOff x="3590" y="1440"/>
            <a:chExt cx="202" cy="1793"/>
          </a:xfrm>
        </p:grpSpPr>
        <p:sp>
          <p:nvSpPr>
            <p:cNvPr id="47122" name="Rectangle 11"/>
            <p:cNvSpPr>
              <a:spLocks noChangeArrowheads="1"/>
            </p:cNvSpPr>
            <p:nvPr/>
          </p:nvSpPr>
          <p:spPr bwMode="auto">
            <a:xfrm>
              <a:off x="3600" y="1440"/>
              <a:ext cx="192" cy="13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23" name="Text Box 17"/>
            <p:cNvSpPr txBox="1">
              <a:spLocks noChangeArrowheads="1"/>
            </p:cNvSpPr>
            <p:nvPr/>
          </p:nvSpPr>
          <p:spPr bwMode="auto">
            <a:xfrm>
              <a:off x="3590" y="2983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rbel" pitchFamily="34" charset="0"/>
                </a:rPr>
                <a:t>r</a:t>
              </a:r>
            </a:p>
          </p:txBody>
        </p:sp>
      </p:grp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6902450" y="5165725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rbel" pitchFamily="34" charset="0"/>
              </a:rPr>
              <a:t>r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988050" y="2716212"/>
            <a:ext cx="1628775" cy="2133600"/>
            <a:chOff x="4166" y="1440"/>
            <a:chExt cx="1026" cy="1344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4166" y="1440"/>
              <a:ext cx="778" cy="1344"/>
              <a:chOff x="4166" y="1440"/>
              <a:chExt cx="778" cy="1344"/>
            </a:xfrm>
          </p:grpSpPr>
          <p:sp>
            <p:nvSpPr>
              <p:cNvPr id="47120" name="Rectangle 13"/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3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rbel" pitchFamily="34" charset="0"/>
                </a:endParaRPr>
              </a:p>
            </p:txBody>
          </p:sp>
          <p:sp>
            <p:nvSpPr>
              <p:cNvPr id="47121" name="Text Box 15"/>
              <p:cNvSpPr txBox="1">
                <a:spLocks noChangeArrowheads="1"/>
              </p:cNvSpPr>
              <p:nvPr/>
            </p:nvSpPr>
            <p:spPr bwMode="auto">
              <a:xfrm>
                <a:off x="4166" y="1927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rbel" pitchFamily="34" charset="0"/>
                  </a:rPr>
                  <a:t>=</a:t>
                </a:r>
              </a:p>
            </p:txBody>
          </p:sp>
        </p:grpSp>
        <p:sp>
          <p:nvSpPr>
            <p:cNvPr id="47118" name="Line 23"/>
            <p:cNvSpPr>
              <a:spLocks noChangeShapeType="1"/>
            </p:cNvSpPr>
            <p:nvPr/>
          </p:nvSpPr>
          <p:spPr bwMode="auto">
            <a:xfrm>
              <a:off x="4752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Rectangle 24"/>
            <p:cNvSpPr>
              <a:spLocks noChangeArrowheads="1"/>
            </p:cNvSpPr>
            <p:nvPr/>
          </p:nvSpPr>
          <p:spPr bwMode="auto">
            <a:xfrm>
              <a:off x="5040" y="1728"/>
              <a:ext cx="1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orbel" pitchFamily="34" charset="0"/>
                </a:rPr>
                <a:t>i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2835275" y="3360737"/>
            <a:ext cx="2020888" cy="914400"/>
            <a:chOff x="2180" y="1846"/>
            <a:chExt cx="1273" cy="576"/>
          </a:xfrm>
        </p:grpSpPr>
        <p:sp>
          <p:nvSpPr>
            <p:cNvPr id="47115" name="Text Box 9"/>
            <p:cNvSpPr txBox="1">
              <a:spLocks noChangeArrowheads="1"/>
            </p:cNvSpPr>
            <p:nvPr/>
          </p:nvSpPr>
          <p:spPr bwMode="auto">
            <a:xfrm>
              <a:off x="3092" y="2134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1/3</a:t>
              </a:r>
            </a:p>
          </p:txBody>
        </p:sp>
        <p:sp>
          <p:nvSpPr>
            <p:cNvPr id="47116" name="Line 10"/>
            <p:cNvSpPr>
              <a:spLocks noChangeShapeType="1"/>
            </p:cNvSpPr>
            <p:nvPr/>
          </p:nvSpPr>
          <p:spPr bwMode="auto">
            <a:xfrm flipH="1" flipV="1">
              <a:off x="2180" y="184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70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28141</TotalTime>
  <Words>2599</Words>
  <Application>Microsoft Office PowerPoint</Application>
  <PresentationFormat>On-screen Show (4:3)</PresentationFormat>
  <Paragraphs>762</Paragraphs>
  <Slides>43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Office Theme</vt:lpstr>
      <vt:lpstr>Equation</vt:lpstr>
      <vt:lpstr>Microsoft Equation 3.0</vt:lpstr>
      <vt:lpstr>Link Analysis:  PageRank</vt:lpstr>
      <vt:lpstr>Ranking Nodes on the Graph</vt:lpstr>
      <vt:lpstr>Link Analysis Algorithms</vt:lpstr>
      <vt:lpstr>Links as Votes</vt:lpstr>
      <vt:lpstr>Simple Recursive Formulation</vt:lpstr>
      <vt:lpstr>PageRank: The “Flow” Model</vt:lpstr>
      <vt:lpstr>Solving the Flow Equations</vt:lpstr>
      <vt:lpstr>PageRank: Matrix Formulation</vt:lpstr>
      <vt:lpstr>Example</vt:lpstr>
      <vt:lpstr>Eigenvector Formulation</vt:lpstr>
      <vt:lpstr>Example: Flow Equations &amp; M</vt:lpstr>
      <vt:lpstr>Power Iteration Method</vt:lpstr>
      <vt:lpstr>PageRank: How to solve?</vt:lpstr>
      <vt:lpstr>Random Walk Interpretation</vt:lpstr>
      <vt:lpstr>The Stationary Distribution</vt:lpstr>
      <vt:lpstr>PageRank: Three Questions</vt:lpstr>
      <vt:lpstr>Does This Converge?</vt:lpstr>
      <vt:lpstr>Does it Converge to What We Want?</vt:lpstr>
      <vt:lpstr>Problems with the “Flow” Model</vt:lpstr>
      <vt:lpstr>Problem: Spider Traps</vt:lpstr>
      <vt:lpstr>Solution: Random Teleports</vt:lpstr>
      <vt:lpstr>Problem: Dead Ends</vt:lpstr>
      <vt:lpstr>Solution: Dead Ends</vt:lpstr>
      <vt:lpstr>Why Teleports Solve the Problem?</vt:lpstr>
      <vt:lpstr>Why is This Analogy Useful?</vt:lpstr>
      <vt:lpstr>Make M Stochastic</vt:lpstr>
      <vt:lpstr>Make M Aperiodic</vt:lpstr>
      <vt:lpstr>Make M Irreducible</vt:lpstr>
      <vt:lpstr>Solution: Random Jumps</vt:lpstr>
      <vt:lpstr>The Google Matrix</vt:lpstr>
      <vt:lpstr>Random Teleports ( = 0.8)</vt:lpstr>
      <vt:lpstr>Computing Page Rank</vt:lpstr>
      <vt:lpstr>Matrix Formulation</vt:lpstr>
      <vt:lpstr>Rearranging the Equation</vt:lpstr>
      <vt:lpstr>Sparse Matrix Formulation</vt:lpstr>
      <vt:lpstr>Sparse Matrix Encoding</vt:lpstr>
      <vt:lpstr>Basic Algorithm: Update Step</vt:lpstr>
      <vt:lpstr>Analysis</vt:lpstr>
      <vt:lpstr>Block-based Update Algorithm</vt:lpstr>
      <vt:lpstr>Analysis of Block Update</vt:lpstr>
      <vt:lpstr>Block-Stripe Update Algorithm</vt:lpstr>
      <vt:lpstr>Block-Stripe Analysis</vt:lpstr>
      <vt:lpstr>Some Problems with Page Rank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George Pallis</cp:lastModifiedBy>
  <cp:revision>1503</cp:revision>
  <cp:lastPrinted>2012-03-13T08:48:16Z</cp:lastPrinted>
  <dcterms:created xsi:type="dcterms:W3CDTF">2009-06-12T17:14:38Z</dcterms:created>
  <dcterms:modified xsi:type="dcterms:W3CDTF">2012-03-13T08:48:33Z</dcterms:modified>
</cp:coreProperties>
</file>