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58" r:id="rId3"/>
    <p:sldId id="456" r:id="rId4"/>
    <p:sldId id="459" r:id="rId5"/>
    <p:sldId id="507" r:id="rId6"/>
    <p:sldId id="460" r:id="rId7"/>
    <p:sldId id="461" r:id="rId8"/>
    <p:sldId id="462" r:id="rId9"/>
    <p:sldId id="544" r:id="rId10"/>
    <p:sldId id="511" r:id="rId11"/>
    <p:sldId id="532" r:id="rId12"/>
    <p:sldId id="533" r:id="rId13"/>
    <p:sldId id="534" r:id="rId14"/>
    <p:sldId id="535" r:id="rId15"/>
    <p:sldId id="536" r:id="rId16"/>
    <p:sldId id="540" r:id="rId17"/>
    <p:sldId id="541" r:id="rId18"/>
    <p:sldId id="516" r:id="rId19"/>
    <p:sldId id="517" r:id="rId20"/>
    <p:sldId id="518" r:id="rId21"/>
    <p:sldId id="542" r:id="rId22"/>
    <p:sldId id="543" r:id="rId23"/>
    <p:sldId id="548" r:id="rId24"/>
    <p:sldId id="521" r:id="rId25"/>
    <p:sldId id="522" r:id="rId26"/>
    <p:sldId id="523" r:id="rId27"/>
    <p:sldId id="525" r:id="rId28"/>
    <p:sldId id="526" r:id="rId29"/>
    <p:sldId id="528" r:id="rId30"/>
    <p:sldId id="529" r:id="rId31"/>
    <p:sldId id="557" r:id="rId32"/>
    <p:sldId id="556" r:id="rId33"/>
    <p:sldId id="464" r:id="rId34"/>
    <p:sldId id="558" r:id="rId35"/>
    <p:sldId id="465" r:id="rId36"/>
    <p:sldId id="466" r:id="rId37"/>
    <p:sldId id="467" r:id="rId38"/>
    <p:sldId id="559" r:id="rId39"/>
    <p:sldId id="560" r:id="rId40"/>
    <p:sldId id="561" r:id="rId41"/>
    <p:sldId id="474" r:id="rId42"/>
    <p:sldId id="475" r:id="rId43"/>
    <p:sldId id="476" r:id="rId44"/>
    <p:sldId id="562" r:id="rId45"/>
    <p:sldId id="478" r:id="rId46"/>
    <p:sldId id="483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8000"/>
    <a:srgbClr val="FF0066"/>
    <a:srgbClr val="0000FF"/>
    <a:srgbClr val="D6009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9" autoAdjust="0"/>
    <p:restoredTop sz="82863" autoAdjust="0"/>
  </p:normalViewPr>
  <p:slideViewPr>
    <p:cSldViewPr>
      <p:cViewPr>
        <p:scale>
          <a:sx n="103" d="100"/>
          <a:sy n="103" d="100"/>
        </p:scale>
        <p:origin x="-185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BC174-4AAD-4789-8155-44EBE776B121}" type="slidenum">
              <a:rPr lang="en-US"/>
              <a:pPr/>
              <a:t>3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B97CF-CFE2-414C-B9A5-428D37FC7F54}" type="slidenum">
              <a:rPr lang="en-US"/>
              <a:pPr/>
              <a:t>4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B97CF-CFE2-414C-B9A5-428D37FC7F54}" type="slidenum">
              <a:rPr lang="en-US"/>
              <a:pPr/>
              <a:t>5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B1B33-3DB5-487A-9A94-EB0FF87D1B81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15090-2406-4EE3-B214-9C83997244EF}" type="slidenum">
              <a:rPr lang="en-US"/>
              <a:pPr/>
              <a:t>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6B95D-3323-4703-8C13-16AE68503BE8}" type="slidenum">
              <a:rPr lang="en-US"/>
              <a:pPr/>
              <a:t>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19B0-7149-4EAB-A494-039FD7C47115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CFFD-5208-4FA6-A967-E68A86EC4EA4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BF95-7591-4220-99F0-B4F5338B2DCE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3E57-BB53-436E-89D6-DE607855D503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2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267-6C01-4CA0-867A-AE56DE54D09B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2D-94BC-491A-B2B7-15B300A1D588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B31-5323-41BE-88C5-C4365CFCCEDF}" type="datetime1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3BB0-6B17-4942-AB39-862474135A14}" type="datetime1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4C52-7AE4-47A0-BB48-D9BF2F69FF5A}" type="datetime1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7E0C-69DE-47BB-8DDC-AA1D97396C69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A875-6947-4AB2-9548-8AD37378339D}" type="datetime1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96E9-EF71-4860-9C25-89A6910C46A0}" type="datetime1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Slides by Jure </a:t>
            </a:r>
            <a:r>
              <a:rPr lang="en-US" dirty="0" err="1" smtClean="0"/>
              <a:t>Leskovec</a:t>
            </a:r>
            <a:r>
              <a:rPr lang="en-US" dirty="0" smtClean="0"/>
              <a:t>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Link Analysis: </a:t>
            </a:r>
            <a:br>
              <a:rPr lang="en-US" sz="4800" dirty="0"/>
            </a:br>
            <a:r>
              <a:rPr lang="en-US" sz="4800" dirty="0"/>
              <a:t>PageRank and Similar Ideas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Web Spam</a:t>
            </a:r>
            <a:r>
              <a:rPr lang="en-US" dirty="0"/>
              <a:t>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66FF"/>
                </a:solidFill>
              </a:rPr>
              <a:t>Spamming:</a:t>
            </a:r>
            <a:r>
              <a:rPr lang="en-US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any </a:t>
            </a:r>
            <a:r>
              <a:rPr lang="en-US" dirty="0"/>
              <a:t>deliberate action </a:t>
            </a:r>
            <a:r>
              <a:rPr lang="en-US" dirty="0" smtClean="0"/>
              <a:t>to </a:t>
            </a:r>
            <a:r>
              <a:rPr lang="en-US" dirty="0"/>
              <a:t>boost a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page’s </a:t>
            </a:r>
            <a:r>
              <a:rPr lang="en-US" dirty="0"/>
              <a:t>position in search engine results, </a:t>
            </a:r>
            <a:r>
              <a:rPr lang="en-US" dirty="0" smtClean="0"/>
              <a:t>incommensurate </a:t>
            </a:r>
            <a:r>
              <a:rPr lang="en-US" dirty="0"/>
              <a:t>with page’s real value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66FF"/>
                </a:solidFill>
              </a:rPr>
              <a:t>Spam: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web </a:t>
            </a:r>
            <a:r>
              <a:rPr lang="en-US" dirty="0"/>
              <a:t>pages that are the result </a:t>
            </a:r>
            <a:r>
              <a:rPr lang="en-US" dirty="0" smtClean="0"/>
              <a:t>of spamming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is a very broad </a:t>
            </a:r>
            <a:r>
              <a:rPr lang="en-US" dirty="0" smtClean="0"/>
              <a:t>definition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SEO industry might disagree!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SEO = search engine </a:t>
            </a:r>
            <a:r>
              <a:rPr lang="en-US" dirty="0" smtClean="0"/>
              <a:t>optimization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Approximately </a:t>
            </a:r>
            <a:r>
              <a:rPr lang="en-US" dirty="0">
                <a:solidFill>
                  <a:schemeClr val="accent3"/>
                </a:solidFill>
              </a:rPr>
              <a:t>10-15%</a:t>
            </a:r>
            <a:r>
              <a:rPr lang="en-US" dirty="0"/>
              <a:t> of web pages are spam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6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Early search engines:</a:t>
            </a:r>
          </a:p>
          <a:p>
            <a:pPr lvl="1"/>
            <a:r>
              <a:rPr lang="en-US" dirty="0" smtClean="0"/>
              <a:t>Crawl the Web</a:t>
            </a:r>
          </a:p>
          <a:p>
            <a:pPr lvl="1"/>
            <a:r>
              <a:rPr lang="en-US" dirty="0" smtClean="0"/>
              <a:t>Index pages by the words they contained</a:t>
            </a:r>
          </a:p>
          <a:p>
            <a:pPr lvl="1"/>
            <a:r>
              <a:rPr lang="en-US" dirty="0"/>
              <a:t>Respond to </a:t>
            </a:r>
            <a:r>
              <a:rPr lang="en-US" sz="2900" dirty="0"/>
              <a:t>search queries </a:t>
            </a:r>
            <a:r>
              <a:rPr lang="en-US" dirty="0"/>
              <a:t>(lists </a:t>
            </a:r>
            <a:r>
              <a:rPr lang="en-US" dirty="0" smtClean="0"/>
              <a:t>of words</a:t>
            </a:r>
            <a:r>
              <a:rPr lang="en-US" dirty="0"/>
              <a:t>) with the pages </a:t>
            </a:r>
            <a:r>
              <a:rPr lang="en-US" dirty="0" smtClean="0"/>
              <a:t>containing those words</a:t>
            </a:r>
          </a:p>
          <a:p>
            <a:r>
              <a:rPr lang="en-US" b="1" dirty="0">
                <a:solidFill>
                  <a:schemeClr val="accent3"/>
                </a:solidFill>
              </a:rPr>
              <a:t>Early p</a:t>
            </a:r>
            <a:r>
              <a:rPr lang="en-US" b="1" dirty="0" smtClean="0">
                <a:solidFill>
                  <a:schemeClr val="accent3"/>
                </a:solidFill>
              </a:rPr>
              <a:t>age </a:t>
            </a:r>
            <a:r>
              <a:rPr lang="en-US" b="1" dirty="0">
                <a:solidFill>
                  <a:schemeClr val="accent3"/>
                </a:solidFill>
              </a:rPr>
              <a:t>r</a:t>
            </a:r>
            <a:r>
              <a:rPr lang="en-US" b="1" dirty="0" smtClean="0">
                <a:solidFill>
                  <a:schemeClr val="accent3"/>
                </a:solidFill>
              </a:rPr>
              <a:t>anking:</a:t>
            </a:r>
          </a:p>
          <a:p>
            <a:pPr lvl="1"/>
            <a:r>
              <a:rPr lang="en-US" dirty="0"/>
              <a:t>Attempt to order pages matching </a:t>
            </a:r>
            <a:r>
              <a:rPr lang="en-US" dirty="0" smtClean="0"/>
              <a:t>a search </a:t>
            </a:r>
            <a:r>
              <a:rPr lang="en-US" dirty="0"/>
              <a:t>query by “</a:t>
            </a:r>
            <a:r>
              <a:rPr lang="en-US" dirty="0" smtClean="0"/>
              <a:t>importance”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First </a:t>
            </a:r>
            <a:r>
              <a:rPr lang="en-US" dirty="0">
                <a:solidFill>
                  <a:schemeClr val="accent2"/>
                </a:solidFill>
              </a:rPr>
              <a:t>search engines considered:</a:t>
            </a:r>
          </a:p>
          <a:p>
            <a:pPr lvl="2"/>
            <a:r>
              <a:rPr lang="en-US" dirty="0" smtClean="0"/>
              <a:t>1) </a:t>
            </a:r>
            <a:r>
              <a:rPr lang="en-US" dirty="0"/>
              <a:t>Number of times query words appeared.</a:t>
            </a:r>
          </a:p>
          <a:p>
            <a:pPr lvl="2"/>
            <a:r>
              <a:rPr lang="en-US" dirty="0" smtClean="0"/>
              <a:t>2) </a:t>
            </a:r>
            <a:r>
              <a:rPr lang="en-US" dirty="0"/>
              <a:t>Prominence of word position, e.g. </a:t>
            </a:r>
            <a:r>
              <a:rPr lang="en-US" dirty="0" smtClean="0"/>
              <a:t>title, header</a:t>
            </a:r>
            <a:r>
              <a:rPr lang="en-US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Spammers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people began to use search </a:t>
            </a:r>
            <a:r>
              <a:rPr lang="en-US" dirty="0" smtClean="0"/>
              <a:t>engines to </a:t>
            </a:r>
            <a:r>
              <a:rPr lang="en-US" dirty="0"/>
              <a:t>find things on the Web, those </a:t>
            </a:r>
            <a:r>
              <a:rPr lang="en-US" dirty="0" smtClean="0"/>
              <a:t>with commercial </a:t>
            </a:r>
            <a:r>
              <a:rPr lang="en-US" dirty="0"/>
              <a:t>interests tried to </a:t>
            </a:r>
            <a:r>
              <a:rPr lang="en-US" dirty="0" smtClean="0"/>
              <a:t>exploit search </a:t>
            </a:r>
            <a:r>
              <a:rPr lang="en-US" dirty="0"/>
              <a:t>engines to bring people to </a:t>
            </a:r>
            <a:r>
              <a:rPr lang="en-US" dirty="0" smtClean="0"/>
              <a:t>their own </a:t>
            </a:r>
            <a:r>
              <a:rPr lang="en-US" dirty="0"/>
              <a:t>site – whether they wanted to </a:t>
            </a:r>
            <a:r>
              <a:rPr lang="en-US" dirty="0" smtClean="0"/>
              <a:t>be there </a:t>
            </a:r>
            <a:r>
              <a:rPr lang="en-US" dirty="0"/>
              <a:t>or not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 smtClean="0"/>
              <a:t>Shirt-seller </a:t>
            </a:r>
            <a:r>
              <a:rPr lang="en-US" dirty="0"/>
              <a:t>might pretend </a:t>
            </a:r>
            <a:r>
              <a:rPr lang="en-US" dirty="0" smtClean="0"/>
              <a:t>to be </a:t>
            </a:r>
            <a:r>
              <a:rPr lang="en-US" dirty="0"/>
              <a:t>about “movies</a:t>
            </a:r>
            <a:r>
              <a:rPr lang="en-US" dirty="0" smtClean="0"/>
              <a:t>.”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Techniques </a:t>
            </a:r>
            <a:r>
              <a:rPr lang="en-US" b="1" dirty="0">
                <a:solidFill>
                  <a:schemeClr val="accent3"/>
                </a:solidFill>
              </a:rPr>
              <a:t>for achieving high relevance/importance for a web page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Spammers: Term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How do you make your page appear to be about movies?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1)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Add </a:t>
            </a:r>
            <a:r>
              <a:rPr lang="en-US" dirty="0"/>
              <a:t>the word movie 1000 times to your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text color to the background color, so only search engines would see </a:t>
            </a:r>
            <a:r>
              <a:rPr lang="en-US" dirty="0" smtClean="0"/>
              <a:t>it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2)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Or</a:t>
            </a:r>
            <a:r>
              <a:rPr lang="en-US" dirty="0"/>
              <a:t>, run the query </a:t>
            </a:r>
            <a:r>
              <a:rPr lang="en-US" dirty="0" smtClean="0"/>
              <a:t>“movie” on your </a:t>
            </a:r>
            <a:br>
              <a:rPr lang="en-US" dirty="0" smtClean="0"/>
            </a:br>
            <a:r>
              <a:rPr lang="en-US" dirty="0" smtClean="0"/>
              <a:t>target search engine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what page came first in the </a:t>
            </a:r>
            <a:r>
              <a:rPr lang="en-US" dirty="0" smtClean="0"/>
              <a:t>listings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it into your page, </a:t>
            </a:r>
            <a:r>
              <a:rPr lang="en-US" dirty="0" smtClean="0"/>
              <a:t>make it “invisible”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These </a:t>
            </a:r>
            <a:r>
              <a:rPr lang="en-US" b="1" dirty="0">
                <a:solidFill>
                  <a:schemeClr val="accent3"/>
                </a:solidFill>
              </a:rPr>
              <a:t>and similar techniques are term </a:t>
            </a:r>
            <a:r>
              <a:rPr lang="en-US" b="1" dirty="0" smtClean="0">
                <a:solidFill>
                  <a:schemeClr val="accent3"/>
                </a:solidFill>
              </a:rPr>
              <a:t>spam</a:t>
            </a:r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Solution to Term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Believe what people say about </a:t>
            </a:r>
            <a:r>
              <a:rPr lang="en-US" b="1" dirty="0" smtClean="0">
                <a:solidFill>
                  <a:schemeClr val="accent3"/>
                </a:solidFill>
              </a:rPr>
              <a:t>you, rather </a:t>
            </a:r>
            <a:r>
              <a:rPr lang="en-US" b="1" dirty="0">
                <a:solidFill>
                  <a:schemeClr val="accent3"/>
                </a:solidFill>
              </a:rPr>
              <a:t>than what you say </a:t>
            </a:r>
            <a:r>
              <a:rPr lang="en-US" b="1" dirty="0" smtClean="0">
                <a:solidFill>
                  <a:schemeClr val="accent3"/>
                </a:solidFill>
              </a:rPr>
              <a:t>about yourself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Use words </a:t>
            </a:r>
            <a:r>
              <a:rPr lang="en-US" dirty="0"/>
              <a:t>in the anchor text (</a:t>
            </a:r>
            <a:r>
              <a:rPr lang="en-US" dirty="0" smtClean="0"/>
              <a:t>words that </a:t>
            </a:r>
            <a:r>
              <a:rPr lang="en-US" dirty="0"/>
              <a:t>appear underlined to represent </a:t>
            </a:r>
            <a:r>
              <a:rPr lang="en-US" dirty="0" smtClean="0"/>
              <a:t>the link</a:t>
            </a:r>
            <a:r>
              <a:rPr lang="en-US" dirty="0"/>
              <a:t>) and its surrounding </a:t>
            </a:r>
            <a:r>
              <a:rPr lang="en-US" dirty="0" smtClean="0"/>
              <a:t>text</a:t>
            </a:r>
          </a:p>
          <a:p>
            <a:pPr lvl="8"/>
            <a:endParaRPr lang="en-US" dirty="0"/>
          </a:p>
          <a:p>
            <a:r>
              <a:rPr lang="en-US" dirty="0" smtClean="0"/>
              <a:t>PageRank </a:t>
            </a:r>
            <a:r>
              <a:rPr lang="en-US" dirty="0"/>
              <a:t>as a tool to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measure the </a:t>
            </a:r>
            <a:br>
              <a:rPr lang="en-US" dirty="0" smtClean="0"/>
            </a:br>
            <a:r>
              <a:rPr lang="en-US" dirty="0" smtClean="0"/>
              <a:t>“importance</a:t>
            </a:r>
            <a:r>
              <a:rPr lang="en-US" dirty="0"/>
              <a:t>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Web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 descr="http://www.thisismyurl.com/wp-content/uploads/2008/10/google_bomb_miserable_fail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3903" y="3581400"/>
            <a:ext cx="4183897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2578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Our hypothetical shirt-seller </a:t>
            </a:r>
            <a:r>
              <a:rPr lang="en-US" b="1" dirty="0" smtClean="0">
                <a:solidFill>
                  <a:schemeClr val="accent3"/>
                </a:solidFill>
              </a:rPr>
              <a:t>loses</a:t>
            </a:r>
          </a:p>
          <a:p>
            <a:pPr lvl="1"/>
            <a:r>
              <a:rPr lang="en-US" dirty="0"/>
              <a:t>Saying he is about movies doesn’t help, because others don’t say he is about movies</a:t>
            </a:r>
          </a:p>
          <a:p>
            <a:pPr lvl="1"/>
            <a:r>
              <a:rPr lang="en-US" dirty="0" smtClean="0"/>
              <a:t>His </a:t>
            </a:r>
            <a:r>
              <a:rPr lang="en-US" dirty="0"/>
              <a:t>page isn’t very important, so it won’t be ranked high for shirts or </a:t>
            </a:r>
            <a:r>
              <a:rPr lang="en-US" dirty="0" smtClean="0"/>
              <a:t>movies</a:t>
            </a:r>
            <a:endParaRPr lang="en-US" dirty="0"/>
          </a:p>
          <a:p>
            <a:r>
              <a:rPr lang="en-US" b="1" dirty="0" smtClean="0">
                <a:solidFill>
                  <a:srgbClr val="33CC33"/>
                </a:solidFill>
              </a:rPr>
              <a:t>Example</a:t>
            </a:r>
            <a:r>
              <a:rPr lang="en-US" b="1" dirty="0">
                <a:solidFill>
                  <a:srgbClr val="33CC33"/>
                </a:solidFill>
              </a:rPr>
              <a:t>:</a:t>
            </a:r>
            <a:r>
              <a:rPr lang="en-US" dirty="0">
                <a:solidFill>
                  <a:srgbClr val="33CC33"/>
                </a:solidFill>
              </a:rPr>
              <a:t> </a:t>
            </a:r>
            <a:endParaRPr lang="en-US" dirty="0" smtClean="0">
              <a:solidFill>
                <a:srgbClr val="33CC33"/>
              </a:solidFill>
            </a:endParaRPr>
          </a:p>
          <a:p>
            <a:pPr lvl="1"/>
            <a:r>
              <a:rPr lang="en-US" dirty="0" smtClean="0"/>
              <a:t>Shirt-seller </a:t>
            </a:r>
            <a:r>
              <a:rPr lang="en-US" dirty="0"/>
              <a:t>creates </a:t>
            </a:r>
            <a:r>
              <a:rPr lang="en-US" dirty="0" smtClean="0"/>
              <a:t>1000 pages</a:t>
            </a:r>
            <a:r>
              <a:rPr lang="en-US" dirty="0"/>
              <a:t>, each </a:t>
            </a:r>
            <a:r>
              <a:rPr lang="en-US" dirty="0" smtClean="0"/>
              <a:t>links </a:t>
            </a:r>
            <a:r>
              <a:rPr lang="en-US" dirty="0"/>
              <a:t>to his </a:t>
            </a:r>
            <a:r>
              <a:rPr lang="en-US" dirty="0" smtClean="0"/>
              <a:t>with “movie” </a:t>
            </a:r>
            <a:r>
              <a:rPr lang="en-US" dirty="0"/>
              <a:t>in the anchor </a:t>
            </a:r>
            <a:r>
              <a:rPr lang="en-US" dirty="0" smtClean="0"/>
              <a:t>text</a:t>
            </a:r>
            <a:endParaRPr lang="en-US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pages have no links in, so </a:t>
            </a:r>
            <a:r>
              <a:rPr lang="en-US" dirty="0" smtClean="0"/>
              <a:t>they get </a:t>
            </a:r>
            <a:r>
              <a:rPr lang="en-US" dirty="0"/>
              <a:t>little </a:t>
            </a:r>
            <a:r>
              <a:rPr lang="en-US" dirty="0" smtClean="0"/>
              <a:t>PageRank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/>
              <a:t>the shirt-seller can’t beat </a:t>
            </a:r>
            <a:r>
              <a:rPr lang="en-US" dirty="0" smtClean="0"/>
              <a:t>truly </a:t>
            </a:r>
            <a:r>
              <a:rPr lang="fr-FR" dirty="0" smtClean="0"/>
              <a:t>important </a:t>
            </a:r>
            <a:r>
              <a:rPr lang="fr-FR" dirty="0" err="1"/>
              <a:t>movie</a:t>
            </a:r>
            <a:r>
              <a:rPr lang="fr-FR" dirty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pages </a:t>
            </a:r>
            <a:r>
              <a:rPr lang="fr-FR" dirty="0" err="1"/>
              <a:t>like</a:t>
            </a:r>
            <a:r>
              <a:rPr lang="fr-FR" dirty="0"/>
              <a:t> </a:t>
            </a:r>
            <a:r>
              <a:rPr lang="fr-FR" dirty="0" smtClean="0"/>
              <a:t>IMDB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vs. Spammers: Round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Once </a:t>
            </a:r>
            <a:r>
              <a:rPr lang="en-US" dirty="0"/>
              <a:t>Google became the </a:t>
            </a:r>
            <a:r>
              <a:rPr lang="en-US" dirty="0" smtClean="0"/>
              <a:t>dominant search </a:t>
            </a:r>
            <a:r>
              <a:rPr lang="en-US" dirty="0"/>
              <a:t>engine, spammers began </a:t>
            </a:r>
            <a:r>
              <a:rPr lang="en-US" dirty="0" smtClean="0"/>
              <a:t>to work </a:t>
            </a:r>
            <a:r>
              <a:rPr lang="en-US" dirty="0"/>
              <a:t>out ways to fool </a:t>
            </a:r>
            <a:r>
              <a:rPr lang="en-US" dirty="0" smtClean="0"/>
              <a:t>Google</a:t>
            </a:r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Spam </a:t>
            </a:r>
            <a:r>
              <a:rPr lang="en-US" b="1" dirty="0">
                <a:solidFill>
                  <a:schemeClr val="accent2"/>
                </a:solidFill>
              </a:rPr>
              <a:t>farms</a:t>
            </a:r>
            <a:r>
              <a:rPr lang="en-US" dirty="0"/>
              <a:t> were developed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concentrate </a:t>
            </a:r>
            <a:r>
              <a:rPr lang="en-US" dirty="0"/>
              <a:t>PageRank on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page</a:t>
            </a:r>
          </a:p>
          <a:p>
            <a:r>
              <a:rPr lang="en-US" b="1" dirty="0">
                <a:solidFill>
                  <a:schemeClr val="accent3"/>
                </a:solidFill>
              </a:rPr>
              <a:t>Link </a:t>
            </a:r>
            <a:r>
              <a:rPr lang="en-US" b="1" dirty="0" smtClean="0">
                <a:solidFill>
                  <a:schemeClr val="accent3"/>
                </a:solidFill>
              </a:rPr>
              <a:t>spam:</a:t>
            </a:r>
          </a:p>
          <a:p>
            <a:pPr lvl="1"/>
            <a:r>
              <a:rPr lang="en-US" dirty="0"/>
              <a:t>Creating link structures that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boost PageRank of a particular </a:t>
            </a:r>
            <a:br>
              <a:rPr lang="en-US" dirty="0" smtClean="0"/>
            </a:br>
            <a:r>
              <a:rPr lang="en-US" dirty="0" smtClean="0"/>
              <a:t>page</a:t>
            </a:r>
            <a:endParaRPr lang="en-US" dirty="0"/>
          </a:p>
          <a:p>
            <a:pPr lvl="1"/>
            <a:endParaRPr lang="en-US" b="1" dirty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971800"/>
            <a:ext cx="2743200" cy="217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88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Spamming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Three kinds of web pages from a 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spammer’s </a:t>
            </a:r>
            <a:r>
              <a:rPr lang="en-US" b="1" dirty="0">
                <a:solidFill>
                  <a:schemeClr val="accent3"/>
                </a:solidFill>
              </a:rPr>
              <a:t>point of </a:t>
            </a:r>
            <a:r>
              <a:rPr lang="en-US" b="1" dirty="0" smtClean="0">
                <a:solidFill>
                  <a:schemeClr val="accent3"/>
                </a:solidFill>
              </a:rPr>
              <a:t>view: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Inaccessible pages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Accessible </a:t>
            </a:r>
            <a:r>
              <a:rPr lang="en-US" b="1" dirty="0" smtClean="0">
                <a:solidFill>
                  <a:schemeClr val="accent2"/>
                </a:solidFill>
              </a:rPr>
              <a:t>pages: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e.g., blog comments pages</a:t>
            </a:r>
          </a:p>
          <a:p>
            <a:pPr lvl="2"/>
            <a:r>
              <a:rPr lang="en-US" dirty="0"/>
              <a:t>spammer can post links to his pages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Own </a:t>
            </a:r>
            <a:r>
              <a:rPr lang="en-US" b="1" dirty="0" smtClean="0">
                <a:solidFill>
                  <a:schemeClr val="accent2"/>
                </a:solidFill>
              </a:rPr>
              <a:t>pages: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Completely controlled by spammer</a:t>
            </a:r>
          </a:p>
          <a:p>
            <a:pPr lvl="2"/>
            <a:r>
              <a:rPr lang="en-US" dirty="0"/>
              <a:t>May span multiple domain names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0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Farms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Spammer’s </a:t>
            </a:r>
            <a:r>
              <a:rPr lang="en-US" b="1" dirty="0" smtClean="0">
                <a:solidFill>
                  <a:schemeClr val="accent2"/>
                </a:solidFill>
              </a:rPr>
              <a:t>goal: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Maximize the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of target page </a:t>
            </a:r>
            <a:r>
              <a:rPr lang="en-US" i="1" dirty="0" smtClean="0"/>
              <a:t>t</a:t>
            </a:r>
          </a:p>
          <a:p>
            <a:pPr lvl="5"/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Technique: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Get as many links from accessible pages as possible to target page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Construct “link farm” to get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multiplier effect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Farms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1825" y="1454150"/>
            <a:ext cx="7064375" cy="3575050"/>
            <a:chOff x="631825" y="1454150"/>
            <a:chExt cx="7064375" cy="3575050"/>
          </a:xfrm>
        </p:grpSpPr>
        <p:sp>
          <p:nvSpPr>
            <p:cNvPr id="37892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80975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8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8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8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3962400" y="1828800"/>
              <a:ext cx="1143000" cy="3200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5724556" y="324136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Oval 12"/>
            <p:cNvSpPr>
              <a:spLocks noChangeArrowheads="1"/>
            </p:cNvSpPr>
            <p:nvPr/>
          </p:nvSpPr>
          <p:spPr bwMode="auto">
            <a:xfrm>
              <a:off x="6877685" y="24161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Oval 13"/>
            <p:cNvSpPr>
              <a:spLocks noChangeArrowheads="1"/>
            </p:cNvSpPr>
            <p:nvPr/>
          </p:nvSpPr>
          <p:spPr bwMode="auto">
            <a:xfrm>
              <a:off x="6877685" y="29114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6877685" y="34067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15"/>
            <p:cNvSpPr>
              <a:spLocks noChangeArrowheads="1"/>
            </p:cNvSpPr>
            <p:nvPr/>
          </p:nvSpPr>
          <p:spPr bwMode="auto">
            <a:xfrm>
              <a:off x="6877685" y="39020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6877685" y="439737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Oval 17"/>
            <p:cNvSpPr>
              <a:spLocks noChangeArrowheads="1"/>
            </p:cNvSpPr>
            <p:nvPr/>
          </p:nvSpPr>
          <p:spPr bwMode="auto">
            <a:xfrm>
              <a:off x="5486400" y="1981200"/>
              <a:ext cx="22098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4500563" y="222408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4572000" y="281940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V="1">
              <a:off x="4572000" y="350520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 flipV="1">
              <a:off x="4572000" y="358965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V="1">
              <a:off x="4572000" y="342900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23"/>
            <p:cNvSpPr>
              <a:spLocks noChangeShapeType="1"/>
            </p:cNvSpPr>
            <p:nvPr/>
          </p:nvSpPr>
          <p:spPr bwMode="auto">
            <a:xfrm flipV="1">
              <a:off x="5998875" y="250761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>
              <a:off x="6070599" y="344487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25"/>
            <p:cNvSpPr>
              <a:spLocks noChangeShapeType="1"/>
            </p:cNvSpPr>
            <p:nvPr/>
          </p:nvSpPr>
          <p:spPr bwMode="auto">
            <a:xfrm flipV="1">
              <a:off x="6070599" y="300291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>
              <a:off x="6070600" y="352107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27"/>
            <p:cNvSpPr>
              <a:spLocks noChangeShapeType="1"/>
            </p:cNvSpPr>
            <p:nvPr/>
          </p:nvSpPr>
          <p:spPr bwMode="auto">
            <a:xfrm>
              <a:off x="5998876" y="358965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5719634" y="2834481"/>
              <a:ext cx="284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t</a:t>
              </a:r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>
              <a:off x="3048000" y="233838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3810000" y="1454150"/>
              <a:ext cx="1371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6199188" y="1460500"/>
              <a:ext cx="700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Verdana" pitchFamily="34" charset="0"/>
                </a:rPr>
                <a:t>Own</a:t>
              </a:r>
            </a:p>
          </p:txBody>
        </p:sp>
        <p:sp>
          <p:nvSpPr>
            <p:cNvPr id="37920" name="Text Box 32"/>
            <p:cNvSpPr txBox="1">
              <a:spLocks noChangeArrowheads="1"/>
            </p:cNvSpPr>
            <p:nvPr/>
          </p:nvSpPr>
          <p:spPr bwMode="auto">
            <a:xfrm>
              <a:off x="6995318" y="221125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7010400" y="270392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37922" name="Text Box 34"/>
            <p:cNvSpPr txBox="1">
              <a:spLocks noChangeArrowheads="1"/>
            </p:cNvSpPr>
            <p:nvPr/>
          </p:nvSpPr>
          <p:spPr bwMode="auto">
            <a:xfrm>
              <a:off x="6969125" y="419100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4408488" y="21336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4408488" y="27432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4408488" y="34290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4408488" y="38862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4408488" y="441960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1527128" y="5569803"/>
            <a:ext cx="60897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One of the most common and effective </a:t>
            </a:r>
            <a:r>
              <a:rPr lang="en-US" sz="28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8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 smtClean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organizations </a:t>
            </a:r>
            <a:r>
              <a:rPr lang="en-US" sz="28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for a link farm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5494" y="472440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Millions of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i="1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farm pages</a:t>
            </a:r>
          </a:p>
        </p:txBody>
      </p:sp>
    </p:spTree>
    <p:extLst>
      <p:ext uri="{BB962C8B-B14F-4D97-AF65-F5344CB8AC3E}">
        <p14:creationId xmlns:p14="http://schemas.microsoft.com/office/powerpoint/2010/main" val="3186719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86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Rank nodes using link structure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PageRank: </a:t>
            </a:r>
          </a:p>
          <a:p>
            <a:pPr lvl="1"/>
            <a:r>
              <a:rPr lang="en-US" b="1" dirty="0" smtClean="0"/>
              <a:t>Link voting:</a:t>
            </a:r>
          </a:p>
          <a:p>
            <a:pPr lvl="2"/>
            <a:r>
              <a:rPr lang="en-US" i="1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 with importance </a:t>
            </a:r>
            <a:r>
              <a:rPr lang="en-US" i="1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has 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/>
              <a:t> out-links, each link gets </a:t>
            </a:r>
            <a:r>
              <a:rPr lang="en-US" i="1" dirty="0" smtClean="0">
                <a:solidFill>
                  <a:schemeClr val="accent2"/>
                </a:solidFill>
              </a:rPr>
              <a:t>x/n</a:t>
            </a:r>
            <a:r>
              <a:rPr lang="en-US" dirty="0" smtClean="0"/>
              <a:t> votes</a:t>
            </a:r>
          </a:p>
          <a:p>
            <a:pPr lvl="2"/>
            <a:r>
              <a:rPr lang="en-US" dirty="0" smtClean="0"/>
              <a:t>Page </a:t>
            </a:r>
            <a:r>
              <a:rPr lang="en-US" i="1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’s importance is the sum of the votes on its in-links</a:t>
            </a:r>
          </a:p>
          <a:p>
            <a:pPr lvl="1"/>
            <a:r>
              <a:rPr lang="en-US" b="1" dirty="0" smtClean="0"/>
              <a:t>Complications:</a:t>
            </a:r>
            <a:r>
              <a:rPr lang="en-US" dirty="0" smtClean="0"/>
              <a:t> Spider traps, Dead-ends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At each step, random surfer has two options:</a:t>
            </a:r>
          </a:p>
          <a:p>
            <a:pPr lvl="2"/>
            <a:r>
              <a:rPr lang="en-US" dirty="0" smtClean="0"/>
              <a:t>With probability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follow a link at random</a:t>
            </a:r>
          </a:p>
          <a:p>
            <a:pPr lvl="2"/>
            <a:r>
              <a:rPr lang="en-US" dirty="0" smtClean="0"/>
              <a:t>With prob. 1-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</a:t>
            </a:r>
            <a:r>
              <a:rPr lang="en-US" dirty="0" smtClean="0"/>
              <a:t>, jump to some page uniformly at random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72200" y="1330389"/>
            <a:ext cx="2971800" cy="2022411"/>
            <a:chOff x="5715000" y="1340681"/>
            <a:chExt cx="3429000" cy="2591557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371600"/>
              <a:ext cx="3429000" cy="256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494463" y="326866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272463" y="1340681"/>
              <a:ext cx="152400" cy="1524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0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6738" y="3177539"/>
                <a:ext cx="8272462" cy="375666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x: PageRank contributed by accessible pages</a:t>
                </a:r>
                <a:endParaRPr lang="en-US" dirty="0"/>
              </a:p>
              <a:p>
                <a:r>
                  <a:rPr lang="en-US" dirty="0" smtClean="0"/>
                  <a:t>y: PageRank </a:t>
                </a:r>
                <a:r>
                  <a:rPr lang="en-US" dirty="0"/>
                  <a:t>of target </a:t>
                </a:r>
                <a:r>
                  <a:rPr lang="en-US" dirty="0" smtClean="0"/>
                  <a:t>page </a:t>
                </a:r>
                <a:r>
                  <a:rPr lang="en-US" i="1" dirty="0" smtClean="0"/>
                  <a:t>t</a:t>
                </a:r>
                <a:endParaRPr lang="en-US" i="1" dirty="0"/>
              </a:p>
              <a:p>
                <a:r>
                  <a:rPr lang="en-US" dirty="0"/>
                  <a:t>Rank of each “farm” page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   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738" y="3177539"/>
                <a:ext cx="8272462" cy="3756661"/>
              </a:xfrm>
              <a:blipFill rotWithShape="1">
                <a:blip r:embed="rId2"/>
                <a:stretch>
                  <a:fillRect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179858" y="5369740"/>
            <a:ext cx="3295650" cy="685800"/>
            <a:chOff x="3076" y="3369"/>
            <a:chExt cx="2076" cy="432"/>
          </a:xfrm>
        </p:grpSpPr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3076" y="3369"/>
              <a:ext cx="374" cy="432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3816" y="3391"/>
              <a:ext cx="133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Very small; </a:t>
              </a: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ignore</a:t>
              </a:r>
              <a:b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Now we solve for </a:t>
              </a:r>
              <a:r>
                <a:rPr lang="en-US" i="1" dirty="0" smtClean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629400" y="236588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N…# pages on the web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M…# of pages spammer owns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90796" y="1066800"/>
            <a:ext cx="4945063" cy="2286000"/>
            <a:chOff x="631825" y="1376136"/>
            <a:chExt cx="7064375" cy="3265714"/>
          </a:xfrm>
        </p:grpSpPr>
        <p:sp>
          <p:nvSpPr>
            <p:cNvPr id="43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57480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2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2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3962400" y="1785711"/>
              <a:ext cx="1143000" cy="2747281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724556" y="300641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6877685" y="21812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6877685" y="26765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6877685" y="31718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6877685" y="36671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6877685" y="41624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5486400" y="1859784"/>
              <a:ext cx="2209800" cy="278206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4500563" y="198913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4572000" y="258445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V="1">
              <a:off x="4572000" y="327025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4572000" y="335470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V="1">
              <a:off x="4572000" y="319405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5998875" y="227266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070599" y="320992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6070599" y="276796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6070600" y="328612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5998876" y="335470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5622925" y="2514600"/>
              <a:ext cx="284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Verdana" pitchFamily="34" charset="0"/>
                </a:rPr>
                <a:t>t</a:t>
              </a: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048000" y="210343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3810000" y="1376136"/>
              <a:ext cx="177063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6199187" y="1376136"/>
              <a:ext cx="921040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Own</a:t>
              </a: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6995318" y="197630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7010400" y="246897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6969125" y="395605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4408488" y="1898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4408488" y="2508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408488" y="31940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4408488" y="3651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408488" y="4184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97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3160554"/>
                <a:ext cx="8272462" cy="3505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  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where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dirty="0">
                    <a:latin typeface="Symbol" pitchFamily="18" charset="2"/>
                  </a:rPr>
                  <a:t>b</a:t>
                </a:r>
                <a:r>
                  <a:rPr lang="en-US" dirty="0"/>
                  <a:t> = 0.85, 1/(1-</a:t>
                </a:r>
                <a:r>
                  <a:rPr lang="en-US" dirty="0">
                    <a:latin typeface="Symbol" pitchFamily="18" charset="2"/>
                  </a:rPr>
                  <a:t>b</a:t>
                </a:r>
                <a:r>
                  <a:rPr lang="en-US" baseline="30000" dirty="0"/>
                  <a:t>2</a:t>
                </a:r>
                <a:r>
                  <a:rPr lang="en-US" dirty="0"/>
                  <a:t>)= 3.6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Multiplier </a:t>
                </a:r>
                <a:r>
                  <a:rPr lang="en-US" dirty="0"/>
                  <a:t>effect for “acquired” PageRank</a:t>
                </a:r>
              </a:p>
              <a:p>
                <a:r>
                  <a:rPr lang="en-US" dirty="0"/>
                  <a:t>By making </a:t>
                </a:r>
                <a:r>
                  <a:rPr lang="en-US" i="1" dirty="0"/>
                  <a:t>M</a:t>
                </a:r>
                <a:r>
                  <a:rPr lang="en-US" dirty="0"/>
                  <a:t> large, we can make </a:t>
                </a:r>
                <a:r>
                  <a:rPr lang="en-US" i="1" dirty="0">
                    <a:solidFill>
                      <a:schemeClr val="accent3"/>
                    </a:solidFill>
                  </a:rPr>
                  <a:t>y</a:t>
                </a:r>
                <a:r>
                  <a:rPr lang="en-US" dirty="0"/>
                  <a:t> as </a:t>
                </a:r>
                <a:br>
                  <a:rPr lang="en-US" dirty="0"/>
                </a:br>
                <a:r>
                  <a:rPr lang="en-US" b="1" dirty="0">
                    <a:solidFill>
                      <a:schemeClr val="accent3"/>
                    </a:solidFill>
                  </a:rPr>
                  <a:t>large as we want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8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60554"/>
                <a:ext cx="8272462" cy="3505200"/>
              </a:xfrm>
              <a:blipFill rotWithShape="1">
                <a:blip r:embed="rId2"/>
                <a:stretch>
                  <a:fillRect l="-1621" b="-5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400" y="2365886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N…# pages on the web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M…# of pages spammer owns</a:t>
            </a:r>
            <a:endParaRPr lang="en-U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290796" y="1066800"/>
            <a:ext cx="4945063" cy="2286000"/>
            <a:chOff x="631825" y="1376136"/>
            <a:chExt cx="7064375" cy="3265714"/>
          </a:xfrm>
        </p:grpSpPr>
        <p:sp>
          <p:nvSpPr>
            <p:cNvPr id="43" name="Cloud"/>
            <p:cNvSpPr>
              <a:spLocks noChangeAspect="1" noEditPoints="1" noChangeArrowheads="1"/>
            </p:cNvSpPr>
            <p:nvPr/>
          </p:nvSpPr>
          <p:spPr bwMode="auto">
            <a:xfrm>
              <a:off x="631825" y="1574800"/>
              <a:ext cx="2438400" cy="127635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1200" dirty="0" smtClean="0">
                <a:solidFill>
                  <a:schemeClr val="bg1"/>
                </a:solidFill>
                <a:latin typeface="Verdana" pitchFamily="34" charset="0"/>
              </a:endParaRPr>
            </a:p>
            <a:p>
              <a:r>
                <a:rPr lang="en-US" sz="1200" dirty="0" smtClean="0">
                  <a:solidFill>
                    <a:schemeClr val="bg1"/>
                  </a:solidFill>
                  <a:latin typeface="Verdana" pitchFamily="34" charset="0"/>
                </a:rPr>
                <a:t>Inaccessible</a:t>
              </a:r>
              <a:endParaRPr lang="en-US" sz="12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3962400" y="1785711"/>
              <a:ext cx="1143000" cy="2747281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724556" y="3006410"/>
              <a:ext cx="274320" cy="274320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6877685" y="21812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6877685" y="26765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6877685" y="31718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6877685" y="36671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6877685" y="4162425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5486400" y="1859784"/>
              <a:ext cx="2209800" cy="2782066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4500563" y="1989138"/>
              <a:ext cx="1214438" cy="105251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>
              <a:off x="4572000" y="2584450"/>
              <a:ext cx="1066800" cy="5334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 flipV="1">
              <a:off x="4572000" y="3270250"/>
              <a:ext cx="1143000" cy="457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4572000" y="3354704"/>
              <a:ext cx="1193006" cy="90614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 flipV="1">
              <a:off x="4572000" y="3194050"/>
              <a:ext cx="1066800" cy="7620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5998875" y="2272665"/>
              <a:ext cx="878809" cy="73374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070599" y="3209925"/>
              <a:ext cx="807085" cy="533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6070599" y="2767965"/>
              <a:ext cx="807085" cy="34988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6070600" y="3286125"/>
              <a:ext cx="807085" cy="4197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>
              <a:off x="5998876" y="3354704"/>
              <a:ext cx="900400" cy="86010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5622925" y="2514600"/>
              <a:ext cx="2841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Verdana" pitchFamily="34" charset="0"/>
                </a:rPr>
                <a:t>t</a:t>
              </a: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>
              <a:off x="3048000" y="2103438"/>
              <a:ext cx="990600" cy="252413"/>
            </a:xfrm>
            <a:prstGeom prst="line">
              <a:avLst/>
            </a:prstGeom>
            <a:noFill/>
            <a:ln w="76200" cap="sq" cmpd="dbl">
              <a:solidFill>
                <a:schemeClr val="tx1"/>
              </a:solidFill>
              <a:miter lim="800000"/>
              <a:headEnd type="arrow" w="sm" len="sm"/>
              <a:tailEnd type="arrow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3810000" y="1376136"/>
              <a:ext cx="1770631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Accessible</a:t>
              </a:r>
            </a:p>
          </p:txBody>
        </p: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6199187" y="1376136"/>
              <a:ext cx="921040" cy="483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Verdana" pitchFamily="34" charset="0"/>
                </a:rPr>
                <a:t>Own</a:t>
              </a:r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>
              <a:off x="6995318" y="1976305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7" name="Text Box 33"/>
            <p:cNvSpPr txBox="1">
              <a:spLocks noChangeArrowheads="1"/>
            </p:cNvSpPr>
            <p:nvPr/>
          </p:nvSpPr>
          <p:spPr bwMode="auto">
            <a:xfrm>
              <a:off x="7010400" y="2468976"/>
              <a:ext cx="3460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6969125" y="3956050"/>
              <a:ext cx="3984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Verdana" pitchFamily="34" charset="0"/>
                </a:rPr>
                <a:t>M</a:t>
              </a:r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4408488" y="1898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4408488" y="2508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408488" y="31940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4408488" y="36512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408488" y="4184650"/>
              <a:ext cx="182563" cy="182563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721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Combating Web Spam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Combating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Combating term spam</a:t>
            </a:r>
          </a:p>
          <a:p>
            <a:pPr lvl="1"/>
            <a:r>
              <a:rPr lang="en-US" dirty="0" smtClean="0"/>
              <a:t>Analyze text using statistical methods</a:t>
            </a:r>
          </a:p>
          <a:p>
            <a:pPr lvl="1"/>
            <a:r>
              <a:rPr lang="en-US" dirty="0" smtClean="0"/>
              <a:t>Similar to email spam filtering</a:t>
            </a:r>
          </a:p>
          <a:p>
            <a:pPr lvl="1"/>
            <a:r>
              <a:rPr lang="en-US" dirty="0" smtClean="0"/>
              <a:t>Also useful: Detecting approximate duplicate pages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Combating link spam</a:t>
            </a:r>
          </a:p>
          <a:p>
            <a:pPr lvl="1"/>
            <a:r>
              <a:rPr lang="en-US" dirty="0" smtClean="0"/>
              <a:t>Detection and blacklisting of structures that look like spam farms</a:t>
            </a:r>
          </a:p>
          <a:p>
            <a:pPr lvl="2"/>
            <a:r>
              <a:rPr lang="en-US" dirty="0" smtClean="0"/>
              <a:t>Leads to another war – hiding and detecting spam farms</a:t>
            </a:r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TrustRank</a:t>
            </a:r>
            <a:r>
              <a:rPr lang="en-US" dirty="0" smtClean="0"/>
              <a:t> = topic-specific PageRank with a teleport set of “trusted” pages</a:t>
            </a:r>
          </a:p>
          <a:p>
            <a:pPr lvl="2"/>
            <a:r>
              <a:rPr lang="en-US" dirty="0">
                <a:solidFill>
                  <a:srgbClr val="33CC33"/>
                </a:solidFill>
              </a:rPr>
              <a:t>Example:</a:t>
            </a:r>
            <a:r>
              <a:rPr lang="en-US" dirty="0"/>
              <a:t> 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 smtClean="0"/>
              <a:t>domains, similar </a:t>
            </a:r>
            <a:r>
              <a:rPr lang="en-US" dirty="0"/>
              <a:t>domains for non-US </a:t>
            </a:r>
            <a:r>
              <a:rPr lang="en-US" dirty="0" smtClean="0"/>
              <a:t>schools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TrustRank</a:t>
            </a:r>
            <a:r>
              <a:rPr lang="en-US" dirty="0" smtClean="0"/>
              <a:t>: Idea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Basic principle: </a:t>
            </a:r>
            <a:r>
              <a:rPr lang="en-US" b="1" dirty="0" smtClean="0">
                <a:solidFill>
                  <a:srgbClr val="0066FF"/>
                </a:solidFill>
              </a:rPr>
              <a:t>Approximate </a:t>
            </a:r>
            <a:r>
              <a:rPr lang="en-US" b="1" dirty="0">
                <a:solidFill>
                  <a:srgbClr val="0066FF"/>
                </a:solidFill>
              </a:rPr>
              <a:t>isolation</a:t>
            </a:r>
          </a:p>
          <a:p>
            <a:pPr lvl="1"/>
            <a:r>
              <a:rPr lang="en-US" dirty="0"/>
              <a:t>It is rare for a “good” page to point to a “bad” (spam) </a:t>
            </a:r>
            <a:r>
              <a:rPr lang="en-US" dirty="0" smtClean="0"/>
              <a:t>page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a set of “</a:t>
            </a:r>
            <a:r>
              <a:rPr lang="en-US" dirty="0">
                <a:solidFill>
                  <a:schemeClr val="accent3"/>
                </a:solidFill>
              </a:rPr>
              <a:t>seed pages</a:t>
            </a:r>
            <a:r>
              <a:rPr lang="en-US" dirty="0"/>
              <a:t>” from the </a:t>
            </a:r>
            <a:r>
              <a:rPr lang="en-US" dirty="0" smtClean="0"/>
              <a:t>web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/>
              <a:t>an </a:t>
            </a:r>
            <a:r>
              <a:rPr lang="en-US" dirty="0">
                <a:solidFill>
                  <a:schemeClr val="accent4"/>
                </a:solidFill>
              </a:rPr>
              <a:t>oracle</a:t>
            </a:r>
            <a:r>
              <a:rPr lang="en-US" dirty="0"/>
              <a:t> (</a:t>
            </a:r>
            <a:r>
              <a:rPr lang="en-US" dirty="0">
                <a:solidFill>
                  <a:schemeClr val="accent4"/>
                </a:solidFill>
              </a:rPr>
              <a:t>human</a:t>
            </a:r>
            <a:r>
              <a:rPr lang="en-US" dirty="0"/>
              <a:t>) identify the good pages and the spam pages in the seed set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Expensive </a:t>
            </a:r>
            <a:r>
              <a:rPr lang="en-US" dirty="0" smtClean="0">
                <a:solidFill>
                  <a:schemeClr val="accent3"/>
                </a:solidFill>
              </a:rPr>
              <a:t>task, </a:t>
            </a:r>
            <a:r>
              <a:rPr lang="en-US" dirty="0" smtClean="0"/>
              <a:t>so we must </a:t>
            </a:r>
            <a:r>
              <a:rPr lang="en-US" dirty="0"/>
              <a:t>make seed set as small as possible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3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Trust Propagation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 the subset of seed pages that are identified as “</a:t>
            </a:r>
            <a:r>
              <a:rPr lang="en-US" dirty="0">
                <a:solidFill>
                  <a:schemeClr val="accent3"/>
                </a:solidFill>
              </a:rPr>
              <a:t>good</a:t>
            </a:r>
            <a:r>
              <a:rPr lang="en-US" dirty="0"/>
              <a:t>” the “</a:t>
            </a:r>
            <a:r>
              <a:rPr lang="en-US" dirty="0">
                <a:solidFill>
                  <a:schemeClr val="accent3"/>
                </a:solidFill>
              </a:rPr>
              <a:t>trusted pages</a:t>
            </a:r>
            <a:r>
              <a:rPr lang="en-US" dirty="0"/>
              <a:t>”</a:t>
            </a:r>
          </a:p>
          <a:p>
            <a:pPr lvl="8"/>
            <a:endParaRPr lang="en-US" dirty="0" smtClean="0"/>
          </a:p>
          <a:p>
            <a:r>
              <a:rPr lang="en-US" dirty="0"/>
              <a:t>Perform a topic-sensitive PageRank </a:t>
            </a:r>
            <a:r>
              <a:rPr lang="en-US" dirty="0" smtClean="0"/>
              <a:t>with teleport </a:t>
            </a:r>
            <a:r>
              <a:rPr lang="en-US" dirty="0"/>
              <a:t>set = trusted </a:t>
            </a:r>
            <a:r>
              <a:rPr lang="en-US" dirty="0" smtClean="0"/>
              <a:t>pages.</a:t>
            </a:r>
          </a:p>
          <a:p>
            <a:pPr lvl="1"/>
            <a:r>
              <a:rPr lang="en-US" b="1" u="sng" dirty="0" smtClean="0">
                <a:solidFill>
                  <a:schemeClr val="accent4"/>
                </a:solidFill>
              </a:rPr>
              <a:t>Propagate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chemeClr val="accent4"/>
                </a:solidFill>
              </a:rPr>
              <a:t>trust through </a:t>
            </a:r>
            <a:r>
              <a:rPr lang="en-US" b="1" dirty="0" smtClean="0">
                <a:solidFill>
                  <a:schemeClr val="accent4"/>
                </a:solidFill>
              </a:rPr>
              <a:t>links:</a:t>
            </a:r>
            <a:endParaRPr lang="en-US" b="1" dirty="0">
              <a:solidFill>
                <a:schemeClr val="accent4"/>
              </a:solidFill>
            </a:endParaRPr>
          </a:p>
          <a:p>
            <a:pPr lvl="2"/>
            <a:r>
              <a:rPr lang="en-US" dirty="0"/>
              <a:t>Each page gets a trust value between 0 and 1</a:t>
            </a:r>
          </a:p>
          <a:p>
            <a:r>
              <a:rPr lang="en-US" dirty="0"/>
              <a:t>Use a threshold value and mark all pages below the trust threshold as spam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1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a good idea?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FF"/>
                </a:solidFill>
              </a:rPr>
              <a:t>Trust </a:t>
            </a:r>
            <a:r>
              <a:rPr lang="en-US" b="1" dirty="0" smtClean="0">
                <a:solidFill>
                  <a:srgbClr val="0066FF"/>
                </a:solidFill>
              </a:rPr>
              <a:t>attenuation: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dirty="0"/>
              <a:t>The degree of trust conferred by a trusted page decreases with </a:t>
            </a:r>
            <a:r>
              <a:rPr lang="en-US" dirty="0" smtClean="0"/>
              <a:t>distance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66FF"/>
                </a:solidFill>
              </a:rPr>
              <a:t>Trust </a:t>
            </a:r>
            <a:r>
              <a:rPr lang="en-US" b="1" dirty="0" smtClean="0">
                <a:solidFill>
                  <a:srgbClr val="0066FF"/>
                </a:solidFill>
              </a:rPr>
              <a:t>splitting:</a:t>
            </a:r>
            <a:endParaRPr lang="en-US" b="1" dirty="0">
              <a:solidFill>
                <a:srgbClr val="0066FF"/>
              </a:solidFill>
            </a:endParaRPr>
          </a:p>
          <a:p>
            <a:pPr lvl="1"/>
            <a:r>
              <a:rPr lang="en-US" dirty="0"/>
              <a:t>The larger the number of </a:t>
            </a:r>
            <a:r>
              <a:rPr lang="en-US" dirty="0" smtClean="0"/>
              <a:t>out-links </a:t>
            </a:r>
            <a:r>
              <a:rPr lang="en-US" dirty="0"/>
              <a:t>from a page, the less scrutiny the page author gives each </a:t>
            </a:r>
            <a:r>
              <a:rPr lang="en-US" dirty="0" smtClean="0"/>
              <a:t>out-link</a:t>
            </a:r>
            <a:endParaRPr lang="en-US" dirty="0"/>
          </a:p>
          <a:p>
            <a:pPr lvl="1"/>
            <a:r>
              <a:rPr lang="en-US" dirty="0"/>
              <a:t>Trust is “</a:t>
            </a:r>
            <a:r>
              <a:rPr lang="en-US" dirty="0">
                <a:solidFill>
                  <a:schemeClr val="accent4"/>
                </a:solidFill>
              </a:rPr>
              <a:t>split</a:t>
            </a:r>
            <a:r>
              <a:rPr lang="en-US" dirty="0"/>
              <a:t>” across </a:t>
            </a:r>
            <a:r>
              <a:rPr lang="en-US" dirty="0" smtClean="0"/>
              <a:t>out-links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</a:t>
            </a:r>
            <a:r>
              <a:rPr lang="en-US" dirty="0" smtClean="0"/>
              <a:t>Seed Set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315200" cy="4953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Two conflicting </a:t>
            </a:r>
            <a:r>
              <a:rPr lang="en-US" b="1" dirty="0" smtClean="0">
                <a:solidFill>
                  <a:schemeClr val="accent2"/>
                </a:solidFill>
              </a:rPr>
              <a:t>considerations: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Human has to inspect each seed page, so seed set must be as small as </a:t>
            </a:r>
            <a:r>
              <a:rPr lang="en-US" dirty="0" smtClean="0"/>
              <a:t>possible</a:t>
            </a:r>
          </a:p>
          <a:p>
            <a:pPr lvl="8"/>
            <a:endParaRPr lang="en-US" dirty="0"/>
          </a:p>
          <a:p>
            <a:pPr lvl="1"/>
            <a:r>
              <a:rPr lang="en-US" dirty="0"/>
              <a:t>Must ensure every “</a:t>
            </a:r>
            <a:r>
              <a:rPr lang="en-US" dirty="0">
                <a:solidFill>
                  <a:schemeClr val="accent3"/>
                </a:solidFill>
              </a:rPr>
              <a:t>good page</a:t>
            </a:r>
            <a:r>
              <a:rPr lang="en-US" dirty="0"/>
              <a:t>” gets adequate trust rank, so need make all good pages reachable from seed set by short paths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8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</a:t>
            </a:r>
            <a:r>
              <a:rPr lang="en-US" dirty="0" smtClean="0"/>
              <a:t>Picking Seed Set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pick a seed set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pPr lvl="8"/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PageRank: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 smtClean="0"/>
              <a:t>Pick </a:t>
            </a:r>
            <a:r>
              <a:rPr lang="en-US" dirty="0"/>
              <a:t>the top </a:t>
            </a:r>
            <a:r>
              <a:rPr lang="en-US" i="1" dirty="0"/>
              <a:t>k</a:t>
            </a:r>
            <a:r>
              <a:rPr lang="en-US" dirty="0"/>
              <a:t> pages by </a:t>
            </a:r>
            <a:r>
              <a:rPr lang="en-US" dirty="0" smtClean="0"/>
              <a:t>PageRank</a:t>
            </a:r>
          </a:p>
          <a:p>
            <a:pPr lvl="2"/>
            <a:r>
              <a:rPr lang="en-US" dirty="0"/>
              <a:t>Theory is that you can’t get a bad page’s rank really </a:t>
            </a:r>
            <a:r>
              <a:rPr lang="en-US" dirty="0" smtClean="0"/>
              <a:t>high</a:t>
            </a:r>
          </a:p>
          <a:p>
            <a:pPr lvl="8"/>
            <a:endParaRPr lang="en-US" dirty="0" smtClean="0"/>
          </a:p>
          <a:p>
            <a:r>
              <a:rPr lang="en-US" dirty="0"/>
              <a:t>Use domains whose membership </a:t>
            </a:r>
            <a:r>
              <a:rPr lang="en-US" dirty="0" smtClean="0"/>
              <a:t>is controlled</a:t>
            </a:r>
            <a:r>
              <a:rPr lang="en-US" dirty="0"/>
              <a:t>, like .</a:t>
            </a:r>
            <a:r>
              <a:rPr lang="en-US" dirty="0" err="1"/>
              <a:t>edu</a:t>
            </a:r>
            <a:r>
              <a:rPr lang="en-US" dirty="0"/>
              <a:t>, .mil, .</a:t>
            </a:r>
            <a:r>
              <a:rPr lang="en-US" dirty="0" err="1"/>
              <a:t>gov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Spam Mass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</a:t>
            </a:r>
            <a:r>
              <a:rPr lang="en-US" dirty="0" err="1"/>
              <a:t>TrustRank</a:t>
            </a:r>
            <a:r>
              <a:rPr lang="en-US" dirty="0"/>
              <a:t> model, we start with good pages and propagate </a:t>
            </a:r>
            <a:r>
              <a:rPr lang="en-US" dirty="0" smtClean="0"/>
              <a:t>trust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3"/>
                </a:solidFill>
              </a:rPr>
              <a:t>Complementary </a:t>
            </a:r>
            <a:r>
              <a:rPr lang="en-US" b="1" dirty="0" smtClean="0">
                <a:solidFill>
                  <a:schemeClr val="accent3"/>
                </a:solidFill>
              </a:rPr>
              <a:t>view: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dirty="0" smtClean="0"/>
              <a:t>	What </a:t>
            </a:r>
            <a:r>
              <a:rPr lang="en-US" dirty="0"/>
              <a:t>fraction of a page’s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comes from “spam” pages</a:t>
            </a:r>
            <a:r>
              <a:rPr lang="en-US" dirty="0" smtClean="0"/>
              <a:t>?</a:t>
            </a:r>
          </a:p>
          <a:p>
            <a:pPr lvl="8"/>
            <a:endParaRPr lang="en-US" dirty="0"/>
          </a:p>
          <a:p>
            <a:r>
              <a:rPr lang="en-US" dirty="0"/>
              <a:t>In practice, we don’t know all the spam pages, so we need to </a:t>
            </a:r>
            <a:r>
              <a:rPr lang="en-US" dirty="0" smtClean="0"/>
              <a:t>estimate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9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Problems </a:t>
            </a:r>
            <a:r>
              <a:rPr lang="en-US" dirty="0"/>
              <a:t>with </a:t>
            </a:r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Measures generic popularity of a page</a:t>
            </a:r>
          </a:p>
          <a:p>
            <a:pPr lvl="1"/>
            <a:r>
              <a:rPr lang="en-US" dirty="0"/>
              <a:t>Biased against topic-specific </a:t>
            </a:r>
            <a:r>
              <a:rPr lang="en-US" dirty="0" smtClean="0"/>
              <a:t>authorities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Topic-Specific PageRank (next)</a:t>
            </a:r>
            <a:endParaRPr lang="en-US" dirty="0"/>
          </a:p>
          <a:p>
            <a:r>
              <a:rPr lang="en-US" b="1" dirty="0" smtClean="0">
                <a:solidFill>
                  <a:schemeClr val="accent3"/>
                </a:solidFill>
              </a:rPr>
              <a:t>Susceptible </a:t>
            </a:r>
            <a:r>
              <a:rPr lang="en-US" b="1" dirty="0">
                <a:solidFill>
                  <a:schemeClr val="accent3"/>
                </a:solidFill>
              </a:rPr>
              <a:t>to Link spam</a:t>
            </a:r>
          </a:p>
          <a:p>
            <a:pPr lvl="1"/>
            <a:r>
              <a:rPr lang="en-US" dirty="0"/>
              <a:t>Artificial link topographies created in order to boost page </a:t>
            </a:r>
            <a:r>
              <a:rPr lang="en-US" dirty="0" smtClean="0"/>
              <a:t>rank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Solution:</a:t>
            </a:r>
            <a:r>
              <a:rPr lang="en-US" dirty="0" smtClean="0"/>
              <a:t> </a:t>
            </a:r>
            <a:r>
              <a:rPr lang="en-US" dirty="0" err="1" smtClean="0"/>
              <a:t>TrustRank</a:t>
            </a:r>
            <a:r>
              <a:rPr lang="en-US" dirty="0" smtClean="0"/>
              <a:t> (next)</a:t>
            </a:r>
          </a:p>
          <a:p>
            <a:r>
              <a:rPr lang="en-US" b="1" dirty="0">
                <a:solidFill>
                  <a:schemeClr val="accent3"/>
                </a:solidFill>
              </a:rPr>
              <a:t>Uses a single measure of importance</a:t>
            </a:r>
          </a:p>
          <a:p>
            <a:pPr lvl="1"/>
            <a:r>
              <a:rPr lang="en-US" dirty="0"/>
              <a:t>Other models e.g., </a:t>
            </a:r>
            <a:r>
              <a:rPr lang="en-US" dirty="0">
                <a:solidFill>
                  <a:schemeClr val="accent2"/>
                </a:solidFill>
              </a:rPr>
              <a:t>hubs-and-authorities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Solution:</a:t>
            </a:r>
            <a:r>
              <a:rPr lang="en-US" dirty="0"/>
              <a:t> Hubs-and-Authorities (next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4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</a:t>
            </a:r>
            <a:r>
              <a:rPr lang="en-US" dirty="0" smtClean="0"/>
              <a:t>Mass Estimation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r(p)</a:t>
            </a:r>
            <a:r>
              <a:rPr lang="en-US" dirty="0"/>
              <a:t> =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of page </a:t>
            </a:r>
            <a:r>
              <a:rPr lang="en-US" i="1" dirty="0"/>
              <a:t>p</a:t>
            </a:r>
          </a:p>
          <a:p>
            <a:pPr lvl="8"/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i="1" baseline="30000" dirty="0"/>
              <a:t>+</a:t>
            </a:r>
            <a:r>
              <a:rPr lang="en-US" i="1" dirty="0"/>
              <a:t>(p)</a:t>
            </a:r>
            <a:r>
              <a:rPr lang="en-US" dirty="0"/>
              <a:t> = page rank of </a:t>
            </a:r>
            <a:r>
              <a:rPr lang="en-US" i="1" dirty="0"/>
              <a:t>p</a:t>
            </a:r>
            <a:r>
              <a:rPr lang="en-US" dirty="0"/>
              <a:t> with teleport into “</a:t>
            </a:r>
            <a:r>
              <a:rPr lang="en-US" dirty="0">
                <a:solidFill>
                  <a:schemeClr val="accent4"/>
                </a:solidFill>
              </a:rPr>
              <a:t>good</a:t>
            </a:r>
            <a:r>
              <a:rPr lang="en-US" dirty="0"/>
              <a:t>” pages only</a:t>
            </a:r>
          </a:p>
          <a:p>
            <a:pPr lvl="8"/>
            <a:endParaRPr lang="en-US" dirty="0" smtClean="0"/>
          </a:p>
          <a:p>
            <a:r>
              <a:rPr lang="en-US" b="1" dirty="0" smtClean="0"/>
              <a:t>Then: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smtClean="0">
                <a:solidFill>
                  <a:schemeClr val="accent3"/>
                </a:solidFill>
              </a:rPr>
              <a:t>r</a:t>
            </a:r>
            <a:r>
              <a:rPr lang="en-US" i="1" baseline="30000" dirty="0" smtClean="0">
                <a:solidFill>
                  <a:schemeClr val="accent3"/>
                </a:solidFill>
              </a:rPr>
              <a:t>-</a:t>
            </a:r>
            <a:r>
              <a:rPr lang="en-US" i="1" dirty="0" smtClean="0">
                <a:solidFill>
                  <a:schemeClr val="accent3"/>
                </a:solidFill>
              </a:rPr>
              <a:t>(p</a:t>
            </a:r>
            <a:r>
              <a:rPr lang="en-US" i="1" dirty="0">
                <a:solidFill>
                  <a:schemeClr val="accent3"/>
                </a:solidFill>
              </a:rPr>
              <a:t>) = r(p) – r</a:t>
            </a:r>
            <a:r>
              <a:rPr lang="en-US" i="1" baseline="30000" dirty="0">
                <a:solidFill>
                  <a:schemeClr val="accent3"/>
                </a:solidFill>
              </a:rPr>
              <a:t>+</a:t>
            </a:r>
            <a:r>
              <a:rPr lang="en-US" i="1" dirty="0">
                <a:solidFill>
                  <a:schemeClr val="accent3"/>
                </a:solidFill>
              </a:rPr>
              <a:t>(p)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Spam </a:t>
            </a:r>
            <a:r>
              <a:rPr lang="en-US" b="1" dirty="0">
                <a:solidFill>
                  <a:schemeClr val="accent4"/>
                </a:solidFill>
              </a:rPr>
              <a:t>mass of </a:t>
            </a:r>
            <a:r>
              <a:rPr lang="en-US" b="1" i="1" dirty="0">
                <a:solidFill>
                  <a:schemeClr val="accent4"/>
                </a:solidFill>
              </a:rPr>
              <a:t>p </a:t>
            </a:r>
            <a:r>
              <a:rPr lang="en-US" b="1" i="1" dirty="0" smtClean="0">
                <a:solidFill>
                  <a:schemeClr val="accent4"/>
                </a:solidFill>
              </a:rPr>
              <a:t>= r</a:t>
            </a:r>
            <a:r>
              <a:rPr lang="en-US" b="1" baseline="30000" dirty="0" smtClean="0">
                <a:solidFill>
                  <a:schemeClr val="accent4"/>
                </a:solidFill>
              </a:rPr>
              <a:t>-</a:t>
            </a:r>
            <a:r>
              <a:rPr lang="en-US" b="1" i="1" dirty="0" smtClean="0">
                <a:solidFill>
                  <a:schemeClr val="accent4"/>
                </a:solidFill>
              </a:rPr>
              <a:t>(</a:t>
            </a:r>
            <a:r>
              <a:rPr lang="en-US" b="1" i="1" dirty="0">
                <a:solidFill>
                  <a:schemeClr val="accent4"/>
                </a:solidFill>
              </a:rPr>
              <a:t>p</a:t>
            </a:r>
            <a:r>
              <a:rPr lang="en-US" b="1" i="1" dirty="0" smtClean="0">
                <a:solidFill>
                  <a:schemeClr val="accent4"/>
                </a:solidFill>
              </a:rPr>
              <a:t>)/ r (p</a:t>
            </a:r>
            <a:r>
              <a:rPr lang="en-US" b="1" i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0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HITS: Hubs and Authorities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HITS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Hypertext-Induced </a:t>
            </a:r>
            <a:r>
              <a:rPr lang="en-US" dirty="0" smtClean="0">
                <a:solidFill>
                  <a:schemeClr val="accent2"/>
                </a:solidFill>
              </a:rPr>
              <a:t>Topic Selection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 measure of </a:t>
            </a:r>
            <a:r>
              <a:rPr lang="en-US" dirty="0" smtClean="0"/>
              <a:t>importance of </a:t>
            </a:r>
            <a:r>
              <a:rPr lang="en-US" dirty="0"/>
              <a:t>pages or documents, similar </a:t>
            </a:r>
            <a:r>
              <a:rPr lang="en-US" dirty="0" smtClean="0"/>
              <a:t>to PageRank</a:t>
            </a:r>
            <a:endParaRPr lang="en-US" dirty="0"/>
          </a:p>
          <a:p>
            <a:pPr lvl="1"/>
            <a:r>
              <a:rPr lang="en-US" dirty="0" smtClean="0"/>
              <a:t>Proposed </a:t>
            </a:r>
            <a:r>
              <a:rPr lang="en-US" dirty="0"/>
              <a:t>at </a:t>
            </a:r>
            <a:r>
              <a:rPr lang="en-US" dirty="0" smtClean="0"/>
              <a:t>around </a:t>
            </a:r>
            <a:r>
              <a:rPr lang="en-US" dirty="0"/>
              <a:t>same </a:t>
            </a:r>
            <a:r>
              <a:rPr lang="en-US" dirty="0" smtClean="0"/>
              <a:t>time as PageRank (‘98)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Goal</a:t>
            </a:r>
            <a:r>
              <a:rPr lang="en-US" dirty="0" smtClean="0"/>
              <a:t>: Imagine we want to find good newspapers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Don’t just find </a:t>
            </a:r>
            <a:r>
              <a:rPr lang="en-US" dirty="0" smtClean="0"/>
              <a:t>newspapers. Find </a:t>
            </a:r>
            <a:r>
              <a:rPr lang="en-US" dirty="0"/>
              <a:t>“experts” – people who link in a coordinated way to good newspapers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Idea</a:t>
            </a:r>
            <a:r>
              <a:rPr lang="en-US" b="1" dirty="0">
                <a:solidFill>
                  <a:schemeClr val="accent4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Links as votes</a:t>
            </a:r>
          </a:p>
          <a:p>
            <a:pPr lvl="1"/>
            <a:r>
              <a:rPr lang="en-US" b="1" dirty="0" smtClean="0"/>
              <a:t>Page </a:t>
            </a:r>
            <a:r>
              <a:rPr lang="en-US" b="1" dirty="0"/>
              <a:t>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newspapers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Hubs and Authorities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dirty="0"/>
              <a:t>Each page has 2 scores: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b="1" dirty="0"/>
              <a:t>Quality as an expert (</a:t>
            </a:r>
            <a:r>
              <a:rPr lang="en-US" b="1" dirty="0">
                <a:solidFill>
                  <a:schemeClr val="accent2"/>
                </a:solidFill>
              </a:rPr>
              <a:t>hub</a:t>
            </a:r>
            <a:r>
              <a:rPr lang="en-US" b="1" dirty="0"/>
              <a:t>):</a:t>
            </a:r>
          </a:p>
          <a:p>
            <a:pPr lvl="2"/>
            <a:r>
              <a:rPr lang="en-US" dirty="0"/>
              <a:t>Total sum of votes of pages pointed to</a:t>
            </a:r>
          </a:p>
          <a:p>
            <a:pPr lvl="1"/>
            <a:r>
              <a:rPr lang="en-US" b="1" dirty="0"/>
              <a:t>Quality as an content (</a:t>
            </a:r>
            <a:r>
              <a:rPr lang="en-US" b="1" dirty="0">
                <a:solidFill>
                  <a:schemeClr val="accent4"/>
                </a:solidFill>
              </a:rPr>
              <a:t>authority</a:t>
            </a:r>
            <a:r>
              <a:rPr lang="en-US" b="1" dirty="0"/>
              <a:t>):</a:t>
            </a:r>
          </a:p>
          <a:p>
            <a:pPr lvl="2"/>
            <a:r>
              <a:rPr lang="en-US" dirty="0"/>
              <a:t>Total sum of votes of </a:t>
            </a:r>
            <a:r>
              <a:rPr lang="en-US" dirty="0" smtClean="0"/>
              <a:t>experts</a:t>
            </a:r>
          </a:p>
          <a:p>
            <a:pPr lvl="2"/>
            <a:endParaRPr lang="en-US" dirty="0"/>
          </a:p>
          <a:p>
            <a:r>
              <a:rPr lang="en-US" b="1" dirty="0" smtClean="0"/>
              <a:t>Principle </a:t>
            </a:r>
            <a:r>
              <a:rPr lang="en-US" b="1" dirty="0"/>
              <a:t>of repeated improvement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816427" y="1831538"/>
            <a:ext cx="10024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NYT: 10</a:t>
            </a:r>
          </a:p>
          <a:p>
            <a:endParaRPr lang="en-US" dirty="0" smtClean="0"/>
          </a:p>
          <a:p>
            <a:r>
              <a:rPr lang="en-US" dirty="0" err="1" smtClean="0"/>
              <a:t>Ebay</a:t>
            </a:r>
            <a:r>
              <a:rPr lang="en-US" dirty="0" smtClean="0"/>
              <a:t>: 3</a:t>
            </a:r>
          </a:p>
          <a:p>
            <a:endParaRPr lang="en-US" dirty="0" smtClean="0"/>
          </a:p>
          <a:p>
            <a:r>
              <a:rPr lang="en-US" dirty="0" smtClean="0"/>
              <a:t>Yahoo: 3</a:t>
            </a:r>
          </a:p>
          <a:p>
            <a:endParaRPr lang="en-US" dirty="0" smtClean="0"/>
          </a:p>
          <a:p>
            <a:r>
              <a:rPr lang="en-US" dirty="0" smtClean="0"/>
              <a:t>CNN: 8</a:t>
            </a:r>
          </a:p>
          <a:p>
            <a:endParaRPr lang="en-US" dirty="0" smtClean="0"/>
          </a:p>
          <a:p>
            <a:r>
              <a:rPr lang="en-US" dirty="0" smtClean="0"/>
              <a:t>WSJ: 9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90081" y="2411610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90081" y="2898338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90081" y="3660338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6"/>
          </p:cNvCxnSpPr>
          <p:nvPr/>
        </p:nvCxnSpPr>
        <p:spPr>
          <a:xfrm flipV="1">
            <a:off x="7218681" y="2060138"/>
            <a:ext cx="609600" cy="46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7218681" y="2564010"/>
            <a:ext cx="597746" cy="56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stCxn id="19" idx="6"/>
          </p:cNvCxnSpPr>
          <p:nvPr/>
        </p:nvCxnSpPr>
        <p:spPr>
          <a:xfrm flipV="1">
            <a:off x="7218681" y="2546866"/>
            <a:ext cx="685800" cy="46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1" idx="6"/>
          </p:cNvCxnSpPr>
          <p:nvPr/>
        </p:nvCxnSpPr>
        <p:spPr>
          <a:xfrm flipV="1">
            <a:off x="7218681" y="3660338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1" idx="5"/>
          </p:cNvCxnSpPr>
          <p:nvPr/>
        </p:nvCxnSpPr>
        <p:spPr>
          <a:xfrm rot="16200000" flipH="1">
            <a:off x="7337603" y="3703060"/>
            <a:ext cx="338278" cy="64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stCxn id="18" idx="5"/>
          </p:cNvCxnSpPr>
          <p:nvPr/>
        </p:nvCxnSpPr>
        <p:spPr>
          <a:xfrm rot="16200000" flipH="1">
            <a:off x="7018039" y="2773896"/>
            <a:ext cx="977406" cy="643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Oval 29"/>
          <p:cNvSpPr/>
          <p:nvPr/>
        </p:nvSpPr>
        <p:spPr>
          <a:xfrm>
            <a:off x="6990081" y="3279338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0" idx="5"/>
          </p:cNvCxnSpPr>
          <p:nvPr/>
        </p:nvCxnSpPr>
        <p:spPr>
          <a:xfrm rot="16200000" flipH="1">
            <a:off x="7185203" y="3474460"/>
            <a:ext cx="566878" cy="56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30" idx="6"/>
          </p:cNvCxnSpPr>
          <p:nvPr/>
        </p:nvCxnSpPr>
        <p:spPr>
          <a:xfrm flipV="1">
            <a:off x="7218681" y="3203138"/>
            <a:ext cx="685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671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Hubs and Authoritie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133600"/>
            <a:ext cx="3048000" cy="19050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None/>
            </a:pPr>
            <a:r>
              <a:rPr lang="en-US" b="1" dirty="0">
                <a:solidFill>
                  <a:schemeClr val="accent4"/>
                </a:solidFill>
              </a:rPr>
              <a:t>Interesting </a:t>
            </a:r>
            <a:r>
              <a:rPr lang="en-US" b="1" dirty="0" smtClean="0">
                <a:solidFill>
                  <a:schemeClr val="accent4"/>
                </a:solidFill>
              </a:rPr>
              <a:t>pages fall </a:t>
            </a:r>
            <a:r>
              <a:rPr lang="en-US" b="1" dirty="0">
                <a:solidFill>
                  <a:schemeClr val="accent4"/>
                </a:solidFill>
              </a:rPr>
              <a:t>into two </a:t>
            </a:r>
            <a:r>
              <a:rPr lang="en-US" b="1" dirty="0" smtClean="0">
                <a:solidFill>
                  <a:schemeClr val="accent4"/>
                </a:solidFill>
              </a:rPr>
              <a:t>classes:</a:t>
            </a:r>
            <a:endParaRPr lang="en-US" b="1" dirty="0">
              <a:solidFill>
                <a:schemeClr val="accent4"/>
              </a:solidFill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66FF"/>
                </a:solidFill>
              </a:rPr>
              <a:t>Authorities</a:t>
            </a:r>
            <a:r>
              <a:rPr lang="en-US" dirty="0"/>
              <a:t> are pages containing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useful </a:t>
            </a:r>
            <a:r>
              <a:rPr lang="en-US" dirty="0"/>
              <a:t>information</a:t>
            </a:r>
          </a:p>
          <a:p>
            <a:pPr marL="928688" lvl="1" indent="-457200"/>
            <a:r>
              <a:rPr lang="en-US" dirty="0" smtClean="0"/>
              <a:t>Newspaper home pages</a:t>
            </a:r>
          </a:p>
          <a:p>
            <a:pPr marL="928688" lvl="1" indent="-457200"/>
            <a:r>
              <a:rPr lang="en-US" dirty="0" smtClean="0"/>
              <a:t>Course </a:t>
            </a:r>
            <a:r>
              <a:rPr lang="en-US" dirty="0"/>
              <a:t>home pages</a:t>
            </a:r>
          </a:p>
          <a:p>
            <a:pPr marL="928688" lvl="1" indent="-457200"/>
            <a:r>
              <a:rPr lang="en-US" dirty="0" smtClean="0"/>
              <a:t>Home </a:t>
            </a:r>
            <a:r>
              <a:rPr lang="en-US" dirty="0"/>
              <a:t>pages of auto </a:t>
            </a:r>
            <a:r>
              <a:rPr lang="en-US" dirty="0" smtClean="0"/>
              <a:t>manufacturers</a:t>
            </a:r>
          </a:p>
          <a:p>
            <a:pPr marL="2025968" lvl="6" indent="-457200"/>
            <a:endParaRPr lang="en-US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66FF"/>
                </a:solidFill>
              </a:rPr>
              <a:t>Hubs</a:t>
            </a:r>
            <a:r>
              <a:rPr lang="en-US" dirty="0"/>
              <a:t> are pages that link to authorities</a:t>
            </a:r>
          </a:p>
          <a:p>
            <a:pPr marL="928688" lvl="1" indent="-457200"/>
            <a:r>
              <a:rPr lang="en-US" dirty="0" smtClean="0"/>
              <a:t>List of newspapers</a:t>
            </a:r>
          </a:p>
          <a:p>
            <a:pPr marL="928688" lvl="1" indent="-457200"/>
            <a:r>
              <a:rPr lang="en-US" dirty="0" smtClean="0"/>
              <a:t>Course </a:t>
            </a:r>
            <a:r>
              <a:rPr lang="en-US" dirty="0"/>
              <a:t>bulletin</a:t>
            </a:r>
          </a:p>
          <a:p>
            <a:pPr marL="928688" lvl="1" indent="-457200"/>
            <a:r>
              <a:rPr lang="en-US" dirty="0" smtClean="0"/>
              <a:t>List </a:t>
            </a:r>
            <a:r>
              <a:rPr lang="en-US" dirty="0"/>
              <a:t>of US auto manufacturers</a:t>
            </a:r>
          </a:p>
          <a:p>
            <a:pPr marL="533400" indent="-533400"/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12946" y="4953000"/>
            <a:ext cx="1002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NYT: 10</a:t>
            </a:r>
          </a:p>
          <a:p>
            <a:r>
              <a:rPr lang="en-US" dirty="0" err="1" smtClean="0"/>
              <a:t>Ebay</a:t>
            </a:r>
            <a:r>
              <a:rPr lang="en-US" dirty="0" smtClean="0"/>
              <a:t>: 3</a:t>
            </a:r>
          </a:p>
          <a:p>
            <a:r>
              <a:rPr lang="en-US" dirty="0" smtClean="0"/>
              <a:t>Yahoo: 3</a:t>
            </a:r>
          </a:p>
          <a:p>
            <a:r>
              <a:rPr lang="en-US" dirty="0" smtClean="0"/>
              <a:t>CNN: 8</a:t>
            </a:r>
          </a:p>
          <a:p>
            <a:r>
              <a:rPr lang="en-US" dirty="0" smtClean="0"/>
              <a:t>WSJ: 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27146" y="5029200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27146" y="5562600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7146" y="6019800"/>
            <a:ext cx="228600" cy="228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7455746" y="51435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7379546" y="525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7455746" y="54864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7455746" y="59436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7" idx="5"/>
          </p:cNvCxnSpPr>
          <p:nvPr/>
        </p:nvCxnSpPr>
        <p:spPr>
          <a:xfrm rot="16200000" flipH="1">
            <a:off x="7688968" y="5948222"/>
            <a:ext cx="33478" cy="56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5"/>
          </p:cNvCxnSpPr>
          <p:nvPr/>
        </p:nvCxnSpPr>
        <p:spPr>
          <a:xfrm rot="16200000" flipH="1">
            <a:off x="7193668" y="5452922"/>
            <a:ext cx="947878" cy="4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725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in-links: Authority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55783" y="5029200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page starts with hub score 1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 collect their votes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12954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1981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29400" y="2971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3733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44196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95265" y="5029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5542865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</p:spTree>
    <p:extLst>
      <p:ext uri="{BB962C8B-B14F-4D97-AF65-F5344CB8AC3E}">
        <p14:creationId xmlns:p14="http://schemas.microsoft.com/office/powerpoint/2010/main" val="8996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Quality: Hub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281738" cy="498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55783" y="52578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Hubs collect authority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</p:spTree>
    <p:extLst>
      <p:ext uri="{BB962C8B-B14F-4D97-AF65-F5344CB8AC3E}">
        <p14:creationId xmlns:p14="http://schemas.microsoft.com/office/powerpoint/2010/main" val="19255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Reweighting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37367"/>
            <a:ext cx="6386513" cy="511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01313" y="541583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 collect hub 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1" y="60960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</p:spTree>
    <p:extLst>
      <p:ext uri="{BB962C8B-B14F-4D97-AF65-F5344CB8AC3E}">
        <p14:creationId xmlns:p14="http://schemas.microsoft.com/office/powerpoint/2010/main" val="18680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</a:t>
            </a:r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 good hub links to many good authorities</a:t>
            </a:r>
          </a:p>
          <a:p>
            <a:pPr lvl="8"/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good authority is linked from many good hubs</a:t>
            </a:r>
          </a:p>
          <a:p>
            <a:pPr lvl="8"/>
            <a:endParaRPr lang="en-US" dirty="0" smtClean="0"/>
          </a:p>
          <a:p>
            <a:r>
              <a:rPr lang="en-US" b="1" dirty="0" smtClean="0">
                <a:solidFill>
                  <a:schemeClr val="accent3"/>
                </a:solidFill>
              </a:rPr>
              <a:t>Model </a:t>
            </a:r>
            <a:r>
              <a:rPr lang="en-US" b="1" dirty="0">
                <a:solidFill>
                  <a:schemeClr val="accent3"/>
                </a:solidFill>
              </a:rPr>
              <a:t>using two scores for each </a:t>
            </a:r>
            <a:r>
              <a:rPr lang="en-US" b="1" dirty="0" smtClean="0">
                <a:solidFill>
                  <a:schemeClr val="accent3"/>
                </a:solidFill>
              </a:rPr>
              <a:t>node: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Hub</a:t>
            </a:r>
            <a:r>
              <a:rPr lang="en-US" dirty="0"/>
              <a:t> score and </a:t>
            </a:r>
            <a:r>
              <a:rPr lang="en-US" b="1" dirty="0"/>
              <a:t>Authority</a:t>
            </a:r>
            <a:r>
              <a:rPr lang="en-US" dirty="0"/>
              <a:t> score</a:t>
            </a:r>
          </a:p>
          <a:p>
            <a:pPr lvl="1"/>
            <a:r>
              <a:rPr lang="en-US" dirty="0"/>
              <a:t>Represented as vectors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 smtClean="0"/>
              <a:t>a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Hubs and Authorities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6248400" cy="52578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Each page </a:t>
                </a:r>
                <a:r>
                  <a:rPr lang="en-US" b="1" i="1" dirty="0"/>
                  <a:t>i</a:t>
                </a:r>
                <a:r>
                  <a:rPr lang="en-US" b="1" dirty="0"/>
                  <a:t> has 2 </a:t>
                </a:r>
                <a:r>
                  <a:rPr lang="en-US" b="1" dirty="0" smtClean="0"/>
                  <a:t>scores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Authority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Hub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>
                    <a:solidFill>
                      <a:schemeClr val="accent2"/>
                    </a:solidFill>
                  </a:rPr>
                  <a:t>HITS </a:t>
                </a:r>
                <a:r>
                  <a:rPr lang="en-US" b="1" dirty="0">
                    <a:solidFill>
                      <a:schemeClr val="accent2"/>
                    </a:solidFill>
                  </a:rPr>
                  <a:t>algorithm:</a:t>
                </a:r>
              </a:p>
              <a:p>
                <a:r>
                  <a:rPr lang="en-US" dirty="0"/>
                  <a:t>Initialize: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keep iterating: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Authority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j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/>
                  <a:t>Hub: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dirty="0" smtClean="0"/>
                  <a:t>normalize: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6248400" cy="5257801"/>
              </a:xfrm>
              <a:blipFill rotWithShape="1">
                <a:blip r:embed="rId2"/>
                <a:stretch>
                  <a:fillRect l="-1171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09037" y="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[Kleinberg ‘98]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42896" y="2419271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endCxn id="34" idx="1"/>
          </p:cNvCxnSpPr>
          <p:nvPr/>
        </p:nvCxnSpPr>
        <p:spPr>
          <a:xfrm>
            <a:off x="6648321" y="1474638"/>
            <a:ext cx="1055989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59521" y="1484891"/>
            <a:ext cx="410375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96896" y="1484891"/>
            <a:ext cx="165358" cy="9446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4" idx="7"/>
          </p:cNvCxnSpPr>
          <p:nvPr/>
        </p:nvCxnSpPr>
        <p:spPr>
          <a:xfrm flipH="1">
            <a:off x="8000840" y="1474638"/>
            <a:ext cx="781081" cy="1005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4386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498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8610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8572242" y="1276446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261626" y="2753278"/>
                <a:ext cx="1270540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626" y="2753278"/>
                <a:ext cx="1270540" cy="7958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59" idx="7"/>
            <a:endCxn id="54" idx="3"/>
          </p:cNvCxnSpPr>
          <p:nvPr/>
        </p:nvCxnSpPr>
        <p:spPr>
          <a:xfrm flipV="1">
            <a:off x="6986828" y="4318239"/>
            <a:ext cx="83152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564708" y="4379293"/>
            <a:ext cx="319230" cy="83253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0"/>
          </p:cNvCxnSpPr>
          <p:nvPr/>
        </p:nvCxnSpPr>
        <p:spPr>
          <a:xfrm flipH="1" flipV="1">
            <a:off x="8017180" y="4379292"/>
            <a:ext cx="167583" cy="83253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54" idx="5"/>
          </p:cNvCxnSpPr>
          <p:nvPr/>
        </p:nvCxnSpPr>
        <p:spPr>
          <a:xfrm flipH="1" flipV="1">
            <a:off x="8114882" y="4318239"/>
            <a:ext cx="594974" cy="95464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628884" y="521183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263884" y="521183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7975084" y="521183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8648442" y="5211831"/>
            <a:ext cx="419358" cy="4168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2000" b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287746" y="5671063"/>
                <a:ext cx="1270540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46" y="5671063"/>
                <a:ext cx="1270540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7756938" y="3962400"/>
            <a:ext cx="419358" cy="4168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Topic-Specific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Instead of generic popularity, can we measure popularity within a topic?</a:t>
            </a:r>
          </a:p>
          <a:p>
            <a:r>
              <a:rPr lang="en-US" b="1" dirty="0" smtClean="0">
                <a:solidFill>
                  <a:srgbClr val="33CC33"/>
                </a:solidFill>
              </a:rPr>
              <a:t>Goal</a:t>
            </a:r>
            <a:r>
              <a:rPr lang="en-US" b="1" dirty="0">
                <a:solidFill>
                  <a:srgbClr val="33CC33"/>
                </a:solidFill>
              </a:rPr>
              <a:t>:</a:t>
            </a:r>
            <a:r>
              <a:rPr lang="en-US" dirty="0"/>
              <a:t> Evaluate Web pages not </a:t>
            </a:r>
            <a:r>
              <a:rPr lang="en-US" dirty="0" smtClean="0"/>
              <a:t>just according </a:t>
            </a:r>
            <a:r>
              <a:rPr lang="en-US" dirty="0"/>
              <a:t>to their popularity, but by </a:t>
            </a:r>
            <a:r>
              <a:rPr lang="en-US" dirty="0" smtClean="0"/>
              <a:t>how close </a:t>
            </a:r>
            <a:r>
              <a:rPr lang="en-US" dirty="0"/>
              <a:t>they are to a particular topic, e.g</a:t>
            </a:r>
            <a:r>
              <a:rPr lang="en-US" dirty="0" smtClean="0"/>
              <a:t>. “</a:t>
            </a:r>
            <a:r>
              <a:rPr lang="en-US" dirty="0"/>
              <a:t>sports” or “history.”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Allows </a:t>
            </a:r>
            <a:r>
              <a:rPr lang="en-US" b="1" dirty="0">
                <a:solidFill>
                  <a:schemeClr val="accent2"/>
                </a:solidFill>
              </a:rPr>
              <a:t>search queries to be </a:t>
            </a:r>
            <a:r>
              <a:rPr lang="en-US" b="1" dirty="0" smtClean="0">
                <a:solidFill>
                  <a:schemeClr val="accent2"/>
                </a:solidFill>
              </a:rPr>
              <a:t>answered based </a:t>
            </a:r>
            <a:r>
              <a:rPr lang="en-US" b="1" dirty="0">
                <a:solidFill>
                  <a:schemeClr val="accent2"/>
                </a:solidFill>
              </a:rPr>
              <a:t>on interests of the </a:t>
            </a:r>
            <a:r>
              <a:rPr lang="en-US" b="1" dirty="0" smtClean="0">
                <a:solidFill>
                  <a:schemeClr val="accent2"/>
                </a:solidFill>
              </a:rPr>
              <a:t>user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smtClean="0">
                <a:solidFill>
                  <a:srgbClr val="D60093"/>
                </a:solidFill>
              </a:rPr>
              <a:t>Example</a:t>
            </a:r>
            <a:r>
              <a:rPr lang="en-US" b="1" dirty="0">
                <a:solidFill>
                  <a:srgbClr val="D60093"/>
                </a:solidFill>
              </a:rPr>
              <a:t>:</a:t>
            </a:r>
            <a:r>
              <a:rPr lang="en-US" dirty="0"/>
              <a:t> Query </a:t>
            </a:r>
            <a:r>
              <a:rPr lang="en-US" dirty="0" smtClean="0"/>
              <a:t>“Trojan” </a:t>
            </a:r>
            <a:r>
              <a:rPr lang="en-US" dirty="0"/>
              <a:t>wants </a:t>
            </a:r>
            <a:r>
              <a:rPr lang="en-US" dirty="0" smtClean="0"/>
              <a:t>different pages </a:t>
            </a:r>
            <a:r>
              <a:rPr lang="en-US" dirty="0"/>
              <a:t>depending on whether you </a:t>
            </a:r>
            <a:r>
              <a:rPr lang="en-US" dirty="0" smtClean="0"/>
              <a:t>are interested </a:t>
            </a:r>
            <a:r>
              <a:rPr lang="en-US" dirty="0"/>
              <a:t>in sports or history.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9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Matrix </a:t>
            </a:r>
            <a:r>
              <a:rPr lang="en-US" i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HITS converges to a single stable point</a:t>
            </a:r>
          </a:p>
          <a:p>
            <a:r>
              <a:rPr lang="en-US" dirty="0" smtClean="0"/>
              <a:t>Slightly change the notation:</a:t>
            </a:r>
          </a:p>
          <a:p>
            <a:pPr lvl="1"/>
            <a:r>
              <a:rPr lang="en-US" dirty="0" smtClean="0"/>
              <a:t>Vector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= (a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…,a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),    h = (h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 smtClean="0"/>
              <a:t>Adjacency matrix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):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dirty="0" smtClean="0"/>
              <a:t>  if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 3"/>
              </a:rPr>
              <a:t>j</a:t>
            </a:r>
            <a:endParaRPr lang="en-US" i="1" dirty="0" smtClean="0">
              <a:latin typeface="Times New Roman" pitchFamily="18" charset="0"/>
              <a:cs typeface="Times New Roman" pitchFamily="18" charset="0"/>
              <a:sym typeface="Wingdings 3"/>
            </a:endParaRPr>
          </a:p>
          <a:p>
            <a:r>
              <a:rPr lang="en-US" b="1" dirty="0" smtClean="0">
                <a:sym typeface="Wingdings 3"/>
              </a:rPr>
              <a:t>Then:</a:t>
            </a:r>
          </a:p>
          <a:p>
            <a:endParaRPr lang="en-US" dirty="0" smtClean="0">
              <a:sym typeface="Wingdings 3"/>
            </a:endParaRPr>
          </a:p>
          <a:p>
            <a:endParaRPr lang="en-US" dirty="0" smtClean="0">
              <a:sym typeface="Wingdings 3"/>
            </a:endParaRPr>
          </a:p>
          <a:p>
            <a:r>
              <a:rPr lang="en-US" dirty="0" smtClean="0">
                <a:sym typeface="Wingdings 3"/>
              </a:rPr>
              <a:t>So:</a:t>
            </a:r>
          </a:p>
          <a:p>
            <a:r>
              <a:rPr lang="en-US" dirty="0" smtClean="0">
                <a:sym typeface="Wingdings 3"/>
              </a:rPr>
              <a:t>And likewise: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98484"/>
              </p:ext>
            </p:extLst>
          </p:nvPr>
        </p:nvGraphicFramePr>
        <p:xfrm>
          <a:off x="1389063" y="3886200"/>
          <a:ext cx="37131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3" imgW="1574640" imgH="355320" progId="Equation.3">
                  <p:embed/>
                </p:oleObj>
              </mc:Choice>
              <mc:Fallback>
                <p:oleObj name="Equation" r:id="rId3" imgW="15746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3886200"/>
                        <a:ext cx="37131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19496"/>
              </p:ext>
            </p:extLst>
          </p:nvPr>
        </p:nvGraphicFramePr>
        <p:xfrm>
          <a:off x="1524000" y="4876800"/>
          <a:ext cx="129345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5" imgW="482400" imgH="177480" progId="Equation.3">
                  <p:embed/>
                </p:oleObj>
              </mc:Choice>
              <mc:Fallback>
                <p:oleObj name="Equation" r:id="rId5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129345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28765"/>
              </p:ext>
            </p:extLst>
          </p:nvPr>
        </p:nvGraphicFramePr>
        <p:xfrm>
          <a:off x="3192463" y="5257800"/>
          <a:ext cx="1498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5257800"/>
                        <a:ext cx="1498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09037" y="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[Kleinberg ‘98]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 and Authority Equations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hub</a:t>
            </a:r>
            <a:r>
              <a:rPr lang="en-US" dirty="0"/>
              <a:t> score of page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proportional to the sum of the </a:t>
            </a:r>
            <a:r>
              <a:rPr lang="en-US" dirty="0">
                <a:solidFill>
                  <a:schemeClr val="accent3"/>
                </a:solidFill>
              </a:rPr>
              <a:t>authority</a:t>
            </a:r>
            <a:r>
              <a:rPr lang="en-US" dirty="0"/>
              <a:t> scores of the pages it links </a:t>
            </a:r>
            <a:r>
              <a:rPr lang="en-US" dirty="0" smtClean="0"/>
              <a:t>to: </a:t>
            </a:r>
            <a:r>
              <a:rPr lang="en-US" i="1" dirty="0" smtClean="0">
                <a:solidFill>
                  <a:schemeClr val="accent4"/>
                </a:solidFill>
              </a:rPr>
              <a:t>h </a:t>
            </a:r>
            <a:r>
              <a:rPr lang="en-US" i="1" dirty="0">
                <a:solidFill>
                  <a:schemeClr val="accent4"/>
                </a:solidFill>
              </a:rPr>
              <a:t>= </a:t>
            </a:r>
            <a:r>
              <a:rPr lang="en-US" i="1" dirty="0" smtClean="0">
                <a:solidFill>
                  <a:schemeClr val="accent4"/>
                </a:solidFill>
              </a:rPr>
              <a:t>λ A </a:t>
            </a:r>
            <a:r>
              <a:rPr lang="en-US" i="1" dirty="0" err="1" smtClean="0">
                <a:solidFill>
                  <a:schemeClr val="accent4"/>
                </a:solidFill>
              </a:rPr>
              <a:t>a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Constant λ is a scale </a:t>
            </a:r>
            <a:r>
              <a:rPr lang="en-US" dirty="0" smtClean="0"/>
              <a:t>factor, λ=1/</a:t>
            </a:r>
            <a:r>
              <a:rPr lang="en-US" dirty="0" smtClean="0">
                <a:sym typeface="Symbol"/>
              </a:rPr>
              <a:t></a:t>
            </a:r>
            <a:r>
              <a:rPr lang="en-US" i="1" dirty="0" smtClean="0">
                <a:sym typeface="Symbol"/>
              </a:rPr>
              <a:t>h</a:t>
            </a:r>
            <a:r>
              <a:rPr lang="en-US" i="1" baseline="-25000" dirty="0" smtClean="0">
                <a:sym typeface="Symbol"/>
              </a:rPr>
              <a:t>i</a:t>
            </a:r>
            <a:endParaRPr lang="en-US" i="1" baseline="-25000" dirty="0" smtClean="0"/>
          </a:p>
          <a:p>
            <a:pPr lvl="8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3"/>
                </a:solidFill>
              </a:rPr>
              <a:t>authority</a:t>
            </a:r>
            <a:r>
              <a:rPr lang="en-US" dirty="0"/>
              <a:t> score of page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is proportional to the sum of the </a:t>
            </a:r>
            <a:r>
              <a:rPr lang="en-US" dirty="0">
                <a:solidFill>
                  <a:schemeClr val="accent2"/>
                </a:solidFill>
              </a:rPr>
              <a:t>hub</a:t>
            </a:r>
            <a:r>
              <a:rPr lang="en-US" dirty="0"/>
              <a:t> scores of the pages it is linked </a:t>
            </a:r>
            <a:r>
              <a:rPr lang="en-US" dirty="0" smtClean="0"/>
              <a:t>from: </a:t>
            </a:r>
            <a:r>
              <a:rPr lang="en-US" dirty="0" smtClean="0">
                <a:solidFill>
                  <a:schemeClr val="accent4"/>
                </a:solidFill>
              </a:rPr>
              <a:t>a </a:t>
            </a:r>
            <a:r>
              <a:rPr lang="en-US" dirty="0">
                <a:solidFill>
                  <a:schemeClr val="accent4"/>
                </a:solidFill>
              </a:rPr>
              <a:t>= </a:t>
            </a:r>
            <a:r>
              <a:rPr lang="en-US" dirty="0" smtClean="0">
                <a:solidFill>
                  <a:schemeClr val="accent4"/>
                </a:solidFill>
              </a:rPr>
              <a:t>μ A</a:t>
            </a:r>
            <a:r>
              <a:rPr lang="en-US" baseline="30000" dirty="0" smtClean="0">
                <a:solidFill>
                  <a:schemeClr val="accent4"/>
                </a:solidFill>
              </a:rPr>
              <a:t>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</a:rPr>
              <a:t>h</a:t>
            </a:r>
          </a:p>
          <a:p>
            <a:pPr lvl="1"/>
            <a:r>
              <a:rPr lang="en-US" dirty="0"/>
              <a:t>Constant μ is scale </a:t>
            </a:r>
            <a:r>
              <a:rPr lang="en-US" dirty="0" smtClean="0"/>
              <a:t>factor, μ=1/</a:t>
            </a:r>
            <a:r>
              <a:rPr lang="en-US" dirty="0" smtClean="0">
                <a:sym typeface="Symbol"/>
              </a:rPr>
              <a:t>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i="1" baseline="-25000" dirty="0" err="1" smtClean="0">
                <a:sym typeface="Symbol"/>
              </a:rPr>
              <a:t>i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7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The HITS algorithm:</a:t>
            </a:r>
          </a:p>
          <a:p>
            <a:pPr lvl="1"/>
            <a:r>
              <a:rPr lang="en-US" dirty="0" smtClean="0"/>
              <a:t>Initialize </a:t>
            </a:r>
            <a:r>
              <a:rPr lang="en-US" b="1" dirty="0"/>
              <a:t>h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 to all </a:t>
            </a:r>
            <a:r>
              <a:rPr lang="en-US" dirty="0" smtClean="0"/>
              <a:t>1’s</a:t>
            </a:r>
          </a:p>
          <a:p>
            <a:pPr lvl="1"/>
            <a:r>
              <a:rPr lang="en-US" dirty="0" smtClean="0"/>
              <a:t>Repeat:</a:t>
            </a:r>
            <a:endParaRPr lang="en-US" dirty="0"/>
          </a:p>
          <a:p>
            <a:pPr lvl="2"/>
            <a:r>
              <a:rPr lang="en-US" b="1" dirty="0"/>
              <a:t>h</a:t>
            </a:r>
            <a:r>
              <a:rPr lang="en-US" dirty="0"/>
              <a:t> = </a:t>
            </a:r>
            <a:r>
              <a:rPr lang="en-US" b="1" dirty="0" smtClean="0"/>
              <a:t>A </a:t>
            </a:r>
            <a:r>
              <a:rPr lang="en-US" b="1" dirty="0" err="1" smtClean="0"/>
              <a:t>a</a:t>
            </a:r>
            <a:endParaRPr lang="en-US" b="1" dirty="0"/>
          </a:p>
          <a:p>
            <a:pPr lvl="2"/>
            <a:r>
              <a:rPr lang="en-US" dirty="0"/>
              <a:t>Scale </a:t>
            </a:r>
            <a:r>
              <a:rPr lang="en-US" b="1" dirty="0"/>
              <a:t>h</a:t>
            </a:r>
            <a:r>
              <a:rPr lang="en-US" dirty="0"/>
              <a:t> so that its </a:t>
            </a:r>
            <a:r>
              <a:rPr lang="en-US" dirty="0" smtClean="0"/>
              <a:t>sums to </a:t>
            </a:r>
            <a:r>
              <a:rPr lang="en-US" dirty="0"/>
              <a:t>1.0 </a:t>
            </a:r>
          </a:p>
          <a:p>
            <a:pPr lvl="2"/>
            <a:r>
              <a:rPr lang="en-US" b="1" dirty="0"/>
              <a:t>a </a:t>
            </a:r>
            <a:r>
              <a:rPr lang="en-US" dirty="0"/>
              <a:t>= </a:t>
            </a:r>
            <a:r>
              <a:rPr lang="en-US" b="1" dirty="0" smtClean="0"/>
              <a:t>A</a:t>
            </a:r>
            <a:r>
              <a:rPr lang="en-US" baseline="30000" dirty="0" smtClean="0"/>
              <a:t>T </a:t>
            </a:r>
            <a:r>
              <a:rPr lang="en-US" b="1" dirty="0" smtClean="0"/>
              <a:t>h</a:t>
            </a:r>
            <a:endParaRPr lang="en-US" b="1" dirty="0"/>
          </a:p>
          <a:p>
            <a:pPr lvl="2"/>
            <a:r>
              <a:rPr lang="en-US" dirty="0"/>
              <a:t>Scale </a:t>
            </a:r>
            <a:r>
              <a:rPr lang="en-US" b="1" dirty="0"/>
              <a:t>a</a:t>
            </a:r>
            <a:r>
              <a:rPr lang="en-US" dirty="0"/>
              <a:t> so that its </a:t>
            </a:r>
            <a:r>
              <a:rPr lang="en-US" dirty="0" smtClean="0"/>
              <a:t>sums to </a:t>
            </a:r>
            <a:r>
              <a:rPr lang="en-US" dirty="0"/>
              <a:t>1.0</a:t>
            </a:r>
          </a:p>
          <a:p>
            <a:pPr lvl="1"/>
            <a:r>
              <a:rPr lang="en-US" dirty="0" smtClean="0"/>
              <a:t>Until </a:t>
            </a:r>
            <a:r>
              <a:rPr lang="en-US" b="1" dirty="0"/>
              <a:t>h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dirty="0"/>
              <a:t> converge </a:t>
            </a:r>
            <a:r>
              <a:rPr lang="en-US" dirty="0" smtClean="0"/>
              <a:t>(i.e., change very little)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7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38200" y="1447800"/>
            <a:ext cx="1414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1 1 1</a:t>
            </a:r>
          </a:p>
          <a:p>
            <a:r>
              <a:rPr lang="en-US" sz="2400">
                <a:latin typeface="Times New Roman" charset="0"/>
              </a:rPr>
              <a:t>A =  1 0 1</a:t>
            </a:r>
          </a:p>
          <a:p>
            <a:r>
              <a:rPr lang="en-US" sz="2400">
                <a:latin typeface="Times New Roman" charset="0"/>
              </a:rPr>
              <a:t>        0 1 0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1447800"/>
            <a:ext cx="1462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       1 1 0</a:t>
            </a:r>
          </a:p>
          <a:p>
            <a:r>
              <a:rPr lang="en-US" sz="2400">
                <a:latin typeface="Times New Roman" charset="0"/>
              </a:rPr>
              <a:t>A</a:t>
            </a:r>
            <a:r>
              <a:rPr lang="en-US" sz="2400" baseline="30000">
                <a:latin typeface="Times New Roman" charset="0"/>
              </a:rPr>
              <a:t>T</a:t>
            </a:r>
            <a:r>
              <a:rPr lang="en-US" sz="2400">
                <a:latin typeface="Times New Roman" charset="0"/>
              </a:rPr>
              <a:t> = 1 0 1</a:t>
            </a:r>
          </a:p>
          <a:p>
            <a:r>
              <a:rPr lang="en-US" sz="2400">
                <a:latin typeface="Times New Roman" charset="0"/>
              </a:rPr>
              <a:t>        1 1 0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24000" y="1492250"/>
            <a:ext cx="685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352800" y="149225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111250" y="3654425"/>
            <a:ext cx="1468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a(yahoo)</a:t>
            </a:r>
          </a:p>
          <a:p>
            <a:r>
              <a:rPr lang="en-US" sz="2400">
                <a:latin typeface="Times New Roman" charset="0"/>
              </a:rPr>
              <a:t>a(amazon)</a:t>
            </a:r>
          </a:p>
          <a:p>
            <a:r>
              <a:rPr lang="en-US" sz="2400">
                <a:latin typeface="Times New Roman" charset="0"/>
              </a:rPr>
              <a:t>a(m’soft)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651125" y="3613150"/>
            <a:ext cx="35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=</a:t>
            </a:r>
          </a:p>
          <a:p>
            <a:r>
              <a:rPr lang="en-US" sz="2400">
                <a:latin typeface="Times New Roman" charset="0"/>
              </a:rPr>
              <a:t>=</a:t>
            </a:r>
          </a:p>
          <a:p>
            <a:r>
              <a:rPr lang="en-US" sz="2400">
                <a:latin typeface="Times New Roman" charset="0"/>
              </a:rPr>
              <a:t>=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336925" y="3613150"/>
            <a:ext cx="336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946525" y="3613150"/>
            <a:ext cx="336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556125" y="3613150"/>
            <a:ext cx="573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4/5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241925" y="3613150"/>
            <a:ext cx="793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1</a:t>
            </a:r>
          </a:p>
          <a:p>
            <a:r>
              <a:rPr lang="en-US" sz="2400">
                <a:latin typeface="Times New Roman" charset="0"/>
              </a:rPr>
              <a:t> 0.75</a:t>
            </a:r>
          </a:p>
          <a:p>
            <a:r>
              <a:rPr lang="en-US" sz="2400">
                <a:latin typeface="Times New Roman" charset="0"/>
              </a:rPr>
              <a:t> 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003925" y="35369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7131050" y="3578225"/>
            <a:ext cx="869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0.732</a:t>
            </a:r>
          </a:p>
          <a:p>
            <a:r>
              <a:rPr lang="en-US" sz="2400">
                <a:latin typeface="Times New Roman" charset="0"/>
              </a:rPr>
              <a:t>1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111250" y="5026025"/>
            <a:ext cx="25987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h(yahoo)      =       1</a:t>
            </a:r>
          </a:p>
          <a:p>
            <a:r>
              <a:rPr lang="en-US" sz="2400">
                <a:latin typeface="Times New Roman" charset="0"/>
              </a:rPr>
              <a:t>h(amazon)   =       1</a:t>
            </a:r>
          </a:p>
          <a:p>
            <a:r>
              <a:rPr lang="en-US" sz="2400">
                <a:latin typeface="Times New Roman" charset="0"/>
              </a:rPr>
              <a:t>h(m’soft)     =       1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930650" y="5026025"/>
            <a:ext cx="573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2/3</a:t>
            </a:r>
          </a:p>
          <a:p>
            <a:r>
              <a:rPr lang="en-US" sz="2400">
                <a:latin typeface="Times New Roman" charset="0"/>
              </a:rPr>
              <a:t>1/3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302250" y="5026025"/>
            <a:ext cx="793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 1</a:t>
            </a:r>
          </a:p>
          <a:p>
            <a:r>
              <a:rPr lang="en-US" sz="2400">
                <a:latin typeface="Times New Roman" charset="0"/>
              </a:rPr>
              <a:t> 0.73</a:t>
            </a:r>
          </a:p>
          <a:p>
            <a:r>
              <a:rPr lang="en-US" sz="2400">
                <a:latin typeface="Times New Roman" charset="0"/>
              </a:rPr>
              <a:t> 0.27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080125" y="49847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  <a:p>
            <a:r>
              <a:rPr lang="en-US" sz="2400">
                <a:latin typeface="Times New Roman" charset="0"/>
              </a:rPr>
              <a:t>. . .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131050" y="5026025"/>
            <a:ext cx="869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1.000</a:t>
            </a:r>
          </a:p>
          <a:p>
            <a:r>
              <a:rPr lang="en-US" sz="2400">
                <a:latin typeface="Times New Roman" charset="0"/>
              </a:rPr>
              <a:t>0.732</a:t>
            </a:r>
          </a:p>
          <a:p>
            <a:r>
              <a:rPr lang="en-US" sz="2400">
                <a:latin typeface="Times New Roman" charset="0"/>
              </a:rPr>
              <a:t>0.268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556125" y="5060950"/>
            <a:ext cx="717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charset="0"/>
              </a:rPr>
              <a:t>1</a:t>
            </a:r>
          </a:p>
          <a:p>
            <a:r>
              <a:rPr lang="en-US" sz="2400">
                <a:latin typeface="Times New Roman" charset="0"/>
              </a:rPr>
              <a:t>0.71</a:t>
            </a:r>
          </a:p>
          <a:p>
            <a:r>
              <a:rPr lang="en-US" sz="2400">
                <a:latin typeface="Times New Roman" charset="0"/>
              </a:rPr>
              <a:t>0.29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867400" y="1477537"/>
            <a:ext cx="2133600" cy="1676400"/>
            <a:chOff x="1524000" y="1981200"/>
            <a:chExt cx="4038600" cy="3124200"/>
          </a:xfrm>
        </p:grpSpPr>
        <p:sp>
          <p:nvSpPr>
            <p:cNvPr id="24" name="Oval 3"/>
            <p:cNvSpPr>
              <a:spLocks noChangeArrowheads="1"/>
            </p:cNvSpPr>
            <p:nvPr/>
          </p:nvSpPr>
          <p:spPr bwMode="auto">
            <a:xfrm>
              <a:off x="2971800" y="19812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Yahoo</a:t>
              </a:r>
            </a:p>
          </p:txBody>
        </p: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43434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M’soft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524000" y="4343400"/>
              <a:ext cx="12192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Amazon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V="1">
              <a:off x="1981200" y="2590800"/>
              <a:ext cx="1066800" cy="1752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>
              <a:off x="2590800" y="2743200"/>
              <a:ext cx="9906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>
              <a:off x="2743200" y="45720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743200" y="4876800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cxnSp>
          <p:nvCxnSpPr>
            <p:cNvPr id="31" name="AutoShape 10"/>
            <p:cNvCxnSpPr>
              <a:cxnSpLocks noChangeShapeType="1"/>
              <a:stCxn id="24" idx="6"/>
              <a:endCxn id="24" idx="2"/>
            </p:cNvCxnSpPr>
            <p:nvPr/>
          </p:nvCxnSpPr>
          <p:spPr bwMode="auto">
            <a:xfrm flipH="1">
              <a:off x="2971800" y="2362200"/>
              <a:ext cx="1219200" cy="1588"/>
            </a:xfrm>
            <a:prstGeom prst="curvedConnector5">
              <a:avLst>
                <a:gd name="adj1" fmla="val -18750"/>
                <a:gd name="adj2" fmla="val -38400000"/>
                <a:gd name="adj3" fmla="val 11875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4038600" y="2667000"/>
              <a:ext cx="83820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378562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44" grpId="0" autoUpdateAnimBg="0"/>
      <p:bldP spid="18445" grpId="0" autoUpdateAnimBg="0"/>
      <p:bldP spid="18446" grpId="0" autoUpdateAnimBg="0"/>
      <p:bldP spid="18447" grpId="0" autoUpdateAnimBg="0"/>
      <p:bldP spid="18449" grpId="0" autoUpdateAnimBg="0"/>
      <p:bldP spid="18450" grpId="0" autoUpdateAnimBg="0"/>
      <p:bldP spid="18451" grpId="0" autoUpdateAnimBg="0"/>
      <p:bldP spid="18452" grpId="0" autoUpdateAnimBg="0"/>
      <p:bldP spid="1845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 and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HITS algorithm in new notation:</a:t>
            </a:r>
          </a:p>
          <a:p>
            <a:pPr lvl="1"/>
            <a:r>
              <a:rPr lang="en-US" dirty="0" smtClean="0"/>
              <a:t>Set: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= h = 1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b="1" dirty="0" smtClean="0"/>
              <a:t>Repeat:</a:t>
            </a:r>
          </a:p>
          <a:p>
            <a:pPr lvl="2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 = A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  a = 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lvl="2"/>
            <a:r>
              <a:rPr lang="en-US" dirty="0" smtClean="0"/>
              <a:t>Normalize</a:t>
            </a:r>
          </a:p>
          <a:p>
            <a:r>
              <a:rPr lang="en-US" dirty="0" smtClean="0"/>
              <a:t>Then: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a=A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(A a)</a:t>
            </a:r>
          </a:p>
          <a:p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Thus, in </a:t>
            </a:r>
            <a:r>
              <a:rPr lang="en-US" i="1" dirty="0" smtClean="0"/>
              <a:t>2k</a:t>
            </a:r>
            <a:r>
              <a:rPr lang="en-US" dirty="0" smtClean="0"/>
              <a:t> steps: </a:t>
            </a:r>
            <a:br>
              <a:rPr lang="en-US" dirty="0" smtClean="0"/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a=(A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h=(A A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Slides by Jure Leskovec: Mining Massive Datasets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326542" y="3589007"/>
            <a:ext cx="162583" cy="838201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98780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4015" y="431624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new 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048780"/>
            <a:ext cx="46226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 is being updated (in 2 steps):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(A a)=(A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A) a</a:t>
            </a:r>
          </a:p>
          <a:p>
            <a:r>
              <a:rPr lang="en-US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is updated (in 2 steps):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h)=(A A</a:t>
            </a:r>
            <a:r>
              <a:rPr lang="en-US" sz="2800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 h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6141" y="5867400"/>
            <a:ext cx="4117859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Repeated matrix powering</a:t>
            </a:r>
            <a:endParaRPr lang="en-US" sz="2800" dirty="0"/>
          </a:p>
        </p:txBody>
      </p:sp>
      <p:sp>
        <p:nvSpPr>
          <p:cNvPr id="32" name="Right Brace 31"/>
          <p:cNvSpPr/>
          <p:nvPr/>
        </p:nvSpPr>
        <p:spPr>
          <a:xfrm rot="5400000">
            <a:off x="3081008" y="3641526"/>
            <a:ext cx="179518" cy="1312335"/>
          </a:xfrm>
          <a:prstGeom prst="rightBrace">
            <a:avLst>
              <a:gd name="adj1" fmla="val 34258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and Uniqueness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h = </a:t>
            </a:r>
            <a:r>
              <a:rPr lang="en-US" i="1" dirty="0" smtClean="0"/>
              <a:t>λ A </a:t>
            </a:r>
            <a:r>
              <a:rPr lang="en-US" i="1" dirty="0" err="1" smtClean="0"/>
              <a:t>a</a:t>
            </a:r>
            <a:endParaRPr lang="en-US" i="1" dirty="0"/>
          </a:p>
          <a:p>
            <a:r>
              <a:rPr lang="en-US" i="1" dirty="0"/>
              <a:t>a = </a:t>
            </a:r>
            <a:r>
              <a:rPr lang="en-US" i="1" dirty="0" smtClean="0"/>
              <a:t>μ A</a:t>
            </a:r>
            <a:r>
              <a:rPr lang="en-US" i="1" baseline="30000" dirty="0" smtClean="0"/>
              <a:t>T</a:t>
            </a:r>
            <a:r>
              <a:rPr lang="en-US" i="1" dirty="0" smtClean="0"/>
              <a:t> </a:t>
            </a:r>
            <a:r>
              <a:rPr lang="en-US" i="1" dirty="0"/>
              <a:t>h</a:t>
            </a:r>
          </a:p>
          <a:p>
            <a:r>
              <a:rPr lang="en-US" i="1" dirty="0"/>
              <a:t>h = </a:t>
            </a:r>
            <a:r>
              <a:rPr lang="en-US" i="1" dirty="0" smtClean="0"/>
              <a:t>λ μ A A</a:t>
            </a:r>
            <a:r>
              <a:rPr lang="en-US" i="1" baseline="30000" dirty="0" smtClean="0"/>
              <a:t>T</a:t>
            </a:r>
            <a:r>
              <a:rPr lang="en-US" i="1" dirty="0" smtClean="0"/>
              <a:t> </a:t>
            </a:r>
            <a:r>
              <a:rPr lang="en-US" i="1" dirty="0"/>
              <a:t>h</a:t>
            </a:r>
          </a:p>
          <a:p>
            <a:r>
              <a:rPr lang="en-US" i="1" dirty="0"/>
              <a:t>a = </a:t>
            </a:r>
            <a:r>
              <a:rPr lang="en-US" i="1" dirty="0" smtClean="0"/>
              <a:t>λ μ A</a:t>
            </a:r>
            <a:r>
              <a:rPr lang="en-US" i="1" baseline="30000" dirty="0" smtClean="0"/>
              <a:t>T </a:t>
            </a:r>
            <a:r>
              <a:rPr lang="en-US" i="1" dirty="0" smtClean="0"/>
              <a:t>A a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Under </a:t>
            </a:r>
            <a:r>
              <a:rPr lang="en-US" dirty="0"/>
              <a:t>reasonable assumptions about A, </a:t>
            </a:r>
            <a:r>
              <a:rPr lang="en-US" dirty="0" smtClean="0"/>
              <a:t>the HITS </a:t>
            </a:r>
            <a:r>
              <a:rPr lang="en-US" dirty="0"/>
              <a:t>iterative algorithm </a:t>
            </a:r>
            <a:r>
              <a:rPr lang="en-US" dirty="0">
                <a:solidFill>
                  <a:schemeClr val="accent2"/>
                </a:solidFill>
              </a:rPr>
              <a:t>converges to vectors 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h</a:t>
            </a:r>
            <a:r>
              <a:rPr lang="en-US" i="1" dirty="0">
                <a:solidFill>
                  <a:schemeClr val="accent2"/>
                </a:solidFill>
              </a:rPr>
              <a:t>*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i="1" dirty="0">
                <a:solidFill>
                  <a:schemeClr val="accent2"/>
                </a:solidFill>
              </a:rPr>
              <a:t>a</a:t>
            </a:r>
            <a:r>
              <a:rPr lang="en-US" i="1" dirty="0" smtClean="0">
                <a:solidFill>
                  <a:schemeClr val="accent2"/>
                </a:solidFill>
              </a:rPr>
              <a:t>*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i="1" dirty="0"/>
              <a:t>h*</a:t>
            </a:r>
            <a:r>
              <a:rPr lang="en-US" dirty="0"/>
              <a:t> is the </a:t>
            </a:r>
            <a:r>
              <a:rPr lang="en-US" dirty="0">
                <a:solidFill>
                  <a:schemeClr val="accent4"/>
                </a:solidFill>
              </a:rPr>
              <a:t>principal eigenvector</a:t>
            </a:r>
            <a:r>
              <a:rPr lang="en-US" dirty="0"/>
              <a:t> of </a:t>
            </a:r>
            <a:r>
              <a:rPr lang="en-US" dirty="0" smtClean="0"/>
              <a:t>matrix </a:t>
            </a:r>
            <a:r>
              <a:rPr lang="en-US" i="1" dirty="0" smtClean="0"/>
              <a:t>A A</a:t>
            </a:r>
            <a:r>
              <a:rPr lang="en-US" i="1" baseline="30000" dirty="0" smtClean="0"/>
              <a:t>T</a:t>
            </a:r>
            <a:endParaRPr lang="en-US" i="1" baseline="30000" dirty="0"/>
          </a:p>
          <a:p>
            <a:pPr lvl="1"/>
            <a:r>
              <a:rPr lang="en-US" i="1" dirty="0"/>
              <a:t>a*</a:t>
            </a:r>
            <a:r>
              <a:rPr lang="en-US" dirty="0"/>
              <a:t> is the </a:t>
            </a:r>
            <a:r>
              <a:rPr lang="en-US" dirty="0">
                <a:solidFill>
                  <a:schemeClr val="accent4"/>
                </a:solidFill>
              </a:rPr>
              <a:t>principal eigenvector</a:t>
            </a:r>
            <a:r>
              <a:rPr lang="en-US" dirty="0"/>
              <a:t> of </a:t>
            </a:r>
            <a:r>
              <a:rPr lang="en-US" dirty="0" smtClean="0"/>
              <a:t>matrix </a:t>
            </a:r>
            <a:r>
              <a:rPr lang="en-US" i="1" dirty="0" smtClean="0"/>
              <a:t>A</a:t>
            </a:r>
            <a:r>
              <a:rPr lang="en-US" i="1" baseline="30000" dirty="0" smtClean="0"/>
              <a:t>T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0" y="1371599"/>
            <a:ext cx="16690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/>
              <a:t>λ=1/</a:t>
            </a:r>
            <a:r>
              <a:rPr lang="en-US" sz="2400" dirty="0">
                <a:sym typeface="Symbol"/>
              </a:rPr>
              <a:t></a:t>
            </a:r>
            <a:r>
              <a:rPr lang="en-US" sz="2400" i="1" dirty="0">
                <a:sym typeface="Symbol"/>
              </a:rPr>
              <a:t>h</a:t>
            </a:r>
            <a:r>
              <a:rPr lang="en-US" sz="2400" i="1" baseline="-25000" dirty="0">
                <a:sym typeface="Symbol"/>
              </a:rPr>
              <a:t>i</a:t>
            </a:r>
            <a:endParaRPr lang="en-US" sz="2400" i="1" baseline="-25000" dirty="0"/>
          </a:p>
          <a:p>
            <a:pPr lvl="1"/>
            <a:r>
              <a:rPr lang="en-US" sz="2400" dirty="0" smtClean="0">
                <a:latin typeface="Calibri" pitchFamily="34" charset="0"/>
                <a:cs typeface="Calibri" pitchFamily="34" charset="0"/>
              </a:rPr>
              <a:t>μ=1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/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</a:t>
            </a:r>
            <a:r>
              <a:rPr lang="en-US" sz="2400" i="1" dirty="0" err="1">
                <a:latin typeface="Calibri" pitchFamily="34" charset="0"/>
                <a:cs typeface="Calibri" pitchFamily="34" charset="0"/>
                <a:sym typeface="Symbol"/>
              </a:rPr>
              <a:t>a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  <a:sym typeface="Symbol"/>
              </a:rPr>
              <a:t>i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7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and HITS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PageRank</a:t>
            </a:r>
            <a:r>
              <a:rPr lang="en-US" b="1" dirty="0" smtClean="0"/>
              <a:t> </a:t>
            </a:r>
            <a:r>
              <a:rPr lang="en-US" b="1" dirty="0"/>
              <a:t>and HITS are two solutions to the same </a:t>
            </a:r>
            <a:r>
              <a:rPr lang="en-US" b="1" dirty="0" smtClean="0"/>
              <a:t>problem:</a:t>
            </a:r>
            <a:endParaRPr lang="en-US" b="1" dirty="0"/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What is the value of an </a:t>
            </a:r>
            <a:r>
              <a:rPr lang="en-US" b="1" dirty="0" smtClean="0">
                <a:solidFill>
                  <a:schemeClr val="accent3"/>
                </a:solidFill>
              </a:rPr>
              <a:t>in-link </a:t>
            </a:r>
            <a:r>
              <a:rPr lang="en-US" b="1" dirty="0">
                <a:solidFill>
                  <a:schemeClr val="accent3"/>
                </a:solidFill>
              </a:rPr>
              <a:t>from </a:t>
            </a:r>
            <a:r>
              <a:rPr lang="en-US" b="1" i="1" dirty="0" smtClean="0">
                <a:solidFill>
                  <a:schemeClr val="accent3"/>
                </a:solidFill>
              </a:rPr>
              <a:t>u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to </a:t>
            </a:r>
            <a:r>
              <a:rPr lang="en-US" b="1" i="1" dirty="0" smtClean="0">
                <a:solidFill>
                  <a:schemeClr val="accent3"/>
                </a:solidFill>
              </a:rPr>
              <a:t>v</a:t>
            </a:r>
            <a:r>
              <a:rPr lang="en-US" b="1" dirty="0" smtClean="0">
                <a:solidFill>
                  <a:schemeClr val="accent3"/>
                </a:solidFill>
              </a:rPr>
              <a:t>?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In the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model, the value of the link depends on the </a:t>
            </a:r>
            <a:r>
              <a:rPr lang="en-US" dirty="0">
                <a:solidFill>
                  <a:schemeClr val="accent2"/>
                </a:solidFill>
              </a:rPr>
              <a:t>links </a:t>
            </a:r>
            <a:r>
              <a:rPr lang="en-US" b="1" dirty="0">
                <a:solidFill>
                  <a:schemeClr val="accent2"/>
                </a:solidFill>
              </a:rPr>
              <a:t>into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u</a:t>
            </a:r>
            <a:endParaRPr lang="en-US" i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In the HITS model, it depends on the value of the other links </a:t>
            </a:r>
            <a:r>
              <a:rPr lang="en-US" b="1" dirty="0">
                <a:solidFill>
                  <a:schemeClr val="accent4"/>
                </a:solidFill>
              </a:rPr>
              <a:t>out of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i="1" dirty="0" smtClean="0">
                <a:solidFill>
                  <a:schemeClr val="accent4"/>
                </a:solidFill>
              </a:rPr>
              <a:t>u</a:t>
            </a:r>
          </a:p>
          <a:p>
            <a:pPr lvl="8"/>
            <a:endParaRPr lang="en-US" dirty="0"/>
          </a:p>
          <a:p>
            <a:r>
              <a:rPr lang="en-US" dirty="0"/>
              <a:t>The destinies of </a:t>
            </a:r>
            <a:r>
              <a:rPr lang="en-US" dirty="0" err="1" smtClean="0"/>
              <a:t>PageRank</a:t>
            </a:r>
            <a:r>
              <a:rPr lang="en-US" dirty="0" smtClean="0"/>
              <a:t> </a:t>
            </a:r>
            <a:r>
              <a:rPr lang="en-US" dirty="0"/>
              <a:t>and HITS post-1998 were very </a:t>
            </a:r>
            <a:r>
              <a:rPr lang="en-US" dirty="0" smtClean="0"/>
              <a:t>different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Topic-Specific </a:t>
            </a:r>
            <a:r>
              <a:rPr lang="en-US" dirty="0" err="1" smtClean="0"/>
              <a:t>PageRank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each walker has a </a:t>
            </a:r>
            <a:r>
              <a:rPr lang="en-US" dirty="0" smtClean="0"/>
              <a:t>small probability </a:t>
            </a:r>
            <a:r>
              <a:rPr lang="en-US" dirty="0"/>
              <a:t>of “teleporting” at any </a:t>
            </a:r>
            <a:r>
              <a:rPr lang="en-US" dirty="0" smtClean="0"/>
              <a:t>step</a:t>
            </a:r>
            <a:endParaRPr lang="en-US" dirty="0"/>
          </a:p>
          <a:p>
            <a:r>
              <a:rPr lang="en-US" b="1" dirty="0" smtClean="0">
                <a:solidFill>
                  <a:schemeClr val="accent2"/>
                </a:solidFill>
              </a:rPr>
              <a:t>Teleport </a:t>
            </a:r>
            <a:r>
              <a:rPr lang="en-US" b="1" dirty="0">
                <a:solidFill>
                  <a:schemeClr val="accent2"/>
                </a:solidFill>
              </a:rPr>
              <a:t>can go to: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page with equal </a:t>
            </a:r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avoid dead-end and spider-trap </a:t>
            </a:r>
            <a:r>
              <a:rPr lang="en-US" dirty="0" smtClean="0"/>
              <a:t>problems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topic-specific set of “relevant” </a:t>
            </a:r>
            <a:r>
              <a:rPr lang="en-US" dirty="0" smtClean="0"/>
              <a:t>pages (teleport set)</a:t>
            </a:r>
            <a:endParaRPr lang="en-US" dirty="0"/>
          </a:p>
          <a:p>
            <a:pPr lvl="2"/>
            <a:r>
              <a:rPr lang="en-US" dirty="0" smtClean="0"/>
              <a:t>For </a:t>
            </a:r>
            <a:r>
              <a:rPr lang="en-US" dirty="0"/>
              <a:t>topic-sensitive PageRank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Idea: Bias </a:t>
            </a:r>
            <a:r>
              <a:rPr lang="en-US" b="1" dirty="0">
                <a:solidFill>
                  <a:schemeClr val="accent3"/>
                </a:solidFill>
              </a:rPr>
              <a:t>the random walk</a:t>
            </a:r>
          </a:p>
          <a:p>
            <a:pPr lvl="1"/>
            <a:r>
              <a:rPr lang="en-US" dirty="0"/>
              <a:t>When </a:t>
            </a:r>
            <a:r>
              <a:rPr lang="en-US" dirty="0" smtClean="0"/>
              <a:t>walked teleports, she pick </a:t>
            </a:r>
            <a:r>
              <a:rPr lang="en-US" dirty="0"/>
              <a:t>a page from a set </a:t>
            </a:r>
            <a:r>
              <a:rPr lang="en-US" i="1" dirty="0" smtClean="0"/>
              <a:t>S</a:t>
            </a:r>
            <a:endParaRPr lang="en-US" dirty="0"/>
          </a:p>
          <a:p>
            <a:pPr lvl="1"/>
            <a:r>
              <a:rPr lang="en-US" i="1" dirty="0"/>
              <a:t>S</a:t>
            </a:r>
            <a:r>
              <a:rPr lang="en-US" dirty="0"/>
              <a:t> contains only pages that are relevant to the topic</a:t>
            </a:r>
          </a:p>
          <a:p>
            <a:pPr lvl="2"/>
            <a:r>
              <a:rPr lang="en-US" dirty="0"/>
              <a:t>E.g., Open Directory (DMOZ) pages for a given </a:t>
            </a:r>
            <a:r>
              <a:rPr lang="en-US" dirty="0" smtClean="0"/>
              <a:t>topic</a:t>
            </a:r>
            <a:endParaRPr lang="en-US" dirty="0"/>
          </a:p>
          <a:p>
            <a:pPr lvl="1"/>
            <a:r>
              <a:rPr lang="en-US" dirty="0"/>
              <a:t>For each teleport set </a:t>
            </a:r>
            <a:r>
              <a:rPr lang="en-US" i="1" dirty="0"/>
              <a:t>S</a:t>
            </a:r>
            <a:r>
              <a:rPr lang="en-US" dirty="0"/>
              <a:t>, we get a </a:t>
            </a:r>
            <a:r>
              <a:rPr lang="en-US" dirty="0" smtClean="0"/>
              <a:t>different vector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S</a:t>
            </a:r>
            <a:endParaRPr lang="en-US" i="1" baseline="-25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6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Let:</a:t>
            </a:r>
          </a:p>
          <a:p>
            <a:pPr lvl="1"/>
            <a:r>
              <a:rPr lang="en-US" b="1" i="1" dirty="0" err="1" smtClean="0"/>
              <a:t>A</a:t>
            </a:r>
            <a:r>
              <a:rPr lang="en-US" i="1" baseline="-25000" dirty="0" err="1" smtClean="0"/>
              <a:t>ij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 </a:t>
            </a:r>
            <a:r>
              <a:rPr lang="en-US" b="1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i="1" dirty="0"/>
              <a:t>+ (1-</a:t>
            </a:r>
            <a:r>
              <a:rPr lang="en-US" i="1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i="1" dirty="0" smtClean="0"/>
              <a:t>) /|</a:t>
            </a:r>
            <a:r>
              <a:rPr lang="en-US" i="1" dirty="0"/>
              <a:t>S| </a:t>
            </a:r>
            <a:r>
              <a:rPr lang="en-US" i="1" dirty="0" smtClean="0"/>
              <a:t>	</a:t>
            </a:r>
            <a:r>
              <a:rPr lang="en-US" dirty="0" smtClean="0"/>
              <a:t>if </a:t>
            </a:r>
            <a:r>
              <a:rPr lang="en-US" i="1" dirty="0" err="1" smtClean="0"/>
              <a:t>i</a:t>
            </a:r>
            <a:r>
              <a:rPr lang="en-US" i="1" dirty="0" err="1" smtClean="0">
                <a:sym typeface="Symbol"/>
              </a:rPr>
              <a:t></a:t>
            </a:r>
            <a:r>
              <a:rPr lang="en-US" i="1" dirty="0" err="1" smtClean="0"/>
              <a:t>S</a:t>
            </a:r>
            <a:endParaRPr lang="en-US" i="1" dirty="0"/>
          </a:p>
          <a:p>
            <a:pPr lvl="1">
              <a:buNone/>
            </a:pPr>
            <a:r>
              <a:rPr lang="en-US" dirty="0" smtClean="0">
                <a:latin typeface="Symbol" pitchFamily="18" charset="2"/>
                <a:sym typeface="Symbol" pitchFamily="18" charset="2"/>
              </a:rPr>
              <a:t>		     </a:t>
            </a:r>
            <a:r>
              <a:rPr lang="en-US" i="1" dirty="0" smtClean="0">
                <a:latin typeface="Symbol" pitchFamily="18" charset="2"/>
                <a:sym typeface="Symbol" pitchFamily="18" charset="2"/>
              </a:rPr>
              <a:t> </a:t>
            </a:r>
            <a:r>
              <a:rPr lang="en-US" b="1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 </a:t>
            </a:r>
            <a:r>
              <a:rPr lang="en-US" dirty="0" smtClean="0"/>
              <a:t>			otherwise</a:t>
            </a:r>
            <a:endParaRPr lang="en-US" dirty="0"/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stochastic!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have weighted all pages in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teleport </a:t>
            </a:r>
            <a:r>
              <a:rPr lang="en-US" dirty="0"/>
              <a:t>set </a:t>
            </a:r>
            <a:r>
              <a:rPr lang="en-US" i="1" dirty="0"/>
              <a:t>S</a:t>
            </a:r>
            <a:r>
              <a:rPr lang="en-US" dirty="0"/>
              <a:t> equally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Could also assign different weights to </a:t>
            </a:r>
            <a:r>
              <a:rPr lang="en-US" b="1" dirty="0" smtClean="0">
                <a:solidFill>
                  <a:schemeClr val="accent3"/>
                </a:solidFill>
              </a:rPr>
              <a:t>pages!</a:t>
            </a:r>
          </a:p>
          <a:p>
            <a:r>
              <a:rPr lang="pt-BR" b="1" dirty="0">
                <a:solidFill>
                  <a:schemeClr val="accent2"/>
                </a:solidFill>
              </a:rPr>
              <a:t>Compute as for regular </a:t>
            </a:r>
            <a:r>
              <a:rPr lang="pt-BR" b="1" dirty="0" smtClean="0">
                <a:solidFill>
                  <a:schemeClr val="accent2"/>
                </a:solidFill>
              </a:rPr>
              <a:t>PageRank:</a:t>
            </a:r>
          </a:p>
          <a:p>
            <a:pPr lvl="1"/>
            <a:r>
              <a:rPr lang="en-US" dirty="0" smtClean="0"/>
              <a:t>Multiply </a:t>
            </a:r>
            <a:r>
              <a:rPr lang="en-US" dirty="0"/>
              <a:t>by </a:t>
            </a:r>
            <a:r>
              <a:rPr lang="en-US" b="1" i="1" dirty="0"/>
              <a:t>M</a:t>
            </a:r>
            <a:r>
              <a:rPr lang="en-US" dirty="0"/>
              <a:t>, then add a </a:t>
            </a:r>
            <a:r>
              <a:rPr lang="en-US" dirty="0" smtClean="0"/>
              <a:t>vector</a:t>
            </a:r>
            <a:endParaRPr lang="en-US" dirty="0"/>
          </a:p>
          <a:p>
            <a:pPr lvl="1"/>
            <a:r>
              <a:rPr lang="en-US" dirty="0" smtClean="0"/>
              <a:t>Maintains sparseness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4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1774274" y="2133599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936074" y="2971799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2612474" y="2971799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612474" y="4114799"/>
            <a:ext cx="435526" cy="445521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63495" name="AutoShape 7"/>
          <p:cNvCxnSpPr>
            <a:cxnSpLocks noChangeShapeType="1"/>
            <a:stCxn id="63491" idx="2"/>
            <a:endCxn id="63492" idx="1"/>
          </p:cNvCxnSpPr>
          <p:nvPr/>
        </p:nvCxnSpPr>
        <p:spPr bwMode="auto">
          <a:xfrm rot="10800000" flipV="1">
            <a:off x="999856" y="2356360"/>
            <a:ext cx="774419" cy="680684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496" name="AutoShape 8"/>
          <p:cNvCxnSpPr>
            <a:cxnSpLocks noChangeShapeType="1"/>
            <a:stCxn id="63492" idx="6"/>
            <a:endCxn id="63491" idx="3"/>
          </p:cNvCxnSpPr>
          <p:nvPr/>
        </p:nvCxnSpPr>
        <p:spPr bwMode="auto">
          <a:xfrm flipV="1">
            <a:off x="1371600" y="2513875"/>
            <a:ext cx="466455" cy="680685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497" name="AutoShape 9"/>
          <p:cNvCxnSpPr>
            <a:cxnSpLocks noChangeShapeType="1"/>
            <a:stCxn id="63491" idx="5"/>
            <a:endCxn id="63493" idx="1"/>
          </p:cNvCxnSpPr>
          <p:nvPr/>
        </p:nvCxnSpPr>
        <p:spPr bwMode="auto">
          <a:xfrm>
            <a:off x="2146019" y="2513875"/>
            <a:ext cx="530236" cy="5231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498" name="AutoShape 10"/>
          <p:cNvCxnSpPr>
            <a:cxnSpLocks noChangeShapeType="1"/>
          </p:cNvCxnSpPr>
          <p:nvPr/>
        </p:nvCxnSpPr>
        <p:spPr bwMode="auto">
          <a:xfrm>
            <a:off x="2703805" y="3387267"/>
            <a:ext cx="0" cy="7830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499" name="AutoShape 11"/>
          <p:cNvCxnSpPr>
            <a:cxnSpLocks noChangeShapeType="1"/>
            <a:stCxn id="63494" idx="7"/>
            <a:endCxn id="63493" idx="5"/>
          </p:cNvCxnSpPr>
          <p:nvPr/>
        </p:nvCxnSpPr>
        <p:spPr bwMode="auto">
          <a:xfrm flipV="1">
            <a:off x="2984219" y="3352075"/>
            <a:ext cx="0" cy="827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4022725" y="1557338"/>
            <a:ext cx="40783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Suppose 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{1}, </a:t>
            </a:r>
            <a:r>
              <a:rPr lang="en-US" sz="320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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= 0.8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46525" y="3276600"/>
            <a:ext cx="4664075" cy="1828800"/>
            <a:chOff x="2630" y="1392"/>
            <a:chExt cx="2938" cy="1152"/>
          </a:xfrm>
        </p:grpSpPr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2630" y="1412"/>
              <a:ext cx="2854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Node	Iteration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0	1	</a:t>
              </a:r>
              <a:r>
                <a:rPr lang="en-US" sz="1800" b="1" dirty="0" smtClean="0">
                  <a:latin typeface="Arial" pitchFamily="34" charset="0"/>
                  <a:cs typeface="Arial" pitchFamily="34" charset="0"/>
                </a:rPr>
                <a:t>2     …</a:t>
              </a:r>
              <a:r>
                <a:rPr lang="en-US" sz="1800" b="1" dirty="0">
                  <a:latin typeface="Arial" pitchFamily="34" charset="0"/>
                  <a:cs typeface="Arial" pitchFamily="34" charset="0"/>
                </a:rPr>
                <a:t>	stable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1	1.0	0.2	0.52	0.294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2	0	0.4	0.08	0.118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3	0	0.4	0.08	0.327</a:t>
              </a:r>
            </a:p>
            <a:p>
              <a:r>
                <a:rPr lang="en-US" sz="1800" dirty="0">
                  <a:latin typeface="Arial" pitchFamily="34" charset="0"/>
                  <a:cs typeface="Arial" pitchFamily="34" charset="0"/>
                </a:rPr>
                <a:t>4	0	0	0.32	0.261</a:t>
              </a:r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2640" y="177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04" name="Line 16"/>
            <p:cNvSpPr>
              <a:spLocks noChangeShapeType="1"/>
            </p:cNvSpPr>
            <p:nvPr/>
          </p:nvSpPr>
          <p:spPr bwMode="auto">
            <a:xfrm>
              <a:off x="3168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69925" y="5943600"/>
            <a:ext cx="7499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 how we initialize the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PageRank vector differently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the unbiased PageRank case.</a:t>
            </a:r>
            <a:endParaRPr lang="en-US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77899" y="1728323"/>
            <a:ext cx="604293" cy="445521"/>
            <a:chOff x="1200" y="864"/>
            <a:chExt cx="333" cy="240"/>
          </a:xfrm>
        </p:grpSpPr>
        <p:sp>
          <p:nvSpPr>
            <p:cNvPr id="63507" name="AutoShape 19"/>
            <p:cNvSpPr>
              <a:spLocks noChangeArrowheads="1"/>
            </p:cNvSpPr>
            <p:nvPr/>
          </p:nvSpPr>
          <p:spPr bwMode="auto">
            <a:xfrm>
              <a:off x="1200" y="864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237" y="864"/>
              <a:ext cx="2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0.2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10034" y="2209892"/>
            <a:ext cx="2399021" cy="1633578"/>
            <a:chOff x="754" y="1159"/>
            <a:chExt cx="1322" cy="880"/>
          </a:xfrm>
        </p:grpSpPr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468" y="1248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754" y="115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63512" name="Text Box 24"/>
            <p:cNvSpPr txBox="1">
              <a:spLocks noChangeArrowheads="1"/>
            </p:cNvSpPr>
            <p:nvPr/>
          </p:nvSpPr>
          <p:spPr bwMode="auto">
            <a:xfrm>
              <a:off x="1198" y="1488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1589" y="1816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1912" y="1857"/>
              <a:ext cx="16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82239" y="2499660"/>
            <a:ext cx="2756516" cy="1613158"/>
            <a:chOff x="646" y="1329"/>
            <a:chExt cx="1519" cy="869"/>
          </a:xfrm>
        </p:grpSpPr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646" y="132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1612" y="1378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0.4</a:t>
              </a: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1008" y="1699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1528" y="2016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  <p:sp>
          <p:nvSpPr>
            <p:cNvPr id="63520" name="Text Box 32"/>
            <p:cNvSpPr txBox="1">
              <a:spLocks noChangeArrowheads="1"/>
            </p:cNvSpPr>
            <p:nvPr/>
          </p:nvSpPr>
          <p:spPr bwMode="auto">
            <a:xfrm>
              <a:off x="1906" y="2016"/>
              <a:ext cx="2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0.8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937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/>
      <p:bldP spid="635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the Topic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Create different </a:t>
            </a:r>
            <a:r>
              <a:rPr lang="en-US" b="1" dirty="0" err="1">
                <a:solidFill>
                  <a:schemeClr val="accent3"/>
                </a:solidFill>
              </a:rPr>
              <a:t>PageRanks</a:t>
            </a:r>
            <a:r>
              <a:rPr lang="en-US" b="1" dirty="0">
                <a:solidFill>
                  <a:schemeClr val="accent3"/>
                </a:solidFill>
              </a:rPr>
              <a:t> for </a:t>
            </a:r>
            <a:r>
              <a:rPr lang="en-US" b="1" dirty="0" smtClean="0">
                <a:solidFill>
                  <a:schemeClr val="accent3"/>
                </a:solidFill>
              </a:rPr>
              <a:t>different topics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16 DMOZ top-level </a:t>
            </a:r>
            <a:r>
              <a:rPr lang="en-US" dirty="0" smtClean="0"/>
              <a:t>categories: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arts</a:t>
            </a:r>
            <a:r>
              <a:rPr lang="en-US" dirty="0"/>
              <a:t>, business, sports</a:t>
            </a:r>
            <a:r>
              <a:rPr lang="en-US" dirty="0" smtClean="0"/>
              <a:t>,…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Which </a:t>
            </a:r>
            <a:r>
              <a:rPr lang="en-US" b="1" dirty="0" smtClean="0">
                <a:solidFill>
                  <a:schemeClr val="accent2"/>
                </a:solidFill>
              </a:rPr>
              <a:t>topic ranking 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en-US" b="1" dirty="0" smtClean="0">
                <a:solidFill>
                  <a:schemeClr val="accent2"/>
                </a:solidFill>
              </a:rPr>
              <a:t>use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  <a:p>
            <a:pPr lvl="1"/>
            <a:r>
              <a:rPr lang="en-US" dirty="0"/>
              <a:t>User can pick from a menu</a:t>
            </a:r>
          </a:p>
          <a:p>
            <a:pPr lvl="1"/>
            <a:r>
              <a:rPr lang="en-US" dirty="0" smtClean="0"/>
              <a:t>Classify </a:t>
            </a:r>
            <a:r>
              <a:rPr lang="en-US" dirty="0"/>
              <a:t>query into a topic</a:t>
            </a:r>
          </a:p>
          <a:p>
            <a:pPr lvl="1"/>
            <a:r>
              <a:rPr lang="en-US" dirty="0"/>
              <a:t>Can use the </a:t>
            </a:r>
            <a:r>
              <a:rPr lang="en-US" dirty="0">
                <a:solidFill>
                  <a:schemeClr val="accent2"/>
                </a:solidFill>
              </a:rPr>
              <a:t>context</a:t>
            </a:r>
            <a:r>
              <a:rPr lang="en-US" dirty="0"/>
              <a:t> of the query</a:t>
            </a:r>
          </a:p>
          <a:p>
            <a:pPr lvl="2"/>
            <a:r>
              <a:rPr lang="en-US" dirty="0"/>
              <a:t>E.g., query is launched from a web page talking about a known topic</a:t>
            </a:r>
          </a:p>
          <a:p>
            <a:pPr lvl="2"/>
            <a:r>
              <a:rPr lang="en-US" dirty="0"/>
              <a:t>History of queries e.g., “basketball” followed by “Jordan”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context, </a:t>
            </a:r>
            <a:r>
              <a:rPr lang="en-US" dirty="0"/>
              <a:t>e.g., user’s </a:t>
            </a:r>
            <a:r>
              <a:rPr lang="en-US" dirty="0" smtClean="0"/>
              <a:t>bookmarks</a:t>
            </a:r>
            <a:r>
              <a:rPr lang="en-US" dirty="0"/>
              <a:t>, …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Slides by Jure Leskovec: Mining Massive Datasets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5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Spam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29026</TotalTime>
  <Words>2763</Words>
  <Application>Microsoft Office PowerPoint</Application>
  <PresentationFormat>On-screen Show (4:3)</PresentationFormat>
  <Paragraphs>547</Paragraphs>
  <Slides>46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Equation</vt:lpstr>
      <vt:lpstr>Link Analysis:  PageRank and Similar Ideas</vt:lpstr>
      <vt:lpstr>Recap: PageRank</vt:lpstr>
      <vt:lpstr>Some Problems with Page Rank</vt:lpstr>
      <vt:lpstr>Topic-Specific PageRank</vt:lpstr>
      <vt:lpstr>Topic-Specific PageRank</vt:lpstr>
      <vt:lpstr>Matrix Formulation</vt:lpstr>
      <vt:lpstr>Example</vt:lpstr>
      <vt:lpstr>Discovering the Topic</vt:lpstr>
      <vt:lpstr> Web Spam</vt:lpstr>
      <vt:lpstr>What is Web Spam?</vt:lpstr>
      <vt:lpstr>Web Search</vt:lpstr>
      <vt:lpstr>First Spammers</vt:lpstr>
      <vt:lpstr>First Spammers: Term Spam</vt:lpstr>
      <vt:lpstr>Google’s Solution to Term Spam</vt:lpstr>
      <vt:lpstr>Why It Works?</vt:lpstr>
      <vt:lpstr>Google vs. Spammers: Round 2</vt:lpstr>
      <vt:lpstr>Link Spamming</vt:lpstr>
      <vt:lpstr>Link Farms</vt:lpstr>
      <vt:lpstr>Link Farms</vt:lpstr>
      <vt:lpstr>Analysis</vt:lpstr>
      <vt:lpstr>Analysis</vt:lpstr>
      <vt:lpstr> Combating Web Spam</vt:lpstr>
      <vt:lpstr>Combating Spam</vt:lpstr>
      <vt:lpstr>TrustRank: Idea</vt:lpstr>
      <vt:lpstr>Trust Propagation</vt:lpstr>
      <vt:lpstr>Why is it a good idea?</vt:lpstr>
      <vt:lpstr>Picking the Seed Set</vt:lpstr>
      <vt:lpstr>Approaches to Picking Seed Set</vt:lpstr>
      <vt:lpstr>Spam Mass</vt:lpstr>
      <vt:lpstr>Spam Mass Estimation</vt:lpstr>
      <vt:lpstr> HITS: Hubs and Authorities</vt:lpstr>
      <vt:lpstr>Hubs and Authorities</vt:lpstr>
      <vt:lpstr>Finding newspapers</vt:lpstr>
      <vt:lpstr>Hubs and Authorities</vt:lpstr>
      <vt:lpstr>Counting in-links: Authority</vt:lpstr>
      <vt:lpstr>Expert Quality: Hub</vt:lpstr>
      <vt:lpstr>Reweighting</vt:lpstr>
      <vt:lpstr>Mutually Recursive Definition</vt:lpstr>
      <vt:lpstr>Hubs and Authorities</vt:lpstr>
      <vt:lpstr>Transition Matrix A</vt:lpstr>
      <vt:lpstr>Hub and Authority Equations</vt:lpstr>
      <vt:lpstr>Iterative algorithm</vt:lpstr>
      <vt:lpstr>Example</vt:lpstr>
      <vt:lpstr>Hubs and Authorities</vt:lpstr>
      <vt:lpstr>Existence and Uniqueness</vt:lpstr>
      <vt:lpstr>PageRank and HITS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George Pallis</cp:lastModifiedBy>
  <cp:revision>1569</cp:revision>
  <cp:lastPrinted>2012-03-19T15:27:57Z</cp:lastPrinted>
  <dcterms:created xsi:type="dcterms:W3CDTF">2009-06-12T17:14:38Z</dcterms:created>
  <dcterms:modified xsi:type="dcterms:W3CDTF">2012-03-19T15:28:40Z</dcterms:modified>
</cp:coreProperties>
</file>