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3"/>
  </p:notesMasterIdLst>
  <p:handoutMasterIdLst>
    <p:handoutMasterId r:id="rId64"/>
  </p:handout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256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71" r:id="rId19"/>
    <p:sldId id="317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57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09" r:id="rId37"/>
    <p:sldId id="291" r:id="rId38"/>
    <p:sldId id="292" r:id="rId39"/>
    <p:sldId id="293" r:id="rId40"/>
    <p:sldId id="321" r:id="rId41"/>
    <p:sldId id="294" r:id="rId42"/>
    <p:sldId id="295" r:id="rId43"/>
    <p:sldId id="310" r:id="rId44"/>
    <p:sldId id="320" r:id="rId45"/>
    <p:sldId id="312" r:id="rId46"/>
    <p:sldId id="311" r:id="rId47"/>
    <p:sldId id="313" r:id="rId48"/>
    <p:sldId id="298" r:id="rId49"/>
    <p:sldId id="299" r:id="rId50"/>
    <p:sldId id="300" r:id="rId51"/>
    <p:sldId id="301" r:id="rId52"/>
    <p:sldId id="302" r:id="rId53"/>
    <p:sldId id="303" r:id="rId54"/>
    <p:sldId id="306" r:id="rId55"/>
    <p:sldId id="314" r:id="rId56"/>
    <p:sldId id="315" r:id="rId57"/>
    <p:sldId id="316" r:id="rId58"/>
    <p:sldId id="305" r:id="rId59"/>
    <p:sldId id="307" r:id="rId60"/>
    <p:sldId id="258" r:id="rId61"/>
    <p:sldId id="304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00FF"/>
    <a:srgbClr val="FF0066"/>
    <a:srgbClr val="D60093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93281" autoAdjust="0"/>
  </p:normalViewPr>
  <p:slideViewPr>
    <p:cSldViewPr>
      <p:cViewPr>
        <p:scale>
          <a:sx n="116" d="100"/>
          <a:sy n="116" d="100"/>
        </p:scale>
        <p:origin x="-14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B533E-300C-4BE3-81B9-36747ECF45F0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1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7" tIns="47534" rIns="95067" bIns="475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8783B-3160-480B-80FE-B96696625CB6}" type="slidenum">
              <a:rPr lang="en-IE">
                <a:latin typeface="Arial" pitchFamily="34" charset="0"/>
              </a:rPr>
              <a:pPr/>
              <a:t>28</a:t>
            </a:fld>
            <a:endParaRPr lang="en-IE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98EF-F7F8-4180-BEE8-0DCE2C8A2DA3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32E-6011-444D-9C7E-BD8657C4CD13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C4-0E87-45C3-AE71-FA75159B1D77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10F8-790A-4700-B0B0-FF7B53BB5ECD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E8F0-03AC-4AD7-900D-CCFC8F602974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8832-00F2-4705-9CFC-9F3AF595F209}" type="datetime1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8CBB-5CDA-4A3F-B3BF-C6DB02306CDB}" type="datetime1">
              <a:rPr lang="en-US" smtClean="0"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35F-5034-4308-B3A8-FC6063F84D65}" type="datetime1">
              <a:rPr lang="en-US" smtClean="0"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B61C-B212-4A9B-B7FE-06C4647DC337}" type="datetime1">
              <a:rPr lang="en-US" smtClean="0"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9A87-518F-47D5-8EAF-6161861C81F3}" type="datetime1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E6D-6B8B-462B-85BD-31D4231FFAFF}" type="datetime1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5DD5-C044-426A-B542-C7DAC339C89E}" type="datetime1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dml/Software/graclus.html" TargetMode="External"/><Relationship Id="rId2" Type="http://schemas.openxmlformats.org/officeDocument/2006/relationships/hyperlink" Target="http://glaros.dtc.umn.edu/gkhome/views/met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aros.dtc.umn.edu/gkhome/views/clut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Network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767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How to automatically find such densely connected groups of nodes?</a:t>
            </a:r>
          </a:p>
          <a:p>
            <a:r>
              <a:rPr lang="en-US" dirty="0" smtClean="0"/>
              <a:t>Ideally such clusters then correspond to </a:t>
            </a:r>
            <a:br>
              <a:rPr lang="en-US" dirty="0" smtClean="0"/>
            </a:br>
            <a:r>
              <a:rPr lang="en-US" dirty="0" smtClean="0"/>
              <a:t>real groups</a:t>
            </a:r>
          </a:p>
          <a:p>
            <a:pPr lvl="8"/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For example: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6305-BFD0-42C3-8F9D-A5F86760B41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5029200"/>
            <a:ext cx="3886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Communities, clusters, groups, modules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6986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0153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67200"/>
            <a:ext cx="8915400" cy="26670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Zachary’s Karate club network:</a:t>
            </a:r>
          </a:p>
          <a:p>
            <a:pPr lvl="1"/>
            <a:r>
              <a:rPr lang="en-US" dirty="0" smtClean="0"/>
              <a:t>Observe social ties and rivalries in a university karate club</a:t>
            </a:r>
          </a:p>
          <a:p>
            <a:pPr lvl="1"/>
            <a:r>
              <a:rPr lang="en-US" dirty="0" smtClean="0"/>
              <a:t>During his observation, conflicts led the group to split</a:t>
            </a:r>
          </a:p>
          <a:p>
            <a:pPr lvl="1"/>
            <a:r>
              <a:rPr lang="en-US" dirty="0" smtClean="0"/>
              <a:t>Split could be explained by a minimum cut in the network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5EEB-7CCA-43EB-8256-43565FE66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15945"/>
            <a:ext cx="5105400" cy="337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3862491" y="1115945"/>
            <a:ext cx="404709" cy="3284738"/>
          </a:xfrm>
          <a:custGeom>
            <a:avLst/>
            <a:gdLst>
              <a:gd name="connsiteX0" fmla="*/ 310718 w 578528"/>
              <a:gd name="connsiteY0" fmla="*/ 0 h 3284738"/>
              <a:gd name="connsiteX1" fmla="*/ 532660 w 578528"/>
              <a:gd name="connsiteY1" fmla="*/ 639192 h 3284738"/>
              <a:gd name="connsiteX2" fmla="*/ 79899 w 578528"/>
              <a:gd name="connsiteY2" fmla="*/ 1340528 h 3284738"/>
              <a:gd name="connsiteX3" fmla="*/ 53266 w 578528"/>
              <a:gd name="connsiteY3" fmla="*/ 1722268 h 3284738"/>
              <a:gd name="connsiteX4" fmla="*/ 292963 w 578528"/>
              <a:gd name="connsiteY4" fmla="*/ 2050742 h 3284738"/>
              <a:gd name="connsiteX5" fmla="*/ 506027 w 578528"/>
              <a:gd name="connsiteY5" fmla="*/ 2343705 h 3284738"/>
              <a:gd name="connsiteX6" fmla="*/ 559293 w 578528"/>
              <a:gd name="connsiteY6" fmla="*/ 2716567 h 3284738"/>
              <a:gd name="connsiteX7" fmla="*/ 390617 w 578528"/>
              <a:gd name="connsiteY7" fmla="*/ 3284738 h 3284738"/>
              <a:gd name="connsiteX8" fmla="*/ 390617 w 578528"/>
              <a:gd name="connsiteY8" fmla="*/ 3284738 h 32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528" h="3284738">
                <a:moveTo>
                  <a:pt x="310718" y="0"/>
                </a:moveTo>
                <a:cubicBezTo>
                  <a:pt x="440924" y="207885"/>
                  <a:pt x="571130" y="415771"/>
                  <a:pt x="532660" y="639192"/>
                </a:cubicBezTo>
                <a:cubicBezTo>
                  <a:pt x="494190" y="862613"/>
                  <a:pt x="159798" y="1160015"/>
                  <a:pt x="79899" y="1340528"/>
                </a:cubicBezTo>
                <a:cubicBezTo>
                  <a:pt x="0" y="1521041"/>
                  <a:pt x="17755" y="1603899"/>
                  <a:pt x="53266" y="1722268"/>
                </a:cubicBezTo>
                <a:cubicBezTo>
                  <a:pt x="88777" y="1840637"/>
                  <a:pt x="292963" y="2050742"/>
                  <a:pt x="292963" y="2050742"/>
                </a:cubicBezTo>
                <a:cubicBezTo>
                  <a:pt x="368423" y="2154315"/>
                  <a:pt x="461639" y="2232734"/>
                  <a:pt x="506027" y="2343705"/>
                </a:cubicBezTo>
                <a:cubicBezTo>
                  <a:pt x="550415" y="2454676"/>
                  <a:pt x="578528" y="2559728"/>
                  <a:pt x="559293" y="2716567"/>
                </a:cubicBezTo>
                <a:cubicBezTo>
                  <a:pt x="540058" y="2873406"/>
                  <a:pt x="390617" y="3284738"/>
                  <a:pt x="390617" y="3284738"/>
                </a:cubicBezTo>
                <a:lnTo>
                  <a:pt x="390617" y="3284738"/>
                </a:ln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9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Micro-Markets in Sponsored Search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6305-BFD0-42C3-8F9D-A5F86760B4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685800" y="1636693"/>
            <a:ext cx="78930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Find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micro-markets by partitioning the “query x advertiser” graph:</a:t>
            </a:r>
          </a:p>
        </p:txBody>
      </p:sp>
      <p:pic>
        <p:nvPicPr>
          <p:cNvPr id="1166340" name="Picture 4" descr="betcord-an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8700" y="2801937"/>
            <a:ext cx="4483100" cy="33258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66341" name="Text Box 5"/>
          <p:cNvSpPr txBox="1">
            <a:spLocks noChangeArrowheads="1"/>
          </p:cNvSpPr>
          <p:nvPr/>
        </p:nvSpPr>
        <p:spPr bwMode="auto">
          <a:xfrm>
            <a:off x="4187825" y="60960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advertiser</a:t>
            </a:r>
          </a:p>
        </p:txBody>
      </p:sp>
      <p:sp>
        <p:nvSpPr>
          <p:cNvPr id="1166342" name="Text Box 6"/>
          <p:cNvSpPr txBox="1">
            <a:spLocks noChangeArrowheads="1"/>
          </p:cNvSpPr>
          <p:nvPr/>
        </p:nvSpPr>
        <p:spPr bwMode="auto">
          <a:xfrm rot="16200000">
            <a:off x="1786731" y="3998119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51172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 No. 1:</a:t>
            </a:r>
            <a:br>
              <a:rPr lang="en-US" dirty="0" smtClean="0"/>
            </a:br>
            <a:r>
              <a:rPr lang="en-US" dirty="0" smtClean="0"/>
              <a:t>Trawling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7"/>
          <p:cNvSpPr txBox="1">
            <a:spLocks/>
          </p:cNvSpPr>
          <p:nvPr/>
        </p:nvSpPr>
        <p:spPr>
          <a:xfrm>
            <a:off x="685800" y="5205984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b="1" dirty="0"/>
              <a:t>D</a:t>
            </a:r>
            <a:r>
              <a:rPr lang="en-US" sz="3200" b="1" dirty="0" smtClean="0"/>
              <a:t>irected graphs</a:t>
            </a:r>
            <a:r>
              <a:rPr lang="en-US" sz="3200" dirty="0" smtClean="0"/>
              <a:t> (</a:t>
            </a:r>
            <a:r>
              <a:rPr lang="en-US" sz="3200" dirty="0" err="1" smtClean="0"/>
              <a:t>unweighted</a:t>
            </a:r>
            <a:r>
              <a:rPr lang="en-US" sz="3200" dirty="0" smtClean="0"/>
              <a:t> edges)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30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Searching for small communities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 Web graph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What is the signature of a community / discussion in a Web graph?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6069" y="0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[Kumar et al. ‘99]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5600" y="5791200"/>
            <a:ext cx="2514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Dense 2-layer graph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6800" y="62600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Intuition: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Many people all talking about the same things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0" idx="6"/>
            <a:endCxn id="20" idx="2"/>
          </p:cNvCxnSpPr>
          <p:nvPr/>
        </p:nvCxnSpPr>
        <p:spPr>
          <a:xfrm flipV="1">
            <a:off x="3455432" y="3543300"/>
            <a:ext cx="1219200" cy="2286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5" idx="2"/>
          </p:cNvCxnSpPr>
          <p:nvPr/>
        </p:nvCxnSpPr>
        <p:spPr>
          <a:xfrm>
            <a:off x="3455432" y="3771900"/>
            <a:ext cx="1219200" cy="1524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6"/>
            <a:endCxn id="16" idx="2"/>
          </p:cNvCxnSpPr>
          <p:nvPr/>
        </p:nvCxnSpPr>
        <p:spPr>
          <a:xfrm>
            <a:off x="3455432" y="3771900"/>
            <a:ext cx="1219200" cy="5334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7" idx="2"/>
          </p:cNvCxnSpPr>
          <p:nvPr/>
        </p:nvCxnSpPr>
        <p:spPr>
          <a:xfrm>
            <a:off x="3455432" y="3771900"/>
            <a:ext cx="1219200" cy="9144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8" idx="1"/>
          </p:cNvCxnSpPr>
          <p:nvPr/>
        </p:nvCxnSpPr>
        <p:spPr>
          <a:xfrm>
            <a:off x="3455432" y="3771900"/>
            <a:ext cx="1252678" cy="167177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20" idx="2"/>
          </p:cNvCxnSpPr>
          <p:nvPr/>
        </p:nvCxnSpPr>
        <p:spPr>
          <a:xfrm flipV="1">
            <a:off x="3455432" y="3543300"/>
            <a:ext cx="1219200" cy="6096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6"/>
            <a:endCxn id="15" idx="2"/>
          </p:cNvCxnSpPr>
          <p:nvPr/>
        </p:nvCxnSpPr>
        <p:spPr>
          <a:xfrm flipV="1">
            <a:off x="3455432" y="3924300"/>
            <a:ext cx="1219200" cy="2286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7" idx="2"/>
          </p:cNvCxnSpPr>
          <p:nvPr/>
        </p:nvCxnSpPr>
        <p:spPr>
          <a:xfrm>
            <a:off x="3455432" y="4152900"/>
            <a:ext cx="1219200" cy="53340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8" idx="1"/>
          </p:cNvCxnSpPr>
          <p:nvPr/>
        </p:nvCxnSpPr>
        <p:spPr>
          <a:xfrm>
            <a:off x="3455432" y="4152900"/>
            <a:ext cx="1252678" cy="129077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26832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26832" y="4038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6832" y="4419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6832" y="5257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87062" y="479963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74632" y="3810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74632" y="4191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74632" y="4572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74632" y="54102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534862" y="4875839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4632" y="3429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3554761">
            <a:off x="3622505" y="45858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07961" y="4384139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this to define “topics”: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same people 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the left talk about on the right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Remember HITS!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for Small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 more well-defined problem: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Enumerate complete bipartite </a:t>
            </a:r>
            <a:r>
              <a:rPr lang="en-US" dirty="0" err="1" smtClean="0"/>
              <a:t>subgraphs</a:t>
            </a:r>
            <a:r>
              <a:rPr lang="en-US" dirty="0" smtClean="0"/>
              <a:t>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i="1" baseline="-25000" dirty="0" smtClean="0"/>
              <a:t> 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i="1" baseline="-25000" dirty="0" smtClean="0"/>
              <a:t> </a:t>
            </a:r>
            <a:r>
              <a:rPr lang="en-US" i="1" dirty="0" smtClean="0"/>
              <a:t> 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nodes on the “left” where each links to the same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other nodes on the “right”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429000" y="3733800"/>
            <a:ext cx="1676400" cy="1371600"/>
            <a:chOff x="3226832" y="3581400"/>
            <a:chExt cx="1676400" cy="1371600"/>
          </a:xfrm>
        </p:grpSpPr>
        <p:cxnSp>
          <p:nvCxnSpPr>
            <p:cNvPr id="12" name="Straight Connector 11"/>
            <p:cNvCxnSpPr>
              <a:stCxn id="21" idx="6"/>
              <a:endCxn id="31" idx="1"/>
            </p:cNvCxnSpPr>
            <p:nvPr/>
          </p:nvCxnSpPr>
          <p:spPr>
            <a:xfrm flipV="1">
              <a:off x="3455432" y="3614878"/>
              <a:ext cx="1252678" cy="309422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6"/>
              <a:endCxn id="26" idx="1"/>
            </p:cNvCxnSpPr>
            <p:nvPr/>
          </p:nvCxnSpPr>
          <p:spPr>
            <a:xfrm>
              <a:off x="3455432" y="3924300"/>
              <a:ext cx="1252678" cy="71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1" idx="6"/>
              <a:endCxn id="27" idx="1"/>
            </p:cNvCxnSpPr>
            <p:nvPr/>
          </p:nvCxnSpPr>
          <p:spPr>
            <a:xfrm>
              <a:off x="3455432" y="3924300"/>
              <a:ext cx="1252678" cy="452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1" idx="6"/>
              <a:endCxn id="28" idx="1"/>
            </p:cNvCxnSpPr>
            <p:nvPr/>
          </p:nvCxnSpPr>
          <p:spPr>
            <a:xfrm>
              <a:off x="3455432" y="3924300"/>
              <a:ext cx="1252678" cy="833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6"/>
              <a:endCxn id="27" idx="2"/>
            </p:cNvCxnSpPr>
            <p:nvPr/>
          </p:nvCxnSpPr>
          <p:spPr>
            <a:xfrm>
              <a:off x="3455432" y="4305300"/>
              <a:ext cx="1219200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  <a:endCxn id="31" idx="2"/>
            </p:cNvCxnSpPr>
            <p:nvPr/>
          </p:nvCxnSpPr>
          <p:spPr>
            <a:xfrm flipV="1">
              <a:off x="3455432" y="3695700"/>
              <a:ext cx="1219200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2" idx="6"/>
              <a:endCxn id="26" idx="2"/>
            </p:cNvCxnSpPr>
            <p:nvPr/>
          </p:nvCxnSpPr>
          <p:spPr>
            <a:xfrm flipV="1">
              <a:off x="3455432" y="4076700"/>
              <a:ext cx="1219200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2" idx="6"/>
              <a:endCxn id="28" idx="2"/>
            </p:cNvCxnSpPr>
            <p:nvPr/>
          </p:nvCxnSpPr>
          <p:spPr>
            <a:xfrm>
              <a:off x="3455432" y="4305300"/>
              <a:ext cx="1219200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3" idx="6"/>
              <a:endCxn id="26" idx="3"/>
            </p:cNvCxnSpPr>
            <p:nvPr/>
          </p:nvCxnSpPr>
          <p:spPr>
            <a:xfrm flipV="1">
              <a:off x="3455432" y="4157522"/>
              <a:ext cx="1252678" cy="528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8" idx="3"/>
            </p:cNvCxnSpPr>
            <p:nvPr/>
          </p:nvCxnSpPr>
          <p:spPr>
            <a:xfrm>
              <a:off x="3455432" y="4686300"/>
              <a:ext cx="1252678" cy="233222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6"/>
              <a:endCxn id="27" idx="3"/>
            </p:cNvCxnSpPr>
            <p:nvPr/>
          </p:nvCxnSpPr>
          <p:spPr>
            <a:xfrm flipV="1">
              <a:off x="3455432" y="4538522"/>
              <a:ext cx="1252678" cy="147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3" idx="6"/>
              <a:endCxn id="31" idx="3"/>
            </p:cNvCxnSpPr>
            <p:nvPr/>
          </p:nvCxnSpPr>
          <p:spPr>
            <a:xfrm flipV="1">
              <a:off x="3455432" y="3776522"/>
              <a:ext cx="1252678" cy="909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226832" y="3810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26832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26832" y="4572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886200" y="5334000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3,4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267456" y="3799306"/>
            <a:ext cx="609600" cy="1354862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666488" y="3581400"/>
            <a:ext cx="609600" cy="1676400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00800" y="4495800"/>
            <a:ext cx="1574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|X| = s = 3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|Y| = t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71800" y="5071922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X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5147846" y="5105400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Y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429000" y="6183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5367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61" grpId="0" animBg="1"/>
      <p:bldP spid="57" grpId="0"/>
      <p:bldP spid="58" grpId="0"/>
      <p:bldP spid="64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Plan: (1), (2) and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Two points: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(1) Dense bipartite graph: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the signature of a community/discussion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(2)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Complete bipartite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dirty="0" smtClean="0"/>
              <a:t> </a:t>
            </a:r>
          </a:p>
          <a:p>
            <a:pPr lvl="2"/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i="1" baseline="-25000" dirty="0" smtClean="0"/>
              <a:t>  </a:t>
            </a:r>
            <a:r>
              <a:rPr lang="en-US" i="1" dirty="0" smtClean="0"/>
              <a:t>= </a:t>
            </a:r>
            <a:r>
              <a:rPr lang="en-US" dirty="0" smtClean="0"/>
              <a:t>graph on</a:t>
            </a:r>
            <a:r>
              <a:rPr lang="en-US" i="1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nodes, each links to the same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other nodes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Plan:</a:t>
            </a:r>
          </a:p>
          <a:p>
            <a:pPr lvl="1"/>
            <a:r>
              <a:rPr lang="en-US" b="1" dirty="0" smtClean="0"/>
              <a:t>(A) </a:t>
            </a:r>
            <a:r>
              <a:rPr lang="en-US" b="1" dirty="0" smtClean="0">
                <a:solidFill>
                  <a:schemeClr val="accent2"/>
                </a:solidFill>
              </a:rPr>
              <a:t>From (2) get back to (1):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Via:</a:t>
            </a:r>
            <a:r>
              <a:rPr lang="en-US" dirty="0" smtClean="0"/>
              <a:t> Any dense enough graph contains a </a:t>
            </a:r>
            <a:br>
              <a:rPr lang="en-US" dirty="0" smtClean="0"/>
            </a:br>
            <a:r>
              <a:rPr lang="en-US" dirty="0" smtClean="0"/>
              <a:t>	smaller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dirty="0" smtClean="0"/>
              <a:t> as a </a:t>
            </a:r>
            <a:r>
              <a:rPr lang="en-US" dirty="0" err="1" smtClean="0"/>
              <a:t>subgraph</a:t>
            </a:r>
            <a:endParaRPr lang="en-US" dirty="0" smtClean="0"/>
          </a:p>
          <a:p>
            <a:pPr lvl="1"/>
            <a:r>
              <a:rPr lang="en-US" b="1" dirty="0" smtClean="0"/>
              <a:t>(B) </a:t>
            </a:r>
            <a:r>
              <a:rPr lang="en-US" b="1" dirty="0" smtClean="0">
                <a:solidFill>
                  <a:schemeClr val="accent2"/>
                </a:solidFill>
              </a:rPr>
              <a:t>How do we solve (2) in a giant graph?</a:t>
            </a:r>
          </a:p>
          <a:p>
            <a:pPr lvl="2"/>
            <a:r>
              <a:rPr lang="en-US" dirty="0" smtClean="0"/>
              <a:t>What similar problems were solved on big non-graph data?</a:t>
            </a:r>
          </a:p>
          <a:p>
            <a:pPr lvl="2"/>
            <a:r>
              <a:rPr lang="en-US" b="1" dirty="0" smtClean="0">
                <a:solidFill>
                  <a:schemeClr val="accent4"/>
                </a:solidFill>
              </a:rPr>
              <a:t>(3) Frequent </a:t>
            </a:r>
            <a:r>
              <a:rPr lang="en-US" b="1" dirty="0" err="1" smtClean="0">
                <a:solidFill>
                  <a:schemeClr val="accent4"/>
                </a:solidFill>
              </a:rPr>
              <a:t>itemset</a:t>
            </a:r>
            <a:r>
              <a:rPr lang="en-US" b="1" dirty="0" smtClean="0">
                <a:solidFill>
                  <a:schemeClr val="accent4"/>
                </a:solidFill>
              </a:rPr>
              <a:t> enumeration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6069" y="0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[Kumar et al. ‘99]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Marketbasket</a:t>
            </a:r>
            <a:r>
              <a:rPr lang="en-US" b="1" dirty="0" smtClean="0">
                <a:solidFill>
                  <a:schemeClr val="accent3"/>
                </a:solidFill>
              </a:rPr>
              <a:t> analysis. </a:t>
            </a:r>
            <a:r>
              <a:rPr lang="en-US" b="1" dirty="0" smtClean="0">
                <a:solidFill>
                  <a:schemeClr val="accent4"/>
                </a:solidFill>
              </a:rPr>
              <a:t>Setting:</a:t>
            </a:r>
          </a:p>
          <a:p>
            <a:pPr lvl="1"/>
            <a:r>
              <a:rPr lang="en-US" b="1" dirty="0" smtClean="0"/>
              <a:t>Market:</a:t>
            </a:r>
            <a:r>
              <a:rPr lang="en-US" dirty="0" smtClean="0"/>
              <a:t> Universe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items</a:t>
            </a:r>
          </a:p>
          <a:p>
            <a:pPr lvl="1"/>
            <a:r>
              <a:rPr lang="en-US" b="1" dirty="0" smtClean="0"/>
              <a:t>Baskets:</a:t>
            </a:r>
            <a:r>
              <a:rPr lang="en-US" dirty="0" smtClean="0"/>
              <a:t> </a:t>
            </a:r>
            <a:r>
              <a:rPr lang="en-US" i="1" dirty="0"/>
              <a:t>m</a:t>
            </a:r>
            <a:r>
              <a:rPr lang="en-US" b="1" dirty="0"/>
              <a:t> </a:t>
            </a:r>
            <a:r>
              <a:rPr lang="en-US" dirty="0" smtClean="0"/>
              <a:t>subsets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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is a set of items one person bought)</a:t>
            </a:r>
          </a:p>
          <a:p>
            <a:pPr lvl="1"/>
            <a:r>
              <a:rPr lang="en-US" b="1" dirty="0" smtClean="0"/>
              <a:t>Support: </a:t>
            </a:r>
            <a:r>
              <a:rPr lang="en-US" dirty="0" smtClean="0"/>
              <a:t>Frequency threshold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b="1" i="1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Goal:</a:t>
            </a:r>
          </a:p>
          <a:p>
            <a:pPr lvl="1"/>
            <a:r>
              <a:rPr lang="en-US" b="1" dirty="0" smtClean="0"/>
              <a:t>Find all subsets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/>
              <a:t>  </a:t>
            </a:r>
            <a:r>
              <a:rPr lang="en-US" b="1" dirty="0" err="1" smtClean="0"/>
              <a:t>s.t.</a:t>
            </a:r>
            <a:r>
              <a:rPr lang="en-US" b="1" dirty="0" smtClean="0"/>
              <a:t> </a:t>
            </a:r>
            <a:r>
              <a:rPr lang="en-US" b="1" i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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="1" i="1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f </a:t>
            </a:r>
            <a:r>
              <a:rPr lang="en-US" b="1" dirty="0" smtClean="0">
                <a:sym typeface="Symbol"/>
              </a:rPr>
              <a:t> sets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/>
            </a:r>
            <a:br>
              <a:rPr lang="en-US" b="1" dirty="0" smtClean="0">
                <a:sym typeface="Symbol"/>
              </a:rPr>
            </a:br>
            <a:r>
              <a:rPr lang="en-US" dirty="0" smtClean="0">
                <a:sym typeface="Symbol"/>
              </a:rPr>
              <a:t>(items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ym typeface="Symbol"/>
              </a:rPr>
              <a:t> were bought together </a:t>
            </a:r>
            <a:r>
              <a:rPr lang="en-US" dirty="0">
                <a:sym typeface="Symbol"/>
              </a:rPr>
              <a:t>at least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 times)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What’s </a:t>
            </a:r>
            <a:r>
              <a:rPr lang="en-US" b="1" dirty="0">
                <a:solidFill>
                  <a:schemeClr val="accent3"/>
                </a:solidFill>
              </a:rPr>
              <a:t>the connection between the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err="1" smtClean="0">
                <a:solidFill>
                  <a:schemeClr val="accent3"/>
                </a:solidFill>
              </a:rPr>
              <a:t>itemsets</a:t>
            </a:r>
            <a:r>
              <a:rPr lang="en-US" b="1" dirty="0" smtClean="0">
                <a:solidFill>
                  <a:schemeClr val="accent3"/>
                </a:solidFill>
              </a:rPr>
              <a:t> and </a:t>
            </a:r>
            <a:r>
              <a:rPr lang="en-US" b="1" dirty="0">
                <a:solidFill>
                  <a:schemeClr val="accent3"/>
                </a:solidFill>
              </a:rPr>
              <a:t>complete bipartite graphs</a:t>
            </a:r>
            <a:r>
              <a:rPr lang="en-US" b="1" dirty="0" smtClean="0">
                <a:solidFill>
                  <a:schemeClr val="accent3"/>
                </a:solidFill>
              </a:rPr>
              <a:t>?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67836" y="0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Agrawal-Srikant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‘99]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Itemsets</a:t>
            </a:r>
            <a:r>
              <a:rPr lang="en-US" dirty="0" smtClean="0"/>
              <a:t> to Bipartite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s,t</a:t>
            </a:r>
            <a:endParaRPr lang="en-US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6069" y="0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[Kumar et al. ‘99]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86859" y="2209800"/>
            <a:ext cx="1375341" cy="1371600"/>
            <a:chOff x="3527891" y="3581400"/>
            <a:chExt cx="1375341" cy="1371600"/>
          </a:xfrm>
        </p:grpSpPr>
        <p:cxnSp>
          <p:nvCxnSpPr>
            <p:cNvPr id="26" name="Straight Connector 25"/>
            <p:cNvCxnSpPr>
              <a:stCxn id="35" idx="6"/>
              <a:endCxn id="38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6"/>
              <a:endCxn id="40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5" idx="6"/>
              <a:endCxn id="37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6"/>
              <a:endCxn id="39" idx="2"/>
            </p:cNvCxnSpPr>
            <p:nvPr/>
          </p:nvCxnSpPr>
          <p:spPr>
            <a:xfrm>
              <a:off x="3756491" y="4305300"/>
              <a:ext cx="918141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09304" y="358140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a,b,c,d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002166" y="5135098"/>
            <a:ext cx="1676400" cy="1219200"/>
            <a:chOff x="3226832" y="3581400"/>
            <a:chExt cx="1676400" cy="1219200"/>
          </a:xfrm>
        </p:grpSpPr>
        <p:cxnSp>
          <p:nvCxnSpPr>
            <p:cNvPr id="44" name="Straight Connector 43"/>
            <p:cNvCxnSpPr>
              <a:stCxn id="56" idx="6"/>
              <a:endCxn id="62" idx="1"/>
            </p:cNvCxnSpPr>
            <p:nvPr/>
          </p:nvCxnSpPr>
          <p:spPr>
            <a:xfrm flipV="1">
              <a:off x="3455432" y="3614878"/>
              <a:ext cx="1252678" cy="309422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6" idx="6"/>
              <a:endCxn id="59" idx="1"/>
            </p:cNvCxnSpPr>
            <p:nvPr/>
          </p:nvCxnSpPr>
          <p:spPr>
            <a:xfrm>
              <a:off x="3455432" y="3924300"/>
              <a:ext cx="1252678" cy="71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6"/>
              <a:endCxn id="60" idx="1"/>
            </p:cNvCxnSpPr>
            <p:nvPr/>
          </p:nvCxnSpPr>
          <p:spPr>
            <a:xfrm>
              <a:off x="3455432" y="3924300"/>
              <a:ext cx="1252678" cy="452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7" idx="6"/>
              <a:endCxn id="60" idx="2"/>
            </p:cNvCxnSpPr>
            <p:nvPr/>
          </p:nvCxnSpPr>
          <p:spPr>
            <a:xfrm>
              <a:off x="3455432" y="4305300"/>
              <a:ext cx="1219200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7" idx="6"/>
              <a:endCxn id="62" idx="2"/>
            </p:cNvCxnSpPr>
            <p:nvPr/>
          </p:nvCxnSpPr>
          <p:spPr>
            <a:xfrm flipV="1">
              <a:off x="3455432" y="3695700"/>
              <a:ext cx="1219200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7" idx="6"/>
              <a:endCxn id="59" idx="2"/>
            </p:cNvCxnSpPr>
            <p:nvPr/>
          </p:nvCxnSpPr>
          <p:spPr>
            <a:xfrm flipV="1">
              <a:off x="3455432" y="4076700"/>
              <a:ext cx="1219200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8" idx="6"/>
              <a:endCxn id="59" idx="3"/>
            </p:cNvCxnSpPr>
            <p:nvPr/>
          </p:nvCxnSpPr>
          <p:spPr>
            <a:xfrm flipV="1">
              <a:off x="3455432" y="4157522"/>
              <a:ext cx="1252678" cy="528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8" idx="6"/>
              <a:endCxn id="60" idx="3"/>
            </p:cNvCxnSpPr>
            <p:nvPr/>
          </p:nvCxnSpPr>
          <p:spPr>
            <a:xfrm flipV="1">
              <a:off x="3455432" y="4538522"/>
              <a:ext cx="1252678" cy="147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6"/>
              <a:endCxn id="62" idx="3"/>
            </p:cNvCxnSpPr>
            <p:nvPr/>
          </p:nvCxnSpPr>
          <p:spPr>
            <a:xfrm flipV="1">
              <a:off x="3455432" y="3776522"/>
              <a:ext cx="1252678" cy="909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26832" y="3810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3226832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226832" y="4572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5840622" y="5200604"/>
            <a:ext cx="609600" cy="1354862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239654" y="4982698"/>
            <a:ext cx="609600" cy="1333178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74380" y="6305490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X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7721012" y="623967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7193" y="3962400"/>
            <a:ext cx="334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Find frequent </a:t>
            </a:r>
            <a:r>
              <a:rPr lang="en-US" sz="24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itemsets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 … minimum support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t … </a:t>
            </a:r>
            <a:r>
              <a:rPr lang="en-US" sz="24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itemset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size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419600" y="3048000"/>
            <a:ext cx="1375341" cy="1371600"/>
            <a:chOff x="3527891" y="3581400"/>
            <a:chExt cx="1375341" cy="1371600"/>
          </a:xfrm>
        </p:grpSpPr>
        <p:cxnSp>
          <p:nvCxnSpPr>
            <p:cNvPr id="88" name="Straight Connector 87"/>
            <p:cNvCxnSpPr>
              <a:stCxn id="92" idx="6"/>
              <a:endCxn id="94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6"/>
              <a:endCxn id="96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2" idx="6"/>
              <a:endCxn id="93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2" idx="6"/>
              <a:endCxn id="95" idx="2"/>
            </p:cNvCxnSpPr>
            <p:nvPr/>
          </p:nvCxnSpPr>
          <p:spPr>
            <a:xfrm>
              <a:off x="3756491" y="4305300"/>
              <a:ext cx="918141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x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94816" y="5244405"/>
            <a:ext cx="33391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We found </a:t>
            </a:r>
            <a:r>
              <a:rPr lang="en-US" sz="2800" b="1" i="1" dirty="0" err="1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b="1" i="1" baseline="-25000" dirty="0" err="1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s,t</a:t>
            </a:r>
            <a:r>
              <a:rPr lang="en-US" sz="28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! </a:t>
            </a:r>
          </a:p>
          <a:p>
            <a:pPr marL="0" lvl="1"/>
            <a:r>
              <a:rPr lang="en-US" sz="2800" i="1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i="1" baseline="-25000" dirty="0" err="1" smtClean="0">
                <a:latin typeface="Calibri" pitchFamily="34" charset="0"/>
                <a:cs typeface="Calibri" pitchFamily="34" charset="0"/>
              </a:rPr>
              <a:t>s,t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a set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of size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br>
              <a:rPr lang="en-US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that occurs in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sets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endParaRPr lang="en-US" sz="2800" i="1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95400"/>
            <a:ext cx="380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pitchFamily="34" charset="0"/>
                <a:cs typeface="Calibri" pitchFamily="34" charset="0"/>
              </a:rPr>
              <a:t>View each node </a:t>
            </a:r>
            <a:r>
              <a:rPr lang="en-US" sz="2800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as a </a:t>
            </a:r>
            <a:br>
              <a:rPr lang="en-US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set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of nodes </a:t>
            </a:r>
            <a:r>
              <a:rPr lang="en-US" sz="2800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points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282005"/>
            <a:ext cx="4351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Say we find a </a:t>
            </a:r>
            <a:r>
              <a:rPr lang="en-US" sz="2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frequent </a:t>
            </a:r>
            <a:r>
              <a:rPr lang="en-US" sz="2800" b="1" dirty="0" err="1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itemset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Y={</a:t>
            </a:r>
            <a:r>
              <a:rPr lang="en-US" sz="2800" i="1" dirty="0" err="1">
                <a:latin typeface="Calibri" pitchFamily="34" charset="0"/>
                <a:cs typeface="Calibri" pitchFamily="34" charset="0"/>
              </a:rPr>
              <a:t>a,b,c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}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supp.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s</a:t>
            </a:r>
            <a:br>
              <a:rPr lang="en-US" sz="2800" i="1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So, there are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nodes that link to all of {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a,b,c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}: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24542" y="3048000"/>
            <a:ext cx="1375341" cy="1371600"/>
            <a:chOff x="3527891" y="3581400"/>
            <a:chExt cx="1375341" cy="1371600"/>
          </a:xfrm>
        </p:grpSpPr>
        <p:cxnSp>
          <p:nvCxnSpPr>
            <p:cNvPr id="98" name="Straight Connector 97"/>
            <p:cNvCxnSpPr>
              <a:stCxn id="102" idx="6"/>
              <a:endCxn id="104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02" idx="6"/>
              <a:endCxn id="106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02" idx="6"/>
              <a:endCxn id="103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02" idx="6"/>
              <a:endCxn id="105" idx="2"/>
            </p:cNvCxnSpPr>
            <p:nvPr/>
          </p:nvCxnSpPr>
          <p:spPr>
            <a:xfrm>
              <a:off x="3756491" y="4305300"/>
              <a:ext cx="918141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z</a:t>
              </a:r>
              <a:endParaRPr lang="en-US" b="1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016059" y="3124200"/>
            <a:ext cx="1375341" cy="990600"/>
            <a:chOff x="3527891" y="3581400"/>
            <a:chExt cx="1375341" cy="990600"/>
          </a:xfrm>
        </p:grpSpPr>
        <p:cxnSp>
          <p:nvCxnSpPr>
            <p:cNvPr id="108" name="Straight Connector 107"/>
            <p:cNvCxnSpPr>
              <a:stCxn id="112" idx="6"/>
              <a:endCxn id="114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12" idx="6"/>
              <a:endCxn id="116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2" idx="6"/>
              <a:endCxn id="113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6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/>
      <p:bldP spid="66" grpId="0"/>
      <p:bldP spid="10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Itemsets</a:t>
            </a:r>
            <a:r>
              <a:rPr lang="en-US" dirty="0" smtClean="0"/>
              <a:t> to Bipartite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s,t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86845" cy="5257801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4"/>
                </a:solidFill>
              </a:rPr>
              <a:t>Itemsets</a:t>
            </a:r>
            <a:r>
              <a:rPr lang="en-US" b="1" dirty="0" smtClean="0"/>
              <a:t> finds </a:t>
            </a:r>
            <a:r>
              <a:rPr lang="en-US" b="1" dirty="0" smtClean="0">
                <a:solidFill>
                  <a:schemeClr val="accent2"/>
                </a:solidFill>
              </a:rPr>
              <a:t>Complete bipartite graphs!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How?</a:t>
            </a:r>
          </a:p>
          <a:p>
            <a:pPr lvl="1"/>
            <a:r>
              <a:rPr lang="en-US" dirty="0" smtClean="0"/>
              <a:t>View each node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as a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of nodes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points to</a:t>
            </a:r>
          </a:p>
          <a:p>
            <a:pPr lvl="1"/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dirty="0" smtClean="0"/>
              <a:t> = a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occurs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sets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8"/>
            <a:endParaRPr lang="en-US" i="1" baseline="-25000" dirty="0" smtClean="0"/>
          </a:p>
          <a:p>
            <a:pPr lvl="1"/>
            <a:r>
              <a:rPr lang="en-US" dirty="0" smtClean="0"/>
              <a:t>Looking for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i="1" baseline="-25000" dirty="0" smtClean="0"/>
              <a:t> </a:t>
            </a:r>
            <a:r>
              <a:rPr lang="en-US" dirty="0" smtClean="0">
                <a:sym typeface="Wingdings" pitchFamily="2" charset="2"/>
              </a:rPr>
              <a:t> set of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frequency threshold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and look at layer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 – all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frequent sets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6069" y="0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[Kumar et al. ‘99]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62600" y="2095500"/>
            <a:ext cx="1375341" cy="1371600"/>
            <a:chOff x="3527891" y="3581400"/>
            <a:chExt cx="1375341" cy="1371600"/>
          </a:xfrm>
        </p:grpSpPr>
        <p:cxnSp>
          <p:nvCxnSpPr>
            <p:cNvPr id="26" name="Straight Connector 25"/>
            <p:cNvCxnSpPr>
              <a:stCxn id="35" idx="6"/>
              <a:endCxn id="38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6"/>
              <a:endCxn id="40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5" idx="6"/>
              <a:endCxn id="37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6"/>
              <a:endCxn id="39" idx="2"/>
            </p:cNvCxnSpPr>
            <p:nvPr/>
          </p:nvCxnSpPr>
          <p:spPr>
            <a:xfrm>
              <a:off x="3756491" y="4305300"/>
              <a:ext cx="918141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20937" y="257459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a,b,c,d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85441" y="3767278"/>
            <a:ext cx="1676400" cy="1371600"/>
            <a:chOff x="3226832" y="3581400"/>
            <a:chExt cx="1676400" cy="1371600"/>
          </a:xfrm>
        </p:grpSpPr>
        <p:cxnSp>
          <p:nvCxnSpPr>
            <p:cNvPr id="44" name="Straight Connector 43"/>
            <p:cNvCxnSpPr>
              <a:stCxn id="56" idx="6"/>
              <a:endCxn id="62" idx="1"/>
            </p:cNvCxnSpPr>
            <p:nvPr/>
          </p:nvCxnSpPr>
          <p:spPr>
            <a:xfrm flipV="1">
              <a:off x="3455432" y="3614878"/>
              <a:ext cx="1252678" cy="309422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6" idx="6"/>
              <a:endCxn id="59" idx="1"/>
            </p:cNvCxnSpPr>
            <p:nvPr/>
          </p:nvCxnSpPr>
          <p:spPr>
            <a:xfrm>
              <a:off x="3455432" y="3924300"/>
              <a:ext cx="1252678" cy="71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6"/>
              <a:endCxn id="60" idx="1"/>
            </p:cNvCxnSpPr>
            <p:nvPr/>
          </p:nvCxnSpPr>
          <p:spPr>
            <a:xfrm>
              <a:off x="3455432" y="3924300"/>
              <a:ext cx="1252678" cy="452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6" idx="6"/>
              <a:endCxn id="61" idx="1"/>
            </p:cNvCxnSpPr>
            <p:nvPr/>
          </p:nvCxnSpPr>
          <p:spPr>
            <a:xfrm>
              <a:off x="3455432" y="3924300"/>
              <a:ext cx="1252678" cy="8335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7" idx="6"/>
              <a:endCxn id="60" idx="2"/>
            </p:cNvCxnSpPr>
            <p:nvPr/>
          </p:nvCxnSpPr>
          <p:spPr>
            <a:xfrm>
              <a:off x="3455432" y="4305300"/>
              <a:ext cx="1219200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7" idx="6"/>
              <a:endCxn id="62" idx="2"/>
            </p:cNvCxnSpPr>
            <p:nvPr/>
          </p:nvCxnSpPr>
          <p:spPr>
            <a:xfrm flipV="1">
              <a:off x="3455432" y="3695700"/>
              <a:ext cx="1219200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7" idx="6"/>
              <a:endCxn id="59" idx="2"/>
            </p:cNvCxnSpPr>
            <p:nvPr/>
          </p:nvCxnSpPr>
          <p:spPr>
            <a:xfrm flipV="1">
              <a:off x="3455432" y="4076700"/>
              <a:ext cx="1219200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7" idx="6"/>
              <a:endCxn id="61" idx="2"/>
            </p:cNvCxnSpPr>
            <p:nvPr/>
          </p:nvCxnSpPr>
          <p:spPr>
            <a:xfrm>
              <a:off x="3455432" y="4305300"/>
              <a:ext cx="1219200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8" idx="6"/>
              <a:endCxn id="59" idx="3"/>
            </p:cNvCxnSpPr>
            <p:nvPr/>
          </p:nvCxnSpPr>
          <p:spPr>
            <a:xfrm flipV="1">
              <a:off x="3455432" y="4157522"/>
              <a:ext cx="1252678" cy="528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61" idx="3"/>
            </p:cNvCxnSpPr>
            <p:nvPr/>
          </p:nvCxnSpPr>
          <p:spPr>
            <a:xfrm>
              <a:off x="3455432" y="4686300"/>
              <a:ext cx="1252678" cy="233222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8" idx="6"/>
              <a:endCxn id="60" idx="3"/>
            </p:cNvCxnSpPr>
            <p:nvPr/>
          </p:nvCxnSpPr>
          <p:spPr>
            <a:xfrm flipV="1">
              <a:off x="3455432" y="4538522"/>
              <a:ext cx="1252678" cy="147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6"/>
              <a:endCxn id="62" idx="3"/>
            </p:cNvCxnSpPr>
            <p:nvPr/>
          </p:nvCxnSpPr>
          <p:spPr>
            <a:xfrm flipV="1">
              <a:off x="3455432" y="3776522"/>
              <a:ext cx="1252678" cy="909778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26832" y="3810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226832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26832" y="4572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5823897" y="3832784"/>
            <a:ext cx="609600" cy="1354862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222929" y="3614878"/>
            <a:ext cx="609600" cy="1676400"/>
          </a:xfrm>
          <a:prstGeom prst="roundRect">
            <a:avLst>
              <a:gd name="adj" fmla="val 50000"/>
            </a:avLst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28241" y="5105400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X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7704287" y="51388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46187" y="5715000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 … minimum support (|X|=s)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 …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itemset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size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(|Y|=t)</a:t>
            </a:r>
          </a:p>
        </p:txBody>
      </p:sp>
    </p:spTree>
    <p:extLst>
      <p:ext uri="{BB962C8B-B14F-4D97-AF65-F5344CB8AC3E}">
        <p14:creationId xmlns:p14="http://schemas.microsoft.com/office/powerpoint/2010/main" val="2423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1" b="5431"/>
          <a:stretch/>
        </p:blipFill>
        <p:spPr>
          <a:xfrm>
            <a:off x="990600" y="1676400"/>
            <a:ext cx="7315200" cy="45613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s,t</a:t>
            </a:r>
            <a:r>
              <a:rPr lang="en-US" dirty="0" smtClean="0"/>
              <a:t> to Communities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From </a:t>
                </a:r>
                <a:r>
                  <a:rPr lang="en-US" b="1" dirty="0" err="1" smtClean="0">
                    <a:solidFill>
                      <a:schemeClr val="accent3"/>
                    </a:solidFill>
                  </a:rPr>
                  <a:t>K</a:t>
                </a:r>
                <a:r>
                  <a:rPr lang="en-US" b="1" baseline="-25000" dirty="0" err="1" smtClean="0">
                    <a:solidFill>
                      <a:schemeClr val="accent3"/>
                    </a:solidFill>
                  </a:rPr>
                  <a:t>s,t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3"/>
                    </a:solidFill>
                    <a:sym typeface="Symbol"/>
                  </a:rPr>
                  <a:t>to 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Communities: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smtClean="0"/>
                  <a:t>Informally, every dense enough graph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contains a bipartite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</a:t>
                </a:r>
                <a:r>
                  <a:rPr lang="en-US" i="1" dirty="0" err="1"/>
                  <a:t>K</a:t>
                </a:r>
                <a:r>
                  <a:rPr lang="en-US" i="1" baseline="-25000" dirty="0" err="1"/>
                  <a:t>s,t</a:t>
                </a:r>
                <a:r>
                  <a:rPr lang="en-US" i="1" baseline="-25000" dirty="0"/>
                  <a:t> </a:t>
                </a:r>
                <a:r>
                  <a:rPr lang="en-US" dirty="0" smtClean="0"/>
                  <a:t>where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 smtClean="0"/>
                  <a:t> depend on size </a:t>
                </a:r>
                <a:br>
                  <a:rPr lang="en-US" dirty="0" smtClean="0"/>
                </a:br>
                <a:r>
                  <a:rPr lang="en-US" dirty="0" smtClean="0"/>
                  <a:t>(# of nodes) and density (avg. degree) of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Kovan-Sos-Turan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‘53]</a:t>
                </a:r>
              </a:p>
              <a:p>
                <a:pPr lvl="8"/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Theorem: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G=(X, Y, E)</a:t>
                </a:r>
                <a:r>
                  <a:rPr lang="en-US" dirty="0" smtClean="0"/>
                  <a:t>,  |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|=|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| =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with avg</a:t>
                </a:r>
                <a:r>
                  <a:rPr lang="en-US" dirty="0"/>
                  <a:t>. </a:t>
                </a:r>
                <a:r>
                  <a:rPr lang="en-US" dirty="0" smtClean="0"/>
                  <a:t>degree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p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1" dirty="0" smtClean="0"/>
                  <a:t>then</a:t>
                </a:r>
                <a:r>
                  <a:rPr lang="en-US" dirty="0" smtClean="0"/>
                  <a:t>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dirty="0" smtClean="0"/>
                  <a:t> contains </a:t>
                </a:r>
                <a:r>
                  <a:rPr lang="en-US" i="1" dirty="0" err="1" smtClean="0"/>
                  <a:t>K</a:t>
                </a:r>
                <a:r>
                  <a:rPr lang="en-US" i="1" baseline="-25000" dirty="0" err="1" smtClean="0"/>
                  <a:t>s,t</a:t>
                </a:r>
                <a:r>
                  <a:rPr lang="en-US" dirty="0" smtClean="0"/>
                  <a:t> as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Proof: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s,t</a:t>
            </a:r>
            <a:r>
              <a:rPr lang="en-US" dirty="0" smtClean="0"/>
              <a:t> and Communities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:r>
                  <a:rPr lang="en-US" b="1" dirty="0" smtClean="0">
                    <a:solidFill>
                      <a:schemeClr val="accent3"/>
                    </a:solidFill>
                  </a:rPr>
                  <a:t>For the proof we will need the following fact</a:t>
                </a:r>
              </a:p>
              <a:p>
                <a:r>
                  <a:rPr lang="en-US" dirty="0" smtClean="0"/>
                  <a:t>Recall:</a:t>
                </a:r>
              </a:p>
              <a:p>
                <a:pPr lvl="7"/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f(x) = x(x-1)(x-2)…(x-k)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Once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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i="1" dirty="0" smtClean="0"/>
                  <a:t>, 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f(x)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curves upward (convex)</a:t>
                </a:r>
              </a:p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Suppose a setting: 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g(y)</a:t>
                </a:r>
                <a:r>
                  <a:rPr lang="en-US" dirty="0" smtClean="0"/>
                  <a:t> is convex </a:t>
                </a:r>
              </a:p>
              <a:p>
                <a:pPr lvl="1"/>
                <a:r>
                  <a:rPr lang="en-US" dirty="0" smtClean="0"/>
                  <a:t>Want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sym typeface="Symbol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i="1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8"/>
                <a:endParaRPr lang="en-US" b="1" dirty="0" smtClean="0">
                  <a:solidFill>
                    <a:schemeClr val="accent2"/>
                  </a:solidFill>
                  <a:sym typeface="Symbol"/>
                </a:endParaRPr>
              </a:p>
              <a:p>
                <a:r>
                  <a:rPr lang="en-US" b="1" dirty="0" smtClean="0">
                    <a:solidFill>
                      <a:schemeClr val="accent2"/>
                    </a:solidFill>
                    <a:sym typeface="Symbol"/>
                  </a:rPr>
                  <a:t>To minimize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 </a:t>
                </a:r>
                <a:r>
                  <a:rPr lang="en-US" b="1" dirty="0" smtClean="0">
                    <a:solidFill>
                      <a:schemeClr val="accent2"/>
                    </a:solidFill>
                    <a:sym typeface="Symbol"/>
                  </a:rPr>
                  <a:t>make each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sym typeface="Symbol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3762"/>
              </p:ext>
            </p:extLst>
          </p:nvPr>
        </p:nvGraphicFramePr>
        <p:xfrm>
          <a:off x="2133600" y="1905000"/>
          <a:ext cx="29104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5" imgW="1587240" imgH="457200" progId="Equation.3">
                  <p:embed/>
                </p:oleObj>
              </mc:Choice>
              <mc:Fallback>
                <p:oleObj name="Equation" r:id="rId5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291041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7303532" y="3277072"/>
            <a:ext cx="16002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55932" y="2134072"/>
            <a:ext cx="0" cy="1295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684532" y="1920341"/>
            <a:ext cx="1087244" cy="1355964"/>
          </a:xfrm>
          <a:custGeom>
            <a:avLst/>
            <a:gdLst>
              <a:gd name="connsiteX0" fmla="*/ 0 w 1304693"/>
              <a:gd name="connsiteY0" fmla="*/ 925551 h 925551"/>
              <a:gd name="connsiteX1" fmla="*/ 735981 w 1304693"/>
              <a:gd name="connsiteY1" fmla="*/ 735981 h 925551"/>
              <a:gd name="connsiteX2" fmla="*/ 1137425 w 1304693"/>
              <a:gd name="connsiteY2" fmla="*/ 446049 h 925551"/>
              <a:gd name="connsiteX3" fmla="*/ 1304693 w 1304693"/>
              <a:gd name="connsiteY3" fmla="*/ 0 h 92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693" h="925551">
                <a:moveTo>
                  <a:pt x="0" y="925551"/>
                </a:moveTo>
                <a:cubicBezTo>
                  <a:pt x="273205" y="870724"/>
                  <a:pt x="546410" y="815898"/>
                  <a:pt x="735981" y="735981"/>
                </a:cubicBezTo>
                <a:cubicBezTo>
                  <a:pt x="925552" y="656064"/>
                  <a:pt x="1042640" y="568712"/>
                  <a:pt x="1137425" y="446049"/>
                </a:cubicBezTo>
                <a:cubicBezTo>
                  <a:pt x="1232210" y="323386"/>
                  <a:pt x="1268451" y="161693"/>
                  <a:pt x="1304693" y="0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1735" y="3241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012221" y="24333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f(x)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89333" y="2780184"/>
            <a:ext cx="685799" cy="473593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272233" y="2905273"/>
            <a:ext cx="100010" cy="1648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75339" y="2438400"/>
            <a:ext cx="0" cy="341784"/>
          </a:xfrm>
          <a:prstGeom prst="straightConnector1">
            <a:avLst/>
          </a:prstGeom>
          <a:ln w="12700">
            <a:solidFill>
              <a:srgbClr val="FF0000"/>
            </a:solidFill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89332" y="3092046"/>
            <a:ext cx="0" cy="185026"/>
          </a:xfrm>
          <a:prstGeom prst="straightConnector1">
            <a:avLst/>
          </a:prstGeom>
          <a:ln w="12700">
            <a:solidFill>
              <a:srgbClr val="FF0000"/>
            </a:solidFill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046694" y="2510520"/>
                <a:ext cx="340029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94" y="2510520"/>
                <a:ext cx="340029" cy="4612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49657" y="2717220"/>
                <a:ext cx="634596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latin typeface="Cambria Math"/>
                          <a:cs typeface="Arial" pitchFamily="34" charset="0"/>
                        </a:rPr>
                        <m:t>ε</m:t>
                      </m:r>
                    </m:oMath>
                  </m:oMathPara>
                </a14:m>
                <a:endParaRPr lang="en-US" sz="14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57" y="2717220"/>
                <a:ext cx="634596" cy="4612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59536" y="3272520"/>
                <a:ext cx="641907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/>
                          <a:cs typeface="Arial" pitchFamily="34" charset="0"/>
                        </a:rPr>
                        <m:t>𝜀</m:t>
                      </m:r>
                    </m:oMath>
                  </m:oMathPara>
                </a14:m>
                <a:endParaRPr lang="en-US" sz="14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36" y="3272520"/>
                <a:ext cx="641907" cy="4612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525780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Consider node 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accent4"/>
                </a:solidFill>
              </a:rPr>
              <a:t> of degree </a:t>
            </a:r>
            <a:r>
              <a:rPr lang="en-US" b="1" i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i="1" baseline="-250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accent4"/>
                </a:solidFill>
              </a:rPr>
              <a:t> and neighbor set 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in buckets for all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subsets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’s neighbors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4027944"/>
            <a:ext cx="3124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Potential right-hand sides of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s,t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i.e.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all size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subsets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As soon as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nodes appear </a:t>
            </a:r>
            <a:r>
              <a:rPr lang="en-US" sz="2800" b="1" dirty="0">
                <a:solidFill>
                  <a:schemeClr val="accent2"/>
                </a:solidFill>
              </a:rPr>
              <a:t>in a bucket </a:t>
            </a:r>
            <a:r>
              <a:rPr lang="en-US" sz="2800" b="1" dirty="0" smtClean="0">
                <a:solidFill>
                  <a:schemeClr val="accent2"/>
                </a:solidFill>
              </a:rPr>
              <a:t>we </a:t>
            </a:r>
            <a:r>
              <a:rPr lang="en-US" sz="2800" b="1" dirty="0">
                <a:solidFill>
                  <a:schemeClr val="accent2"/>
                </a:solidFill>
              </a:rPr>
              <a:t>have a </a:t>
            </a:r>
            <a:r>
              <a:rPr lang="en-US" sz="2800" b="1" i="1" dirty="0" err="1" smtClean="0">
                <a:solidFill>
                  <a:schemeClr val="accent2"/>
                </a:solidFill>
              </a:rPr>
              <a:t>K</a:t>
            </a:r>
            <a:r>
              <a:rPr lang="en-US" sz="2800" b="1" i="1" baseline="-25000" dirty="0" err="1" smtClean="0">
                <a:solidFill>
                  <a:schemeClr val="accent2"/>
                </a:solidFill>
              </a:rPr>
              <a:t>s,t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81201" y="2672014"/>
            <a:ext cx="1375341" cy="1371600"/>
            <a:chOff x="3527891" y="3581400"/>
            <a:chExt cx="1375341" cy="1371600"/>
          </a:xfrm>
        </p:grpSpPr>
        <p:cxnSp>
          <p:nvCxnSpPr>
            <p:cNvPr id="16" name="Straight Connector 15"/>
            <p:cNvCxnSpPr>
              <a:stCxn id="20" idx="6"/>
              <a:endCxn id="22" idx="2"/>
            </p:cNvCxnSpPr>
            <p:nvPr/>
          </p:nvCxnSpPr>
          <p:spPr>
            <a:xfrm>
              <a:off x="3756491" y="4305300"/>
              <a:ext cx="918141" cy="152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6"/>
              <a:endCxn id="24" idx="2"/>
            </p:cNvCxnSpPr>
            <p:nvPr/>
          </p:nvCxnSpPr>
          <p:spPr>
            <a:xfrm flipV="1">
              <a:off x="3756491" y="3695700"/>
              <a:ext cx="918141" cy="609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6"/>
              <a:endCxn id="21" idx="2"/>
            </p:cNvCxnSpPr>
            <p:nvPr/>
          </p:nvCxnSpPr>
          <p:spPr>
            <a:xfrm flipV="1">
              <a:off x="3756491" y="4076700"/>
              <a:ext cx="918141" cy="2286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6"/>
              <a:endCxn id="23" idx="2"/>
            </p:cNvCxnSpPr>
            <p:nvPr/>
          </p:nvCxnSpPr>
          <p:spPr>
            <a:xfrm>
              <a:off x="3756491" y="4305300"/>
              <a:ext cx="918141" cy="5334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27891" y="4191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674632" y="3962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674632" y="4343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4632" y="4724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74632" y="3581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7323" y="2903136"/>
            <a:ext cx="659155" cy="759477"/>
            <a:chOff x="5347322" y="2743199"/>
            <a:chExt cx="659155" cy="759477"/>
          </a:xfrm>
        </p:grpSpPr>
        <p:sp>
          <p:nvSpPr>
            <p:cNvPr id="8" name="Left Bracket 7"/>
            <p:cNvSpPr/>
            <p:nvPr/>
          </p:nvSpPr>
          <p:spPr>
            <a:xfrm rot="16200000">
              <a:off x="5486400" y="2667000"/>
              <a:ext cx="381000" cy="5334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7322" y="313334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a,b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20819" y="274319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46446" y="2903137"/>
            <a:ext cx="646331" cy="759477"/>
            <a:chOff x="5347322" y="2743199"/>
            <a:chExt cx="646331" cy="759477"/>
          </a:xfrm>
        </p:grpSpPr>
        <p:sp>
          <p:nvSpPr>
            <p:cNvPr id="31" name="Left Bracket 30"/>
            <p:cNvSpPr/>
            <p:nvPr/>
          </p:nvSpPr>
          <p:spPr>
            <a:xfrm rot="16200000">
              <a:off x="5486400" y="2667000"/>
              <a:ext cx="381000" cy="5334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47322" y="31333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a,c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20819" y="274319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08446" y="2903137"/>
            <a:ext cx="659155" cy="759477"/>
            <a:chOff x="5347322" y="2743199"/>
            <a:chExt cx="659155" cy="759477"/>
          </a:xfrm>
        </p:grpSpPr>
        <p:sp>
          <p:nvSpPr>
            <p:cNvPr id="35" name="Left Bracket 34"/>
            <p:cNvSpPr/>
            <p:nvPr/>
          </p:nvSpPr>
          <p:spPr>
            <a:xfrm rot="16200000">
              <a:off x="5486400" y="2667000"/>
              <a:ext cx="381000" cy="5334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47322" y="313334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a,d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0819" y="274319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0446" y="2903137"/>
            <a:ext cx="646331" cy="759477"/>
            <a:chOff x="5347322" y="2743199"/>
            <a:chExt cx="646331" cy="759477"/>
          </a:xfrm>
        </p:grpSpPr>
        <p:sp>
          <p:nvSpPr>
            <p:cNvPr id="39" name="Left Bracket 38"/>
            <p:cNvSpPr/>
            <p:nvPr/>
          </p:nvSpPr>
          <p:spPr>
            <a:xfrm rot="16200000">
              <a:off x="5486400" y="2667000"/>
              <a:ext cx="381000" cy="5334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47322" y="31333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b,c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20819" y="2743199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435782" y="29257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….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3057297" y="40713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….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038601" y="3129214"/>
            <a:ext cx="838200" cy="495299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Buckets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Note: As soon as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 nodes appear in a </a:t>
                </a:r>
                <a:br>
                  <a:rPr lang="en-US" b="1" dirty="0" smtClean="0">
                    <a:solidFill>
                      <a:schemeClr val="accent2"/>
                    </a:solidFill>
                  </a:rPr>
                </a:br>
                <a:r>
                  <a:rPr lang="en-US" b="1" dirty="0" smtClean="0">
                    <a:solidFill>
                      <a:schemeClr val="accent2"/>
                    </a:solidFill>
                  </a:rPr>
                  <a:t>bucket we found a </a:t>
                </a:r>
                <a:r>
                  <a:rPr lang="en-US" b="1" i="1" dirty="0" err="1" smtClean="0">
                    <a:solidFill>
                      <a:schemeClr val="accent2"/>
                    </a:solidFill>
                  </a:rPr>
                  <a:t>K</a:t>
                </a:r>
                <a:r>
                  <a:rPr lang="en-US" b="1" i="1" baseline="-25000" dirty="0" err="1" smtClean="0">
                    <a:solidFill>
                      <a:schemeClr val="accent2"/>
                    </a:solidFill>
                  </a:rPr>
                  <a:t>s,t</a:t>
                </a:r>
                <a:endParaRPr lang="en-US" b="1" i="1" dirty="0" smtClean="0">
                  <a:solidFill>
                    <a:schemeClr val="accent2"/>
                  </a:solidFill>
                </a:endParaRPr>
              </a:p>
              <a:p>
                <a:r>
                  <a:rPr lang="en-US" b="1" dirty="0" smtClean="0"/>
                  <a:t>How many buckets does node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="1" dirty="0" smtClean="0"/>
                  <a:t> contribute to?</a:t>
                </a:r>
              </a:p>
              <a:p>
                <a:pPr lvl="4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What is the total size of all buckets?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ba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  <a:blipFill rotWithShape="1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59009"/>
              </p:ext>
            </p:extLst>
          </p:nvPr>
        </p:nvGraphicFramePr>
        <p:xfrm>
          <a:off x="3124200" y="2819400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4" imgW="304560" imgH="457200" progId="Equation.3">
                  <p:embed/>
                </p:oleObj>
              </mc:Choice>
              <mc:Fallback>
                <p:oleObj name="Equation" r:id="rId4" imgW="304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55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0600" y="2895600"/>
            <a:ext cx="426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# of ways to select t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 out of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lvl="2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(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degree of node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1108" y="57544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convexity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(and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&gt; t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3320708" y="4992469"/>
            <a:ext cx="130346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53849" y="5902847"/>
                <a:ext cx="1404744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849" y="5902847"/>
                <a:ext cx="1404744" cy="7645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Buckets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So, the total height of </a:t>
                </a:r>
                <a:br>
                  <a:rPr lang="en-US" b="1" dirty="0" smtClean="0">
                    <a:solidFill>
                      <a:schemeClr val="accent2"/>
                    </a:solidFill>
                  </a:rPr>
                </a:br>
                <a:r>
                  <a:rPr lang="en-US" b="1" dirty="0" smtClean="0">
                    <a:solidFill>
                      <a:schemeClr val="accent2"/>
                    </a:solidFill>
                  </a:rPr>
                  <a:t>all buckets is…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116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46045"/>
              </p:ext>
            </p:extLst>
          </p:nvPr>
        </p:nvGraphicFramePr>
        <p:xfrm>
          <a:off x="6705600" y="1295400"/>
          <a:ext cx="238063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1587240" imgH="457200" progId="Equation.3">
                  <p:embed/>
                </p:oleObj>
              </mc:Choice>
              <mc:Fallback>
                <p:oleObj name="Equation" r:id="rId4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95400"/>
                        <a:ext cx="238063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859" y="53340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Plug in: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5669578"/>
                <a:ext cx="2653675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𝑠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69578"/>
                <a:ext cx="2653675" cy="7186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are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We have: Total height of all buckets:</a:t>
            </a:r>
            <a:endParaRPr lang="en-US" dirty="0" smtClean="0">
              <a:solidFill>
                <a:schemeClr val="accent2"/>
              </a:solidFill>
            </a:endParaRP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How many buckets are there?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What is the average height of buckets?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chemeClr val="accent4"/>
                </a:solidFill>
                <a:sym typeface="Symbol"/>
              </a:rPr>
              <a:t> </a:t>
            </a:r>
            <a:r>
              <a:rPr lang="en-US" b="1" dirty="0" smtClean="0">
                <a:solidFill>
                  <a:schemeClr val="accent4"/>
                </a:solidFill>
              </a:rPr>
              <a:t>By pigeonhole principle, there must be at least one bucket with more than 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solidFill>
                  <a:schemeClr val="accent4"/>
                </a:solidFill>
              </a:rPr>
              <a:t> nodes in it</a:t>
            </a:r>
          </a:p>
          <a:p>
            <a:r>
              <a:rPr lang="en-US" b="1" dirty="0" smtClean="0">
                <a:solidFill>
                  <a:schemeClr val="accent2"/>
                </a:solidFill>
                <a:sym typeface="Symbol"/>
              </a:rPr>
              <a:t> We found a </a:t>
            </a:r>
            <a:r>
              <a:rPr lang="en-US" b="1" dirty="0" err="1" smtClean="0">
                <a:solidFill>
                  <a:schemeClr val="accent2"/>
                </a:solidFill>
                <a:sym typeface="Symbol"/>
              </a:rPr>
              <a:t>K</a:t>
            </a:r>
            <a:r>
              <a:rPr lang="en-US" b="1" baseline="-25000" dirty="0" err="1" smtClean="0">
                <a:solidFill>
                  <a:schemeClr val="accent2"/>
                </a:solidFill>
                <a:sym typeface="Symbol"/>
              </a:rPr>
              <a:t>s,t</a:t>
            </a:r>
            <a:endParaRPr lang="en-US" b="1" baseline="-250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03234"/>
              </p:ext>
            </p:extLst>
          </p:nvPr>
        </p:nvGraphicFramePr>
        <p:xfrm>
          <a:off x="7162800" y="1006475"/>
          <a:ext cx="990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3" imgW="368280" imgH="419040" progId="Equation.3">
                  <p:embed/>
                </p:oleObj>
              </mc:Choice>
              <mc:Fallback>
                <p:oleObj name="Equation" r:id="rId3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006475"/>
                        <a:ext cx="9906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35418"/>
              </p:ext>
            </p:extLst>
          </p:nvPr>
        </p:nvGraphicFramePr>
        <p:xfrm>
          <a:off x="5999544" y="1905000"/>
          <a:ext cx="1535112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" imgW="571320" imgH="457200" progId="Equation.3">
                  <p:embed/>
                </p:oleObj>
              </mc:Choice>
              <mc:Fallback>
                <p:oleObj name="Equation" r:id="rId5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544" y="1905000"/>
                        <a:ext cx="1535112" cy="1228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70139"/>
              </p:ext>
            </p:extLst>
          </p:nvPr>
        </p:nvGraphicFramePr>
        <p:xfrm>
          <a:off x="1447800" y="3581400"/>
          <a:ext cx="2362200" cy="129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7" imgW="761760" imgH="419040" progId="Equation.3">
                  <p:embed/>
                </p:oleObj>
              </mc:Choice>
              <mc:Fallback>
                <p:oleObj name="Equation" r:id="rId7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2362200" cy="1299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0" y="37338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So, avg. bucket height  </a:t>
            </a:r>
            <a:r>
              <a:rPr lang="en-US" sz="3200" b="1" dirty="0" smtClean="0">
                <a:latin typeface="Arial" pitchFamily="34" charset="0"/>
                <a:cs typeface="Arial" pitchFamily="34" charset="0"/>
                <a:sym typeface="Symbol"/>
              </a:rPr>
              <a:t> </a:t>
            </a:r>
            <a:r>
              <a:rPr lang="en-US" sz="32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3200" b="1" i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Trawling —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Analytical result:</a:t>
            </a:r>
          </a:p>
          <a:p>
            <a:pPr lvl="1"/>
            <a:r>
              <a:rPr lang="en-US" dirty="0" smtClean="0"/>
              <a:t>Complete bipartite </a:t>
            </a:r>
            <a:r>
              <a:rPr lang="en-US" dirty="0" err="1" smtClean="0"/>
              <a:t>subgraphs</a:t>
            </a:r>
            <a:r>
              <a:rPr lang="en-US" dirty="0" smtClean="0"/>
              <a:t>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dirty="0" smtClean="0"/>
              <a:t> are embedded in larger dense enough graphs (</a:t>
            </a:r>
            <a:r>
              <a:rPr lang="en-US" i="1" dirty="0" smtClean="0"/>
              <a:t>i.e.,</a:t>
            </a:r>
            <a:r>
              <a:rPr lang="en-US" dirty="0" smtClean="0"/>
              <a:t> the communities)</a:t>
            </a:r>
          </a:p>
          <a:p>
            <a:pPr lvl="2"/>
            <a:r>
              <a:rPr lang="en-US" dirty="0" err="1" smtClean="0"/>
              <a:t>Biparite</a:t>
            </a:r>
            <a:r>
              <a:rPr lang="en-US" dirty="0" smtClean="0"/>
              <a:t> </a:t>
            </a:r>
            <a:r>
              <a:rPr lang="en-US" dirty="0" err="1" smtClean="0"/>
              <a:t>subgraphs</a:t>
            </a:r>
            <a:r>
              <a:rPr lang="en-US" dirty="0" smtClean="0"/>
              <a:t> act as “signatures” of communities</a:t>
            </a:r>
          </a:p>
          <a:p>
            <a:pPr lvl="8"/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Algorithmic result: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extraction and dynamic programming finds graphs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s,t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Method is super scalable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0646" y="0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[Kumar et al. ‘99]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#2:</a:t>
            </a:r>
            <a:br>
              <a:rPr lang="en-US" dirty="0" smtClean="0"/>
            </a:br>
            <a:r>
              <a:rPr lang="en-US" dirty="0" smtClean="0"/>
              <a:t>Spectral Graph Partitioning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5205984"/>
            <a:ext cx="8077200" cy="1499616"/>
          </a:xfrm>
        </p:spPr>
        <p:txBody>
          <a:bodyPr anchor="t">
            <a:normAutofit/>
          </a:bodyPr>
          <a:lstStyle/>
          <a:p>
            <a:r>
              <a:rPr lang="en-US" sz="3200" b="1" dirty="0" smtClean="0"/>
              <a:t>Undirected graphs</a:t>
            </a:r>
            <a:r>
              <a:rPr lang="en-US" sz="3200" dirty="0" smtClean="0"/>
              <a:t> (but can be have </a:t>
            </a:r>
            <a:br>
              <a:rPr lang="en-US" sz="3200" dirty="0" smtClean="0"/>
            </a:br>
            <a:r>
              <a:rPr lang="en-US" sz="3200" dirty="0" smtClean="0"/>
              <a:t>(non-negative) weighted edges)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6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Partitioning</a:t>
            </a:r>
            <a:endParaRPr lang="en-US" dirty="0" smtClean="0"/>
          </a:p>
        </p:txBody>
      </p:sp>
      <p:sp>
        <p:nvSpPr>
          <p:cNvPr id="9933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 smtClean="0"/>
              <a:t>Undirected graph G(V,E):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>
                <a:solidFill>
                  <a:schemeClr val="accent2"/>
                </a:solidFill>
              </a:rPr>
              <a:t>Bi-partitioning task:</a:t>
            </a:r>
          </a:p>
          <a:p>
            <a:pPr lvl="1">
              <a:defRPr/>
            </a:pPr>
            <a:r>
              <a:rPr lang="en-IE" dirty="0" smtClean="0"/>
              <a:t>Divide vertices into two </a:t>
            </a:r>
            <a:r>
              <a:rPr lang="en-IE" dirty="0" smtClean="0"/>
              <a:t>d</a:t>
            </a:r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r>
              <a:rPr lang="en-IE" dirty="0" err="1" smtClean="0"/>
              <a:t>isjoint</a:t>
            </a:r>
            <a:r>
              <a:rPr lang="en-IE" dirty="0" smtClean="0"/>
              <a:t> </a:t>
            </a:r>
            <a:r>
              <a:rPr lang="en-IE" dirty="0" smtClean="0"/>
              <a:t>groups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4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Questions: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How can we define a “good” partition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How can we efficiently identify such a partition?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 smtClean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2209800" y="3429000"/>
            <a:ext cx="5104632" cy="1371600"/>
            <a:chOff x="2209800" y="3647326"/>
            <a:chExt cx="5104632" cy="1371600"/>
          </a:xfrm>
        </p:grpSpPr>
        <p:sp>
          <p:nvSpPr>
            <p:cNvPr id="95" name="Oval 94"/>
            <p:cNvSpPr/>
            <p:nvPr/>
          </p:nvSpPr>
          <p:spPr>
            <a:xfrm>
              <a:off x="5029200" y="3647326"/>
              <a:ext cx="1884452" cy="1371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000" y="3713252"/>
              <a:ext cx="1828800" cy="12954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505200" y="4495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895600" y="4191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3733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410200" y="4419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172200" y="4267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9800" y="365760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657600"/>
              <a:ext cx="3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2400" b="1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" name="Straight Connector 31"/>
          <p:cNvCxnSpPr>
            <a:stCxn id="40" idx="3"/>
            <a:endCxn id="42" idx="7"/>
          </p:cNvCxnSpPr>
          <p:nvPr/>
        </p:nvCxnSpPr>
        <p:spPr>
          <a:xfrm flipH="1">
            <a:off x="5887804" y="16968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2" idx="5"/>
            <a:endCxn id="41" idx="1"/>
          </p:cNvCxnSpPr>
          <p:nvPr/>
        </p:nvCxnSpPr>
        <p:spPr>
          <a:xfrm>
            <a:off x="5887804" y="21540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4"/>
            <a:endCxn id="41" idx="0"/>
          </p:cNvCxnSpPr>
          <p:nvPr/>
        </p:nvCxnSpPr>
        <p:spPr>
          <a:xfrm>
            <a:off x="6362700" y="1752600"/>
            <a:ext cx="0" cy="533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6"/>
            <a:endCxn id="43" idx="2"/>
          </p:cNvCxnSpPr>
          <p:nvPr/>
        </p:nvCxnSpPr>
        <p:spPr>
          <a:xfrm flipV="1">
            <a:off x="6553200" y="1447800"/>
            <a:ext cx="1488886" cy="1143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6"/>
            <a:endCxn id="44" idx="2"/>
          </p:cNvCxnSpPr>
          <p:nvPr/>
        </p:nvCxnSpPr>
        <p:spPr>
          <a:xfrm flipV="1">
            <a:off x="6553200" y="2286000"/>
            <a:ext cx="1184086" cy="190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5"/>
            <a:endCxn id="45" idx="1"/>
          </p:cNvCxnSpPr>
          <p:nvPr/>
        </p:nvCxnSpPr>
        <p:spPr>
          <a:xfrm rot="16200000" flipH="1">
            <a:off x="8329190" y="16206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6"/>
            <a:endCxn id="45" idx="2"/>
          </p:cNvCxnSpPr>
          <p:nvPr/>
        </p:nvCxnSpPr>
        <p:spPr>
          <a:xfrm flipV="1">
            <a:off x="8118286" y="21336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3" idx="3"/>
            <a:endCxn id="44" idx="0"/>
          </p:cNvCxnSpPr>
          <p:nvPr/>
        </p:nvCxnSpPr>
        <p:spPr>
          <a:xfrm rot="5400000">
            <a:off x="7756336" y="17539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72200" y="137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72200" y="2286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2600" y="182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42086" y="12573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37286" y="2095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51686" y="19431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makes a good partition?</a:t>
            </a:r>
          </a:p>
          <a:p>
            <a:pPr lvl="1"/>
            <a:r>
              <a:rPr lang="en-US" dirty="0" smtClean="0"/>
              <a:t>Maximize the number of within-group </a:t>
            </a:r>
            <a:br>
              <a:rPr lang="en-US" dirty="0" smtClean="0"/>
            </a:br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Minimize the number of between-group connections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51" name="Straight Connector 50"/>
          <p:cNvCxnSpPr>
            <a:stCxn id="59" idx="3"/>
            <a:endCxn id="61" idx="7"/>
          </p:cNvCxnSpPr>
          <p:nvPr/>
        </p:nvCxnSpPr>
        <p:spPr>
          <a:xfrm rot="5400000">
            <a:off x="2839804" y="45162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5"/>
            <a:endCxn id="60" idx="1"/>
          </p:cNvCxnSpPr>
          <p:nvPr/>
        </p:nvCxnSpPr>
        <p:spPr>
          <a:xfrm rot="16200000" flipH="1">
            <a:off x="2839804" y="49734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0" idx="0"/>
          </p:cNvCxnSpPr>
          <p:nvPr/>
        </p:nvCxnSpPr>
        <p:spPr>
          <a:xfrm rot="5400000">
            <a:off x="2971800" y="4914900"/>
            <a:ext cx="533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9" idx="6"/>
            <a:endCxn id="62" idx="2"/>
          </p:cNvCxnSpPr>
          <p:nvPr/>
        </p:nvCxnSpPr>
        <p:spPr>
          <a:xfrm flipV="1">
            <a:off x="3429000" y="4305300"/>
            <a:ext cx="1828800" cy="152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0" idx="6"/>
            <a:endCxn id="63" idx="2"/>
          </p:cNvCxnSpPr>
          <p:nvPr/>
        </p:nvCxnSpPr>
        <p:spPr>
          <a:xfrm flipV="1">
            <a:off x="3429000" y="51435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2" idx="5"/>
            <a:endCxn id="64" idx="1"/>
          </p:cNvCxnSpPr>
          <p:nvPr/>
        </p:nvCxnSpPr>
        <p:spPr>
          <a:xfrm rot="16200000" flipH="1">
            <a:off x="5544904" y="44781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6"/>
            <a:endCxn id="64" idx="2"/>
          </p:cNvCxnSpPr>
          <p:nvPr/>
        </p:nvCxnSpPr>
        <p:spPr>
          <a:xfrm flipV="1">
            <a:off x="5334000" y="49911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2" idx="3"/>
            <a:endCxn id="63" idx="0"/>
          </p:cNvCxnSpPr>
          <p:nvPr/>
        </p:nvCxnSpPr>
        <p:spPr>
          <a:xfrm rot="5400000">
            <a:off x="4972050" y="46114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438400" y="4724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2578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953000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867400" y="4800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4190999" y="3886199"/>
            <a:ext cx="457200" cy="2155825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1722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22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Social Network Data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0" b="6620"/>
          <a:stretch/>
        </p:blipFill>
        <p:spPr>
          <a:xfrm>
            <a:off x="762000" y="1905000"/>
            <a:ext cx="7535456" cy="45761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3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200400" y="4495800"/>
            <a:ext cx="1981200" cy="152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8200" y="4637926"/>
            <a:ext cx="1981200" cy="15342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8308" y="450607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29200" y="44196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b="1" dirty="0"/>
              <a:t>Express partitioning objectives as a function of the “edge cut” of the partition</a:t>
            </a:r>
          </a:p>
          <a:p>
            <a:pPr>
              <a:spcBef>
                <a:spcPct val="30000"/>
              </a:spcBef>
              <a:defRPr/>
            </a:pPr>
            <a:r>
              <a:rPr lang="en-IE" b="1" dirty="0">
                <a:solidFill>
                  <a:schemeClr val="accent3"/>
                </a:solidFill>
              </a:rPr>
              <a:t>Cut:</a:t>
            </a:r>
            <a:r>
              <a:rPr lang="en-IE" dirty="0">
                <a:solidFill>
                  <a:schemeClr val="accent3"/>
                </a:solidFill>
              </a:rPr>
              <a:t> </a:t>
            </a:r>
            <a:r>
              <a:rPr lang="en-IE" dirty="0"/>
              <a:t>Set of edges with only one vertex in a group: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510213" y="4824413"/>
            <a:ext cx="3022600" cy="630237"/>
            <a:chOff x="3471" y="3039"/>
            <a:chExt cx="1904" cy="397"/>
          </a:xfrm>
        </p:grpSpPr>
        <p:sp>
          <p:nvSpPr>
            <p:cNvPr id="2055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42475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IE" sz="2600" i="1" dirty="0">
                  <a:latin typeface="Times New Roman" pitchFamily="18" charset="0"/>
                </a:rPr>
                <a:t>cut(A,B) = </a:t>
              </a:r>
              <a:r>
                <a:rPr lang="en-IE" sz="2600" i="1" dirty="0" smtClean="0">
                  <a:latin typeface="Times New Roman" pitchFamily="18" charset="0"/>
                </a:rPr>
                <a:t>2</a:t>
              </a:r>
              <a:endParaRPr lang="el-GR" sz="2600" i="1" dirty="0">
                <a:latin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3" idx="3"/>
            <a:endCxn id="45" idx="7"/>
          </p:cNvCxnSpPr>
          <p:nvPr/>
        </p:nvCxnSpPr>
        <p:spPr>
          <a:xfrm flipH="1">
            <a:off x="1468204" y="5083735"/>
            <a:ext cx="340192" cy="1536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5"/>
            <a:endCxn id="44" idx="1"/>
          </p:cNvCxnSpPr>
          <p:nvPr/>
        </p:nvCxnSpPr>
        <p:spPr>
          <a:xfrm rot="16200000" flipH="1">
            <a:off x="1544404" y="54306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4"/>
            <a:endCxn id="44" idx="0"/>
          </p:cNvCxnSpPr>
          <p:nvPr/>
        </p:nvCxnSpPr>
        <p:spPr>
          <a:xfrm>
            <a:off x="1943100" y="5139531"/>
            <a:ext cx="0" cy="49926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3" idx="6"/>
            <a:endCxn id="46" idx="2"/>
          </p:cNvCxnSpPr>
          <p:nvPr/>
        </p:nvCxnSpPr>
        <p:spPr>
          <a:xfrm flipV="1">
            <a:off x="2133600" y="4762500"/>
            <a:ext cx="1828800" cy="186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47" idx="2"/>
          </p:cNvCxnSpPr>
          <p:nvPr/>
        </p:nvCxnSpPr>
        <p:spPr>
          <a:xfrm flipV="1">
            <a:off x="2133600" y="56007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5"/>
            <a:endCxn id="48" idx="1"/>
          </p:cNvCxnSpPr>
          <p:nvPr/>
        </p:nvCxnSpPr>
        <p:spPr>
          <a:xfrm rot="16200000" flipH="1">
            <a:off x="4249504" y="4935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7" idx="6"/>
            <a:endCxn id="48" idx="2"/>
          </p:cNvCxnSpPr>
          <p:nvPr/>
        </p:nvCxnSpPr>
        <p:spPr>
          <a:xfrm flipV="1">
            <a:off x="4038600" y="5448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3"/>
            <a:endCxn id="47" idx="0"/>
          </p:cNvCxnSpPr>
          <p:nvPr/>
        </p:nvCxnSpPr>
        <p:spPr>
          <a:xfrm rot="5400000">
            <a:off x="3676650" y="5068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752600" y="475853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52600" y="563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143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62400" y="4572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57600" y="5410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72000" y="5257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6488560"/>
              </p:ext>
            </p:extLst>
          </p:nvPr>
        </p:nvGraphicFramePr>
        <p:xfrm>
          <a:off x="2368103" y="3124200"/>
          <a:ext cx="306977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28641614" imgH="8524943" progId="Equation.3">
                  <p:embed/>
                </p:oleObj>
              </mc:Choice>
              <mc:Fallback>
                <p:oleObj name="Equation" r:id="rId3" imgW="28641614" imgH="852494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103" y="3124200"/>
                        <a:ext cx="306977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5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 Criterion</a:t>
            </a:r>
            <a:endParaRPr lang="en-IE" sz="2400" dirty="0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 smtClean="0">
                <a:solidFill>
                  <a:schemeClr val="accent4"/>
                </a:solidFill>
              </a:rPr>
              <a:t>Criterion:</a:t>
            </a:r>
            <a:r>
              <a:rPr lang="en-IE" b="1" dirty="0" smtClean="0"/>
              <a:t> Minimum-cut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dirty="0" smtClean="0"/>
              <a:t>Minimise weight of connections between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r>
              <a:rPr lang="en-IE" b="1" dirty="0" smtClean="0">
                <a:solidFill>
                  <a:schemeClr val="accent2"/>
                </a:solidFill>
              </a:rPr>
              <a:t>Degenerate case:</a:t>
            </a:r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Problem: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 smtClean="0"/>
              <a:t>Only considers external cluster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 smtClean="0"/>
              <a:t>Does not consider internal cluster connectivity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480560" y="3960598"/>
            <a:ext cx="17781" cy="535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51327" y="3986213"/>
            <a:ext cx="43662" cy="4678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95800" y="3940755"/>
            <a:ext cx="390947" cy="3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95042" y="3686175"/>
            <a:ext cx="7937" cy="496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6025" y="4159649"/>
            <a:ext cx="514350" cy="1694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76600" y="2286000"/>
            <a:ext cx="3082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3200" dirty="0" err="1" smtClean="0">
                <a:latin typeface="Times New Roman" pitchFamily="18" charset="0"/>
              </a:rPr>
              <a:t>min</a:t>
            </a:r>
            <a:r>
              <a:rPr lang="en-IE" sz="3200" baseline="-25000" dirty="0" err="1" smtClean="0">
                <a:latin typeface="Times New Roman" pitchFamily="18" charset="0"/>
              </a:rPr>
              <a:t>A,B</a:t>
            </a:r>
            <a:r>
              <a:rPr lang="en-IE" sz="3200" i="1" dirty="0" smtClean="0">
                <a:latin typeface="Times New Roman" pitchFamily="18" charset="0"/>
              </a:rPr>
              <a:t> </a:t>
            </a:r>
            <a:r>
              <a:rPr lang="en-IE" sz="3200" i="1" dirty="0">
                <a:latin typeface="Times New Roman" pitchFamily="18" charset="0"/>
              </a:rPr>
              <a:t>cut(A,B)</a:t>
            </a:r>
            <a:endParaRPr lang="el-GR" sz="3200" i="1" dirty="0">
              <a:latin typeface="Times New Roman" pitchFamily="18" charset="0"/>
            </a:endParaRPr>
          </a:p>
        </p:txBody>
      </p:sp>
      <p:sp>
        <p:nvSpPr>
          <p:cNvPr id="18463" name="Text Box 26"/>
          <p:cNvSpPr txBox="1">
            <a:spLocks noChangeArrowheads="1"/>
          </p:cNvSpPr>
          <p:nvPr/>
        </p:nvSpPr>
        <p:spPr bwMode="auto">
          <a:xfrm>
            <a:off x="3733800" y="3134576"/>
            <a:ext cx="1590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E" sz="1600" b="1" dirty="0" smtClean="0">
                <a:solidFill>
                  <a:srgbClr val="0000FF"/>
                </a:solidFill>
                <a:latin typeface="Tahoma" pitchFamily="34" charset="0"/>
              </a:rPr>
              <a:t>“Optimal cut”</a:t>
            </a:r>
            <a:endParaRPr lang="en-IE" sz="16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5415272" y="3386554"/>
            <a:ext cx="151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E" sz="1600" b="1" dirty="0">
                <a:solidFill>
                  <a:srgbClr val="FF0000"/>
                </a:solidFill>
                <a:latin typeface="Tahoma" pitchFamily="34" charset="0"/>
              </a:rPr>
              <a:t>Minimum cut</a:t>
            </a:r>
          </a:p>
        </p:txBody>
      </p:sp>
      <p:sp>
        <p:nvSpPr>
          <p:cNvPr id="18452" name="Oval 18"/>
          <p:cNvSpPr>
            <a:spLocks noChangeArrowheads="1"/>
          </p:cNvSpPr>
          <p:nvPr/>
        </p:nvSpPr>
        <p:spPr bwMode="auto">
          <a:xfrm>
            <a:off x="4389120" y="3841750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20"/>
          <p:cNvSpPr>
            <a:spLocks noChangeArrowheads="1"/>
          </p:cNvSpPr>
          <p:nvPr/>
        </p:nvSpPr>
        <p:spPr bwMode="auto">
          <a:xfrm>
            <a:off x="4857751" y="3843338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5364164" y="4595813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5665789" y="3906838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382" y="3988885"/>
            <a:ext cx="328407" cy="754643"/>
          </a:xfrm>
          <a:prstGeom prst="line">
            <a:avLst/>
          </a:prstGeom>
          <a:ln w="28575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3737770"/>
            <a:ext cx="561975" cy="49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33714" y="3745494"/>
            <a:ext cx="436038" cy="5836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02758" y="3730625"/>
            <a:ext cx="3333" cy="688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513153" y="3899985"/>
            <a:ext cx="436038" cy="5836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00301" y="3749674"/>
            <a:ext cx="647699" cy="5937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38400" y="4114800"/>
            <a:ext cx="435498" cy="6784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56325" y="4637882"/>
            <a:ext cx="539275" cy="131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72137" y="4153113"/>
            <a:ext cx="211662" cy="5736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349103" y="4700801"/>
            <a:ext cx="308497" cy="175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00375" y="4355017"/>
            <a:ext cx="399509" cy="503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64804" y="4188330"/>
            <a:ext cx="669606" cy="593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06091" y="3777166"/>
            <a:ext cx="510111" cy="445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8" name="Oval 13"/>
          <p:cNvSpPr>
            <a:spLocks noChangeArrowheads="1"/>
          </p:cNvSpPr>
          <p:nvPr/>
        </p:nvSpPr>
        <p:spPr bwMode="auto">
          <a:xfrm>
            <a:off x="2773364" y="4676776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16"/>
          <p:cNvSpPr>
            <a:spLocks noChangeArrowheads="1"/>
          </p:cNvSpPr>
          <p:nvPr/>
        </p:nvSpPr>
        <p:spPr bwMode="auto">
          <a:xfrm>
            <a:off x="3268664" y="4748213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6"/>
          <p:cNvSpPr>
            <a:spLocks noChangeArrowheads="1"/>
          </p:cNvSpPr>
          <p:nvPr/>
        </p:nvSpPr>
        <p:spPr bwMode="auto">
          <a:xfrm>
            <a:off x="2352676" y="3644901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14"/>
          <p:cNvSpPr>
            <a:spLocks noChangeArrowheads="1"/>
          </p:cNvSpPr>
          <p:nvPr/>
        </p:nvSpPr>
        <p:spPr bwMode="auto">
          <a:xfrm>
            <a:off x="3419476" y="3602038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15"/>
          <p:cNvSpPr>
            <a:spLocks noChangeArrowheads="1"/>
          </p:cNvSpPr>
          <p:nvPr/>
        </p:nvSpPr>
        <p:spPr bwMode="auto">
          <a:xfrm>
            <a:off x="3560764" y="4606926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4498341" y="3962110"/>
            <a:ext cx="522811" cy="5784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49191" y="3926895"/>
            <a:ext cx="534659" cy="7538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421902" y="3996639"/>
            <a:ext cx="335327" cy="695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2850" y="4542052"/>
            <a:ext cx="463550" cy="1823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35487" y="4475957"/>
            <a:ext cx="493713" cy="365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18449" idx="6"/>
          </p:cNvCxnSpPr>
          <p:nvPr/>
        </p:nvCxnSpPr>
        <p:spPr>
          <a:xfrm flipH="1" flipV="1">
            <a:off x="3602356" y="3694907"/>
            <a:ext cx="875880" cy="239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3560764" y="4220950"/>
            <a:ext cx="875880" cy="239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464594" y="4370756"/>
            <a:ext cx="505459" cy="254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3" name="Oval 19"/>
          <p:cNvSpPr>
            <a:spLocks noChangeArrowheads="1"/>
          </p:cNvSpPr>
          <p:nvPr/>
        </p:nvSpPr>
        <p:spPr bwMode="auto">
          <a:xfrm>
            <a:off x="4406901" y="4383088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Oval 23"/>
          <p:cNvSpPr>
            <a:spLocks noChangeArrowheads="1"/>
          </p:cNvSpPr>
          <p:nvPr/>
        </p:nvSpPr>
        <p:spPr bwMode="auto">
          <a:xfrm>
            <a:off x="4900614" y="4419601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4389120" y="3847886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4857751" y="3849474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21"/>
          <p:cNvSpPr>
            <a:spLocks noChangeArrowheads="1"/>
          </p:cNvSpPr>
          <p:nvPr/>
        </p:nvSpPr>
        <p:spPr bwMode="auto">
          <a:xfrm>
            <a:off x="5364164" y="4601949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22"/>
          <p:cNvSpPr>
            <a:spLocks noChangeArrowheads="1"/>
          </p:cNvSpPr>
          <p:nvPr/>
        </p:nvSpPr>
        <p:spPr bwMode="auto">
          <a:xfrm>
            <a:off x="5665789" y="3912974"/>
            <a:ext cx="182880" cy="185738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10"/>
          <p:cNvSpPr>
            <a:spLocks noChangeArrowheads="1"/>
          </p:cNvSpPr>
          <p:nvPr/>
        </p:nvSpPr>
        <p:spPr bwMode="auto">
          <a:xfrm>
            <a:off x="2913064" y="4251326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11"/>
          <p:cNvSpPr>
            <a:spLocks noChangeArrowheads="1"/>
          </p:cNvSpPr>
          <p:nvPr/>
        </p:nvSpPr>
        <p:spPr bwMode="auto">
          <a:xfrm>
            <a:off x="3411539" y="4098926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12"/>
          <p:cNvSpPr>
            <a:spLocks noChangeArrowheads="1"/>
          </p:cNvSpPr>
          <p:nvPr/>
        </p:nvSpPr>
        <p:spPr bwMode="auto">
          <a:xfrm>
            <a:off x="2317751" y="4545013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474195" y="3809362"/>
            <a:ext cx="515937" cy="369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2398714" y="4064001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9"/>
          <p:cNvSpPr>
            <a:spLocks noChangeArrowheads="1"/>
          </p:cNvSpPr>
          <p:nvPr/>
        </p:nvSpPr>
        <p:spPr bwMode="auto">
          <a:xfrm>
            <a:off x="2914651" y="3694113"/>
            <a:ext cx="182880" cy="1857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57" name="Freeform 121856"/>
          <p:cNvSpPr/>
          <p:nvPr/>
        </p:nvSpPr>
        <p:spPr>
          <a:xfrm>
            <a:off x="5449542" y="3684655"/>
            <a:ext cx="1125302" cy="794387"/>
          </a:xfrm>
          <a:custGeom>
            <a:avLst/>
            <a:gdLst>
              <a:gd name="connsiteX0" fmla="*/ 9808 w 1054063"/>
              <a:gd name="connsiteY0" fmla="*/ 0 h 794387"/>
              <a:gd name="connsiteX1" fmla="*/ 20629 w 1054063"/>
              <a:gd name="connsiteY1" fmla="*/ 330049 h 794387"/>
              <a:gd name="connsiteX2" fmla="*/ 193770 w 1054063"/>
              <a:gd name="connsiteY2" fmla="*/ 633046 h 794387"/>
              <a:gd name="connsiteX3" fmla="*/ 567105 w 1054063"/>
              <a:gd name="connsiteY3" fmla="*/ 789955 h 794387"/>
              <a:gd name="connsiteX4" fmla="*/ 1054063 w 1054063"/>
              <a:gd name="connsiteY4" fmla="*/ 735848 h 79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063" h="794387">
                <a:moveTo>
                  <a:pt x="9808" y="0"/>
                </a:moveTo>
                <a:cubicBezTo>
                  <a:pt x="-112" y="112270"/>
                  <a:pt x="-10031" y="224541"/>
                  <a:pt x="20629" y="330049"/>
                </a:cubicBezTo>
                <a:cubicBezTo>
                  <a:pt x="51289" y="435557"/>
                  <a:pt x="102691" y="556395"/>
                  <a:pt x="193770" y="633046"/>
                </a:cubicBezTo>
                <a:cubicBezTo>
                  <a:pt x="284849" y="709697"/>
                  <a:pt x="423723" y="772821"/>
                  <a:pt x="567105" y="789955"/>
                </a:cubicBezTo>
                <a:cubicBezTo>
                  <a:pt x="710487" y="807089"/>
                  <a:pt x="882275" y="771468"/>
                  <a:pt x="1054063" y="735848"/>
                </a:cubicBezTo>
              </a:path>
            </a:pathLst>
          </a:custGeom>
          <a:noFill/>
          <a:ln w="38100" cap="sq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62" name="Freeform 121861"/>
          <p:cNvSpPr/>
          <p:nvPr/>
        </p:nvSpPr>
        <p:spPr>
          <a:xfrm>
            <a:off x="3956508" y="3446138"/>
            <a:ext cx="485634" cy="1367879"/>
          </a:xfrm>
          <a:custGeom>
            <a:avLst/>
            <a:gdLst>
              <a:gd name="connsiteX0" fmla="*/ 69013 w 485634"/>
              <a:gd name="connsiteY0" fmla="*/ 0 h 1504161"/>
              <a:gd name="connsiteX1" fmla="*/ 14907 w 485634"/>
              <a:gd name="connsiteY1" fmla="*/ 286765 h 1504161"/>
              <a:gd name="connsiteX2" fmla="*/ 4086 w 485634"/>
              <a:gd name="connsiteY2" fmla="*/ 703385 h 1504161"/>
              <a:gd name="connsiteX3" fmla="*/ 74424 w 485634"/>
              <a:gd name="connsiteY3" fmla="*/ 936043 h 1504161"/>
              <a:gd name="connsiteX4" fmla="*/ 290850 w 485634"/>
              <a:gd name="connsiteY4" fmla="*/ 1363484 h 1504161"/>
              <a:gd name="connsiteX5" fmla="*/ 485634 w 485634"/>
              <a:gd name="connsiteY5" fmla="*/ 1504161 h 15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634" h="1504161">
                <a:moveTo>
                  <a:pt x="69013" y="0"/>
                </a:moveTo>
                <a:cubicBezTo>
                  <a:pt x="47370" y="84767"/>
                  <a:pt x="25728" y="169534"/>
                  <a:pt x="14907" y="286765"/>
                </a:cubicBezTo>
                <a:cubicBezTo>
                  <a:pt x="4086" y="403996"/>
                  <a:pt x="-5833" y="595172"/>
                  <a:pt x="4086" y="703385"/>
                </a:cubicBezTo>
                <a:cubicBezTo>
                  <a:pt x="14005" y="811598"/>
                  <a:pt x="26630" y="826027"/>
                  <a:pt x="74424" y="936043"/>
                </a:cubicBezTo>
                <a:cubicBezTo>
                  <a:pt x="122218" y="1046060"/>
                  <a:pt x="222315" y="1268798"/>
                  <a:pt x="290850" y="1363484"/>
                </a:cubicBezTo>
                <a:cubicBezTo>
                  <a:pt x="359385" y="1458170"/>
                  <a:pt x="422509" y="1481165"/>
                  <a:pt x="485634" y="1504161"/>
                </a:cubicBezTo>
              </a:path>
            </a:pathLst>
          </a:custGeom>
          <a:noFill/>
          <a:ln w="38100" cap="sq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 Criteria</a:t>
            </a:r>
            <a:endParaRPr lang="en-IE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IE" b="1" dirty="0" smtClean="0"/>
                  <a:t>Criterion:</a:t>
                </a:r>
                <a:r>
                  <a:rPr lang="en-IE" dirty="0"/>
                  <a:t> </a:t>
                </a:r>
                <a:r>
                  <a:rPr lang="en-IE" b="1" dirty="0">
                    <a:solidFill>
                      <a:schemeClr val="accent3"/>
                    </a:solidFill>
                  </a:rPr>
                  <a:t>Normalized-cut</a:t>
                </a:r>
                <a:r>
                  <a:rPr lang="en-IE" dirty="0"/>
                  <a:t> </a:t>
                </a:r>
                <a:r>
                  <a:rPr lang="en-IE" dirty="0">
                    <a:solidFill>
                      <a:schemeClr val="bg1">
                        <a:lumMod val="50000"/>
                      </a:schemeClr>
                    </a:solidFill>
                  </a:rPr>
                  <a:t>[Shi-Malik, ’97]</a:t>
                </a:r>
              </a:p>
              <a:p>
                <a:pPr lvl="1">
                  <a:defRPr/>
                </a:pPr>
                <a:r>
                  <a:rPr lang="en-IE" dirty="0"/>
                  <a:t>Connectivity between groups relative to the density of each group</a:t>
                </a:r>
              </a:p>
              <a:p>
                <a:pPr lvl="1">
                  <a:defRPr/>
                </a:pPr>
                <a:endParaRPr lang="en-IE" dirty="0"/>
              </a:p>
              <a:p>
                <a:pPr marL="2242566" lvl="8" indent="-285750">
                  <a:buSzPct val="70000"/>
                  <a:buFont typeface="Wingdings" pitchFamily="2" charset="2"/>
                  <a:buChar char="n"/>
                  <a:defRPr/>
                </a:pPr>
                <a:endParaRPr lang="en-IE" dirty="0"/>
              </a:p>
              <a:p>
                <a:pPr marL="1008126" lvl="2" indent="-285750">
                  <a:buSzPct val="70000"/>
                  <a:buNone/>
                  <a:defRPr/>
                </a:pPr>
                <a:r>
                  <a:rPr lang="en-IE" dirty="0"/>
                  <a:t>	</a:t>
                </a:r>
                <a:r>
                  <a:rPr lang="en-IE" b="1" dirty="0" err="1" smtClean="0"/>
                  <a:t>vol</a:t>
                </a:r>
                <a:r>
                  <a:rPr lang="en-IE" b="1" dirty="0" smtClean="0"/>
                  <a:t>(A</a:t>
                </a:r>
                <a:r>
                  <a:rPr lang="en-IE" b="1" dirty="0"/>
                  <a:t>):</a:t>
                </a:r>
                <a:r>
                  <a:rPr lang="en-IE" dirty="0"/>
                  <a:t> </a:t>
                </a:r>
                <a:r>
                  <a:rPr lang="en-IE" dirty="0" smtClean="0"/>
                  <a:t>total </a:t>
                </a:r>
                <a:r>
                  <a:rPr lang="en-IE" dirty="0"/>
                  <a:t>weight of the edges with at least </a:t>
                </a:r>
                <a:r>
                  <a:rPr lang="en-IE" dirty="0" smtClean="0"/>
                  <a:t/>
                </a:r>
                <a:br>
                  <a:rPr lang="en-IE" dirty="0" smtClean="0"/>
                </a:br>
                <a:r>
                  <a:rPr lang="en-IE" dirty="0" smtClean="0"/>
                  <a:t>one </a:t>
                </a:r>
                <a:r>
                  <a:rPr lang="en-IE" dirty="0"/>
                  <a:t>endpoint in </a:t>
                </a:r>
                <a:r>
                  <a:rPr lang="en-IE" dirty="0" smtClean="0"/>
                  <a:t>A</a:t>
                </a:r>
                <a:r>
                  <a:rPr lang="en-IE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vol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>
                  <a:solidFill>
                    <a:schemeClr val="accent2"/>
                  </a:solidFill>
                </a:endParaRPr>
              </a:p>
              <a:p>
                <a:pPr marL="450342" indent="-285750">
                  <a:buSzPct val="70000"/>
                  <a:buFont typeface="Wingdings" pitchFamily="2" charset="2"/>
                  <a:buChar char="n"/>
                  <a:defRPr/>
                </a:pPr>
                <a:r>
                  <a:rPr lang="en-US" b="1" dirty="0" smtClean="0">
                    <a:solidFill>
                      <a:schemeClr val="accent2"/>
                    </a:solidFill>
                  </a:rPr>
                  <a:t>Why </a:t>
                </a:r>
                <a:r>
                  <a:rPr lang="en-US" b="1" dirty="0">
                    <a:solidFill>
                      <a:schemeClr val="accent2"/>
                    </a:solidFill>
                  </a:rPr>
                  <a:t>use this criterion?</a:t>
                </a:r>
              </a:p>
              <a:p>
                <a:pPr marL="742950" lvl="1" indent="-285750">
                  <a:buSzPct val="70000"/>
                  <a:buFont typeface="Wingdings" pitchFamily="2" charset="2"/>
                  <a:buChar char="n"/>
                  <a:defRPr/>
                </a:pPr>
                <a:r>
                  <a:rPr lang="en-US" dirty="0"/>
                  <a:t>Produces more balanced partitions</a:t>
                </a: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How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 we efficiently find a good partition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?</a:t>
                </a:r>
              </a:p>
              <a:p>
                <a:pPr lvl="1"/>
                <a:r>
                  <a:rPr lang="en-US" b="1" dirty="0" smtClean="0">
                    <a:solidFill>
                      <a:schemeClr val="accent4"/>
                    </a:solidFill>
                  </a:rPr>
                  <a:t>Problem: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en-US" dirty="0" smtClean="0"/>
                  <a:t>Computing optimal cut is NP-hard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 b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3400" y="4572000"/>
            <a:ext cx="80756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8026431" y="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[Shi-</a:t>
            </a:r>
            <a:r>
              <a:rPr lang="en-US" sz="1600" dirty="0" err="1" smtClean="0">
                <a:solidFill>
                  <a:schemeClr val="bg1"/>
                </a:solidFill>
              </a:rPr>
              <a:t>Malik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5496547"/>
              </p:ext>
            </p:extLst>
          </p:nvPr>
        </p:nvGraphicFramePr>
        <p:xfrm>
          <a:off x="2209800" y="2819400"/>
          <a:ext cx="46245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4" imgW="2133360" imgH="419040" progId="Equation.3">
                  <p:embed/>
                </p:oleObj>
              </mc:Choice>
              <mc:Fallback>
                <p:oleObj name="Equation" r:id="rId4" imgW="21333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462455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9400" y="4202668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degree of node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: adjacency matrix of undirected </a:t>
            </a:r>
            <a:r>
              <a:rPr lang="en-US" i="1" dirty="0" smtClean="0"/>
              <a:t>G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 smtClean="0"/>
              <a:t> = 1 	if (</a:t>
            </a:r>
            <a:r>
              <a:rPr lang="en-US" dirty="0" err="1" smtClean="0"/>
              <a:t>i</a:t>
            </a:r>
            <a:r>
              <a:rPr lang="en-US" dirty="0" smtClean="0"/>
              <a:t>, j) is an edge, else 0	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vector in </a:t>
            </a:r>
            <a:r>
              <a:rPr lang="en-US" dirty="0" smtClean="0">
                <a:sym typeface="Symbol"/>
              </a:rPr>
              <a:t>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with components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just a label/value of each node of </a:t>
            </a:r>
            <a:r>
              <a:rPr lang="en-US" i="1" dirty="0" smtClean="0"/>
              <a:t>G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What is the meaning of 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chemeClr val="accent4"/>
                </a:solidFill>
              </a:rPr>
              <a:t>?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lvl="5"/>
            <a:endParaRPr lang="en-US" dirty="0" smtClean="0">
              <a:solidFill>
                <a:schemeClr val="accent4"/>
              </a:solidFill>
            </a:endParaRPr>
          </a:p>
          <a:p>
            <a:r>
              <a:rPr lang="en-IE" b="1" dirty="0" smtClean="0">
                <a:solidFill>
                  <a:schemeClr val="accent3"/>
                </a:solidFill>
              </a:rPr>
              <a:t>Entry </a:t>
            </a:r>
            <a:r>
              <a:rPr lang="en-IE" b="1" i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b="1" i="1" baseline="-25000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dirty="0" smtClean="0">
                <a:solidFill>
                  <a:schemeClr val="accent3"/>
                </a:solidFill>
              </a:rPr>
              <a:t> is a sum of labels </a:t>
            </a:r>
            <a:r>
              <a:rPr lang="en-IE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b="1" i="1" baseline="-25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b="1" dirty="0" smtClean="0">
                <a:solidFill>
                  <a:schemeClr val="accent3"/>
                </a:solidFill>
              </a:rPr>
              <a:t> of </a:t>
            </a:r>
            <a:r>
              <a:rPr lang="en-US" b="1" dirty="0" smtClean="0">
                <a:solidFill>
                  <a:schemeClr val="accent3"/>
                </a:solidFill>
              </a:rPr>
              <a:t>neighbors of </a:t>
            </a:r>
            <a:r>
              <a:rPr lang="en-IE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17276"/>
              </p:ext>
            </p:extLst>
          </p:nvPr>
        </p:nvGraphicFramePr>
        <p:xfrm>
          <a:off x="1011238" y="4038600"/>
          <a:ext cx="40179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3" imgW="1663560" imgH="711000" progId="Equation.3">
                  <p:embed/>
                </p:oleObj>
              </mc:Choice>
              <mc:Fallback>
                <p:oleObj name="Equation" r:id="rId3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038600"/>
                        <a:ext cx="401796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0160"/>
              </p:ext>
            </p:extLst>
          </p:nvPr>
        </p:nvGraphicFramePr>
        <p:xfrm>
          <a:off x="6096000" y="4780477"/>
          <a:ext cx="288845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5" imgW="1295280" imgH="444240" progId="Equation.3">
                  <p:embed/>
                </p:oleObj>
              </mc:Choice>
              <mc:Fallback>
                <p:oleObj name="Equation" r:id="rId5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780477"/>
                        <a:ext cx="288845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934200" y="3124200"/>
            <a:ext cx="1512501" cy="1752600"/>
            <a:chOff x="3527891" y="3429000"/>
            <a:chExt cx="1512501" cy="1752600"/>
          </a:xfrm>
        </p:grpSpPr>
        <p:cxnSp>
          <p:nvCxnSpPr>
            <p:cNvPr id="11" name="Straight Connector 10"/>
            <p:cNvCxnSpPr>
              <a:endCxn id="17" idx="2"/>
            </p:cNvCxnSpPr>
            <p:nvPr/>
          </p:nvCxnSpPr>
          <p:spPr>
            <a:xfrm>
              <a:off x="3893651" y="4450080"/>
              <a:ext cx="780981" cy="7620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headEnd type="arrow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5" idx="7"/>
              <a:endCxn id="19" idx="2"/>
            </p:cNvCxnSpPr>
            <p:nvPr/>
          </p:nvCxnSpPr>
          <p:spPr>
            <a:xfrm flipV="1">
              <a:off x="3840087" y="3611880"/>
              <a:ext cx="834545" cy="632684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headEnd type="arrow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16" idx="2"/>
            </p:cNvCxnSpPr>
            <p:nvPr/>
          </p:nvCxnSpPr>
          <p:spPr>
            <a:xfrm flipV="1">
              <a:off x="3893651" y="4069080"/>
              <a:ext cx="780981" cy="27432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headEnd type="arrow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5"/>
              <a:endCxn id="18" idx="2"/>
            </p:cNvCxnSpPr>
            <p:nvPr/>
          </p:nvCxnSpPr>
          <p:spPr>
            <a:xfrm>
              <a:off x="3840087" y="4503196"/>
              <a:ext cx="834545" cy="495524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headEnd type="arrow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527891" y="4191000"/>
              <a:ext cx="365760" cy="3657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i="1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en-US" sz="2000" b="1" i="1" baseline="-25000" dirty="0" err="1" smtClean="0">
                  <a:latin typeface="Arial" pitchFamily="34" charset="0"/>
                  <a:cs typeface="Arial" pitchFamily="34" charset="0"/>
                </a:rPr>
                <a:t>j</a:t>
              </a:r>
              <a:endParaRPr lang="en-US" sz="2000" b="1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674632" y="3886200"/>
              <a:ext cx="365760" cy="3657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74632" y="4343400"/>
              <a:ext cx="365760" cy="3657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674632" y="4815840"/>
              <a:ext cx="365760" cy="3657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674632" y="3429000"/>
              <a:ext cx="365760" cy="3657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i="1" dirty="0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sz="2000" b="1" i="1" baseline="-25000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i="1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meaning of </a:t>
            </a:r>
            <a:r>
              <a:rPr lang="en-IE" i="1" dirty="0" err="1" smtClean="0"/>
              <a:t>A·x</a:t>
            </a:r>
            <a:r>
              <a:rPr lang="en-IE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i="1" baseline="30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E" dirty="0" smtClean="0">
                <a:solidFill>
                  <a:schemeClr val="accent2"/>
                </a:solidFill>
              </a:rPr>
              <a:t> coordinate of </a:t>
            </a:r>
            <a:r>
              <a:rPr lang="en-IE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IE" dirty="0" smtClean="0">
                <a:solidFill>
                  <a:schemeClr val="accent2"/>
                </a:solidFill>
              </a:rPr>
              <a:t>: </a:t>
            </a:r>
          </a:p>
          <a:p>
            <a:pPr lvl="1"/>
            <a:r>
              <a:rPr lang="en-IE" dirty="0" smtClean="0"/>
              <a:t>Sum of the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/>
              <a:t>-values </a:t>
            </a:r>
            <a:br>
              <a:rPr lang="en-IE" dirty="0" smtClean="0"/>
            </a:br>
            <a:r>
              <a:rPr lang="en-IE" dirty="0" smtClean="0"/>
              <a:t>of </a:t>
            </a:r>
            <a:r>
              <a:rPr lang="en-US" dirty="0" smtClean="0"/>
              <a:t>neighbors</a:t>
            </a:r>
            <a:r>
              <a:rPr lang="en-IE" dirty="0" smtClean="0"/>
              <a:t> of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dirty="0" smtClean="0"/>
          </a:p>
          <a:p>
            <a:pPr lvl="1"/>
            <a:r>
              <a:rPr lang="en-IE" dirty="0" smtClean="0"/>
              <a:t>Make this a new value at node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Spectral Graph Theory:</a:t>
            </a:r>
          </a:p>
          <a:p>
            <a:pPr lvl="1"/>
            <a:r>
              <a:rPr lang="en-US" dirty="0" smtClean="0"/>
              <a:t>Analyze the “spectrum” of matrix representing </a:t>
            </a:r>
            <a:r>
              <a:rPr lang="en-US" i="1" dirty="0" smtClean="0"/>
              <a:t>G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Spectrum:</a:t>
            </a:r>
            <a:r>
              <a:rPr lang="en-US" dirty="0" smtClean="0"/>
              <a:t> Eigenvectors of a graph, ordered by the magnitude (strength) of their corresponding eigenvalues: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72915"/>
              </p:ext>
            </p:extLst>
          </p:nvPr>
        </p:nvGraphicFramePr>
        <p:xfrm>
          <a:off x="4997720" y="1295400"/>
          <a:ext cx="4060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3" imgW="1765080" imgH="711000" progId="Equation.3">
                  <p:embed/>
                </p:oleObj>
              </mc:Choice>
              <mc:Fallback>
                <p:oleObj name="Equation" r:id="rId3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720" y="1295400"/>
                        <a:ext cx="406055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757738"/>
              </p:ext>
            </p:extLst>
          </p:nvPr>
        </p:nvGraphicFramePr>
        <p:xfrm>
          <a:off x="3200400" y="5334000"/>
          <a:ext cx="30247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302473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47236"/>
              </p:ext>
            </p:extLst>
          </p:nvPr>
        </p:nvGraphicFramePr>
        <p:xfrm>
          <a:off x="4114800" y="6084750"/>
          <a:ext cx="2057400" cy="4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084750"/>
                        <a:ext cx="2057400" cy="4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5943600"/>
            <a:ext cx="22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 We order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 in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increasing order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d</a:t>
            </a:r>
            <a:r>
              <a:rPr lang="en-US" dirty="0" smtClean="0"/>
              <a:t>-regular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Suppose all nodes in </a:t>
                </a:r>
                <a:br>
                  <a:rPr lang="en-US" dirty="0" smtClean="0"/>
                </a:br>
                <a:r>
                  <a:rPr lang="en-US" i="1" dirty="0" smtClean="0"/>
                  <a:t>G</a:t>
                </a:r>
                <a:r>
                  <a:rPr lang="en-US" dirty="0" smtClean="0"/>
                  <a:t> have degree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connected</a:t>
                </a: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What are some </a:t>
                </a:r>
                <a:r>
                  <a:rPr lang="en-US" b="1" dirty="0" err="1" smtClean="0">
                    <a:solidFill>
                      <a:schemeClr val="accent3"/>
                    </a:solidFill>
                  </a:rPr>
                  <a:t>eigenvalues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/vectors of </a:t>
                </a:r>
                <a:r>
                  <a:rPr lang="en-US" b="1" i="1" dirty="0" smtClean="0">
                    <a:solidFill>
                      <a:schemeClr val="accent3"/>
                    </a:solidFill>
                  </a:rPr>
                  <a:t>G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?</a:t>
                </a:r>
              </a:p>
              <a:p>
                <a:pPr>
                  <a:buNone/>
                </a:pPr>
                <a:r>
                  <a:rPr lang="en-US" dirty="0" smtClean="0"/>
                  <a:t>	</a:t>
                </a:r>
                <a:r>
                  <a:rPr lang="en-US" sz="4000" i="1" dirty="0" err="1" smtClean="0">
                    <a:latin typeface="Times New Roman" pitchFamily="18" charset="0"/>
                    <a:cs typeface="Times New Roman" pitchFamily="18" charset="0"/>
                  </a:rPr>
                  <a:t>A·x</a:t>
                </a:r>
                <a:r>
                  <a:rPr lang="en-US" sz="4000" i="1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40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 x   </a:t>
                </a:r>
                <a:r>
                  <a:rPr lang="en-US" b="1" dirty="0" smtClean="0">
                    <a:sym typeface="Symbol"/>
                  </a:rPr>
                  <a:t>What is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b="1" dirty="0" smtClean="0">
                    <a:sym typeface="Symbol"/>
                  </a:rPr>
                  <a:t>?  What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en-US" b="1" dirty="0" smtClean="0">
                    <a:sym typeface="Symbol"/>
                  </a:rPr>
                  <a:t>?</a:t>
                </a:r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Consider: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Cambria Math"/>
                  </a:rPr>
                  <a:t/>
                </a:r>
                <a:br>
                  <a:rPr lang="en-US" b="1" i="1" dirty="0" smtClean="0">
                    <a:solidFill>
                      <a:schemeClr val="accent2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1,…,1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𝐓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What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	</a:t>
                </a:r>
                <a:r>
                  <a:rPr lang="en-US" b="1" i="1" dirty="0" err="1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A·x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?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Cambria Math"/>
                  </a:rPr>
                  <a:t/>
                </a:r>
                <a:br>
                  <a:rPr lang="en-US" b="1" i="1" dirty="0" smtClean="0">
                    <a:solidFill>
                      <a:schemeClr val="accent2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86193"/>
              </p:ext>
            </p:extLst>
          </p:nvPr>
        </p:nvGraphicFramePr>
        <p:xfrm>
          <a:off x="6019800" y="1219200"/>
          <a:ext cx="3038475" cy="114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4" imgW="42357681" imgH="17059343" progId="Equation.3">
                  <p:embed/>
                </p:oleObj>
              </mc:Choice>
              <mc:Fallback>
                <p:oleObj name="Equation" r:id="rId4" imgW="42357681" imgH="170593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19200"/>
                        <a:ext cx="3038475" cy="114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5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Graph on 2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What if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G</a:t>
                </a:r>
                <a:r>
                  <a:rPr lang="en-US" b="1" dirty="0">
                    <a:solidFill>
                      <a:schemeClr val="accent2"/>
                    </a:solidFill>
                  </a:rPr>
                  <a:t> is not connected?</a:t>
                </a:r>
              </a:p>
              <a:p>
                <a:pPr lvl="1"/>
                <a:r>
                  <a:rPr lang="en-US" dirty="0"/>
                  <a:t>Say </a:t>
                </a:r>
                <a:r>
                  <a:rPr lang="en-US" i="1" dirty="0"/>
                  <a:t>G</a:t>
                </a:r>
                <a:r>
                  <a:rPr lang="en-US" dirty="0"/>
                  <a:t> has 2 components, each </a:t>
                </a:r>
                <a:r>
                  <a:rPr lang="en-US" i="1" dirty="0"/>
                  <a:t>d</a:t>
                </a:r>
                <a:r>
                  <a:rPr lang="en-US" dirty="0"/>
                  <a:t>-regular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What are some eigenvectors?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x’=</a:t>
                </a:r>
                <a:r>
                  <a:rPr lang="en-US" dirty="0" smtClean="0"/>
                  <a:t> </a:t>
                </a:r>
                <a:r>
                  <a:rPr lang="en-US" dirty="0"/>
                  <a:t>Put all 1s on </a:t>
                </a:r>
                <a:r>
                  <a:rPr lang="en-US" dirty="0" smtClean="0"/>
                  <a:t>A, 0s </a:t>
                </a:r>
                <a:r>
                  <a:rPr lang="en-US" dirty="0"/>
                  <a:t>on B or vice </a:t>
                </a:r>
                <a:r>
                  <a:rPr lang="en-US" dirty="0" smtClean="0"/>
                  <a:t>versa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,…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i="1" dirty="0">
                            <a:latin typeface="Cambria Math"/>
                          </a:rPr>
                          <m:t>,…,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0</m:t>
                        </m:r>
                        <m:r>
                          <a:rPr lang="en-US" i="1" dirty="0">
                            <a:latin typeface="Cambria Math"/>
                          </a:rPr>
                          <m:t>, …,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    so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 smtClean="0"/>
                  <a:t>And analogously: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=(0,…,0, 1,…1)</m:t>
                    </m:r>
                  </m:oMath>
                </a14:m>
                <a:r>
                  <a:rPr lang="en-US" dirty="0" smtClean="0"/>
                  <a:t>   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0,…,0,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…,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  so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4"/>
                    </a:solidFill>
                  </a:rPr>
                  <a:t>Multiplicity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accent4"/>
                    </a:solidFill>
                  </a:rPr>
                  <a:t> is the number of components</a:t>
                </a:r>
              </a:p>
              <a:p>
                <a:r>
                  <a:rPr lang="en-US" dirty="0" smtClean="0"/>
                  <a:t>A bit of intuition: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4876800"/>
              </a:xfrm>
              <a:blipFill rotWithShape="1"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2799" y="1170055"/>
            <a:ext cx="922851" cy="16002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1170055"/>
            <a:ext cx="838200" cy="16002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91400" y="1412594"/>
            <a:ext cx="419323" cy="268070"/>
            <a:chOff x="7293556" y="1756864"/>
            <a:chExt cx="419323" cy="268070"/>
          </a:xfrm>
        </p:grpSpPr>
        <p:sp>
          <p:nvSpPr>
            <p:cNvPr id="9" name="Line 2"/>
            <p:cNvSpPr>
              <a:spLocks noChangeShapeType="1"/>
            </p:cNvSpPr>
            <p:nvPr/>
          </p:nvSpPr>
          <p:spPr bwMode="auto">
            <a:xfrm>
              <a:off x="7293556" y="175686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9778417">
            <a:off x="7391400" y="1828800"/>
            <a:ext cx="419323" cy="268070"/>
            <a:chOff x="7293556" y="1756864"/>
            <a:chExt cx="419323" cy="268070"/>
          </a:xfrm>
        </p:grpSpPr>
        <p:sp>
          <p:nvSpPr>
            <p:cNvPr id="15" name="Line 2"/>
            <p:cNvSpPr>
              <a:spLocks noChangeShapeType="1"/>
            </p:cNvSpPr>
            <p:nvPr/>
          </p:nvSpPr>
          <p:spPr bwMode="auto">
            <a:xfrm>
              <a:off x="7293556" y="175686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8885409">
            <a:off x="7366782" y="2284773"/>
            <a:ext cx="404083" cy="252700"/>
            <a:chOff x="7308796" y="1772234"/>
            <a:chExt cx="404083" cy="252700"/>
          </a:xfrm>
        </p:grpSpPr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7308796" y="177223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03198" y="2276669"/>
            <a:ext cx="419323" cy="268070"/>
            <a:chOff x="7293556" y="1756864"/>
            <a:chExt cx="419323" cy="268070"/>
          </a:xfrm>
        </p:grpSpPr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7293556" y="175686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8885409">
            <a:off x="8446657" y="1896794"/>
            <a:ext cx="404083" cy="252700"/>
            <a:chOff x="7308796" y="1772234"/>
            <a:chExt cx="404083" cy="252700"/>
          </a:xfrm>
        </p:grpSpPr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7308796" y="177223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8272906">
            <a:off x="8462120" y="1405822"/>
            <a:ext cx="404083" cy="252700"/>
            <a:chOff x="7308796" y="1772234"/>
            <a:chExt cx="404083" cy="252700"/>
          </a:xfrm>
        </p:grpSpPr>
        <p:sp>
          <p:nvSpPr>
            <p:cNvPr id="35" name="Line 2"/>
            <p:cNvSpPr>
              <a:spLocks noChangeShapeType="1"/>
            </p:cNvSpPr>
            <p:nvPr/>
          </p:nvSpPr>
          <p:spPr bwMode="auto">
            <a:xfrm>
              <a:off x="7308796" y="1772234"/>
              <a:ext cx="402644" cy="250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"/>
            <p:cNvSpPr>
              <a:spLocks noChangeShapeType="1"/>
            </p:cNvSpPr>
            <p:nvPr/>
          </p:nvSpPr>
          <p:spPr bwMode="auto">
            <a:xfrm flipV="1">
              <a:off x="7353077" y="1898442"/>
              <a:ext cx="152400" cy="126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V="1">
              <a:off x="7467823" y="1852114"/>
              <a:ext cx="245056" cy="19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7391400" y="1778508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457643" y="27432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81730" y="27432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114800" y="5486400"/>
            <a:ext cx="533400" cy="76200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76800" y="5486400"/>
            <a:ext cx="533400" cy="76200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67200" y="6260068"/>
                <a:ext cx="994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Arial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60068"/>
                <a:ext cx="9946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6934199" y="5829300"/>
            <a:ext cx="87630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934199" y="5676900"/>
            <a:ext cx="92285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05600" y="5410200"/>
            <a:ext cx="533400" cy="76200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3800" y="5410200"/>
            <a:ext cx="533400" cy="76200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928053" y="6248400"/>
                <a:ext cx="996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Arial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53" y="6248400"/>
                <a:ext cx="9967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49" grpId="0" animBg="1"/>
      <p:bldP spid="50" grpId="0" animBg="1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IE" b="1" dirty="0" smtClean="0">
                <a:solidFill>
                  <a:schemeClr val="accent2"/>
                </a:solidFill>
              </a:rPr>
              <a:t>Adjacency matrix (</a:t>
            </a:r>
            <a:r>
              <a:rPr lang="en-IE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dirty="0" smtClean="0">
                <a:solidFill>
                  <a:schemeClr val="accent2"/>
                </a:solidFill>
              </a:rPr>
              <a:t>):</a:t>
            </a:r>
          </a:p>
          <a:p>
            <a:pPr lvl="1">
              <a:spcBef>
                <a:spcPct val="5000"/>
              </a:spcBef>
              <a:defRPr/>
            </a:pP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E" dirty="0" smtClean="0"/>
              <a:t>matrix</a:t>
            </a:r>
          </a:p>
          <a:p>
            <a:pPr lvl="1">
              <a:spcBef>
                <a:spcPct val="5000"/>
              </a:spcBef>
              <a:defRPr/>
            </a:pP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en-IE" dirty="0" smtClean="0"/>
              <a:t>if edge between node 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dirty="0" smtClean="0"/>
              <a:t> and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>
              <a:spcBef>
                <a:spcPct val="5000"/>
              </a:spcBef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Important properties:</a:t>
            </a:r>
            <a:r>
              <a:rPr lang="en-US" b="1" dirty="0" smtClean="0"/>
              <a:t> 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 smtClean="0"/>
              <a:t>Symmetric matrix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 smtClean="0"/>
              <a:t>Eigenvectors are real and orthogonal</a:t>
            </a:r>
          </a:p>
          <a:p>
            <a:pPr>
              <a:spcBef>
                <a:spcPct val="5000"/>
              </a:spcBef>
              <a:defRPr/>
            </a:pPr>
            <a:endParaRPr lang="en-IE" dirty="0" smtClean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Slides by Kleinberg</a:t>
            </a:r>
            <a:endParaRPr lang="en-IE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EC7F-91ED-4963-9679-B59929A1CB23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  <p:sp>
        <p:nvSpPr>
          <p:cNvPr id="75125" name="AutoShape 373"/>
          <p:cNvSpPr>
            <a:spLocks noChangeArrowheads="1"/>
          </p:cNvSpPr>
          <p:nvPr/>
        </p:nvSpPr>
        <p:spPr bwMode="auto">
          <a:xfrm>
            <a:off x="4572000" y="3729730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Group 3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21447"/>
              </p:ext>
            </p:extLst>
          </p:nvPr>
        </p:nvGraphicFramePr>
        <p:xfrm>
          <a:off x="5562600" y="2895600"/>
          <a:ext cx="3116262" cy="2744413"/>
        </p:xfrm>
        <a:graphic>
          <a:graphicData uri="http://schemas.openxmlformats.org/drawingml/2006/table">
            <a:tbl>
              <a:tblPr/>
              <a:tblGrid>
                <a:gridCol w="446087"/>
                <a:gridCol w="442913"/>
                <a:gridCol w="447675"/>
                <a:gridCol w="444500"/>
                <a:gridCol w="444500"/>
                <a:gridCol w="446087"/>
                <a:gridCol w="4445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62000" y="3299517"/>
            <a:ext cx="3470086" cy="1409700"/>
            <a:chOff x="5562600" y="1257300"/>
            <a:chExt cx="3470086" cy="1409700"/>
          </a:xfrm>
        </p:grpSpPr>
        <p:cxnSp>
          <p:nvCxnSpPr>
            <p:cNvPr id="44" name="Straight Connector 43"/>
            <p:cNvCxnSpPr>
              <a:stCxn id="52" idx="3"/>
              <a:endCxn id="54" idx="7"/>
            </p:cNvCxnSpPr>
            <p:nvPr/>
          </p:nvCxnSpPr>
          <p:spPr>
            <a:xfrm flipH="1">
              <a:off x="5887804" y="16968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4" idx="5"/>
              <a:endCxn id="53" idx="1"/>
            </p:cNvCxnSpPr>
            <p:nvPr/>
          </p:nvCxnSpPr>
          <p:spPr>
            <a:xfrm>
              <a:off x="5887804" y="21540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2" idx="4"/>
              <a:endCxn id="53" idx="0"/>
            </p:cNvCxnSpPr>
            <p:nvPr/>
          </p:nvCxnSpPr>
          <p:spPr>
            <a:xfrm>
              <a:off x="6362700" y="17526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2" idx="6"/>
              <a:endCxn id="55" idx="2"/>
            </p:cNvCxnSpPr>
            <p:nvPr/>
          </p:nvCxnSpPr>
          <p:spPr>
            <a:xfrm flipV="1">
              <a:off x="6553200" y="1447800"/>
              <a:ext cx="1488886" cy="114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3" idx="6"/>
              <a:endCxn id="56" idx="2"/>
            </p:cNvCxnSpPr>
            <p:nvPr/>
          </p:nvCxnSpPr>
          <p:spPr>
            <a:xfrm flipV="1">
              <a:off x="6553200" y="2286000"/>
              <a:ext cx="1184086" cy="190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5"/>
              <a:endCxn id="57" idx="1"/>
            </p:cNvCxnSpPr>
            <p:nvPr/>
          </p:nvCxnSpPr>
          <p:spPr>
            <a:xfrm rot="16200000" flipH="1">
              <a:off x="8329190" y="1620604"/>
              <a:ext cx="416392" cy="3401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6" idx="6"/>
              <a:endCxn id="57" idx="2"/>
            </p:cNvCxnSpPr>
            <p:nvPr/>
          </p:nvCxnSpPr>
          <p:spPr>
            <a:xfrm flipV="1">
              <a:off x="8118286" y="2133600"/>
              <a:ext cx="53340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5" idx="3"/>
              <a:endCxn id="56" idx="0"/>
            </p:cNvCxnSpPr>
            <p:nvPr/>
          </p:nvCxnSpPr>
          <p:spPr>
            <a:xfrm rot="5400000">
              <a:off x="7756336" y="1753954"/>
              <a:ext cx="512996" cy="1700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172200" y="1371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172200" y="2286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562600" y="1828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042086" y="12573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737286" y="20955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651686" y="19431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6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  <a:endParaRPr lang="en-IE" sz="2400" dirty="0" smtClean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Degree matrix (D):</a:t>
            </a:r>
          </a:p>
          <a:p>
            <a:pPr lvl="1">
              <a:spcBef>
                <a:spcPct val="10000"/>
              </a:spcBef>
              <a:defRPr/>
            </a:pP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 smtClean="0"/>
              <a:t>  diagonal matrix</a:t>
            </a:r>
          </a:p>
          <a:p>
            <a:pPr lvl="1">
              <a:spcBef>
                <a:spcPct val="30000"/>
              </a:spcBef>
              <a:defRPr/>
            </a:pP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D=[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 err="1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 err="1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E" dirty="0" smtClean="0"/>
              <a:t>degree of node </a:t>
            </a:r>
            <a:r>
              <a:rPr lang="en-IE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E" dirty="0" smtClean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104811" name="Group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5092"/>
              </p:ext>
            </p:extLst>
          </p:nvPr>
        </p:nvGraphicFramePr>
        <p:xfrm>
          <a:off x="5572125" y="3276600"/>
          <a:ext cx="3116263" cy="2744413"/>
        </p:xfrm>
        <a:graphic>
          <a:graphicData uri="http://schemas.openxmlformats.org/drawingml/2006/table">
            <a:tbl>
              <a:tblPr/>
              <a:tblGrid>
                <a:gridCol w="446088"/>
                <a:gridCol w="442912"/>
                <a:gridCol w="447675"/>
                <a:gridCol w="444500"/>
                <a:gridCol w="444500"/>
                <a:gridCol w="446088"/>
                <a:gridCol w="4445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12" name="AutoShape 364"/>
          <p:cNvSpPr>
            <a:spLocks noChangeArrowheads="1"/>
          </p:cNvSpPr>
          <p:nvPr/>
        </p:nvSpPr>
        <p:spPr bwMode="auto">
          <a:xfrm>
            <a:off x="4546600" y="4168775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2000" y="3971233"/>
            <a:ext cx="3470086" cy="1409700"/>
            <a:chOff x="5562600" y="1257300"/>
            <a:chExt cx="3470086" cy="1409700"/>
          </a:xfrm>
        </p:grpSpPr>
        <p:cxnSp>
          <p:nvCxnSpPr>
            <p:cNvPr id="43" name="Straight Connector 42"/>
            <p:cNvCxnSpPr>
              <a:stCxn id="51" idx="3"/>
              <a:endCxn id="53" idx="7"/>
            </p:cNvCxnSpPr>
            <p:nvPr/>
          </p:nvCxnSpPr>
          <p:spPr>
            <a:xfrm flipH="1">
              <a:off x="5887804" y="16968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3" idx="5"/>
              <a:endCxn id="52" idx="1"/>
            </p:cNvCxnSpPr>
            <p:nvPr/>
          </p:nvCxnSpPr>
          <p:spPr>
            <a:xfrm>
              <a:off x="5887804" y="21540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1" idx="4"/>
              <a:endCxn id="52" idx="0"/>
            </p:cNvCxnSpPr>
            <p:nvPr/>
          </p:nvCxnSpPr>
          <p:spPr>
            <a:xfrm>
              <a:off x="6362700" y="17526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6"/>
              <a:endCxn id="54" idx="2"/>
            </p:cNvCxnSpPr>
            <p:nvPr/>
          </p:nvCxnSpPr>
          <p:spPr>
            <a:xfrm flipV="1">
              <a:off x="6553200" y="1447800"/>
              <a:ext cx="1488886" cy="114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2" idx="6"/>
              <a:endCxn id="55" idx="2"/>
            </p:cNvCxnSpPr>
            <p:nvPr/>
          </p:nvCxnSpPr>
          <p:spPr>
            <a:xfrm flipV="1">
              <a:off x="6553200" y="2286000"/>
              <a:ext cx="1184086" cy="190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4" idx="5"/>
              <a:endCxn id="56" idx="1"/>
            </p:cNvCxnSpPr>
            <p:nvPr/>
          </p:nvCxnSpPr>
          <p:spPr>
            <a:xfrm rot="16200000" flipH="1">
              <a:off x="8329190" y="1620604"/>
              <a:ext cx="416392" cy="3401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6"/>
              <a:endCxn id="56" idx="2"/>
            </p:cNvCxnSpPr>
            <p:nvPr/>
          </p:nvCxnSpPr>
          <p:spPr>
            <a:xfrm flipV="1">
              <a:off x="8118286" y="2133600"/>
              <a:ext cx="53340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3"/>
              <a:endCxn id="55" idx="0"/>
            </p:cNvCxnSpPr>
            <p:nvPr/>
          </p:nvCxnSpPr>
          <p:spPr>
            <a:xfrm rot="5400000">
              <a:off x="7756336" y="1753954"/>
              <a:ext cx="512996" cy="1700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172200" y="1371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172200" y="2286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562600" y="1828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042086" y="12573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737286" y="20955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651686" y="19431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3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  <a:endParaRPr lang="en-IE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4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en-IE" b="1" dirty="0" smtClean="0">
                    <a:solidFill>
                      <a:schemeClr val="accent3"/>
                    </a:solidFill>
                  </a:rPr>
                  <a:t>Laplacian matrix (</a:t>
                </a:r>
                <a:r>
                  <a:rPr lang="en-IE" b="1" i="1" dirty="0" smtClean="0">
                    <a:solidFill>
                      <a:schemeClr val="accent3"/>
                    </a:solidFill>
                  </a:rPr>
                  <a:t>L</a:t>
                </a:r>
                <a:r>
                  <a:rPr lang="en-IE" b="1" dirty="0" smtClean="0">
                    <a:solidFill>
                      <a:schemeClr val="accent3"/>
                    </a:solidFill>
                  </a:rPr>
                  <a:t>):</a:t>
                </a:r>
              </a:p>
              <a:p>
                <a:pPr lvl="1">
                  <a:defRPr/>
                </a:pPr>
                <a:r>
                  <a:rPr lang="en-IE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E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 </a:t>
                </a:r>
                <a:r>
                  <a:rPr lang="en-IE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E" dirty="0" smtClean="0"/>
                  <a:t> symmetric matrix</a:t>
                </a:r>
              </a:p>
              <a:p>
                <a:pPr lvl="1">
                  <a:defRPr/>
                </a:pPr>
                <a:endParaRPr lang="en-IE" dirty="0" smtClean="0"/>
              </a:p>
              <a:p>
                <a:pPr lvl="1">
                  <a:defRPr/>
                </a:pPr>
                <a:endParaRPr lang="en-IE" dirty="0" smtClean="0"/>
              </a:p>
              <a:p>
                <a:pPr lvl="1">
                  <a:defRPr/>
                </a:pPr>
                <a:endParaRPr lang="en-US" dirty="0" smtClean="0">
                  <a:solidFill>
                    <a:schemeClr val="accent3"/>
                  </a:solidFill>
                </a:endParaRPr>
              </a:p>
              <a:p>
                <a:pPr>
                  <a:defRPr/>
                </a:pPr>
                <a:r>
                  <a:rPr lang="en-US" b="1" dirty="0" smtClean="0">
                    <a:solidFill>
                      <a:schemeClr val="accent3"/>
                    </a:solidFill>
                  </a:rPr>
                  <a:t>What is trivial eigenvector,</a:t>
                </a:r>
                <a:br>
                  <a:rPr lang="en-US" b="1" dirty="0" smtClean="0">
                    <a:solidFill>
                      <a:schemeClr val="accent3"/>
                    </a:solidFill>
                  </a:rPr>
                </a:br>
                <a:r>
                  <a:rPr lang="en-US" b="1" dirty="0" smtClean="0">
                    <a:solidFill>
                      <a:schemeClr val="accent3"/>
                    </a:solidFill>
                  </a:rPr>
                  <a:t>eigenvalue?</a:t>
                </a:r>
                <a:endParaRPr lang="en-US" b="1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=(1,…,1)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Important properties:</a:t>
                </a:r>
              </a:p>
              <a:p>
                <a:pPr lvl="1">
                  <a:defRPr/>
                </a:pPr>
                <a:r>
                  <a:rPr lang="en-US" dirty="0" err="1" smtClean="0"/>
                  <a:t>Eigenvalues</a:t>
                </a:r>
                <a:r>
                  <a:rPr lang="en-US" dirty="0" smtClean="0"/>
                  <a:t> are non-negative real numbers</a:t>
                </a:r>
              </a:p>
              <a:p>
                <a:pPr lvl="1">
                  <a:defRPr/>
                </a:pPr>
                <a:r>
                  <a:rPr lang="en-US" dirty="0" smtClean="0"/>
                  <a:t>Eigenvectors are real and orthogonal</a:t>
                </a:r>
                <a:endParaRPr lang="en-IE" dirty="0" smtClean="0"/>
              </a:p>
            </p:txBody>
          </p:sp>
        </mc:Choice>
        <mc:Fallback xmlns="">
          <p:sp>
            <p:nvSpPr>
              <p:cNvPr id="11264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24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4508500" y="2859156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Text Box 97"/>
          <p:cNvSpPr txBox="1">
            <a:spLocks noChangeArrowheads="1"/>
          </p:cNvSpPr>
          <p:nvPr/>
        </p:nvSpPr>
        <p:spPr bwMode="auto">
          <a:xfrm>
            <a:off x="5715000" y="4191000"/>
            <a:ext cx="3240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E" sz="3200" b="1" i="1" dirty="0">
                <a:latin typeface="Times New Roman" pitchFamily="18" charset="0"/>
              </a:rPr>
              <a:t>L = D - A</a:t>
            </a:r>
          </a:p>
        </p:txBody>
      </p:sp>
      <p:graphicFrame>
        <p:nvGraphicFramePr>
          <p:cNvPr id="33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023947"/>
              </p:ext>
            </p:extLst>
          </p:nvPr>
        </p:nvGraphicFramePr>
        <p:xfrm>
          <a:off x="5638800" y="1219200"/>
          <a:ext cx="3322637" cy="2938602"/>
        </p:xfrm>
        <a:graphic>
          <a:graphicData uri="http://schemas.openxmlformats.org/drawingml/2006/table">
            <a:tbl>
              <a:tblPr/>
              <a:tblGrid>
                <a:gridCol w="471412"/>
                <a:gridCol w="473037"/>
                <a:gridCol w="476288"/>
                <a:gridCol w="477913"/>
                <a:gridCol w="473037"/>
                <a:gridCol w="477913"/>
                <a:gridCol w="473037"/>
              </a:tblGrid>
              <a:tr h="248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8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762000" y="2247900"/>
            <a:ext cx="3470086" cy="1409700"/>
            <a:chOff x="5562600" y="1257300"/>
            <a:chExt cx="3470086" cy="1409700"/>
          </a:xfrm>
        </p:grpSpPr>
        <p:cxnSp>
          <p:nvCxnSpPr>
            <p:cNvPr id="46" name="Straight Connector 45"/>
            <p:cNvCxnSpPr>
              <a:stCxn id="54" idx="3"/>
              <a:endCxn id="56" idx="7"/>
            </p:cNvCxnSpPr>
            <p:nvPr/>
          </p:nvCxnSpPr>
          <p:spPr>
            <a:xfrm flipH="1">
              <a:off x="5887804" y="16968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6" idx="5"/>
              <a:endCxn id="55" idx="1"/>
            </p:cNvCxnSpPr>
            <p:nvPr/>
          </p:nvCxnSpPr>
          <p:spPr>
            <a:xfrm>
              <a:off x="5887804" y="21540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4" idx="4"/>
              <a:endCxn id="55" idx="0"/>
            </p:cNvCxnSpPr>
            <p:nvPr/>
          </p:nvCxnSpPr>
          <p:spPr>
            <a:xfrm>
              <a:off x="6362700" y="17526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4" idx="6"/>
              <a:endCxn id="57" idx="2"/>
            </p:cNvCxnSpPr>
            <p:nvPr/>
          </p:nvCxnSpPr>
          <p:spPr>
            <a:xfrm flipV="1">
              <a:off x="6553200" y="1447800"/>
              <a:ext cx="1488886" cy="114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5" idx="6"/>
              <a:endCxn id="58" idx="2"/>
            </p:cNvCxnSpPr>
            <p:nvPr/>
          </p:nvCxnSpPr>
          <p:spPr>
            <a:xfrm flipV="1">
              <a:off x="6553200" y="2286000"/>
              <a:ext cx="1184086" cy="190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7" idx="5"/>
              <a:endCxn id="59" idx="1"/>
            </p:cNvCxnSpPr>
            <p:nvPr/>
          </p:nvCxnSpPr>
          <p:spPr>
            <a:xfrm rot="16200000" flipH="1">
              <a:off x="8329190" y="1620604"/>
              <a:ext cx="416392" cy="3401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8" idx="6"/>
              <a:endCxn id="59" idx="2"/>
            </p:cNvCxnSpPr>
            <p:nvPr/>
          </p:nvCxnSpPr>
          <p:spPr>
            <a:xfrm flipV="1">
              <a:off x="8118286" y="2133600"/>
              <a:ext cx="53340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7" idx="3"/>
              <a:endCxn id="58" idx="0"/>
            </p:cNvCxnSpPr>
            <p:nvPr/>
          </p:nvCxnSpPr>
          <p:spPr>
            <a:xfrm rot="5400000">
              <a:off x="7756336" y="1753954"/>
              <a:ext cx="512996" cy="1700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172200" y="1371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172200" y="2286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562600" y="1828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042086" y="12573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37286" y="20955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651686" y="19431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2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Social Network Data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 b="11862"/>
          <a:stretch/>
        </p:blipFill>
        <p:spPr>
          <a:xfrm>
            <a:off x="990600" y="1828800"/>
            <a:ext cx="7315200" cy="41705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2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is what we will do next:</a:t>
            </a:r>
          </a:p>
          <a:p>
            <a:r>
              <a:rPr lang="en-US" dirty="0" smtClean="0"/>
              <a:t>We just saw that L has eigenvalue 0 and eigenvector (1,…,1)</a:t>
            </a:r>
          </a:p>
          <a:p>
            <a:r>
              <a:rPr lang="en-US" dirty="0" smtClean="0"/>
              <a:t>Now the question is, what is lambda2 doing?</a:t>
            </a:r>
          </a:p>
          <a:p>
            <a:pPr lvl="1"/>
            <a:r>
              <a:rPr lang="en-US" dirty="0" smtClean="0"/>
              <a:t>We will see that eigenvector that corresponds to </a:t>
            </a:r>
            <a:r>
              <a:rPr lang="en-US" dirty="0"/>
              <a:t>lambda2 </a:t>
            </a:r>
            <a:r>
              <a:rPr lang="en-US" dirty="0" smtClean="0"/>
              <a:t>really does community detection</a:t>
            </a:r>
          </a:p>
          <a:p>
            <a:pPr lvl="1"/>
            <a:r>
              <a:rPr lang="en-US" dirty="0" smtClean="0"/>
              <a:t>It tries to separate nodes on the left and on the right of zero so that the minimum number of edges points across zero</a:t>
            </a:r>
          </a:p>
          <a:p>
            <a:pPr lvl="2"/>
            <a:r>
              <a:rPr lang="en-US" dirty="0" smtClean="0"/>
              <a:t>Give a picture of the embedding and how it has to sum to zero and have unit </a:t>
            </a:r>
            <a:r>
              <a:rPr lang="en-US" dirty="0" err="1" smtClean="0"/>
              <a:t>lenght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22" idx="2"/>
          </p:cNvCxnSpPr>
          <p:nvPr/>
        </p:nvCxnSpPr>
        <p:spPr>
          <a:xfrm>
            <a:off x="7223760" y="4768601"/>
            <a:ext cx="10176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</a:t>
            </a:r>
            <a:r>
              <a:rPr lang="en-IE" baseline="-25000" dirty="0" smtClean="0"/>
              <a:t>2</a:t>
            </a:r>
            <a:r>
              <a:rPr lang="en-IE" dirty="0" smtClean="0"/>
              <a:t> as an Optimization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For symmetric matrix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:</a:t>
                </a:r>
              </a:p>
              <a:p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What is the meaning of min </a:t>
                </a:r>
                <a:r>
                  <a:rPr lang="en-US" b="1" i="1" dirty="0" err="1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="1" baseline="30000" dirty="0" err="1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b="1" i="1" dirty="0" err="1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Lx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  on </a:t>
                </a:r>
                <a:r>
                  <a:rPr lang="en-US" b="1" i="1" dirty="0" smtClean="0">
                    <a:solidFill>
                      <a:schemeClr val="accent3"/>
                    </a:solidFill>
                  </a:rPr>
                  <a:t>G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Slides by Kleinberg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46667"/>
              </p:ext>
            </p:extLst>
          </p:nvPr>
        </p:nvGraphicFramePr>
        <p:xfrm>
          <a:off x="1774031" y="1811044"/>
          <a:ext cx="4514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4" imgW="1460160" imgH="419040" progId="Equation.3">
                  <p:embed/>
                </p:oleObj>
              </mc:Choice>
              <mc:Fallback>
                <p:oleObj name="Equation" r:id="rId4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031" y="1811044"/>
                        <a:ext cx="45148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00800" y="5029200"/>
                <a:ext cx="2723181" cy="748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𝐸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29200"/>
                <a:ext cx="2723181" cy="748666"/>
              </a:xfrm>
              <a:prstGeom prst="rect">
                <a:avLst/>
              </a:prstGeom>
              <a:blipFill rotWithShape="1">
                <a:blip r:embed="rId6"/>
                <a:stretch>
                  <a:fillRect l="-12304" t="-56911" b="-86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8241437" y="4585721"/>
            <a:ext cx="365760" cy="3657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="1" i="1" baseline="-25000" dirty="0" err="1" smtClean="0">
                <a:latin typeface="Arial" pitchFamily="34" charset="0"/>
                <a:cs typeface="Arial" pitchFamily="34" charset="0"/>
              </a:rPr>
              <a:t>j</a:t>
            </a:r>
            <a:endParaRPr lang="en-US" sz="2000" b="1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21" idx="7"/>
          </p:cNvCxnSpPr>
          <p:nvPr/>
        </p:nvCxnSpPr>
        <p:spPr>
          <a:xfrm flipV="1">
            <a:off x="7170196" y="4343400"/>
            <a:ext cx="274470" cy="297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1"/>
          </p:cNvCxnSpPr>
          <p:nvPr/>
        </p:nvCxnSpPr>
        <p:spPr>
          <a:xfrm flipH="1" flipV="1">
            <a:off x="6682666" y="4343400"/>
            <a:ext cx="228898" cy="297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8000" y="458724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="1" i="1" baseline="-25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71600" y="6019800"/>
            <a:ext cx="2895600" cy="0"/>
          </a:xfrm>
          <a:prstGeom prst="line">
            <a:avLst/>
          </a:prstGeom>
          <a:ln w="76200" cmpd="dbl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8331" y="6078244"/>
            <a:ext cx="770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Think of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a numeric value of node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Then we want so set values x</a:t>
            </a:r>
            <a:r>
              <a:rPr lang="en-US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such that they don’t differ across the edges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25145" y="152400"/>
            <a:ext cx="1752600" cy="246221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Say that really each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eigne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pairs is a solution to the above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equestion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-- I want smallest possible eigenvalue and a vector that is orthogonal to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everty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other one and has length 1</a:t>
            </a:r>
          </a:p>
        </p:txBody>
      </p:sp>
    </p:spTree>
    <p:extLst>
      <p:ext uri="{BB962C8B-B14F-4D97-AF65-F5344CB8AC3E}">
        <p14:creationId xmlns:p14="http://schemas.microsoft.com/office/powerpoint/2010/main" val="37340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1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</a:t>
            </a:r>
            <a:r>
              <a:rPr lang="en-IE" baseline="-25000" dirty="0" smtClean="0"/>
              <a:t>2</a:t>
            </a:r>
            <a:r>
              <a:rPr lang="en-IE" dirty="0" smtClean="0"/>
              <a:t> as an </a:t>
            </a:r>
            <a:r>
              <a:rPr lang="en-IE" dirty="0"/>
              <a:t>O</a:t>
            </a:r>
            <a:r>
              <a:rPr lang="en-IE" dirty="0" smtClean="0"/>
              <a:t>ptimization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3810000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What else do we know about </a:t>
                </a:r>
                <a:r>
                  <a:rPr lang="en-US" b="1" i="1" dirty="0" smtClean="0">
                    <a:solidFill>
                      <a:schemeClr val="accent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?</a:t>
                </a:r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is unit vector: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is orthogonal to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eigenvector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(1,…,1)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thus: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/>
                          </a:rPr>
                          <m:t>⋅1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8"/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Then: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3810000"/>
              </a:xfrm>
              <a:blipFill rotWithShape="1">
                <a:blip r:embed="rId3"/>
                <a:stretch>
                  <a:fillRect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88329"/>
              </p:ext>
            </p:extLst>
          </p:nvPr>
        </p:nvGraphicFramePr>
        <p:xfrm>
          <a:off x="2133600" y="3352800"/>
          <a:ext cx="4614054" cy="162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4" imgW="1371600" imgH="482400" progId="Equation.3">
                  <p:embed/>
                </p:oleObj>
              </mc:Choice>
              <mc:Fallback>
                <p:oleObj name="Equation" r:id="rId4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4614054" cy="1624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4267200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labelings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nodes so that 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1400" i="1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1400" i="1" baseline="-25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400" i="1" baseline="-25000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= 0</a:t>
            </a:r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63643" y="5124450"/>
            <a:ext cx="3470086" cy="1409700"/>
            <a:chOff x="5562600" y="1257300"/>
            <a:chExt cx="3470086" cy="1409700"/>
          </a:xfrm>
        </p:grpSpPr>
        <p:cxnSp>
          <p:nvCxnSpPr>
            <p:cNvPr id="41" name="Straight Connector 40"/>
            <p:cNvCxnSpPr>
              <a:stCxn id="49" idx="3"/>
              <a:endCxn id="51" idx="7"/>
            </p:cNvCxnSpPr>
            <p:nvPr/>
          </p:nvCxnSpPr>
          <p:spPr>
            <a:xfrm flipH="1">
              <a:off x="5887804" y="16968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1" idx="5"/>
              <a:endCxn id="50" idx="1"/>
            </p:cNvCxnSpPr>
            <p:nvPr/>
          </p:nvCxnSpPr>
          <p:spPr>
            <a:xfrm>
              <a:off x="5887804" y="21540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9" idx="4"/>
              <a:endCxn id="50" idx="0"/>
            </p:cNvCxnSpPr>
            <p:nvPr/>
          </p:nvCxnSpPr>
          <p:spPr>
            <a:xfrm>
              <a:off x="6362700" y="17526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9" idx="6"/>
              <a:endCxn id="52" idx="2"/>
            </p:cNvCxnSpPr>
            <p:nvPr/>
          </p:nvCxnSpPr>
          <p:spPr>
            <a:xfrm flipV="1">
              <a:off x="6553200" y="1447800"/>
              <a:ext cx="1488886" cy="114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0" idx="6"/>
              <a:endCxn id="53" idx="2"/>
            </p:cNvCxnSpPr>
            <p:nvPr/>
          </p:nvCxnSpPr>
          <p:spPr>
            <a:xfrm flipV="1">
              <a:off x="6553200" y="2286000"/>
              <a:ext cx="1184086" cy="190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2" idx="5"/>
              <a:endCxn id="54" idx="1"/>
            </p:cNvCxnSpPr>
            <p:nvPr/>
          </p:nvCxnSpPr>
          <p:spPr>
            <a:xfrm rot="16200000" flipH="1">
              <a:off x="8329190" y="1620604"/>
              <a:ext cx="416392" cy="3401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3" idx="6"/>
              <a:endCxn id="54" idx="2"/>
            </p:cNvCxnSpPr>
            <p:nvPr/>
          </p:nvCxnSpPr>
          <p:spPr>
            <a:xfrm flipV="1">
              <a:off x="8118286" y="2133600"/>
              <a:ext cx="53340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2" idx="3"/>
              <a:endCxn id="53" idx="0"/>
            </p:cNvCxnSpPr>
            <p:nvPr/>
          </p:nvCxnSpPr>
          <p:spPr>
            <a:xfrm rot="5400000">
              <a:off x="7756336" y="1753954"/>
              <a:ext cx="512996" cy="1700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172200" y="1371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72200" y="2286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562600" y="1828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042086" y="12573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737286" y="20955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51686" y="19431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7443" y="5415005"/>
                <a:ext cx="2846357" cy="757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Want to set </a:t>
                </a:r>
                <a:r>
                  <a:rPr lang="en-US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i="1" baseline="-250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43" y="5415005"/>
                <a:ext cx="2846357" cy="757195"/>
              </a:xfrm>
              <a:prstGeom prst="rect">
                <a:avLst/>
              </a:prstGeom>
              <a:blipFill rotWithShape="1">
                <a:blip r:embed="rId6"/>
                <a:stretch>
                  <a:fillRect l="-1927" t="-12000" b="-8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</a:t>
            </a:r>
            <a:r>
              <a:rPr lang="en-IE" baseline="-25000" dirty="0" smtClean="0"/>
              <a:t>2</a:t>
            </a:r>
            <a:r>
              <a:rPr lang="en-IE" dirty="0" smtClean="0"/>
              <a:t> as an </a:t>
            </a:r>
            <a:r>
              <a:rPr lang="en-IE" dirty="0"/>
              <a:t>O</a:t>
            </a:r>
            <a:r>
              <a:rPr lang="en-IE" dirty="0" smtClean="0"/>
              <a:t>ptimization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accent3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𝑬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So, </a:t>
                </a:r>
                <a:r>
                  <a:rPr lang="en-US" b="1" i="1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en-US" b="1" i="1" baseline="-25000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 will have some positive and some negative values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34804" y="2362200"/>
            <a:ext cx="3470086" cy="1409700"/>
            <a:chOff x="5562600" y="1257300"/>
            <a:chExt cx="3470086" cy="1409700"/>
          </a:xfrm>
        </p:grpSpPr>
        <p:cxnSp>
          <p:nvCxnSpPr>
            <p:cNvPr id="41" name="Straight Connector 40"/>
            <p:cNvCxnSpPr>
              <a:stCxn id="49" idx="3"/>
              <a:endCxn id="51" idx="7"/>
            </p:cNvCxnSpPr>
            <p:nvPr/>
          </p:nvCxnSpPr>
          <p:spPr>
            <a:xfrm flipH="1">
              <a:off x="5887804" y="16968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1" idx="5"/>
              <a:endCxn id="50" idx="1"/>
            </p:cNvCxnSpPr>
            <p:nvPr/>
          </p:nvCxnSpPr>
          <p:spPr>
            <a:xfrm>
              <a:off x="5887804" y="2154004"/>
              <a:ext cx="340192" cy="1877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9" idx="4"/>
              <a:endCxn id="50" idx="0"/>
            </p:cNvCxnSpPr>
            <p:nvPr/>
          </p:nvCxnSpPr>
          <p:spPr>
            <a:xfrm>
              <a:off x="6362700" y="17526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9" idx="6"/>
              <a:endCxn id="52" idx="2"/>
            </p:cNvCxnSpPr>
            <p:nvPr/>
          </p:nvCxnSpPr>
          <p:spPr>
            <a:xfrm flipV="1">
              <a:off x="6553200" y="1447800"/>
              <a:ext cx="1488886" cy="114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0" idx="6"/>
              <a:endCxn id="53" idx="2"/>
            </p:cNvCxnSpPr>
            <p:nvPr/>
          </p:nvCxnSpPr>
          <p:spPr>
            <a:xfrm flipV="1">
              <a:off x="6553200" y="2286000"/>
              <a:ext cx="1184086" cy="190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2" idx="5"/>
              <a:endCxn id="54" idx="1"/>
            </p:cNvCxnSpPr>
            <p:nvPr/>
          </p:nvCxnSpPr>
          <p:spPr>
            <a:xfrm rot="16200000" flipH="1">
              <a:off x="8329190" y="1620604"/>
              <a:ext cx="416392" cy="3401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3" idx="6"/>
              <a:endCxn id="54" idx="2"/>
            </p:cNvCxnSpPr>
            <p:nvPr/>
          </p:nvCxnSpPr>
          <p:spPr>
            <a:xfrm flipV="1">
              <a:off x="8118286" y="2133600"/>
              <a:ext cx="53340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2" idx="3"/>
              <a:endCxn id="53" idx="0"/>
            </p:cNvCxnSpPr>
            <p:nvPr/>
          </p:nvCxnSpPr>
          <p:spPr>
            <a:xfrm rot="5400000">
              <a:off x="7756336" y="1753954"/>
              <a:ext cx="512996" cy="1700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172200" y="1371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72200" y="2286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562600" y="1828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042086" y="12573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737286" y="20955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51686" y="19431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2120733"/>
                <a:ext cx="4549515" cy="980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Want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small.</a:t>
                </a:r>
                <a:b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Set all </a:t>
                </a:r>
                <a:r>
                  <a:rPr lang="en-US" sz="2400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sz="2400" i="1" baseline="-250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400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=1</a:t>
                </a:r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? No,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20733"/>
                <a:ext cx="4549515" cy="980205"/>
              </a:xfrm>
              <a:prstGeom prst="rect">
                <a:avLst/>
              </a:prstGeom>
              <a:blipFill rotWithShape="1">
                <a:blip r:embed="rId3"/>
                <a:stretch>
                  <a:fillRect l="-201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3092725"/>
                <a:ext cx="3184462" cy="102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? </a:t>
                </a:r>
                <a:b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sz="24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No, we need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92725"/>
                <a:ext cx="3184462" cy="1022075"/>
              </a:xfrm>
              <a:prstGeom prst="rect">
                <a:avLst/>
              </a:prstGeom>
              <a:blipFill rotWithShape="1">
                <a:blip r:embed="rId4"/>
                <a:stretch>
                  <a:fillRect l="-2874" t="-4167" r="-766" b="-8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4667520" y="5107988"/>
            <a:ext cx="87630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667520" y="4917690"/>
            <a:ext cx="92285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7520" y="5257800"/>
            <a:ext cx="1028702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343400" y="4650990"/>
            <a:ext cx="628921" cy="98781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77120" y="4650990"/>
            <a:ext cx="666479" cy="98781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95600" y="5706070"/>
                <a:ext cx="5877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What are we really trying to do?</a:t>
                </a:r>
                <a:b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Find sets A and B of about similar size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Set </a:t>
                </a:r>
                <a:r>
                  <a:rPr lang="en-US" i="1" dirty="0" err="1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i="1" baseline="-25000" dirty="0" err="1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i="1" baseline="-250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≈ +1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i="1" dirty="0" err="1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i="1" baseline="-25000" dirty="0" err="1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i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≈ -</a:t>
                </a:r>
                <a:r>
                  <a:rPr lang="en-US" i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is 2(#edges A—B)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06070"/>
                <a:ext cx="5877635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83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4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29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*****Notes </a:t>
            </a: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2012******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sure you tell people what lambda_2 will be useful for finding communities</a:t>
            </a:r>
          </a:p>
          <a:p>
            <a:r>
              <a:rPr lang="en-US" dirty="0" smtClean="0"/>
              <a:t>Proving the trawling result was useful but again make sure to give an intro about what are we going to do – pigeon hole principle, buckets, size of buckets, one bucket must be too big</a:t>
            </a:r>
          </a:p>
          <a:p>
            <a:r>
              <a:rPr lang="en-US" dirty="0" smtClean="0"/>
              <a:t>There was questions that we proved G--&gt;</a:t>
            </a:r>
            <a:r>
              <a:rPr lang="en-US" dirty="0" err="1" smtClean="0"/>
              <a:t>K_st</a:t>
            </a:r>
            <a:r>
              <a:rPr lang="en-US" dirty="0" smtClean="0"/>
              <a:t> exists, but we would like the proof to go the other way</a:t>
            </a:r>
          </a:p>
          <a:p>
            <a:pPr lvl="1"/>
            <a:r>
              <a:rPr lang="en-US" dirty="0" smtClean="0"/>
              <a:t>Answer: we want to remove false negatives, having a few false positives we can also go and remove them later</a:t>
            </a:r>
          </a:p>
          <a:p>
            <a:r>
              <a:rPr lang="en-US" dirty="0" smtClean="0"/>
              <a:t>NEXT YEAR: skip the trawling proof and this way I will be able to cover spectral clustering completely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IE" baseline="-25000" dirty="0"/>
              <a:t>2</a:t>
            </a:r>
            <a:r>
              <a:rPr lang="en-IE" dirty="0"/>
              <a:t> as an Optimization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0"/>
                <a:ext cx="8534400" cy="24384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Embed nodes of the graph on a real line so that constraints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are obeyed</a:t>
                </a:r>
              </a:p>
              <a:p>
                <a:r>
                  <a:rPr lang="en-IE" b="1" dirty="0" err="1" smtClean="0">
                    <a:solidFill>
                      <a:schemeClr val="accent3"/>
                    </a:solidFill>
                  </a:rPr>
                  <a:t>Fidler</a:t>
                </a:r>
                <a:r>
                  <a:rPr lang="en-IE" b="1" dirty="0" smtClean="0">
                    <a:solidFill>
                      <a:schemeClr val="accent3"/>
                    </a:solidFill>
                  </a:rPr>
                  <a:t> vector:</a:t>
                </a:r>
                <a:r>
                  <a:rPr lang="en-IE" dirty="0" smtClean="0"/>
                  <a:t> </a:t>
                </a:r>
                <a:r>
                  <a:rPr lang="en-US" dirty="0" smtClean="0"/>
                  <a:t>Vector </a:t>
                </a:r>
                <a:r>
                  <a:rPr lang="en-US" i="1" dirty="0"/>
                  <a:t>x</a:t>
                </a:r>
                <a:r>
                  <a:rPr lang="en-US" dirty="0"/>
                  <a:t> corresponding to </a:t>
                </a:r>
                <a:r>
                  <a:rPr lang="el-GR" i="1" dirty="0"/>
                  <a:t>λ</a:t>
                </a:r>
                <a:r>
                  <a:rPr lang="en-IE" i="1" baseline="-25000" dirty="0" smtClean="0"/>
                  <a:t>2</a:t>
                </a:r>
                <a:r>
                  <a:rPr lang="en-IE" dirty="0" smtClean="0"/>
                  <a:t> of </a:t>
                </a:r>
                <a:r>
                  <a:rPr lang="en-IE" b="1" dirty="0" smtClean="0"/>
                  <a:t>L</a:t>
                </a:r>
                <a:endParaRPr lang="en-US" b="1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0"/>
                <a:ext cx="8534400" cy="2438401"/>
              </a:xfrm>
              <a:blipFill rotWithShape="1">
                <a:blip r:embed="rId2"/>
                <a:stretch>
                  <a:fillRect t="-1250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124200" y="1600200"/>
            <a:ext cx="2722459" cy="1688123"/>
          </a:xfrm>
          <a:custGeom>
            <a:avLst/>
            <a:gdLst>
              <a:gd name="connsiteX0" fmla="*/ 1628606 w 3213926"/>
              <a:gd name="connsiteY0" fmla="*/ 1601553 h 3376246"/>
              <a:gd name="connsiteX1" fmla="*/ 1628606 w 3213926"/>
              <a:gd name="connsiteY1" fmla="*/ 1601553 h 3376246"/>
              <a:gd name="connsiteX2" fmla="*/ 1439233 w 3213926"/>
              <a:gd name="connsiteY2" fmla="*/ 1596142 h 3376246"/>
              <a:gd name="connsiteX3" fmla="*/ 1423001 w 3213926"/>
              <a:gd name="connsiteY3" fmla="*/ 1590732 h 3376246"/>
              <a:gd name="connsiteX4" fmla="*/ 1395948 w 3213926"/>
              <a:gd name="connsiteY4" fmla="*/ 1585321 h 3376246"/>
              <a:gd name="connsiteX5" fmla="*/ 1385126 w 3213926"/>
              <a:gd name="connsiteY5" fmla="*/ 1574500 h 3376246"/>
              <a:gd name="connsiteX6" fmla="*/ 1368895 w 3213926"/>
              <a:gd name="connsiteY6" fmla="*/ 1536625 h 3376246"/>
              <a:gd name="connsiteX7" fmla="*/ 1358073 w 3213926"/>
              <a:gd name="connsiteY7" fmla="*/ 1520393 h 3376246"/>
              <a:gd name="connsiteX8" fmla="*/ 1352663 w 3213926"/>
              <a:gd name="connsiteY8" fmla="*/ 1493340 h 3376246"/>
              <a:gd name="connsiteX9" fmla="*/ 1347252 w 3213926"/>
              <a:gd name="connsiteY9" fmla="*/ 1471697 h 3376246"/>
              <a:gd name="connsiteX10" fmla="*/ 1341841 w 3213926"/>
              <a:gd name="connsiteY10" fmla="*/ 1428412 h 3376246"/>
              <a:gd name="connsiteX11" fmla="*/ 1331020 w 3213926"/>
              <a:gd name="connsiteY11" fmla="*/ 1385127 h 3376246"/>
              <a:gd name="connsiteX12" fmla="*/ 1325609 w 3213926"/>
              <a:gd name="connsiteY12" fmla="*/ 1358074 h 3376246"/>
              <a:gd name="connsiteX13" fmla="*/ 1314788 w 3213926"/>
              <a:gd name="connsiteY13" fmla="*/ 1325610 h 3376246"/>
              <a:gd name="connsiteX14" fmla="*/ 1298556 w 3213926"/>
              <a:gd name="connsiteY14" fmla="*/ 1287735 h 3376246"/>
              <a:gd name="connsiteX15" fmla="*/ 1287735 w 3213926"/>
              <a:gd name="connsiteY15" fmla="*/ 1271503 h 3376246"/>
              <a:gd name="connsiteX16" fmla="*/ 1282324 w 3213926"/>
              <a:gd name="connsiteY16" fmla="*/ 1244450 h 3376246"/>
              <a:gd name="connsiteX17" fmla="*/ 1271503 w 3213926"/>
              <a:gd name="connsiteY17" fmla="*/ 1211986 h 3376246"/>
              <a:gd name="connsiteX18" fmla="*/ 1266092 w 3213926"/>
              <a:gd name="connsiteY18" fmla="*/ 1147058 h 3376246"/>
              <a:gd name="connsiteX19" fmla="*/ 1260681 w 3213926"/>
              <a:gd name="connsiteY19" fmla="*/ 1130826 h 3376246"/>
              <a:gd name="connsiteX20" fmla="*/ 1249860 w 3213926"/>
              <a:gd name="connsiteY20" fmla="*/ 1000971 h 3376246"/>
              <a:gd name="connsiteX21" fmla="*/ 1239039 w 3213926"/>
              <a:gd name="connsiteY21" fmla="*/ 957685 h 3376246"/>
              <a:gd name="connsiteX22" fmla="*/ 1233628 w 3213926"/>
              <a:gd name="connsiteY22" fmla="*/ 941453 h 3376246"/>
              <a:gd name="connsiteX23" fmla="*/ 1222807 w 3213926"/>
              <a:gd name="connsiteY23" fmla="*/ 925222 h 3376246"/>
              <a:gd name="connsiteX24" fmla="*/ 1211986 w 3213926"/>
              <a:gd name="connsiteY24" fmla="*/ 892758 h 3376246"/>
              <a:gd name="connsiteX25" fmla="*/ 1201164 w 3213926"/>
              <a:gd name="connsiteY25" fmla="*/ 860294 h 3376246"/>
              <a:gd name="connsiteX26" fmla="*/ 1190343 w 3213926"/>
              <a:gd name="connsiteY26" fmla="*/ 827830 h 3376246"/>
              <a:gd name="connsiteX27" fmla="*/ 1184932 w 3213926"/>
              <a:gd name="connsiteY27" fmla="*/ 811598 h 3376246"/>
              <a:gd name="connsiteX28" fmla="*/ 1179522 w 3213926"/>
              <a:gd name="connsiteY28" fmla="*/ 789955 h 3376246"/>
              <a:gd name="connsiteX29" fmla="*/ 1168700 w 3213926"/>
              <a:gd name="connsiteY29" fmla="*/ 773723 h 3376246"/>
              <a:gd name="connsiteX30" fmla="*/ 1157879 w 3213926"/>
              <a:gd name="connsiteY30" fmla="*/ 752081 h 3376246"/>
              <a:gd name="connsiteX31" fmla="*/ 1152468 w 3213926"/>
              <a:gd name="connsiteY31" fmla="*/ 735849 h 3376246"/>
              <a:gd name="connsiteX32" fmla="*/ 1141647 w 3213926"/>
              <a:gd name="connsiteY32" fmla="*/ 725027 h 3376246"/>
              <a:gd name="connsiteX33" fmla="*/ 1136237 w 3213926"/>
              <a:gd name="connsiteY33" fmla="*/ 703385 h 3376246"/>
              <a:gd name="connsiteX34" fmla="*/ 1125415 w 3213926"/>
              <a:gd name="connsiteY34" fmla="*/ 692564 h 3376246"/>
              <a:gd name="connsiteX35" fmla="*/ 1109183 w 3213926"/>
              <a:gd name="connsiteY35" fmla="*/ 660100 h 3376246"/>
              <a:gd name="connsiteX36" fmla="*/ 1087541 w 3213926"/>
              <a:gd name="connsiteY36" fmla="*/ 595172 h 3376246"/>
              <a:gd name="connsiteX37" fmla="*/ 1082130 w 3213926"/>
              <a:gd name="connsiteY37" fmla="*/ 578940 h 3376246"/>
              <a:gd name="connsiteX38" fmla="*/ 1071309 w 3213926"/>
              <a:gd name="connsiteY38" fmla="*/ 562708 h 3376246"/>
              <a:gd name="connsiteX39" fmla="*/ 1060487 w 3213926"/>
              <a:gd name="connsiteY39" fmla="*/ 524833 h 3376246"/>
              <a:gd name="connsiteX40" fmla="*/ 1055077 w 3213926"/>
              <a:gd name="connsiteY40" fmla="*/ 508601 h 3376246"/>
              <a:gd name="connsiteX41" fmla="*/ 1049666 w 3213926"/>
              <a:gd name="connsiteY41" fmla="*/ 481548 h 3376246"/>
              <a:gd name="connsiteX42" fmla="*/ 1038845 w 3213926"/>
              <a:gd name="connsiteY42" fmla="*/ 465316 h 3376246"/>
              <a:gd name="connsiteX43" fmla="*/ 1033434 w 3213926"/>
              <a:gd name="connsiteY43" fmla="*/ 449084 h 3376246"/>
              <a:gd name="connsiteX44" fmla="*/ 1022613 w 3213926"/>
              <a:gd name="connsiteY44" fmla="*/ 432852 h 3376246"/>
              <a:gd name="connsiteX45" fmla="*/ 1017202 w 3213926"/>
              <a:gd name="connsiteY45" fmla="*/ 416620 h 3376246"/>
              <a:gd name="connsiteX46" fmla="*/ 990149 w 3213926"/>
              <a:gd name="connsiteY46" fmla="*/ 384156 h 3376246"/>
              <a:gd name="connsiteX47" fmla="*/ 979328 w 3213926"/>
              <a:gd name="connsiteY47" fmla="*/ 367925 h 3376246"/>
              <a:gd name="connsiteX48" fmla="*/ 952274 w 3213926"/>
              <a:gd name="connsiteY48" fmla="*/ 340871 h 3376246"/>
              <a:gd name="connsiteX49" fmla="*/ 925221 w 3213926"/>
              <a:gd name="connsiteY49" fmla="*/ 313818 h 3376246"/>
              <a:gd name="connsiteX50" fmla="*/ 892757 w 3213926"/>
              <a:gd name="connsiteY50" fmla="*/ 286765 h 3376246"/>
              <a:gd name="connsiteX51" fmla="*/ 876525 w 3213926"/>
              <a:gd name="connsiteY51" fmla="*/ 281354 h 3376246"/>
              <a:gd name="connsiteX52" fmla="*/ 860293 w 3213926"/>
              <a:gd name="connsiteY52" fmla="*/ 270533 h 3376246"/>
              <a:gd name="connsiteX53" fmla="*/ 844061 w 3213926"/>
              <a:gd name="connsiteY53" fmla="*/ 265122 h 3376246"/>
              <a:gd name="connsiteX54" fmla="*/ 795366 w 3213926"/>
              <a:gd name="connsiteY54" fmla="*/ 254301 h 3376246"/>
              <a:gd name="connsiteX55" fmla="*/ 757491 w 3213926"/>
              <a:gd name="connsiteY55" fmla="*/ 259711 h 3376246"/>
              <a:gd name="connsiteX56" fmla="*/ 519422 w 3213926"/>
              <a:gd name="connsiteY56" fmla="*/ 270533 h 3376246"/>
              <a:gd name="connsiteX57" fmla="*/ 503190 w 3213926"/>
              <a:gd name="connsiteY57" fmla="*/ 286765 h 3376246"/>
              <a:gd name="connsiteX58" fmla="*/ 486958 w 3213926"/>
              <a:gd name="connsiteY58" fmla="*/ 297586 h 3376246"/>
              <a:gd name="connsiteX59" fmla="*/ 459905 w 3213926"/>
              <a:gd name="connsiteY59" fmla="*/ 319229 h 3376246"/>
              <a:gd name="connsiteX60" fmla="*/ 432852 w 3213926"/>
              <a:gd name="connsiteY60" fmla="*/ 340871 h 3376246"/>
              <a:gd name="connsiteX61" fmla="*/ 400388 w 3213926"/>
              <a:gd name="connsiteY61" fmla="*/ 362514 h 3376246"/>
              <a:gd name="connsiteX62" fmla="*/ 367924 w 3213926"/>
              <a:gd name="connsiteY62" fmla="*/ 373335 h 3376246"/>
              <a:gd name="connsiteX63" fmla="*/ 346281 w 3213926"/>
              <a:gd name="connsiteY63" fmla="*/ 400388 h 3376246"/>
              <a:gd name="connsiteX64" fmla="*/ 340871 w 3213926"/>
              <a:gd name="connsiteY64" fmla="*/ 416620 h 3376246"/>
              <a:gd name="connsiteX65" fmla="*/ 313818 w 3213926"/>
              <a:gd name="connsiteY65" fmla="*/ 438263 h 3376246"/>
              <a:gd name="connsiteX66" fmla="*/ 292175 w 3213926"/>
              <a:gd name="connsiteY66" fmla="*/ 470727 h 3376246"/>
              <a:gd name="connsiteX67" fmla="*/ 286764 w 3213926"/>
              <a:gd name="connsiteY67" fmla="*/ 486959 h 3376246"/>
              <a:gd name="connsiteX68" fmla="*/ 265122 w 3213926"/>
              <a:gd name="connsiteY68" fmla="*/ 519423 h 3376246"/>
              <a:gd name="connsiteX69" fmla="*/ 248890 w 3213926"/>
              <a:gd name="connsiteY69" fmla="*/ 551887 h 3376246"/>
              <a:gd name="connsiteX70" fmla="*/ 238068 w 3213926"/>
              <a:gd name="connsiteY70" fmla="*/ 595172 h 3376246"/>
              <a:gd name="connsiteX71" fmla="*/ 227247 w 3213926"/>
              <a:gd name="connsiteY71" fmla="*/ 616814 h 3376246"/>
              <a:gd name="connsiteX72" fmla="*/ 216426 w 3213926"/>
              <a:gd name="connsiteY72" fmla="*/ 649278 h 3376246"/>
              <a:gd name="connsiteX73" fmla="*/ 211015 w 3213926"/>
              <a:gd name="connsiteY73" fmla="*/ 665510 h 3376246"/>
              <a:gd name="connsiteX74" fmla="*/ 194783 w 3213926"/>
              <a:gd name="connsiteY74" fmla="*/ 697974 h 3376246"/>
              <a:gd name="connsiteX75" fmla="*/ 189373 w 3213926"/>
              <a:gd name="connsiteY75" fmla="*/ 725027 h 3376246"/>
              <a:gd name="connsiteX76" fmla="*/ 183962 w 3213926"/>
              <a:gd name="connsiteY76" fmla="*/ 741259 h 3376246"/>
              <a:gd name="connsiteX77" fmla="*/ 178551 w 3213926"/>
              <a:gd name="connsiteY77" fmla="*/ 762902 h 3376246"/>
              <a:gd name="connsiteX78" fmla="*/ 167730 w 3213926"/>
              <a:gd name="connsiteY78" fmla="*/ 789955 h 3376246"/>
              <a:gd name="connsiteX79" fmla="*/ 162319 w 3213926"/>
              <a:gd name="connsiteY79" fmla="*/ 806187 h 3376246"/>
              <a:gd name="connsiteX80" fmla="*/ 151498 w 3213926"/>
              <a:gd name="connsiteY80" fmla="*/ 827830 h 3376246"/>
              <a:gd name="connsiteX81" fmla="*/ 146087 w 3213926"/>
              <a:gd name="connsiteY81" fmla="*/ 844062 h 3376246"/>
              <a:gd name="connsiteX82" fmla="*/ 129855 w 3213926"/>
              <a:gd name="connsiteY82" fmla="*/ 860294 h 3376246"/>
              <a:gd name="connsiteX83" fmla="*/ 108213 w 3213926"/>
              <a:gd name="connsiteY83" fmla="*/ 925222 h 3376246"/>
              <a:gd name="connsiteX84" fmla="*/ 102802 w 3213926"/>
              <a:gd name="connsiteY84" fmla="*/ 941453 h 3376246"/>
              <a:gd name="connsiteX85" fmla="*/ 91981 w 3213926"/>
              <a:gd name="connsiteY85" fmla="*/ 957685 h 3376246"/>
              <a:gd name="connsiteX86" fmla="*/ 81160 w 3213926"/>
              <a:gd name="connsiteY86" fmla="*/ 995560 h 3376246"/>
              <a:gd name="connsiteX87" fmla="*/ 75749 w 3213926"/>
              <a:gd name="connsiteY87" fmla="*/ 1011792 h 3376246"/>
              <a:gd name="connsiteX88" fmla="*/ 70338 w 3213926"/>
              <a:gd name="connsiteY88" fmla="*/ 1033435 h 3376246"/>
              <a:gd name="connsiteX89" fmla="*/ 54106 w 3213926"/>
              <a:gd name="connsiteY89" fmla="*/ 1082130 h 3376246"/>
              <a:gd name="connsiteX90" fmla="*/ 48696 w 3213926"/>
              <a:gd name="connsiteY90" fmla="*/ 1098362 h 3376246"/>
              <a:gd name="connsiteX91" fmla="*/ 43285 w 3213926"/>
              <a:gd name="connsiteY91" fmla="*/ 1114594 h 3376246"/>
              <a:gd name="connsiteX92" fmla="*/ 37874 w 3213926"/>
              <a:gd name="connsiteY92" fmla="*/ 1385127 h 3376246"/>
              <a:gd name="connsiteX93" fmla="*/ 32464 w 3213926"/>
              <a:gd name="connsiteY93" fmla="*/ 1460876 h 3376246"/>
              <a:gd name="connsiteX94" fmla="*/ 21642 w 3213926"/>
              <a:gd name="connsiteY94" fmla="*/ 1698945 h 3376246"/>
              <a:gd name="connsiteX95" fmla="*/ 16232 w 3213926"/>
              <a:gd name="connsiteY95" fmla="*/ 1866675 h 3376246"/>
              <a:gd name="connsiteX96" fmla="*/ 10821 w 3213926"/>
              <a:gd name="connsiteY96" fmla="*/ 2061458 h 3376246"/>
              <a:gd name="connsiteX97" fmla="*/ 0 w 3213926"/>
              <a:gd name="connsiteY97" fmla="*/ 2120975 h 3376246"/>
              <a:gd name="connsiteX98" fmla="*/ 10821 w 3213926"/>
              <a:gd name="connsiteY98" fmla="*/ 2185903 h 3376246"/>
              <a:gd name="connsiteX99" fmla="*/ 21642 w 3213926"/>
              <a:gd name="connsiteY99" fmla="*/ 2218367 h 3376246"/>
              <a:gd name="connsiteX100" fmla="*/ 32464 w 3213926"/>
              <a:gd name="connsiteY100" fmla="*/ 2256242 h 3376246"/>
              <a:gd name="connsiteX101" fmla="*/ 43285 w 3213926"/>
              <a:gd name="connsiteY101" fmla="*/ 2532185 h 3376246"/>
              <a:gd name="connsiteX102" fmla="*/ 48696 w 3213926"/>
              <a:gd name="connsiteY102" fmla="*/ 2640398 h 3376246"/>
              <a:gd name="connsiteX103" fmla="*/ 54106 w 3213926"/>
              <a:gd name="connsiteY103" fmla="*/ 2667451 h 3376246"/>
              <a:gd name="connsiteX104" fmla="*/ 59517 w 3213926"/>
              <a:gd name="connsiteY104" fmla="*/ 2710736 h 3376246"/>
              <a:gd name="connsiteX105" fmla="*/ 70338 w 3213926"/>
              <a:gd name="connsiteY105" fmla="*/ 2726968 h 3376246"/>
              <a:gd name="connsiteX106" fmla="*/ 75749 w 3213926"/>
              <a:gd name="connsiteY106" fmla="*/ 2743200 h 3376246"/>
              <a:gd name="connsiteX107" fmla="*/ 86570 w 3213926"/>
              <a:gd name="connsiteY107" fmla="*/ 2818949 h 3376246"/>
              <a:gd name="connsiteX108" fmla="*/ 97392 w 3213926"/>
              <a:gd name="connsiteY108" fmla="*/ 2862235 h 3376246"/>
              <a:gd name="connsiteX109" fmla="*/ 108213 w 3213926"/>
              <a:gd name="connsiteY109" fmla="*/ 2894698 h 3376246"/>
              <a:gd name="connsiteX110" fmla="*/ 124445 w 3213926"/>
              <a:gd name="connsiteY110" fmla="*/ 2954216 h 3376246"/>
              <a:gd name="connsiteX111" fmla="*/ 135266 w 3213926"/>
              <a:gd name="connsiteY111" fmla="*/ 2975858 h 3376246"/>
              <a:gd name="connsiteX112" fmla="*/ 140677 w 3213926"/>
              <a:gd name="connsiteY112" fmla="*/ 2992090 h 3376246"/>
              <a:gd name="connsiteX113" fmla="*/ 156909 w 3213926"/>
              <a:gd name="connsiteY113" fmla="*/ 3013733 h 3376246"/>
              <a:gd name="connsiteX114" fmla="*/ 162319 w 3213926"/>
              <a:gd name="connsiteY114" fmla="*/ 3035375 h 3376246"/>
              <a:gd name="connsiteX115" fmla="*/ 173141 w 3213926"/>
              <a:gd name="connsiteY115" fmla="*/ 3046197 h 3376246"/>
              <a:gd name="connsiteX116" fmla="*/ 178551 w 3213926"/>
              <a:gd name="connsiteY116" fmla="*/ 3067839 h 3376246"/>
              <a:gd name="connsiteX117" fmla="*/ 205605 w 3213926"/>
              <a:gd name="connsiteY117" fmla="*/ 3105714 h 3376246"/>
              <a:gd name="connsiteX118" fmla="*/ 211015 w 3213926"/>
              <a:gd name="connsiteY118" fmla="*/ 3121946 h 3376246"/>
              <a:gd name="connsiteX119" fmla="*/ 221837 w 3213926"/>
              <a:gd name="connsiteY119" fmla="*/ 3132767 h 3376246"/>
              <a:gd name="connsiteX120" fmla="*/ 232658 w 3213926"/>
              <a:gd name="connsiteY120" fmla="*/ 3154410 h 3376246"/>
              <a:gd name="connsiteX121" fmla="*/ 243479 w 3213926"/>
              <a:gd name="connsiteY121" fmla="*/ 3170642 h 3376246"/>
              <a:gd name="connsiteX122" fmla="*/ 254300 w 3213926"/>
              <a:gd name="connsiteY122" fmla="*/ 3203106 h 3376246"/>
              <a:gd name="connsiteX123" fmla="*/ 259711 w 3213926"/>
              <a:gd name="connsiteY123" fmla="*/ 3219338 h 3376246"/>
              <a:gd name="connsiteX124" fmla="*/ 275943 w 3213926"/>
              <a:gd name="connsiteY124" fmla="*/ 3230159 h 3376246"/>
              <a:gd name="connsiteX125" fmla="*/ 281354 w 3213926"/>
              <a:gd name="connsiteY125" fmla="*/ 3246391 h 3376246"/>
              <a:gd name="connsiteX126" fmla="*/ 313818 w 3213926"/>
              <a:gd name="connsiteY126" fmla="*/ 3273444 h 3376246"/>
              <a:gd name="connsiteX127" fmla="*/ 330050 w 3213926"/>
              <a:gd name="connsiteY127" fmla="*/ 3289676 h 3376246"/>
              <a:gd name="connsiteX128" fmla="*/ 378745 w 3213926"/>
              <a:gd name="connsiteY128" fmla="*/ 3316729 h 3376246"/>
              <a:gd name="connsiteX129" fmla="*/ 389567 w 3213926"/>
              <a:gd name="connsiteY129" fmla="*/ 3327551 h 3376246"/>
              <a:gd name="connsiteX130" fmla="*/ 422031 w 3213926"/>
              <a:gd name="connsiteY130" fmla="*/ 3338372 h 3376246"/>
              <a:gd name="connsiteX131" fmla="*/ 438263 w 3213926"/>
              <a:gd name="connsiteY131" fmla="*/ 3343782 h 3376246"/>
              <a:gd name="connsiteX132" fmla="*/ 481548 w 3213926"/>
              <a:gd name="connsiteY132" fmla="*/ 3365425 h 3376246"/>
              <a:gd name="connsiteX133" fmla="*/ 562708 w 3213926"/>
              <a:gd name="connsiteY133" fmla="*/ 3376246 h 3376246"/>
              <a:gd name="connsiteX134" fmla="*/ 795366 w 3213926"/>
              <a:gd name="connsiteY134" fmla="*/ 3365425 h 3376246"/>
              <a:gd name="connsiteX135" fmla="*/ 827829 w 3213926"/>
              <a:gd name="connsiteY135" fmla="*/ 3349193 h 3376246"/>
              <a:gd name="connsiteX136" fmla="*/ 849472 w 3213926"/>
              <a:gd name="connsiteY136" fmla="*/ 3332961 h 3376246"/>
              <a:gd name="connsiteX137" fmla="*/ 871115 w 3213926"/>
              <a:gd name="connsiteY137" fmla="*/ 3327551 h 3376246"/>
              <a:gd name="connsiteX138" fmla="*/ 908989 w 3213926"/>
              <a:gd name="connsiteY138" fmla="*/ 3311319 h 3376246"/>
              <a:gd name="connsiteX139" fmla="*/ 925221 w 3213926"/>
              <a:gd name="connsiteY139" fmla="*/ 3300497 h 3376246"/>
              <a:gd name="connsiteX140" fmla="*/ 946864 w 3213926"/>
              <a:gd name="connsiteY140" fmla="*/ 3289676 h 3376246"/>
              <a:gd name="connsiteX141" fmla="*/ 963096 w 3213926"/>
              <a:gd name="connsiteY141" fmla="*/ 3284265 h 3376246"/>
              <a:gd name="connsiteX142" fmla="*/ 979328 w 3213926"/>
              <a:gd name="connsiteY142" fmla="*/ 3273444 h 3376246"/>
              <a:gd name="connsiteX143" fmla="*/ 1000970 w 3213926"/>
              <a:gd name="connsiteY143" fmla="*/ 3262623 h 3376246"/>
              <a:gd name="connsiteX144" fmla="*/ 1011792 w 3213926"/>
              <a:gd name="connsiteY144" fmla="*/ 3246391 h 3376246"/>
              <a:gd name="connsiteX145" fmla="*/ 1028023 w 3213926"/>
              <a:gd name="connsiteY145" fmla="*/ 3235569 h 3376246"/>
              <a:gd name="connsiteX146" fmla="*/ 1055077 w 3213926"/>
              <a:gd name="connsiteY146" fmla="*/ 3213927 h 3376246"/>
              <a:gd name="connsiteX147" fmla="*/ 1076719 w 3213926"/>
              <a:gd name="connsiteY147" fmla="*/ 3181463 h 3376246"/>
              <a:gd name="connsiteX148" fmla="*/ 1098362 w 3213926"/>
              <a:gd name="connsiteY148" fmla="*/ 3159820 h 3376246"/>
              <a:gd name="connsiteX149" fmla="*/ 1103773 w 3213926"/>
              <a:gd name="connsiteY149" fmla="*/ 3143588 h 3376246"/>
              <a:gd name="connsiteX150" fmla="*/ 1130826 w 3213926"/>
              <a:gd name="connsiteY150" fmla="*/ 3111125 h 3376246"/>
              <a:gd name="connsiteX151" fmla="*/ 1147058 w 3213926"/>
              <a:gd name="connsiteY151" fmla="*/ 3084071 h 3376246"/>
              <a:gd name="connsiteX152" fmla="*/ 1168700 w 3213926"/>
              <a:gd name="connsiteY152" fmla="*/ 3051607 h 3376246"/>
              <a:gd name="connsiteX153" fmla="*/ 1174111 w 3213926"/>
              <a:gd name="connsiteY153" fmla="*/ 3029965 h 3376246"/>
              <a:gd name="connsiteX154" fmla="*/ 1195754 w 3213926"/>
              <a:gd name="connsiteY154" fmla="*/ 3008322 h 3376246"/>
              <a:gd name="connsiteX155" fmla="*/ 1211986 w 3213926"/>
              <a:gd name="connsiteY155" fmla="*/ 2970448 h 3376246"/>
              <a:gd name="connsiteX156" fmla="*/ 1222807 w 3213926"/>
              <a:gd name="connsiteY156" fmla="*/ 2937984 h 3376246"/>
              <a:gd name="connsiteX157" fmla="*/ 1233628 w 3213926"/>
              <a:gd name="connsiteY157" fmla="*/ 2905520 h 3376246"/>
              <a:gd name="connsiteX158" fmla="*/ 1249860 w 3213926"/>
              <a:gd name="connsiteY158" fmla="*/ 2851413 h 3376246"/>
              <a:gd name="connsiteX159" fmla="*/ 1260681 w 3213926"/>
              <a:gd name="connsiteY159" fmla="*/ 2829771 h 3376246"/>
              <a:gd name="connsiteX160" fmla="*/ 1282324 w 3213926"/>
              <a:gd name="connsiteY160" fmla="*/ 2775664 h 3376246"/>
              <a:gd name="connsiteX161" fmla="*/ 1287735 w 3213926"/>
              <a:gd name="connsiteY161" fmla="*/ 2748611 h 3376246"/>
              <a:gd name="connsiteX162" fmla="*/ 1293145 w 3213926"/>
              <a:gd name="connsiteY162" fmla="*/ 2732379 h 3376246"/>
              <a:gd name="connsiteX163" fmla="*/ 1298556 w 3213926"/>
              <a:gd name="connsiteY163" fmla="*/ 2705326 h 3376246"/>
              <a:gd name="connsiteX164" fmla="*/ 1314788 w 3213926"/>
              <a:gd name="connsiteY164" fmla="*/ 2656630 h 3376246"/>
              <a:gd name="connsiteX165" fmla="*/ 1320199 w 3213926"/>
              <a:gd name="connsiteY165" fmla="*/ 2640398 h 3376246"/>
              <a:gd name="connsiteX166" fmla="*/ 1325609 w 3213926"/>
              <a:gd name="connsiteY166" fmla="*/ 2618755 h 3376246"/>
              <a:gd name="connsiteX167" fmla="*/ 1331020 w 3213926"/>
              <a:gd name="connsiteY167" fmla="*/ 2591702 h 3376246"/>
              <a:gd name="connsiteX168" fmla="*/ 1341841 w 3213926"/>
              <a:gd name="connsiteY168" fmla="*/ 2559238 h 3376246"/>
              <a:gd name="connsiteX169" fmla="*/ 1347252 w 3213926"/>
              <a:gd name="connsiteY169" fmla="*/ 2543006 h 3376246"/>
              <a:gd name="connsiteX170" fmla="*/ 1352663 w 3213926"/>
              <a:gd name="connsiteY170" fmla="*/ 2526774 h 3376246"/>
              <a:gd name="connsiteX171" fmla="*/ 1358073 w 3213926"/>
              <a:gd name="connsiteY171" fmla="*/ 2505132 h 3376246"/>
              <a:gd name="connsiteX172" fmla="*/ 1368895 w 3213926"/>
              <a:gd name="connsiteY172" fmla="*/ 2472668 h 3376246"/>
              <a:gd name="connsiteX173" fmla="*/ 1379716 w 3213926"/>
              <a:gd name="connsiteY173" fmla="*/ 2407740 h 3376246"/>
              <a:gd name="connsiteX174" fmla="*/ 1385126 w 3213926"/>
              <a:gd name="connsiteY174" fmla="*/ 2196725 h 3376246"/>
              <a:gd name="connsiteX175" fmla="*/ 1395948 w 3213926"/>
              <a:gd name="connsiteY175" fmla="*/ 2164261 h 3376246"/>
              <a:gd name="connsiteX176" fmla="*/ 1406769 w 3213926"/>
              <a:gd name="connsiteY176" fmla="*/ 2131797 h 3376246"/>
              <a:gd name="connsiteX177" fmla="*/ 1412180 w 3213926"/>
              <a:gd name="connsiteY177" fmla="*/ 2115565 h 3376246"/>
              <a:gd name="connsiteX178" fmla="*/ 1423001 w 3213926"/>
              <a:gd name="connsiteY178" fmla="*/ 2099333 h 3376246"/>
              <a:gd name="connsiteX179" fmla="*/ 1428412 w 3213926"/>
              <a:gd name="connsiteY179" fmla="*/ 2083101 h 3376246"/>
              <a:gd name="connsiteX180" fmla="*/ 1450054 w 3213926"/>
              <a:gd name="connsiteY180" fmla="*/ 2050637 h 3376246"/>
              <a:gd name="connsiteX181" fmla="*/ 1466286 w 3213926"/>
              <a:gd name="connsiteY181" fmla="*/ 2039816 h 3376246"/>
              <a:gd name="connsiteX182" fmla="*/ 1477108 w 3213926"/>
              <a:gd name="connsiteY182" fmla="*/ 2028994 h 3376246"/>
              <a:gd name="connsiteX183" fmla="*/ 1547446 w 3213926"/>
              <a:gd name="connsiteY183" fmla="*/ 2023584 h 3376246"/>
              <a:gd name="connsiteX184" fmla="*/ 1569089 w 3213926"/>
              <a:gd name="connsiteY184" fmla="*/ 2018173 h 3376246"/>
              <a:gd name="connsiteX185" fmla="*/ 1650248 w 3213926"/>
              <a:gd name="connsiteY185" fmla="*/ 2007352 h 3376246"/>
              <a:gd name="connsiteX186" fmla="*/ 1671891 w 3213926"/>
              <a:gd name="connsiteY186" fmla="*/ 2012762 h 3376246"/>
              <a:gd name="connsiteX187" fmla="*/ 1688123 w 3213926"/>
              <a:gd name="connsiteY187" fmla="*/ 2023584 h 3376246"/>
              <a:gd name="connsiteX188" fmla="*/ 1704355 w 3213926"/>
              <a:gd name="connsiteY188" fmla="*/ 2028994 h 3376246"/>
              <a:gd name="connsiteX189" fmla="*/ 1715176 w 3213926"/>
              <a:gd name="connsiteY189" fmla="*/ 2039816 h 3376246"/>
              <a:gd name="connsiteX190" fmla="*/ 1753051 w 3213926"/>
              <a:gd name="connsiteY190" fmla="*/ 2066869 h 3376246"/>
              <a:gd name="connsiteX191" fmla="*/ 1763872 w 3213926"/>
              <a:gd name="connsiteY191" fmla="*/ 2083101 h 3376246"/>
              <a:gd name="connsiteX192" fmla="*/ 1774693 w 3213926"/>
              <a:gd name="connsiteY192" fmla="*/ 2131797 h 3376246"/>
              <a:gd name="connsiteX193" fmla="*/ 1785515 w 3213926"/>
              <a:gd name="connsiteY193" fmla="*/ 2142618 h 3376246"/>
              <a:gd name="connsiteX194" fmla="*/ 1801747 w 3213926"/>
              <a:gd name="connsiteY194" fmla="*/ 2180493 h 3376246"/>
              <a:gd name="connsiteX195" fmla="*/ 1812568 w 3213926"/>
              <a:gd name="connsiteY195" fmla="*/ 2196725 h 3376246"/>
              <a:gd name="connsiteX196" fmla="*/ 1823389 w 3213926"/>
              <a:gd name="connsiteY196" fmla="*/ 2229188 h 3376246"/>
              <a:gd name="connsiteX197" fmla="*/ 1834210 w 3213926"/>
              <a:gd name="connsiteY197" fmla="*/ 2267063 h 3376246"/>
              <a:gd name="connsiteX198" fmla="*/ 1845032 w 3213926"/>
              <a:gd name="connsiteY198" fmla="*/ 2283295 h 3376246"/>
              <a:gd name="connsiteX199" fmla="*/ 1866674 w 3213926"/>
              <a:gd name="connsiteY199" fmla="*/ 2331991 h 3376246"/>
              <a:gd name="connsiteX200" fmla="*/ 1872085 w 3213926"/>
              <a:gd name="connsiteY200" fmla="*/ 2364455 h 3376246"/>
              <a:gd name="connsiteX201" fmla="*/ 1877496 w 3213926"/>
              <a:gd name="connsiteY201" fmla="*/ 2380687 h 3376246"/>
              <a:gd name="connsiteX202" fmla="*/ 1882906 w 3213926"/>
              <a:gd name="connsiteY202" fmla="*/ 2402329 h 3376246"/>
              <a:gd name="connsiteX203" fmla="*/ 1888317 w 3213926"/>
              <a:gd name="connsiteY203" fmla="*/ 2429382 h 3376246"/>
              <a:gd name="connsiteX204" fmla="*/ 1899138 w 3213926"/>
              <a:gd name="connsiteY204" fmla="*/ 2451025 h 3376246"/>
              <a:gd name="connsiteX205" fmla="*/ 1915370 w 3213926"/>
              <a:gd name="connsiteY205" fmla="*/ 2505132 h 3376246"/>
              <a:gd name="connsiteX206" fmla="*/ 1926192 w 3213926"/>
              <a:gd name="connsiteY206" fmla="*/ 2515953 h 3376246"/>
              <a:gd name="connsiteX207" fmla="*/ 1937013 w 3213926"/>
              <a:gd name="connsiteY207" fmla="*/ 2548417 h 3376246"/>
              <a:gd name="connsiteX208" fmla="*/ 1942423 w 3213926"/>
              <a:gd name="connsiteY208" fmla="*/ 2564649 h 3376246"/>
              <a:gd name="connsiteX209" fmla="*/ 1958655 w 3213926"/>
              <a:gd name="connsiteY209" fmla="*/ 2580881 h 3376246"/>
              <a:gd name="connsiteX210" fmla="*/ 1974887 w 3213926"/>
              <a:gd name="connsiteY210" fmla="*/ 2629577 h 3376246"/>
              <a:gd name="connsiteX211" fmla="*/ 1980298 w 3213926"/>
              <a:gd name="connsiteY211" fmla="*/ 2645809 h 3376246"/>
              <a:gd name="connsiteX212" fmla="*/ 2001941 w 3213926"/>
              <a:gd name="connsiteY212" fmla="*/ 2699915 h 3376246"/>
              <a:gd name="connsiteX213" fmla="*/ 2018173 w 3213926"/>
              <a:gd name="connsiteY213" fmla="*/ 2754022 h 3376246"/>
              <a:gd name="connsiteX214" fmla="*/ 2028994 w 3213926"/>
              <a:gd name="connsiteY214" fmla="*/ 2770253 h 3376246"/>
              <a:gd name="connsiteX215" fmla="*/ 2034405 w 3213926"/>
              <a:gd name="connsiteY215" fmla="*/ 2786485 h 3376246"/>
              <a:gd name="connsiteX216" fmla="*/ 2050637 w 3213926"/>
              <a:gd name="connsiteY216" fmla="*/ 2802717 h 3376246"/>
              <a:gd name="connsiteX217" fmla="*/ 2072279 w 3213926"/>
              <a:gd name="connsiteY217" fmla="*/ 2846003 h 3376246"/>
              <a:gd name="connsiteX218" fmla="*/ 2077690 w 3213926"/>
              <a:gd name="connsiteY218" fmla="*/ 2862235 h 3376246"/>
              <a:gd name="connsiteX219" fmla="*/ 2099332 w 3213926"/>
              <a:gd name="connsiteY219" fmla="*/ 2894698 h 3376246"/>
              <a:gd name="connsiteX220" fmla="*/ 2104743 w 3213926"/>
              <a:gd name="connsiteY220" fmla="*/ 2910930 h 3376246"/>
              <a:gd name="connsiteX221" fmla="*/ 2115564 w 3213926"/>
              <a:gd name="connsiteY221" fmla="*/ 2921752 h 3376246"/>
              <a:gd name="connsiteX222" fmla="*/ 2126386 w 3213926"/>
              <a:gd name="connsiteY222" fmla="*/ 2937984 h 3376246"/>
              <a:gd name="connsiteX223" fmla="*/ 2131796 w 3213926"/>
              <a:gd name="connsiteY223" fmla="*/ 2954216 h 3376246"/>
              <a:gd name="connsiteX224" fmla="*/ 2158850 w 3213926"/>
              <a:gd name="connsiteY224" fmla="*/ 2992090 h 3376246"/>
              <a:gd name="connsiteX225" fmla="*/ 2180492 w 3213926"/>
              <a:gd name="connsiteY225" fmla="*/ 3024554 h 3376246"/>
              <a:gd name="connsiteX226" fmla="*/ 2191313 w 3213926"/>
              <a:gd name="connsiteY226" fmla="*/ 3040786 h 3376246"/>
              <a:gd name="connsiteX227" fmla="*/ 2207545 w 3213926"/>
              <a:gd name="connsiteY227" fmla="*/ 3073250 h 3376246"/>
              <a:gd name="connsiteX228" fmla="*/ 2212956 w 3213926"/>
              <a:gd name="connsiteY228" fmla="*/ 3089482 h 3376246"/>
              <a:gd name="connsiteX229" fmla="*/ 2223777 w 3213926"/>
              <a:gd name="connsiteY229" fmla="*/ 3105714 h 3376246"/>
              <a:gd name="connsiteX230" fmla="*/ 2234599 w 3213926"/>
              <a:gd name="connsiteY230" fmla="*/ 3138178 h 3376246"/>
              <a:gd name="connsiteX231" fmla="*/ 2245420 w 3213926"/>
              <a:gd name="connsiteY231" fmla="*/ 3159820 h 3376246"/>
              <a:gd name="connsiteX232" fmla="*/ 2261652 w 3213926"/>
              <a:gd name="connsiteY232" fmla="*/ 3219338 h 3376246"/>
              <a:gd name="connsiteX233" fmla="*/ 2272473 w 3213926"/>
              <a:gd name="connsiteY233" fmla="*/ 3235569 h 3376246"/>
              <a:gd name="connsiteX234" fmla="*/ 2277884 w 3213926"/>
              <a:gd name="connsiteY234" fmla="*/ 3251801 h 3376246"/>
              <a:gd name="connsiteX235" fmla="*/ 2304937 w 3213926"/>
              <a:gd name="connsiteY235" fmla="*/ 3268033 h 3376246"/>
              <a:gd name="connsiteX236" fmla="*/ 2321169 w 3213926"/>
              <a:gd name="connsiteY236" fmla="*/ 3278855 h 3376246"/>
              <a:gd name="connsiteX237" fmla="*/ 2375276 w 3213926"/>
              <a:gd name="connsiteY237" fmla="*/ 3295087 h 3376246"/>
              <a:gd name="connsiteX238" fmla="*/ 2391508 w 3213926"/>
              <a:gd name="connsiteY238" fmla="*/ 3300497 h 3376246"/>
              <a:gd name="connsiteX239" fmla="*/ 2846002 w 3213926"/>
              <a:gd name="connsiteY239" fmla="*/ 3295087 h 3376246"/>
              <a:gd name="connsiteX240" fmla="*/ 2878466 w 3213926"/>
              <a:gd name="connsiteY240" fmla="*/ 3289676 h 3376246"/>
              <a:gd name="connsiteX241" fmla="*/ 2932573 w 3213926"/>
              <a:gd name="connsiteY241" fmla="*/ 3273444 h 3376246"/>
              <a:gd name="connsiteX242" fmla="*/ 2970447 w 3213926"/>
              <a:gd name="connsiteY242" fmla="*/ 3251801 h 3376246"/>
              <a:gd name="connsiteX243" fmla="*/ 3002911 w 3213926"/>
              <a:gd name="connsiteY243" fmla="*/ 3219338 h 3376246"/>
              <a:gd name="connsiteX244" fmla="*/ 3035375 w 3213926"/>
              <a:gd name="connsiteY244" fmla="*/ 3181463 h 3376246"/>
              <a:gd name="connsiteX245" fmla="*/ 3046196 w 3213926"/>
              <a:gd name="connsiteY245" fmla="*/ 3154410 h 3376246"/>
              <a:gd name="connsiteX246" fmla="*/ 3051607 w 3213926"/>
              <a:gd name="connsiteY246" fmla="*/ 3132767 h 3376246"/>
              <a:gd name="connsiteX247" fmla="*/ 3073250 w 3213926"/>
              <a:gd name="connsiteY247" fmla="*/ 3089482 h 3376246"/>
              <a:gd name="connsiteX248" fmla="*/ 3084071 w 3213926"/>
              <a:gd name="connsiteY248" fmla="*/ 3067839 h 3376246"/>
              <a:gd name="connsiteX249" fmla="*/ 3089481 w 3213926"/>
              <a:gd name="connsiteY249" fmla="*/ 3046197 h 3376246"/>
              <a:gd name="connsiteX250" fmla="*/ 3100303 w 3213926"/>
              <a:gd name="connsiteY250" fmla="*/ 3024554 h 3376246"/>
              <a:gd name="connsiteX251" fmla="*/ 3116535 w 3213926"/>
              <a:gd name="connsiteY251" fmla="*/ 2954216 h 3376246"/>
              <a:gd name="connsiteX252" fmla="*/ 3127356 w 3213926"/>
              <a:gd name="connsiteY252" fmla="*/ 2597113 h 3376246"/>
              <a:gd name="connsiteX253" fmla="*/ 3132767 w 3213926"/>
              <a:gd name="connsiteY253" fmla="*/ 2505132 h 3376246"/>
              <a:gd name="connsiteX254" fmla="*/ 3143588 w 3213926"/>
              <a:gd name="connsiteY254" fmla="*/ 2342812 h 3376246"/>
              <a:gd name="connsiteX255" fmla="*/ 3148999 w 3213926"/>
              <a:gd name="connsiteY255" fmla="*/ 2267063 h 3376246"/>
              <a:gd name="connsiteX256" fmla="*/ 3159820 w 3213926"/>
              <a:gd name="connsiteY256" fmla="*/ 2218367 h 3376246"/>
              <a:gd name="connsiteX257" fmla="*/ 3165231 w 3213926"/>
              <a:gd name="connsiteY257" fmla="*/ 2202135 h 3376246"/>
              <a:gd name="connsiteX258" fmla="*/ 3170641 w 3213926"/>
              <a:gd name="connsiteY258" fmla="*/ 2175082 h 3376246"/>
              <a:gd name="connsiteX259" fmla="*/ 3181463 w 3213926"/>
              <a:gd name="connsiteY259" fmla="*/ 2142618 h 3376246"/>
              <a:gd name="connsiteX260" fmla="*/ 3186873 w 3213926"/>
              <a:gd name="connsiteY260" fmla="*/ 2110154 h 3376246"/>
              <a:gd name="connsiteX261" fmla="*/ 3197695 w 3213926"/>
              <a:gd name="connsiteY261" fmla="*/ 2072280 h 3376246"/>
              <a:gd name="connsiteX262" fmla="*/ 3208516 w 3213926"/>
              <a:gd name="connsiteY262" fmla="*/ 1969477 h 3376246"/>
              <a:gd name="connsiteX263" fmla="*/ 3213926 w 3213926"/>
              <a:gd name="connsiteY263" fmla="*/ 1942424 h 3376246"/>
              <a:gd name="connsiteX264" fmla="*/ 3208516 w 3213926"/>
              <a:gd name="connsiteY264" fmla="*/ 1417591 h 3376246"/>
              <a:gd name="connsiteX265" fmla="*/ 3203105 w 3213926"/>
              <a:gd name="connsiteY265" fmla="*/ 1390538 h 3376246"/>
              <a:gd name="connsiteX266" fmla="*/ 3197695 w 3213926"/>
              <a:gd name="connsiteY266" fmla="*/ 1341842 h 3376246"/>
              <a:gd name="connsiteX267" fmla="*/ 3192284 w 3213926"/>
              <a:gd name="connsiteY267" fmla="*/ 1320199 h 3376246"/>
              <a:gd name="connsiteX268" fmla="*/ 3181463 w 3213926"/>
              <a:gd name="connsiteY268" fmla="*/ 1271503 h 3376246"/>
              <a:gd name="connsiteX269" fmla="*/ 3165231 w 3213926"/>
              <a:gd name="connsiteY269" fmla="*/ 1228218 h 3376246"/>
              <a:gd name="connsiteX270" fmla="*/ 3159820 w 3213926"/>
              <a:gd name="connsiteY270" fmla="*/ 1195754 h 3376246"/>
              <a:gd name="connsiteX271" fmla="*/ 3148999 w 3213926"/>
              <a:gd name="connsiteY271" fmla="*/ 1163290 h 3376246"/>
              <a:gd name="connsiteX272" fmla="*/ 3143588 w 3213926"/>
              <a:gd name="connsiteY272" fmla="*/ 1147058 h 3376246"/>
              <a:gd name="connsiteX273" fmla="*/ 3127356 w 3213926"/>
              <a:gd name="connsiteY273" fmla="*/ 1065898 h 3376246"/>
              <a:gd name="connsiteX274" fmla="*/ 3121945 w 3213926"/>
              <a:gd name="connsiteY274" fmla="*/ 1011792 h 3376246"/>
              <a:gd name="connsiteX275" fmla="*/ 3111124 w 3213926"/>
              <a:gd name="connsiteY275" fmla="*/ 952275 h 3376246"/>
              <a:gd name="connsiteX276" fmla="*/ 3100303 w 3213926"/>
              <a:gd name="connsiteY276" fmla="*/ 844062 h 3376246"/>
              <a:gd name="connsiteX277" fmla="*/ 3094892 w 3213926"/>
              <a:gd name="connsiteY277" fmla="*/ 811598 h 3376246"/>
              <a:gd name="connsiteX278" fmla="*/ 3089481 w 3213926"/>
              <a:gd name="connsiteY278" fmla="*/ 768313 h 3376246"/>
              <a:gd name="connsiteX279" fmla="*/ 3078660 w 3213926"/>
              <a:gd name="connsiteY279" fmla="*/ 725027 h 3376246"/>
              <a:gd name="connsiteX280" fmla="*/ 3067839 w 3213926"/>
              <a:gd name="connsiteY280" fmla="*/ 660100 h 3376246"/>
              <a:gd name="connsiteX281" fmla="*/ 3062428 w 3213926"/>
              <a:gd name="connsiteY281" fmla="*/ 627636 h 3376246"/>
              <a:gd name="connsiteX282" fmla="*/ 3057018 w 3213926"/>
              <a:gd name="connsiteY282" fmla="*/ 611404 h 3376246"/>
              <a:gd name="connsiteX283" fmla="*/ 3051607 w 3213926"/>
              <a:gd name="connsiteY283" fmla="*/ 589761 h 3376246"/>
              <a:gd name="connsiteX284" fmla="*/ 3040786 w 3213926"/>
              <a:gd name="connsiteY284" fmla="*/ 557297 h 3376246"/>
              <a:gd name="connsiteX285" fmla="*/ 3035375 w 3213926"/>
              <a:gd name="connsiteY285" fmla="*/ 530244 h 3376246"/>
              <a:gd name="connsiteX286" fmla="*/ 3024554 w 3213926"/>
              <a:gd name="connsiteY286" fmla="*/ 486959 h 3376246"/>
              <a:gd name="connsiteX287" fmla="*/ 3019143 w 3213926"/>
              <a:gd name="connsiteY287" fmla="*/ 459906 h 3376246"/>
              <a:gd name="connsiteX288" fmla="*/ 3008322 w 3213926"/>
              <a:gd name="connsiteY288" fmla="*/ 443674 h 3376246"/>
              <a:gd name="connsiteX289" fmla="*/ 2997500 w 3213926"/>
              <a:gd name="connsiteY289" fmla="*/ 400388 h 3376246"/>
              <a:gd name="connsiteX290" fmla="*/ 2975858 w 3213926"/>
              <a:gd name="connsiteY290" fmla="*/ 357103 h 3376246"/>
              <a:gd name="connsiteX291" fmla="*/ 2959626 w 3213926"/>
              <a:gd name="connsiteY291" fmla="*/ 319229 h 3376246"/>
              <a:gd name="connsiteX292" fmla="*/ 2954215 w 3213926"/>
              <a:gd name="connsiteY292" fmla="*/ 302997 h 3376246"/>
              <a:gd name="connsiteX293" fmla="*/ 2943394 w 3213926"/>
              <a:gd name="connsiteY293" fmla="*/ 292175 h 3376246"/>
              <a:gd name="connsiteX294" fmla="*/ 2883877 w 3213926"/>
              <a:gd name="connsiteY294" fmla="*/ 221837 h 3376246"/>
              <a:gd name="connsiteX295" fmla="*/ 2851413 w 3213926"/>
              <a:gd name="connsiteY295" fmla="*/ 200194 h 3376246"/>
              <a:gd name="connsiteX296" fmla="*/ 2824360 w 3213926"/>
              <a:gd name="connsiteY296" fmla="*/ 178552 h 3376246"/>
              <a:gd name="connsiteX297" fmla="*/ 2808128 w 3213926"/>
              <a:gd name="connsiteY297" fmla="*/ 167730 h 3376246"/>
              <a:gd name="connsiteX298" fmla="*/ 2775664 w 3213926"/>
              <a:gd name="connsiteY298" fmla="*/ 146088 h 3376246"/>
              <a:gd name="connsiteX299" fmla="*/ 2759432 w 3213926"/>
              <a:gd name="connsiteY299" fmla="*/ 129856 h 3376246"/>
              <a:gd name="connsiteX300" fmla="*/ 2732379 w 3213926"/>
              <a:gd name="connsiteY300" fmla="*/ 113624 h 3376246"/>
              <a:gd name="connsiteX301" fmla="*/ 2716147 w 3213926"/>
              <a:gd name="connsiteY301" fmla="*/ 102803 h 3376246"/>
              <a:gd name="connsiteX302" fmla="*/ 2694504 w 3213926"/>
              <a:gd name="connsiteY302" fmla="*/ 86571 h 3376246"/>
              <a:gd name="connsiteX303" fmla="*/ 2678272 w 3213926"/>
              <a:gd name="connsiteY303" fmla="*/ 81160 h 3376246"/>
              <a:gd name="connsiteX304" fmla="*/ 2656629 w 3213926"/>
              <a:gd name="connsiteY304" fmla="*/ 70339 h 3376246"/>
              <a:gd name="connsiteX305" fmla="*/ 2640397 w 3213926"/>
              <a:gd name="connsiteY305" fmla="*/ 54107 h 3376246"/>
              <a:gd name="connsiteX306" fmla="*/ 2607934 w 3213926"/>
              <a:gd name="connsiteY306" fmla="*/ 43285 h 3376246"/>
              <a:gd name="connsiteX307" fmla="*/ 2580880 w 3213926"/>
              <a:gd name="connsiteY307" fmla="*/ 32464 h 3376246"/>
              <a:gd name="connsiteX308" fmla="*/ 2526774 w 3213926"/>
              <a:gd name="connsiteY308" fmla="*/ 16232 h 3376246"/>
              <a:gd name="connsiteX309" fmla="*/ 2483489 w 3213926"/>
              <a:gd name="connsiteY309" fmla="*/ 10822 h 3376246"/>
              <a:gd name="connsiteX310" fmla="*/ 2359044 w 3213926"/>
              <a:gd name="connsiteY310" fmla="*/ 0 h 3376246"/>
              <a:gd name="connsiteX311" fmla="*/ 2207545 w 3213926"/>
              <a:gd name="connsiteY311" fmla="*/ 5411 h 3376246"/>
              <a:gd name="connsiteX312" fmla="*/ 2175081 w 3213926"/>
              <a:gd name="connsiteY312" fmla="*/ 32464 h 3376246"/>
              <a:gd name="connsiteX313" fmla="*/ 2153439 w 3213926"/>
              <a:gd name="connsiteY313" fmla="*/ 43285 h 3376246"/>
              <a:gd name="connsiteX314" fmla="*/ 2137207 w 3213926"/>
              <a:gd name="connsiteY314" fmla="*/ 59517 h 3376246"/>
              <a:gd name="connsiteX315" fmla="*/ 2120975 w 3213926"/>
              <a:gd name="connsiteY315" fmla="*/ 70339 h 3376246"/>
              <a:gd name="connsiteX316" fmla="*/ 2110154 w 3213926"/>
              <a:gd name="connsiteY316" fmla="*/ 86571 h 3376246"/>
              <a:gd name="connsiteX317" fmla="*/ 2066868 w 3213926"/>
              <a:gd name="connsiteY317" fmla="*/ 129856 h 3376246"/>
              <a:gd name="connsiteX318" fmla="*/ 2039815 w 3213926"/>
              <a:gd name="connsiteY318" fmla="*/ 173141 h 3376246"/>
              <a:gd name="connsiteX319" fmla="*/ 2023583 w 3213926"/>
              <a:gd name="connsiteY319" fmla="*/ 221837 h 3376246"/>
              <a:gd name="connsiteX320" fmla="*/ 2012762 w 3213926"/>
              <a:gd name="connsiteY320" fmla="*/ 243480 h 3376246"/>
              <a:gd name="connsiteX321" fmla="*/ 2001941 w 3213926"/>
              <a:gd name="connsiteY321" fmla="*/ 302997 h 3376246"/>
              <a:gd name="connsiteX322" fmla="*/ 1991119 w 3213926"/>
              <a:gd name="connsiteY322" fmla="*/ 357103 h 3376246"/>
              <a:gd name="connsiteX323" fmla="*/ 1980298 w 3213926"/>
              <a:gd name="connsiteY323" fmla="*/ 405799 h 3376246"/>
              <a:gd name="connsiteX324" fmla="*/ 1974887 w 3213926"/>
              <a:gd name="connsiteY324" fmla="*/ 443674 h 3376246"/>
              <a:gd name="connsiteX325" fmla="*/ 1969477 w 3213926"/>
              <a:gd name="connsiteY325" fmla="*/ 465316 h 3376246"/>
              <a:gd name="connsiteX326" fmla="*/ 1958655 w 3213926"/>
              <a:gd name="connsiteY326" fmla="*/ 508601 h 3376246"/>
              <a:gd name="connsiteX327" fmla="*/ 1953245 w 3213926"/>
              <a:gd name="connsiteY327" fmla="*/ 557297 h 3376246"/>
              <a:gd name="connsiteX328" fmla="*/ 1942423 w 3213926"/>
              <a:gd name="connsiteY328" fmla="*/ 600582 h 3376246"/>
              <a:gd name="connsiteX329" fmla="*/ 1937013 w 3213926"/>
              <a:gd name="connsiteY329" fmla="*/ 725027 h 3376246"/>
              <a:gd name="connsiteX330" fmla="*/ 1931602 w 3213926"/>
              <a:gd name="connsiteY330" fmla="*/ 784545 h 3376246"/>
              <a:gd name="connsiteX331" fmla="*/ 1926192 w 3213926"/>
              <a:gd name="connsiteY331" fmla="*/ 1082130 h 3376246"/>
              <a:gd name="connsiteX332" fmla="*/ 1915370 w 3213926"/>
              <a:gd name="connsiteY332" fmla="*/ 1168701 h 3376246"/>
              <a:gd name="connsiteX333" fmla="*/ 1909960 w 3213926"/>
              <a:gd name="connsiteY333" fmla="*/ 1184933 h 3376246"/>
              <a:gd name="connsiteX334" fmla="*/ 1904549 w 3213926"/>
              <a:gd name="connsiteY334" fmla="*/ 1211986 h 3376246"/>
              <a:gd name="connsiteX335" fmla="*/ 1893728 w 3213926"/>
              <a:gd name="connsiteY335" fmla="*/ 1249861 h 3376246"/>
              <a:gd name="connsiteX336" fmla="*/ 1882906 w 3213926"/>
              <a:gd name="connsiteY336" fmla="*/ 1287735 h 3376246"/>
              <a:gd name="connsiteX337" fmla="*/ 1872085 w 3213926"/>
              <a:gd name="connsiteY337" fmla="*/ 1303967 h 3376246"/>
              <a:gd name="connsiteX338" fmla="*/ 1861264 w 3213926"/>
              <a:gd name="connsiteY338" fmla="*/ 1336431 h 3376246"/>
              <a:gd name="connsiteX339" fmla="*/ 1855853 w 3213926"/>
              <a:gd name="connsiteY339" fmla="*/ 1352663 h 3376246"/>
              <a:gd name="connsiteX340" fmla="*/ 1850442 w 3213926"/>
              <a:gd name="connsiteY340" fmla="*/ 1368895 h 3376246"/>
              <a:gd name="connsiteX341" fmla="*/ 1839621 w 3213926"/>
              <a:gd name="connsiteY341" fmla="*/ 1385127 h 3376246"/>
              <a:gd name="connsiteX342" fmla="*/ 1823389 w 3213926"/>
              <a:gd name="connsiteY342" fmla="*/ 1439233 h 3376246"/>
              <a:gd name="connsiteX343" fmla="*/ 1817979 w 3213926"/>
              <a:gd name="connsiteY343" fmla="*/ 1455465 h 3376246"/>
              <a:gd name="connsiteX344" fmla="*/ 1807157 w 3213926"/>
              <a:gd name="connsiteY344" fmla="*/ 1493340 h 3376246"/>
              <a:gd name="connsiteX345" fmla="*/ 1796336 w 3213926"/>
              <a:gd name="connsiteY345" fmla="*/ 1509572 h 3376246"/>
              <a:gd name="connsiteX346" fmla="*/ 1774693 w 3213926"/>
              <a:gd name="connsiteY346" fmla="*/ 1552857 h 3376246"/>
              <a:gd name="connsiteX347" fmla="*/ 1769283 w 3213926"/>
              <a:gd name="connsiteY347" fmla="*/ 1569089 h 3376246"/>
              <a:gd name="connsiteX348" fmla="*/ 1753051 w 3213926"/>
              <a:gd name="connsiteY348" fmla="*/ 1574500 h 3376246"/>
              <a:gd name="connsiteX349" fmla="*/ 1736819 w 3213926"/>
              <a:gd name="connsiteY349" fmla="*/ 1585321 h 3376246"/>
              <a:gd name="connsiteX350" fmla="*/ 1628606 w 3213926"/>
              <a:gd name="connsiteY350" fmla="*/ 1601553 h 337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3213926" h="3376246">
                <a:moveTo>
                  <a:pt x="1628606" y="1601553"/>
                </a:moveTo>
                <a:lnTo>
                  <a:pt x="1628606" y="1601553"/>
                </a:lnTo>
                <a:cubicBezTo>
                  <a:pt x="1565482" y="1599749"/>
                  <a:pt x="1502296" y="1599461"/>
                  <a:pt x="1439233" y="1596142"/>
                </a:cubicBezTo>
                <a:cubicBezTo>
                  <a:pt x="1433538" y="1595842"/>
                  <a:pt x="1428534" y="1592115"/>
                  <a:pt x="1423001" y="1590732"/>
                </a:cubicBezTo>
                <a:cubicBezTo>
                  <a:pt x="1414079" y="1588502"/>
                  <a:pt x="1404966" y="1587125"/>
                  <a:pt x="1395948" y="1585321"/>
                </a:cubicBezTo>
                <a:cubicBezTo>
                  <a:pt x="1392341" y="1581714"/>
                  <a:pt x="1387956" y="1578745"/>
                  <a:pt x="1385126" y="1574500"/>
                </a:cubicBezTo>
                <a:cubicBezTo>
                  <a:pt x="1362606" y="1540720"/>
                  <a:pt x="1383325" y="1565484"/>
                  <a:pt x="1368895" y="1536625"/>
                </a:cubicBezTo>
                <a:cubicBezTo>
                  <a:pt x="1365987" y="1530809"/>
                  <a:pt x="1361680" y="1525804"/>
                  <a:pt x="1358073" y="1520393"/>
                </a:cubicBezTo>
                <a:cubicBezTo>
                  <a:pt x="1356270" y="1511375"/>
                  <a:pt x="1354658" y="1502317"/>
                  <a:pt x="1352663" y="1493340"/>
                </a:cubicBezTo>
                <a:cubicBezTo>
                  <a:pt x="1351050" y="1486081"/>
                  <a:pt x="1348475" y="1479032"/>
                  <a:pt x="1347252" y="1471697"/>
                </a:cubicBezTo>
                <a:cubicBezTo>
                  <a:pt x="1344861" y="1457354"/>
                  <a:pt x="1344052" y="1442784"/>
                  <a:pt x="1341841" y="1428412"/>
                </a:cubicBezTo>
                <a:cubicBezTo>
                  <a:pt x="1333864" y="1376558"/>
                  <a:pt x="1340238" y="1421996"/>
                  <a:pt x="1331020" y="1385127"/>
                </a:cubicBezTo>
                <a:cubicBezTo>
                  <a:pt x="1328789" y="1376205"/>
                  <a:pt x="1328029" y="1366946"/>
                  <a:pt x="1325609" y="1358074"/>
                </a:cubicBezTo>
                <a:cubicBezTo>
                  <a:pt x="1322608" y="1347069"/>
                  <a:pt x="1318395" y="1336431"/>
                  <a:pt x="1314788" y="1325610"/>
                </a:cubicBezTo>
                <a:cubicBezTo>
                  <a:pt x="1308719" y="1307402"/>
                  <a:pt x="1309251" y="1306452"/>
                  <a:pt x="1298556" y="1287735"/>
                </a:cubicBezTo>
                <a:cubicBezTo>
                  <a:pt x="1295330" y="1282089"/>
                  <a:pt x="1291342" y="1276914"/>
                  <a:pt x="1287735" y="1271503"/>
                </a:cubicBezTo>
                <a:cubicBezTo>
                  <a:pt x="1285931" y="1262485"/>
                  <a:pt x="1284744" y="1253322"/>
                  <a:pt x="1282324" y="1244450"/>
                </a:cubicBezTo>
                <a:cubicBezTo>
                  <a:pt x="1279323" y="1233445"/>
                  <a:pt x="1271503" y="1211986"/>
                  <a:pt x="1271503" y="1211986"/>
                </a:cubicBezTo>
                <a:cubicBezTo>
                  <a:pt x="1269699" y="1190343"/>
                  <a:pt x="1268962" y="1168585"/>
                  <a:pt x="1266092" y="1147058"/>
                </a:cubicBezTo>
                <a:cubicBezTo>
                  <a:pt x="1265338" y="1141405"/>
                  <a:pt x="1261222" y="1136504"/>
                  <a:pt x="1260681" y="1130826"/>
                </a:cubicBezTo>
                <a:cubicBezTo>
                  <a:pt x="1254207" y="1062848"/>
                  <a:pt x="1260770" y="1051886"/>
                  <a:pt x="1249860" y="1000971"/>
                </a:cubicBezTo>
                <a:cubicBezTo>
                  <a:pt x="1246744" y="986428"/>
                  <a:pt x="1243742" y="971794"/>
                  <a:pt x="1239039" y="957685"/>
                </a:cubicBezTo>
                <a:cubicBezTo>
                  <a:pt x="1237235" y="952274"/>
                  <a:pt x="1236179" y="946554"/>
                  <a:pt x="1233628" y="941453"/>
                </a:cubicBezTo>
                <a:cubicBezTo>
                  <a:pt x="1230720" y="935637"/>
                  <a:pt x="1225448" y="931164"/>
                  <a:pt x="1222807" y="925222"/>
                </a:cubicBezTo>
                <a:cubicBezTo>
                  <a:pt x="1218174" y="914798"/>
                  <a:pt x="1215593" y="903579"/>
                  <a:pt x="1211986" y="892758"/>
                </a:cubicBezTo>
                <a:lnTo>
                  <a:pt x="1201164" y="860294"/>
                </a:lnTo>
                <a:lnTo>
                  <a:pt x="1190343" y="827830"/>
                </a:lnTo>
                <a:cubicBezTo>
                  <a:pt x="1188539" y="822419"/>
                  <a:pt x="1186315" y="817131"/>
                  <a:pt x="1184932" y="811598"/>
                </a:cubicBezTo>
                <a:cubicBezTo>
                  <a:pt x="1183129" y="804384"/>
                  <a:pt x="1182451" y="796790"/>
                  <a:pt x="1179522" y="789955"/>
                </a:cubicBezTo>
                <a:cubicBezTo>
                  <a:pt x="1176960" y="783978"/>
                  <a:pt x="1171926" y="779369"/>
                  <a:pt x="1168700" y="773723"/>
                </a:cubicBezTo>
                <a:cubicBezTo>
                  <a:pt x="1164698" y="766720"/>
                  <a:pt x="1161056" y="759494"/>
                  <a:pt x="1157879" y="752081"/>
                </a:cubicBezTo>
                <a:cubicBezTo>
                  <a:pt x="1155632" y="746839"/>
                  <a:pt x="1155402" y="740740"/>
                  <a:pt x="1152468" y="735849"/>
                </a:cubicBezTo>
                <a:cubicBezTo>
                  <a:pt x="1149843" y="731475"/>
                  <a:pt x="1145254" y="728634"/>
                  <a:pt x="1141647" y="725027"/>
                </a:cubicBezTo>
                <a:cubicBezTo>
                  <a:pt x="1139844" y="717813"/>
                  <a:pt x="1139563" y="710036"/>
                  <a:pt x="1136237" y="703385"/>
                </a:cubicBezTo>
                <a:cubicBezTo>
                  <a:pt x="1133956" y="698822"/>
                  <a:pt x="1127696" y="697127"/>
                  <a:pt x="1125415" y="692564"/>
                </a:cubicBezTo>
                <a:cubicBezTo>
                  <a:pt x="1105471" y="652677"/>
                  <a:pt x="1134385" y="685300"/>
                  <a:pt x="1109183" y="660100"/>
                </a:cubicBezTo>
                <a:lnTo>
                  <a:pt x="1087541" y="595172"/>
                </a:lnTo>
                <a:cubicBezTo>
                  <a:pt x="1085737" y="589761"/>
                  <a:pt x="1085294" y="583686"/>
                  <a:pt x="1082130" y="578940"/>
                </a:cubicBezTo>
                <a:cubicBezTo>
                  <a:pt x="1078523" y="573529"/>
                  <a:pt x="1074217" y="568524"/>
                  <a:pt x="1071309" y="562708"/>
                </a:cubicBezTo>
                <a:cubicBezTo>
                  <a:pt x="1066984" y="554059"/>
                  <a:pt x="1062799" y="532924"/>
                  <a:pt x="1060487" y="524833"/>
                </a:cubicBezTo>
                <a:cubicBezTo>
                  <a:pt x="1058920" y="519349"/>
                  <a:pt x="1056460" y="514134"/>
                  <a:pt x="1055077" y="508601"/>
                </a:cubicBezTo>
                <a:cubicBezTo>
                  <a:pt x="1052847" y="499679"/>
                  <a:pt x="1052895" y="490159"/>
                  <a:pt x="1049666" y="481548"/>
                </a:cubicBezTo>
                <a:cubicBezTo>
                  <a:pt x="1047383" y="475459"/>
                  <a:pt x="1041753" y="471132"/>
                  <a:pt x="1038845" y="465316"/>
                </a:cubicBezTo>
                <a:cubicBezTo>
                  <a:pt x="1036294" y="460215"/>
                  <a:pt x="1035985" y="454185"/>
                  <a:pt x="1033434" y="449084"/>
                </a:cubicBezTo>
                <a:cubicBezTo>
                  <a:pt x="1030526" y="443268"/>
                  <a:pt x="1025521" y="438668"/>
                  <a:pt x="1022613" y="432852"/>
                </a:cubicBezTo>
                <a:cubicBezTo>
                  <a:pt x="1020062" y="427751"/>
                  <a:pt x="1019753" y="421721"/>
                  <a:pt x="1017202" y="416620"/>
                </a:cubicBezTo>
                <a:cubicBezTo>
                  <a:pt x="1007126" y="396469"/>
                  <a:pt x="1005108" y="402106"/>
                  <a:pt x="990149" y="384156"/>
                </a:cubicBezTo>
                <a:cubicBezTo>
                  <a:pt x="985986" y="379161"/>
                  <a:pt x="983610" y="372819"/>
                  <a:pt x="979328" y="367925"/>
                </a:cubicBezTo>
                <a:cubicBezTo>
                  <a:pt x="970930" y="358327"/>
                  <a:pt x="959348" y="351483"/>
                  <a:pt x="952274" y="340871"/>
                </a:cubicBezTo>
                <a:cubicBezTo>
                  <a:pt x="932435" y="311112"/>
                  <a:pt x="952274" y="336362"/>
                  <a:pt x="925221" y="313818"/>
                </a:cubicBezTo>
                <a:cubicBezTo>
                  <a:pt x="907270" y="298859"/>
                  <a:pt x="912909" y="296841"/>
                  <a:pt x="892757" y="286765"/>
                </a:cubicBezTo>
                <a:cubicBezTo>
                  <a:pt x="887656" y="284214"/>
                  <a:pt x="881626" y="283905"/>
                  <a:pt x="876525" y="281354"/>
                </a:cubicBezTo>
                <a:cubicBezTo>
                  <a:pt x="870709" y="278446"/>
                  <a:pt x="866109" y="273441"/>
                  <a:pt x="860293" y="270533"/>
                </a:cubicBezTo>
                <a:cubicBezTo>
                  <a:pt x="855192" y="267982"/>
                  <a:pt x="849545" y="266689"/>
                  <a:pt x="844061" y="265122"/>
                </a:cubicBezTo>
                <a:cubicBezTo>
                  <a:pt x="826225" y="260026"/>
                  <a:pt x="813970" y="258021"/>
                  <a:pt x="795366" y="254301"/>
                </a:cubicBezTo>
                <a:cubicBezTo>
                  <a:pt x="782741" y="256104"/>
                  <a:pt x="770222" y="258962"/>
                  <a:pt x="757491" y="259711"/>
                </a:cubicBezTo>
                <a:cubicBezTo>
                  <a:pt x="678190" y="264376"/>
                  <a:pt x="519422" y="270533"/>
                  <a:pt x="519422" y="270533"/>
                </a:cubicBezTo>
                <a:cubicBezTo>
                  <a:pt x="514011" y="275944"/>
                  <a:pt x="509068" y="281866"/>
                  <a:pt x="503190" y="286765"/>
                </a:cubicBezTo>
                <a:cubicBezTo>
                  <a:pt x="498194" y="290928"/>
                  <a:pt x="491556" y="292988"/>
                  <a:pt x="486958" y="297586"/>
                </a:cubicBezTo>
                <a:cubicBezTo>
                  <a:pt x="462484" y="322060"/>
                  <a:pt x="491506" y="308695"/>
                  <a:pt x="459905" y="319229"/>
                </a:cubicBezTo>
                <a:cubicBezTo>
                  <a:pt x="439910" y="349222"/>
                  <a:pt x="460524" y="325498"/>
                  <a:pt x="432852" y="340871"/>
                </a:cubicBezTo>
                <a:cubicBezTo>
                  <a:pt x="421483" y="347187"/>
                  <a:pt x="412726" y="358401"/>
                  <a:pt x="400388" y="362514"/>
                </a:cubicBezTo>
                <a:lnTo>
                  <a:pt x="367924" y="373335"/>
                </a:lnTo>
                <a:cubicBezTo>
                  <a:pt x="354322" y="414137"/>
                  <a:pt x="374252" y="365423"/>
                  <a:pt x="346281" y="400388"/>
                </a:cubicBezTo>
                <a:cubicBezTo>
                  <a:pt x="342718" y="404842"/>
                  <a:pt x="343805" y="411729"/>
                  <a:pt x="340871" y="416620"/>
                </a:cubicBezTo>
                <a:cubicBezTo>
                  <a:pt x="335730" y="425188"/>
                  <a:pt x="321192" y="433347"/>
                  <a:pt x="313818" y="438263"/>
                </a:cubicBezTo>
                <a:cubicBezTo>
                  <a:pt x="306604" y="449084"/>
                  <a:pt x="296288" y="458389"/>
                  <a:pt x="292175" y="470727"/>
                </a:cubicBezTo>
                <a:cubicBezTo>
                  <a:pt x="290371" y="476138"/>
                  <a:pt x="289534" y="481973"/>
                  <a:pt x="286764" y="486959"/>
                </a:cubicBezTo>
                <a:cubicBezTo>
                  <a:pt x="280448" y="498328"/>
                  <a:pt x="269235" y="507085"/>
                  <a:pt x="265122" y="519423"/>
                </a:cubicBezTo>
                <a:cubicBezTo>
                  <a:pt x="251521" y="560223"/>
                  <a:pt x="269868" y="509932"/>
                  <a:pt x="248890" y="551887"/>
                </a:cubicBezTo>
                <a:cubicBezTo>
                  <a:pt x="240791" y="568086"/>
                  <a:pt x="244243" y="576647"/>
                  <a:pt x="238068" y="595172"/>
                </a:cubicBezTo>
                <a:cubicBezTo>
                  <a:pt x="235517" y="602824"/>
                  <a:pt x="230242" y="609325"/>
                  <a:pt x="227247" y="616814"/>
                </a:cubicBezTo>
                <a:cubicBezTo>
                  <a:pt x="223011" y="627405"/>
                  <a:pt x="220033" y="638457"/>
                  <a:pt x="216426" y="649278"/>
                </a:cubicBezTo>
                <a:cubicBezTo>
                  <a:pt x="214622" y="654689"/>
                  <a:pt x="214179" y="660764"/>
                  <a:pt x="211015" y="665510"/>
                </a:cubicBezTo>
                <a:cubicBezTo>
                  <a:pt x="200437" y="681378"/>
                  <a:pt x="199263" y="680055"/>
                  <a:pt x="194783" y="697974"/>
                </a:cubicBezTo>
                <a:cubicBezTo>
                  <a:pt x="192553" y="706896"/>
                  <a:pt x="191603" y="716105"/>
                  <a:pt x="189373" y="725027"/>
                </a:cubicBezTo>
                <a:cubicBezTo>
                  <a:pt x="187990" y="730560"/>
                  <a:pt x="185529" y="735775"/>
                  <a:pt x="183962" y="741259"/>
                </a:cubicBezTo>
                <a:cubicBezTo>
                  <a:pt x="181919" y="748409"/>
                  <a:pt x="180903" y="755847"/>
                  <a:pt x="178551" y="762902"/>
                </a:cubicBezTo>
                <a:cubicBezTo>
                  <a:pt x="175480" y="772116"/>
                  <a:pt x="171140" y="780861"/>
                  <a:pt x="167730" y="789955"/>
                </a:cubicBezTo>
                <a:cubicBezTo>
                  <a:pt x="165727" y="795295"/>
                  <a:pt x="164566" y="800945"/>
                  <a:pt x="162319" y="806187"/>
                </a:cubicBezTo>
                <a:cubicBezTo>
                  <a:pt x="159142" y="813601"/>
                  <a:pt x="154675" y="820416"/>
                  <a:pt x="151498" y="827830"/>
                </a:cubicBezTo>
                <a:cubicBezTo>
                  <a:pt x="149251" y="833072"/>
                  <a:pt x="149251" y="839317"/>
                  <a:pt x="146087" y="844062"/>
                </a:cubicBezTo>
                <a:cubicBezTo>
                  <a:pt x="141842" y="850429"/>
                  <a:pt x="135266" y="854883"/>
                  <a:pt x="129855" y="860294"/>
                </a:cubicBezTo>
                <a:lnTo>
                  <a:pt x="108213" y="925222"/>
                </a:lnTo>
                <a:cubicBezTo>
                  <a:pt x="106410" y="930632"/>
                  <a:pt x="105965" y="936708"/>
                  <a:pt x="102802" y="941453"/>
                </a:cubicBezTo>
                <a:cubicBezTo>
                  <a:pt x="99195" y="946864"/>
                  <a:pt x="94889" y="951869"/>
                  <a:pt x="91981" y="957685"/>
                </a:cubicBezTo>
                <a:cubicBezTo>
                  <a:pt x="87654" y="966339"/>
                  <a:pt x="83473" y="987463"/>
                  <a:pt x="81160" y="995560"/>
                </a:cubicBezTo>
                <a:cubicBezTo>
                  <a:pt x="79593" y="1001044"/>
                  <a:pt x="77316" y="1006308"/>
                  <a:pt x="75749" y="1011792"/>
                </a:cubicBezTo>
                <a:cubicBezTo>
                  <a:pt x="73706" y="1018942"/>
                  <a:pt x="72475" y="1026312"/>
                  <a:pt x="70338" y="1033435"/>
                </a:cubicBezTo>
                <a:cubicBezTo>
                  <a:pt x="70326" y="1033473"/>
                  <a:pt x="56817" y="1073995"/>
                  <a:pt x="54106" y="1082130"/>
                </a:cubicBezTo>
                <a:lnTo>
                  <a:pt x="48696" y="1098362"/>
                </a:lnTo>
                <a:lnTo>
                  <a:pt x="43285" y="1114594"/>
                </a:lnTo>
                <a:cubicBezTo>
                  <a:pt x="41481" y="1204772"/>
                  <a:pt x="40691" y="1294975"/>
                  <a:pt x="37874" y="1385127"/>
                </a:cubicBezTo>
                <a:cubicBezTo>
                  <a:pt x="37083" y="1410429"/>
                  <a:pt x="33384" y="1435579"/>
                  <a:pt x="32464" y="1460876"/>
                </a:cubicBezTo>
                <a:cubicBezTo>
                  <a:pt x="23857" y="1697586"/>
                  <a:pt x="50681" y="1611834"/>
                  <a:pt x="21642" y="1698945"/>
                </a:cubicBezTo>
                <a:cubicBezTo>
                  <a:pt x="19839" y="1754855"/>
                  <a:pt x="17901" y="1810761"/>
                  <a:pt x="16232" y="1866675"/>
                </a:cubicBezTo>
                <a:cubicBezTo>
                  <a:pt x="14294" y="1931599"/>
                  <a:pt x="13771" y="1996572"/>
                  <a:pt x="10821" y="2061458"/>
                </a:cubicBezTo>
                <a:cubicBezTo>
                  <a:pt x="9211" y="2096875"/>
                  <a:pt x="8239" y="2096254"/>
                  <a:pt x="0" y="2120975"/>
                </a:cubicBezTo>
                <a:cubicBezTo>
                  <a:pt x="3607" y="2142618"/>
                  <a:pt x="3883" y="2165088"/>
                  <a:pt x="10821" y="2185903"/>
                </a:cubicBezTo>
                <a:cubicBezTo>
                  <a:pt x="14428" y="2196724"/>
                  <a:pt x="18875" y="2207301"/>
                  <a:pt x="21642" y="2218367"/>
                </a:cubicBezTo>
                <a:cubicBezTo>
                  <a:pt x="28436" y="2245543"/>
                  <a:pt x="24701" y="2232955"/>
                  <a:pt x="32464" y="2256242"/>
                </a:cubicBezTo>
                <a:cubicBezTo>
                  <a:pt x="51579" y="2370945"/>
                  <a:pt x="34963" y="2261732"/>
                  <a:pt x="43285" y="2532185"/>
                </a:cubicBezTo>
                <a:cubicBezTo>
                  <a:pt x="44396" y="2568284"/>
                  <a:pt x="45816" y="2604397"/>
                  <a:pt x="48696" y="2640398"/>
                </a:cubicBezTo>
                <a:cubicBezTo>
                  <a:pt x="49429" y="2649565"/>
                  <a:pt x="52708" y="2658362"/>
                  <a:pt x="54106" y="2667451"/>
                </a:cubicBezTo>
                <a:cubicBezTo>
                  <a:pt x="56317" y="2681823"/>
                  <a:pt x="55691" y="2696708"/>
                  <a:pt x="59517" y="2710736"/>
                </a:cubicBezTo>
                <a:cubicBezTo>
                  <a:pt x="61228" y="2717010"/>
                  <a:pt x="67430" y="2721152"/>
                  <a:pt x="70338" y="2726968"/>
                </a:cubicBezTo>
                <a:cubicBezTo>
                  <a:pt x="72889" y="2732069"/>
                  <a:pt x="73945" y="2737789"/>
                  <a:pt x="75749" y="2743200"/>
                </a:cubicBezTo>
                <a:cubicBezTo>
                  <a:pt x="79989" y="2781353"/>
                  <a:pt x="79189" y="2786964"/>
                  <a:pt x="86570" y="2818949"/>
                </a:cubicBezTo>
                <a:cubicBezTo>
                  <a:pt x="89914" y="2833441"/>
                  <a:pt x="92689" y="2848125"/>
                  <a:pt x="97392" y="2862235"/>
                </a:cubicBezTo>
                <a:cubicBezTo>
                  <a:pt x="100999" y="2873056"/>
                  <a:pt x="105447" y="2883632"/>
                  <a:pt x="108213" y="2894698"/>
                </a:cubicBezTo>
                <a:cubicBezTo>
                  <a:pt x="109871" y="2901329"/>
                  <a:pt x="118375" y="2940053"/>
                  <a:pt x="124445" y="2954216"/>
                </a:cubicBezTo>
                <a:cubicBezTo>
                  <a:pt x="127622" y="2961629"/>
                  <a:pt x="132089" y="2968445"/>
                  <a:pt x="135266" y="2975858"/>
                </a:cubicBezTo>
                <a:cubicBezTo>
                  <a:pt x="137513" y="2981100"/>
                  <a:pt x="137847" y="2987138"/>
                  <a:pt x="140677" y="2992090"/>
                </a:cubicBezTo>
                <a:cubicBezTo>
                  <a:pt x="145151" y="2999920"/>
                  <a:pt x="151498" y="3006519"/>
                  <a:pt x="156909" y="3013733"/>
                </a:cubicBezTo>
                <a:cubicBezTo>
                  <a:pt x="158712" y="3020947"/>
                  <a:pt x="158994" y="3028724"/>
                  <a:pt x="162319" y="3035375"/>
                </a:cubicBezTo>
                <a:cubicBezTo>
                  <a:pt x="164600" y="3039938"/>
                  <a:pt x="170860" y="3041634"/>
                  <a:pt x="173141" y="3046197"/>
                </a:cubicBezTo>
                <a:cubicBezTo>
                  <a:pt x="176466" y="3052848"/>
                  <a:pt x="175622" y="3061004"/>
                  <a:pt x="178551" y="3067839"/>
                </a:cubicBezTo>
                <a:cubicBezTo>
                  <a:pt x="181187" y="3073989"/>
                  <a:pt x="203760" y="3103255"/>
                  <a:pt x="205605" y="3105714"/>
                </a:cubicBezTo>
                <a:cubicBezTo>
                  <a:pt x="207408" y="3111125"/>
                  <a:pt x="208081" y="3117055"/>
                  <a:pt x="211015" y="3121946"/>
                </a:cubicBezTo>
                <a:cubicBezTo>
                  <a:pt x="213640" y="3126320"/>
                  <a:pt x="219007" y="3128522"/>
                  <a:pt x="221837" y="3132767"/>
                </a:cubicBezTo>
                <a:cubicBezTo>
                  <a:pt x="226311" y="3139478"/>
                  <a:pt x="228656" y="3147407"/>
                  <a:pt x="232658" y="3154410"/>
                </a:cubicBezTo>
                <a:cubicBezTo>
                  <a:pt x="235884" y="3160056"/>
                  <a:pt x="240838" y="3164700"/>
                  <a:pt x="243479" y="3170642"/>
                </a:cubicBezTo>
                <a:cubicBezTo>
                  <a:pt x="248112" y="3181066"/>
                  <a:pt x="250693" y="3192285"/>
                  <a:pt x="254300" y="3203106"/>
                </a:cubicBezTo>
                <a:cubicBezTo>
                  <a:pt x="256104" y="3208517"/>
                  <a:pt x="254965" y="3216174"/>
                  <a:pt x="259711" y="3219338"/>
                </a:cubicBezTo>
                <a:lnTo>
                  <a:pt x="275943" y="3230159"/>
                </a:lnTo>
                <a:cubicBezTo>
                  <a:pt x="277747" y="3235570"/>
                  <a:pt x="278190" y="3241646"/>
                  <a:pt x="281354" y="3246391"/>
                </a:cubicBezTo>
                <a:cubicBezTo>
                  <a:pt x="293211" y="3264176"/>
                  <a:pt x="298845" y="3260967"/>
                  <a:pt x="313818" y="3273444"/>
                </a:cubicBezTo>
                <a:cubicBezTo>
                  <a:pt x="319696" y="3278343"/>
                  <a:pt x="324010" y="3284978"/>
                  <a:pt x="330050" y="3289676"/>
                </a:cubicBezTo>
                <a:cubicBezTo>
                  <a:pt x="357958" y="3311383"/>
                  <a:pt x="354253" y="3308566"/>
                  <a:pt x="378745" y="3316729"/>
                </a:cubicBezTo>
                <a:cubicBezTo>
                  <a:pt x="382352" y="3320336"/>
                  <a:pt x="385004" y="3325270"/>
                  <a:pt x="389567" y="3327551"/>
                </a:cubicBezTo>
                <a:cubicBezTo>
                  <a:pt x="399769" y="3332652"/>
                  <a:pt x="411210" y="3334765"/>
                  <a:pt x="422031" y="3338372"/>
                </a:cubicBezTo>
                <a:cubicBezTo>
                  <a:pt x="427442" y="3340175"/>
                  <a:pt x="433162" y="3341231"/>
                  <a:pt x="438263" y="3343782"/>
                </a:cubicBezTo>
                <a:cubicBezTo>
                  <a:pt x="452691" y="3350996"/>
                  <a:pt x="465541" y="3363424"/>
                  <a:pt x="481548" y="3365425"/>
                </a:cubicBezTo>
                <a:cubicBezTo>
                  <a:pt x="537488" y="3372418"/>
                  <a:pt x="510438" y="3368780"/>
                  <a:pt x="562708" y="3376246"/>
                </a:cubicBezTo>
                <a:cubicBezTo>
                  <a:pt x="597886" y="3375147"/>
                  <a:pt x="732811" y="3374362"/>
                  <a:pt x="795366" y="3365425"/>
                </a:cubicBezTo>
                <a:cubicBezTo>
                  <a:pt x="808764" y="3363511"/>
                  <a:pt x="817116" y="3356845"/>
                  <a:pt x="827829" y="3349193"/>
                </a:cubicBezTo>
                <a:cubicBezTo>
                  <a:pt x="835167" y="3343952"/>
                  <a:pt x="841406" y="3336994"/>
                  <a:pt x="849472" y="3332961"/>
                </a:cubicBezTo>
                <a:cubicBezTo>
                  <a:pt x="856123" y="3329636"/>
                  <a:pt x="863901" y="3329354"/>
                  <a:pt x="871115" y="3327551"/>
                </a:cubicBezTo>
                <a:cubicBezTo>
                  <a:pt x="893417" y="3305247"/>
                  <a:pt x="867958" y="3326706"/>
                  <a:pt x="908989" y="3311319"/>
                </a:cubicBezTo>
                <a:cubicBezTo>
                  <a:pt x="915078" y="3309036"/>
                  <a:pt x="919575" y="3303723"/>
                  <a:pt x="925221" y="3300497"/>
                </a:cubicBezTo>
                <a:cubicBezTo>
                  <a:pt x="932224" y="3296495"/>
                  <a:pt x="939450" y="3292853"/>
                  <a:pt x="946864" y="3289676"/>
                </a:cubicBezTo>
                <a:cubicBezTo>
                  <a:pt x="952106" y="3287429"/>
                  <a:pt x="957995" y="3286816"/>
                  <a:pt x="963096" y="3284265"/>
                </a:cubicBezTo>
                <a:cubicBezTo>
                  <a:pt x="968912" y="3281357"/>
                  <a:pt x="973682" y="3276670"/>
                  <a:pt x="979328" y="3273444"/>
                </a:cubicBezTo>
                <a:cubicBezTo>
                  <a:pt x="986331" y="3269442"/>
                  <a:pt x="993756" y="3266230"/>
                  <a:pt x="1000970" y="3262623"/>
                </a:cubicBezTo>
                <a:cubicBezTo>
                  <a:pt x="1004577" y="3257212"/>
                  <a:pt x="1007194" y="3250989"/>
                  <a:pt x="1011792" y="3246391"/>
                </a:cubicBezTo>
                <a:cubicBezTo>
                  <a:pt x="1016390" y="3241793"/>
                  <a:pt x="1022945" y="3239631"/>
                  <a:pt x="1028023" y="3235569"/>
                </a:cubicBezTo>
                <a:cubicBezTo>
                  <a:pt x="1066553" y="3204744"/>
                  <a:pt x="1005142" y="3247216"/>
                  <a:pt x="1055077" y="3213927"/>
                </a:cubicBezTo>
                <a:cubicBezTo>
                  <a:pt x="1062291" y="3203106"/>
                  <a:pt x="1067523" y="3190659"/>
                  <a:pt x="1076719" y="3181463"/>
                </a:cubicBezTo>
                <a:lnTo>
                  <a:pt x="1098362" y="3159820"/>
                </a:lnTo>
                <a:cubicBezTo>
                  <a:pt x="1100166" y="3154409"/>
                  <a:pt x="1101222" y="3148689"/>
                  <a:pt x="1103773" y="3143588"/>
                </a:cubicBezTo>
                <a:cubicBezTo>
                  <a:pt x="1111307" y="3128520"/>
                  <a:pt x="1118858" y="3123092"/>
                  <a:pt x="1130826" y="3111125"/>
                </a:cubicBezTo>
                <a:cubicBezTo>
                  <a:pt x="1141172" y="3080089"/>
                  <a:pt x="1129233" y="3107838"/>
                  <a:pt x="1147058" y="3084071"/>
                </a:cubicBezTo>
                <a:cubicBezTo>
                  <a:pt x="1154861" y="3073666"/>
                  <a:pt x="1168700" y="3051607"/>
                  <a:pt x="1168700" y="3051607"/>
                </a:cubicBezTo>
                <a:cubicBezTo>
                  <a:pt x="1170504" y="3044393"/>
                  <a:pt x="1170170" y="3036271"/>
                  <a:pt x="1174111" y="3029965"/>
                </a:cubicBezTo>
                <a:cubicBezTo>
                  <a:pt x="1179518" y="3021313"/>
                  <a:pt x="1195754" y="3008322"/>
                  <a:pt x="1195754" y="3008322"/>
                </a:cubicBezTo>
                <a:cubicBezTo>
                  <a:pt x="1210065" y="2951073"/>
                  <a:pt x="1190634" y="3018489"/>
                  <a:pt x="1211986" y="2970448"/>
                </a:cubicBezTo>
                <a:cubicBezTo>
                  <a:pt x="1216619" y="2960024"/>
                  <a:pt x="1219200" y="2948805"/>
                  <a:pt x="1222807" y="2937984"/>
                </a:cubicBezTo>
                <a:lnTo>
                  <a:pt x="1233628" y="2905520"/>
                </a:lnTo>
                <a:cubicBezTo>
                  <a:pt x="1237511" y="2889989"/>
                  <a:pt x="1243275" y="2864583"/>
                  <a:pt x="1249860" y="2851413"/>
                </a:cubicBezTo>
                <a:cubicBezTo>
                  <a:pt x="1253467" y="2844199"/>
                  <a:pt x="1257685" y="2837260"/>
                  <a:pt x="1260681" y="2829771"/>
                </a:cubicBezTo>
                <a:cubicBezTo>
                  <a:pt x="1287428" y="2762906"/>
                  <a:pt x="1256945" y="2826424"/>
                  <a:pt x="1282324" y="2775664"/>
                </a:cubicBezTo>
                <a:cubicBezTo>
                  <a:pt x="1284128" y="2766646"/>
                  <a:pt x="1285505" y="2757533"/>
                  <a:pt x="1287735" y="2748611"/>
                </a:cubicBezTo>
                <a:cubicBezTo>
                  <a:pt x="1289118" y="2743078"/>
                  <a:pt x="1291762" y="2737912"/>
                  <a:pt x="1293145" y="2732379"/>
                </a:cubicBezTo>
                <a:cubicBezTo>
                  <a:pt x="1295375" y="2723457"/>
                  <a:pt x="1296136" y="2714198"/>
                  <a:pt x="1298556" y="2705326"/>
                </a:cubicBezTo>
                <a:cubicBezTo>
                  <a:pt x="1298561" y="2705307"/>
                  <a:pt x="1312079" y="2664755"/>
                  <a:pt x="1314788" y="2656630"/>
                </a:cubicBezTo>
                <a:cubicBezTo>
                  <a:pt x="1316592" y="2651219"/>
                  <a:pt x="1318816" y="2645931"/>
                  <a:pt x="1320199" y="2640398"/>
                </a:cubicBezTo>
                <a:cubicBezTo>
                  <a:pt x="1322002" y="2633184"/>
                  <a:pt x="1323996" y="2626014"/>
                  <a:pt x="1325609" y="2618755"/>
                </a:cubicBezTo>
                <a:cubicBezTo>
                  <a:pt x="1327604" y="2609778"/>
                  <a:pt x="1328600" y="2600574"/>
                  <a:pt x="1331020" y="2591702"/>
                </a:cubicBezTo>
                <a:cubicBezTo>
                  <a:pt x="1334021" y="2580697"/>
                  <a:pt x="1338234" y="2570059"/>
                  <a:pt x="1341841" y="2559238"/>
                </a:cubicBezTo>
                <a:lnTo>
                  <a:pt x="1347252" y="2543006"/>
                </a:lnTo>
                <a:cubicBezTo>
                  <a:pt x="1349056" y="2537595"/>
                  <a:pt x="1351280" y="2532307"/>
                  <a:pt x="1352663" y="2526774"/>
                </a:cubicBezTo>
                <a:cubicBezTo>
                  <a:pt x="1354466" y="2519560"/>
                  <a:pt x="1355936" y="2512254"/>
                  <a:pt x="1358073" y="2505132"/>
                </a:cubicBezTo>
                <a:cubicBezTo>
                  <a:pt x="1361351" y="2494206"/>
                  <a:pt x="1368895" y="2472668"/>
                  <a:pt x="1368895" y="2472668"/>
                </a:cubicBezTo>
                <a:cubicBezTo>
                  <a:pt x="1372502" y="2451025"/>
                  <a:pt x="1379154" y="2429674"/>
                  <a:pt x="1379716" y="2407740"/>
                </a:cubicBezTo>
                <a:cubicBezTo>
                  <a:pt x="1381519" y="2337402"/>
                  <a:pt x="1380446" y="2266931"/>
                  <a:pt x="1385126" y="2196725"/>
                </a:cubicBezTo>
                <a:cubicBezTo>
                  <a:pt x="1385885" y="2185344"/>
                  <a:pt x="1392341" y="2175082"/>
                  <a:pt x="1395948" y="2164261"/>
                </a:cubicBezTo>
                <a:lnTo>
                  <a:pt x="1406769" y="2131797"/>
                </a:lnTo>
                <a:cubicBezTo>
                  <a:pt x="1408573" y="2126386"/>
                  <a:pt x="1409016" y="2120311"/>
                  <a:pt x="1412180" y="2115565"/>
                </a:cubicBezTo>
                <a:cubicBezTo>
                  <a:pt x="1415787" y="2110154"/>
                  <a:pt x="1420093" y="2105149"/>
                  <a:pt x="1423001" y="2099333"/>
                </a:cubicBezTo>
                <a:cubicBezTo>
                  <a:pt x="1425552" y="2094232"/>
                  <a:pt x="1425642" y="2088087"/>
                  <a:pt x="1428412" y="2083101"/>
                </a:cubicBezTo>
                <a:cubicBezTo>
                  <a:pt x="1434728" y="2071732"/>
                  <a:pt x="1439233" y="2057851"/>
                  <a:pt x="1450054" y="2050637"/>
                </a:cubicBezTo>
                <a:cubicBezTo>
                  <a:pt x="1455465" y="2047030"/>
                  <a:pt x="1461208" y="2043878"/>
                  <a:pt x="1466286" y="2039816"/>
                </a:cubicBezTo>
                <a:cubicBezTo>
                  <a:pt x="1470270" y="2036629"/>
                  <a:pt x="1472106" y="2029994"/>
                  <a:pt x="1477108" y="2028994"/>
                </a:cubicBezTo>
                <a:cubicBezTo>
                  <a:pt x="1500167" y="2024382"/>
                  <a:pt x="1524000" y="2025387"/>
                  <a:pt x="1547446" y="2023584"/>
                </a:cubicBezTo>
                <a:cubicBezTo>
                  <a:pt x="1554660" y="2021780"/>
                  <a:pt x="1561718" y="2019156"/>
                  <a:pt x="1569089" y="2018173"/>
                </a:cubicBezTo>
                <a:cubicBezTo>
                  <a:pt x="1660355" y="2006004"/>
                  <a:pt x="1600193" y="2019865"/>
                  <a:pt x="1650248" y="2007352"/>
                </a:cubicBezTo>
                <a:cubicBezTo>
                  <a:pt x="1657462" y="2009155"/>
                  <a:pt x="1665056" y="2009833"/>
                  <a:pt x="1671891" y="2012762"/>
                </a:cubicBezTo>
                <a:cubicBezTo>
                  <a:pt x="1677868" y="2015324"/>
                  <a:pt x="1682307" y="2020676"/>
                  <a:pt x="1688123" y="2023584"/>
                </a:cubicBezTo>
                <a:cubicBezTo>
                  <a:pt x="1693224" y="2026135"/>
                  <a:pt x="1698944" y="2027191"/>
                  <a:pt x="1704355" y="2028994"/>
                </a:cubicBezTo>
                <a:cubicBezTo>
                  <a:pt x="1707962" y="2032601"/>
                  <a:pt x="1711257" y="2036550"/>
                  <a:pt x="1715176" y="2039816"/>
                </a:cubicBezTo>
                <a:cubicBezTo>
                  <a:pt x="1728597" y="2051000"/>
                  <a:pt x="1738996" y="2057499"/>
                  <a:pt x="1753051" y="2066869"/>
                </a:cubicBezTo>
                <a:cubicBezTo>
                  <a:pt x="1756658" y="2072280"/>
                  <a:pt x="1761589" y="2077012"/>
                  <a:pt x="1763872" y="2083101"/>
                </a:cubicBezTo>
                <a:cubicBezTo>
                  <a:pt x="1766428" y="2089917"/>
                  <a:pt x="1770541" y="2123493"/>
                  <a:pt x="1774693" y="2131797"/>
                </a:cubicBezTo>
                <a:cubicBezTo>
                  <a:pt x="1776974" y="2136360"/>
                  <a:pt x="1781908" y="2139011"/>
                  <a:pt x="1785515" y="2142618"/>
                </a:cubicBezTo>
                <a:cubicBezTo>
                  <a:pt x="1791585" y="2160832"/>
                  <a:pt x="1791047" y="2161768"/>
                  <a:pt x="1801747" y="2180493"/>
                </a:cubicBezTo>
                <a:cubicBezTo>
                  <a:pt x="1804973" y="2186139"/>
                  <a:pt x="1809927" y="2190783"/>
                  <a:pt x="1812568" y="2196725"/>
                </a:cubicBezTo>
                <a:cubicBezTo>
                  <a:pt x="1817201" y="2207148"/>
                  <a:pt x="1820622" y="2218122"/>
                  <a:pt x="1823389" y="2229188"/>
                </a:cubicBezTo>
                <a:cubicBezTo>
                  <a:pt x="1825121" y="2236116"/>
                  <a:pt x="1830331" y="2259305"/>
                  <a:pt x="1834210" y="2267063"/>
                </a:cubicBezTo>
                <a:cubicBezTo>
                  <a:pt x="1837118" y="2272879"/>
                  <a:pt x="1841425" y="2277884"/>
                  <a:pt x="1845032" y="2283295"/>
                </a:cubicBezTo>
                <a:cubicBezTo>
                  <a:pt x="1857909" y="2321928"/>
                  <a:pt x="1849526" y="2306268"/>
                  <a:pt x="1866674" y="2331991"/>
                </a:cubicBezTo>
                <a:cubicBezTo>
                  <a:pt x="1868478" y="2342812"/>
                  <a:pt x="1869705" y="2353746"/>
                  <a:pt x="1872085" y="2364455"/>
                </a:cubicBezTo>
                <a:cubicBezTo>
                  <a:pt x="1873322" y="2370023"/>
                  <a:pt x="1875929" y="2375203"/>
                  <a:pt x="1877496" y="2380687"/>
                </a:cubicBezTo>
                <a:cubicBezTo>
                  <a:pt x="1879539" y="2387837"/>
                  <a:pt x="1881293" y="2395070"/>
                  <a:pt x="1882906" y="2402329"/>
                </a:cubicBezTo>
                <a:cubicBezTo>
                  <a:pt x="1884901" y="2411306"/>
                  <a:pt x="1885409" y="2420658"/>
                  <a:pt x="1888317" y="2429382"/>
                </a:cubicBezTo>
                <a:cubicBezTo>
                  <a:pt x="1890868" y="2437034"/>
                  <a:pt x="1896306" y="2443473"/>
                  <a:pt x="1899138" y="2451025"/>
                </a:cubicBezTo>
                <a:cubicBezTo>
                  <a:pt x="1903551" y="2462793"/>
                  <a:pt x="1907972" y="2497735"/>
                  <a:pt x="1915370" y="2505132"/>
                </a:cubicBezTo>
                <a:lnTo>
                  <a:pt x="1926192" y="2515953"/>
                </a:lnTo>
                <a:lnTo>
                  <a:pt x="1937013" y="2548417"/>
                </a:lnTo>
                <a:cubicBezTo>
                  <a:pt x="1938816" y="2553828"/>
                  <a:pt x="1938390" y="2560616"/>
                  <a:pt x="1942423" y="2564649"/>
                </a:cubicBezTo>
                <a:lnTo>
                  <a:pt x="1958655" y="2580881"/>
                </a:lnTo>
                <a:lnTo>
                  <a:pt x="1974887" y="2629577"/>
                </a:lnTo>
                <a:cubicBezTo>
                  <a:pt x="1976691" y="2634988"/>
                  <a:pt x="1977747" y="2640708"/>
                  <a:pt x="1980298" y="2645809"/>
                </a:cubicBezTo>
                <a:cubicBezTo>
                  <a:pt x="1991490" y="2668194"/>
                  <a:pt x="1995258" y="2673178"/>
                  <a:pt x="2001941" y="2699915"/>
                </a:cubicBezTo>
                <a:cubicBezTo>
                  <a:pt x="2004966" y="2712017"/>
                  <a:pt x="2012901" y="2746114"/>
                  <a:pt x="2018173" y="2754022"/>
                </a:cubicBezTo>
                <a:cubicBezTo>
                  <a:pt x="2021780" y="2759432"/>
                  <a:pt x="2026086" y="2764437"/>
                  <a:pt x="2028994" y="2770253"/>
                </a:cubicBezTo>
                <a:cubicBezTo>
                  <a:pt x="2031545" y="2775354"/>
                  <a:pt x="2031241" y="2781740"/>
                  <a:pt x="2034405" y="2786485"/>
                </a:cubicBezTo>
                <a:cubicBezTo>
                  <a:pt x="2038650" y="2792852"/>
                  <a:pt x="2045226" y="2797306"/>
                  <a:pt x="2050637" y="2802717"/>
                </a:cubicBezTo>
                <a:cubicBezTo>
                  <a:pt x="2063071" y="2840021"/>
                  <a:pt x="2053393" y="2827115"/>
                  <a:pt x="2072279" y="2846003"/>
                </a:cubicBezTo>
                <a:cubicBezTo>
                  <a:pt x="2074083" y="2851414"/>
                  <a:pt x="2074920" y="2857249"/>
                  <a:pt x="2077690" y="2862235"/>
                </a:cubicBezTo>
                <a:cubicBezTo>
                  <a:pt x="2084006" y="2873604"/>
                  <a:pt x="2095219" y="2882360"/>
                  <a:pt x="2099332" y="2894698"/>
                </a:cubicBezTo>
                <a:cubicBezTo>
                  <a:pt x="2101136" y="2900109"/>
                  <a:pt x="2101809" y="2906039"/>
                  <a:pt x="2104743" y="2910930"/>
                </a:cubicBezTo>
                <a:cubicBezTo>
                  <a:pt x="2107368" y="2915304"/>
                  <a:pt x="2112377" y="2917769"/>
                  <a:pt x="2115564" y="2921752"/>
                </a:cubicBezTo>
                <a:cubicBezTo>
                  <a:pt x="2119626" y="2926830"/>
                  <a:pt x="2122779" y="2932573"/>
                  <a:pt x="2126386" y="2937984"/>
                </a:cubicBezTo>
                <a:cubicBezTo>
                  <a:pt x="2128189" y="2943395"/>
                  <a:pt x="2129245" y="2949115"/>
                  <a:pt x="2131796" y="2954216"/>
                </a:cubicBezTo>
                <a:cubicBezTo>
                  <a:pt x="2136192" y="2963009"/>
                  <a:pt x="2154563" y="2985966"/>
                  <a:pt x="2158850" y="2992090"/>
                </a:cubicBezTo>
                <a:cubicBezTo>
                  <a:pt x="2166308" y="3002745"/>
                  <a:pt x="2173278" y="3013733"/>
                  <a:pt x="2180492" y="3024554"/>
                </a:cubicBezTo>
                <a:cubicBezTo>
                  <a:pt x="2184099" y="3029965"/>
                  <a:pt x="2189257" y="3034617"/>
                  <a:pt x="2191313" y="3040786"/>
                </a:cubicBezTo>
                <a:cubicBezTo>
                  <a:pt x="2204914" y="3081586"/>
                  <a:pt x="2186567" y="3031295"/>
                  <a:pt x="2207545" y="3073250"/>
                </a:cubicBezTo>
                <a:cubicBezTo>
                  <a:pt x="2210096" y="3078351"/>
                  <a:pt x="2210405" y="3084381"/>
                  <a:pt x="2212956" y="3089482"/>
                </a:cubicBezTo>
                <a:cubicBezTo>
                  <a:pt x="2215864" y="3095298"/>
                  <a:pt x="2221136" y="3099772"/>
                  <a:pt x="2223777" y="3105714"/>
                </a:cubicBezTo>
                <a:cubicBezTo>
                  <a:pt x="2228410" y="3116138"/>
                  <a:pt x="2229498" y="3127975"/>
                  <a:pt x="2234599" y="3138178"/>
                </a:cubicBezTo>
                <a:lnTo>
                  <a:pt x="2245420" y="3159820"/>
                </a:lnTo>
                <a:cubicBezTo>
                  <a:pt x="2248324" y="3174337"/>
                  <a:pt x="2253808" y="3207572"/>
                  <a:pt x="2261652" y="3219338"/>
                </a:cubicBezTo>
                <a:cubicBezTo>
                  <a:pt x="2265259" y="3224748"/>
                  <a:pt x="2269565" y="3229753"/>
                  <a:pt x="2272473" y="3235569"/>
                </a:cubicBezTo>
                <a:cubicBezTo>
                  <a:pt x="2275024" y="3240670"/>
                  <a:pt x="2274950" y="3246910"/>
                  <a:pt x="2277884" y="3251801"/>
                </a:cubicBezTo>
                <a:cubicBezTo>
                  <a:pt x="2285312" y="3264181"/>
                  <a:pt x="2292167" y="3263777"/>
                  <a:pt x="2304937" y="3268033"/>
                </a:cubicBezTo>
                <a:cubicBezTo>
                  <a:pt x="2310348" y="3271640"/>
                  <a:pt x="2315227" y="3276214"/>
                  <a:pt x="2321169" y="3278855"/>
                </a:cubicBezTo>
                <a:cubicBezTo>
                  <a:pt x="2344304" y="3289137"/>
                  <a:pt x="2353248" y="3288794"/>
                  <a:pt x="2375276" y="3295087"/>
                </a:cubicBezTo>
                <a:cubicBezTo>
                  <a:pt x="2380760" y="3296654"/>
                  <a:pt x="2386097" y="3298694"/>
                  <a:pt x="2391508" y="3300497"/>
                </a:cubicBezTo>
                <a:lnTo>
                  <a:pt x="2846002" y="3295087"/>
                </a:lnTo>
                <a:cubicBezTo>
                  <a:pt x="2856970" y="3294843"/>
                  <a:pt x="2867672" y="3291639"/>
                  <a:pt x="2878466" y="3289676"/>
                </a:cubicBezTo>
                <a:cubicBezTo>
                  <a:pt x="2906805" y="3284523"/>
                  <a:pt x="2905681" y="3285396"/>
                  <a:pt x="2932573" y="3273444"/>
                </a:cubicBezTo>
                <a:cubicBezTo>
                  <a:pt x="2942374" y="3269088"/>
                  <a:pt x="2961741" y="3259540"/>
                  <a:pt x="2970447" y="3251801"/>
                </a:cubicBezTo>
                <a:cubicBezTo>
                  <a:pt x="2981885" y="3241634"/>
                  <a:pt x="2993729" y="3231581"/>
                  <a:pt x="3002911" y="3219338"/>
                </a:cubicBezTo>
                <a:cubicBezTo>
                  <a:pt x="3023734" y="3191573"/>
                  <a:pt x="3012766" y="3204072"/>
                  <a:pt x="3035375" y="3181463"/>
                </a:cubicBezTo>
                <a:cubicBezTo>
                  <a:pt x="3038982" y="3172445"/>
                  <a:pt x="3043125" y="3163624"/>
                  <a:pt x="3046196" y="3154410"/>
                </a:cubicBezTo>
                <a:cubicBezTo>
                  <a:pt x="3048548" y="3147355"/>
                  <a:pt x="3048747" y="3139631"/>
                  <a:pt x="3051607" y="3132767"/>
                </a:cubicBezTo>
                <a:cubicBezTo>
                  <a:pt x="3057812" y="3117876"/>
                  <a:pt x="3066036" y="3103910"/>
                  <a:pt x="3073250" y="3089482"/>
                </a:cubicBezTo>
                <a:lnTo>
                  <a:pt x="3084071" y="3067839"/>
                </a:lnTo>
                <a:cubicBezTo>
                  <a:pt x="3085874" y="3060625"/>
                  <a:pt x="3086870" y="3053160"/>
                  <a:pt x="3089481" y="3046197"/>
                </a:cubicBezTo>
                <a:cubicBezTo>
                  <a:pt x="3092313" y="3038645"/>
                  <a:pt x="3098347" y="3032379"/>
                  <a:pt x="3100303" y="3024554"/>
                </a:cubicBezTo>
                <a:cubicBezTo>
                  <a:pt x="3124558" y="2927533"/>
                  <a:pt x="3088529" y="3024225"/>
                  <a:pt x="3116535" y="2954216"/>
                </a:cubicBezTo>
                <a:cubicBezTo>
                  <a:pt x="3132752" y="2792022"/>
                  <a:pt x="3117401" y="2960439"/>
                  <a:pt x="3127356" y="2597113"/>
                </a:cubicBezTo>
                <a:cubicBezTo>
                  <a:pt x="3128197" y="2566411"/>
                  <a:pt x="3130811" y="2535783"/>
                  <a:pt x="3132767" y="2505132"/>
                </a:cubicBezTo>
                <a:cubicBezTo>
                  <a:pt x="3136221" y="2451015"/>
                  <a:pt x="3139899" y="2396913"/>
                  <a:pt x="3143588" y="2342812"/>
                </a:cubicBezTo>
                <a:cubicBezTo>
                  <a:pt x="3145310" y="2317557"/>
                  <a:pt x="3144035" y="2291886"/>
                  <a:pt x="3148999" y="2267063"/>
                </a:cubicBezTo>
                <a:cubicBezTo>
                  <a:pt x="3152719" y="2248462"/>
                  <a:pt x="3154724" y="2236201"/>
                  <a:pt x="3159820" y="2218367"/>
                </a:cubicBezTo>
                <a:cubicBezTo>
                  <a:pt x="3161387" y="2212883"/>
                  <a:pt x="3163848" y="2207668"/>
                  <a:pt x="3165231" y="2202135"/>
                </a:cubicBezTo>
                <a:cubicBezTo>
                  <a:pt x="3167461" y="2193213"/>
                  <a:pt x="3168221" y="2183954"/>
                  <a:pt x="3170641" y="2175082"/>
                </a:cubicBezTo>
                <a:cubicBezTo>
                  <a:pt x="3173642" y="2164077"/>
                  <a:pt x="3181463" y="2142618"/>
                  <a:pt x="3181463" y="2142618"/>
                </a:cubicBezTo>
                <a:cubicBezTo>
                  <a:pt x="3183266" y="2131797"/>
                  <a:pt x="3184722" y="2120912"/>
                  <a:pt x="3186873" y="2110154"/>
                </a:cubicBezTo>
                <a:cubicBezTo>
                  <a:pt x="3190270" y="2093169"/>
                  <a:pt x="3192538" y="2087750"/>
                  <a:pt x="3197695" y="2072280"/>
                </a:cubicBezTo>
                <a:cubicBezTo>
                  <a:pt x="3199249" y="2056735"/>
                  <a:pt x="3206041" y="1986799"/>
                  <a:pt x="3208516" y="1969477"/>
                </a:cubicBezTo>
                <a:cubicBezTo>
                  <a:pt x="3209817" y="1960373"/>
                  <a:pt x="3212123" y="1951442"/>
                  <a:pt x="3213926" y="1942424"/>
                </a:cubicBezTo>
                <a:cubicBezTo>
                  <a:pt x="3212123" y="1767480"/>
                  <a:pt x="3211946" y="1592511"/>
                  <a:pt x="3208516" y="1417591"/>
                </a:cubicBezTo>
                <a:cubicBezTo>
                  <a:pt x="3208336" y="1408396"/>
                  <a:pt x="3204406" y="1399642"/>
                  <a:pt x="3203105" y="1390538"/>
                </a:cubicBezTo>
                <a:cubicBezTo>
                  <a:pt x="3200795" y="1374370"/>
                  <a:pt x="3200178" y="1357984"/>
                  <a:pt x="3197695" y="1341842"/>
                </a:cubicBezTo>
                <a:cubicBezTo>
                  <a:pt x="3196564" y="1334492"/>
                  <a:pt x="3193897" y="1327458"/>
                  <a:pt x="3192284" y="1320199"/>
                </a:cubicBezTo>
                <a:cubicBezTo>
                  <a:pt x="3189428" y="1307349"/>
                  <a:pt x="3185858" y="1284687"/>
                  <a:pt x="3181463" y="1271503"/>
                </a:cubicBezTo>
                <a:cubicBezTo>
                  <a:pt x="3178647" y="1263056"/>
                  <a:pt x="3167767" y="1239629"/>
                  <a:pt x="3165231" y="1228218"/>
                </a:cubicBezTo>
                <a:cubicBezTo>
                  <a:pt x="3162851" y="1217509"/>
                  <a:pt x="3162481" y="1206397"/>
                  <a:pt x="3159820" y="1195754"/>
                </a:cubicBezTo>
                <a:cubicBezTo>
                  <a:pt x="3157053" y="1184688"/>
                  <a:pt x="3152606" y="1174111"/>
                  <a:pt x="3148999" y="1163290"/>
                </a:cubicBezTo>
                <a:cubicBezTo>
                  <a:pt x="3147195" y="1157879"/>
                  <a:pt x="3144526" y="1152684"/>
                  <a:pt x="3143588" y="1147058"/>
                </a:cubicBezTo>
                <a:cubicBezTo>
                  <a:pt x="3131829" y="1076504"/>
                  <a:pt x="3139706" y="1102945"/>
                  <a:pt x="3127356" y="1065898"/>
                </a:cubicBezTo>
                <a:cubicBezTo>
                  <a:pt x="3125552" y="1047863"/>
                  <a:pt x="3124193" y="1029777"/>
                  <a:pt x="3121945" y="1011792"/>
                </a:cubicBezTo>
                <a:cubicBezTo>
                  <a:pt x="3110823" y="922813"/>
                  <a:pt x="3122208" y="1029856"/>
                  <a:pt x="3111124" y="952275"/>
                </a:cubicBezTo>
                <a:cubicBezTo>
                  <a:pt x="3104244" y="904117"/>
                  <a:pt x="3106300" y="895038"/>
                  <a:pt x="3100303" y="844062"/>
                </a:cubicBezTo>
                <a:cubicBezTo>
                  <a:pt x="3099021" y="833167"/>
                  <a:pt x="3096444" y="822458"/>
                  <a:pt x="3094892" y="811598"/>
                </a:cubicBezTo>
                <a:cubicBezTo>
                  <a:pt x="3092836" y="797204"/>
                  <a:pt x="3092161" y="782605"/>
                  <a:pt x="3089481" y="768313"/>
                </a:cubicBezTo>
                <a:cubicBezTo>
                  <a:pt x="3086740" y="753695"/>
                  <a:pt x="3078660" y="725027"/>
                  <a:pt x="3078660" y="725027"/>
                </a:cubicBezTo>
                <a:cubicBezTo>
                  <a:pt x="3066505" y="627772"/>
                  <a:pt x="3079755" y="719675"/>
                  <a:pt x="3067839" y="660100"/>
                </a:cubicBezTo>
                <a:cubicBezTo>
                  <a:pt x="3065687" y="649342"/>
                  <a:pt x="3064808" y="638345"/>
                  <a:pt x="3062428" y="627636"/>
                </a:cubicBezTo>
                <a:cubicBezTo>
                  <a:pt x="3061191" y="622069"/>
                  <a:pt x="3058585" y="616888"/>
                  <a:pt x="3057018" y="611404"/>
                </a:cubicBezTo>
                <a:cubicBezTo>
                  <a:pt x="3054975" y="604254"/>
                  <a:pt x="3053744" y="596884"/>
                  <a:pt x="3051607" y="589761"/>
                </a:cubicBezTo>
                <a:cubicBezTo>
                  <a:pt x="3048329" y="578835"/>
                  <a:pt x="3043787" y="568302"/>
                  <a:pt x="3040786" y="557297"/>
                </a:cubicBezTo>
                <a:cubicBezTo>
                  <a:pt x="3038366" y="548425"/>
                  <a:pt x="3037443" y="539205"/>
                  <a:pt x="3035375" y="530244"/>
                </a:cubicBezTo>
                <a:cubicBezTo>
                  <a:pt x="3032031" y="515753"/>
                  <a:pt x="3027471" y="501543"/>
                  <a:pt x="3024554" y="486959"/>
                </a:cubicBezTo>
                <a:cubicBezTo>
                  <a:pt x="3022750" y="477941"/>
                  <a:pt x="3022372" y="468517"/>
                  <a:pt x="3019143" y="459906"/>
                </a:cubicBezTo>
                <a:cubicBezTo>
                  <a:pt x="3016860" y="453817"/>
                  <a:pt x="3011929" y="449085"/>
                  <a:pt x="3008322" y="443674"/>
                </a:cubicBezTo>
                <a:cubicBezTo>
                  <a:pt x="3004715" y="429245"/>
                  <a:pt x="3004151" y="413691"/>
                  <a:pt x="2997500" y="400388"/>
                </a:cubicBezTo>
                <a:cubicBezTo>
                  <a:pt x="2990286" y="385960"/>
                  <a:pt x="2979771" y="372753"/>
                  <a:pt x="2975858" y="357103"/>
                </a:cubicBezTo>
                <a:cubicBezTo>
                  <a:pt x="2964597" y="312062"/>
                  <a:pt x="2978308" y="356594"/>
                  <a:pt x="2959626" y="319229"/>
                </a:cubicBezTo>
                <a:cubicBezTo>
                  <a:pt x="2957075" y="314128"/>
                  <a:pt x="2957149" y="307888"/>
                  <a:pt x="2954215" y="302997"/>
                </a:cubicBezTo>
                <a:cubicBezTo>
                  <a:pt x="2951590" y="298623"/>
                  <a:pt x="2946581" y="296158"/>
                  <a:pt x="2943394" y="292175"/>
                </a:cubicBezTo>
                <a:cubicBezTo>
                  <a:pt x="2919241" y="261983"/>
                  <a:pt x="2912396" y="245171"/>
                  <a:pt x="2883877" y="221837"/>
                </a:cubicBezTo>
                <a:cubicBezTo>
                  <a:pt x="2873811" y="213601"/>
                  <a:pt x="2861569" y="208318"/>
                  <a:pt x="2851413" y="200194"/>
                </a:cubicBezTo>
                <a:cubicBezTo>
                  <a:pt x="2842395" y="192980"/>
                  <a:pt x="2833599" y="185481"/>
                  <a:pt x="2824360" y="178552"/>
                </a:cubicBezTo>
                <a:cubicBezTo>
                  <a:pt x="2819158" y="174650"/>
                  <a:pt x="2813124" y="171893"/>
                  <a:pt x="2808128" y="167730"/>
                </a:cubicBezTo>
                <a:cubicBezTo>
                  <a:pt x="2781110" y="145214"/>
                  <a:pt x="2804189" y="155595"/>
                  <a:pt x="2775664" y="146088"/>
                </a:cubicBezTo>
                <a:cubicBezTo>
                  <a:pt x="2770253" y="140677"/>
                  <a:pt x="2765553" y="134447"/>
                  <a:pt x="2759432" y="129856"/>
                </a:cubicBezTo>
                <a:cubicBezTo>
                  <a:pt x="2751019" y="123546"/>
                  <a:pt x="2741297" y="119198"/>
                  <a:pt x="2732379" y="113624"/>
                </a:cubicBezTo>
                <a:cubicBezTo>
                  <a:pt x="2726865" y="110178"/>
                  <a:pt x="2721439" y="106583"/>
                  <a:pt x="2716147" y="102803"/>
                </a:cubicBezTo>
                <a:cubicBezTo>
                  <a:pt x="2708809" y="97562"/>
                  <a:pt x="2702334" y="91045"/>
                  <a:pt x="2694504" y="86571"/>
                </a:cubicBezTo>
                <a:cubicBezTo>
                  <a:pt x="2689552" y="83741"/>
                  <a:pt x="2683514" y="83407"/>
                  <a:pt x="2678272" y="81160"/>
                </a:cubicBezTo>
                <a:cubicBezTo>
                  <a:pt x="2670858" y="77983"/>
                  <a:pt x="2663843" y="73946"/>
                  <a:pt x="2656629" y="70339"/>
                </a:cubicBezTo>
                <a:cubicBezTo>
                  <a:pt x="2651218" y="64928"/>
                  <a:pt x="2647086" y="57823"/>
                  <a:pt x="2640397" y="54107"/>
                </a:cubicBezTo>
                <a:cubicBezTo>
                  <a:pt x="2630426" y="48567"/>
                  <a:pt x="2618525" y="47521"/>
                  <a:pt x="2607934" y="43285"/>
                </a:cubicBezTo>
                <a:cubicBezTo>
                  <a:pt x="2598916" y="39678"/>
                  <a:pt x="2589974" y="35874"/>
                  <a:pt x="2580880" y="32464"/>
                </a:cubicBezTo>
                <a:cubicBezTo>
                  <a:pt x="2568243" y="27725"/>
                  <a:pt x="2533180" y="17513"/>
                  <a:pt x="2526774" y="16232"/>
                </a:cubicBezTo>
                <a:cubicBezTo>
                  <a:pt x="2512516" y="13380"/>
                  <a:pt x="2497941" y="12428"/>
                  <a:pt x="2483489" y="10822"/>
                </a:cubicBezTo>
                <a:cubicBezTo>
                  <a:pt x="2431159" y="5008"/>
                  <a:pt x="2414793" y="4289"/>
                  <a:pt x="2359044" y="0"/>
                </a:cubicBezTo>
                <a:cubicBezTo>
                  <a:pt x="2308544" y="1804"/>
                  <a:pt x="2257842" y="544"/>
                  <a:pt x="2207545" y="5411"/>
                </a:cubicBezTo>
                <a:cubicBezTo>
                  <a:pt x="2197611" y="6372"/>
                  <a:pt x="2181008" y="28230"/>
                  <a:pt x="2175081" y="32464"/>
                </a:cubicBezTo>
                <a:cubicBezTo>
                  <a:pt x="2168518" y="37152"/>
                  <a:pt x="2160002" y="38597"/>
                  <a:pt x="2153439" y="43285"/>
                </a:cubicBezTo>
                <a:cubicBezTo>
                  <a:pt x="2147212" y="47733"/>
                  <a:pt x="2143085" y="54618"/>
                  <a:pt x="2137207" y="59517"/>
                </a:cubicBezTo>
                <a:cubicBezTo>
                  <a:pt x="2132211" y="63680"/>
                  <a:pt x="2126386" y="66732"/>
                  <a:pt x="2120975" y="70339"/>
                </a:cubicBezTo>
                <a:cubicBezTo>
                  <a:pt x="2117368" y="75750"/>
                  <a:pt x="2114528" y="81759"/>
                  <a:pt x="2110154" y="86571"/>
                </a:cubicBezTo>
                <a:cubicBezTo>
                  <a:pt x="2096428" y="101669"/>
                  <a:pt x="2078186" y="112878"/>
                  <a:pt x="2066868" y="129856"/>
                </a:cubicBezTo>
                <a:cubicBezTo>
                  <a:pt x="2058285" y="142730"/>
                  <a:pt x="2046339" y="160093"/>
                  <a:pt x="2039815" y="173141"/>
                </a:cubicBezTo>
                <a:cubicBezTo>
                  <a:pt x="2016137" y="220497"/>
                  <a:pt x="2039079" y="180513"/>
                  <a:pt x="2023583" y="221837"/>
                </a:cubicBezTo>
                <a:cubicBezTo>
                  <a:pt x="2020751" y="229389"/>
                  <a:pt x="2016369" y="236266"/>
                  <a:pt x="2012762" y="243480"/>
                </a:cubicBezTo>
                <a:cubicBezTo>
                  <a:pt x="2002136" y="317858"/>
                  <a:pt x="2012871" y="251989"/>
                  <a:pt x="2001941" y="302997"/>
                </a:cubicBezTo>
                <a:cubicBezTo>
                  <a:pt x="1998087" y="320981"/>
                  <a:pt x="1995579" y="339259"/>
                  <a:pt x="1991119" y="357103"/>
                </a:cubicBezTo>
                <a:cubicBezTo>
                  <a:pt x="1986258" y="376551"/>
                  <a:pt x="1983731" y="385201"/>
                  <a:pt x="1980298" y="405799"/>
                </a:cubicBezTo>
                <a:cubicBezTo>
                  <a:pt x="1978201" y="418379"/>
                  <a:pt x="1977168" y="431127"/>
                  <a:pt x="1974887" y="443674"/>
                </a:cubicBezTo>
                <a:cubicBezTo>
                  <a:pt x="1973557" y="450990"/>
                  <a:pt x="1971090" y="458057"/>
                  <a:pt x="1969477" y="465316"/>
                </a:cubicBezTo>
                <a:cubicBezTo>
                  <a:pt x="1960773" y="504484"/>
                  <a:pt x="1968323" y="479599"/>
                  <a:pt x="1958655" y="508601"/>
                </a:cubicBezTo>
                <a:cubicBezTo>
                  <a:pt x="1956852" y="524833"/>
                  <a:pt x="1956083" y="541214"/>
                  <a:pt x="1953245" y="557297"/>
                </a:cubicBezTo>
                <a:cubicBezTo>
                  <a:pt x="1950660" y="571943"/>
                  <a:pt x="1942423" y="600582"/>
                  <a:pt x="1942423" y="600582"/>
                </a:cubicBezTo>
                <a:cubicBezTo>
                  <a:pt x="1940620" y="642064"/>
                  <a:pt x="1939451" y="683578"/>
                  <a:pt x="1937013" y="725027"/>
                </a:cubicBezTo>
                <a:cubicBezTo>
                  <a:pt x="1935843" y="744914"/>
                  <a:pt x="1932205" y="764633"/>
                  <a:pt x="1931602" y="784545"/>
                </a:cubicBezTo>
                <a:cubicBezTo>
                  <a:pt x="1928597" y="883711"/>
                  <a:pt x="1929291" y="982967"/>
                  <a:pt x="1926192" y="1082130"/>
                </a:cubicBezTo>
                <a:cubicBezTo>
                  <a:pt x="1925914" y="1091023"/>
                  <a:pt x="1917983" y="1155637"/>
                  <a:pt x="1915370" y="1168701"/>
                </a:cubicBezTo>
                <a:cubicBezTo>
                  <a:pt x="1914252" y="1174294"/>
                  <a:pt x="1911343" y="1179400"/>
                  <a:pt x="1909960" y="1184933"/>
                </a:cubicBezTo>
                <a:cubicBezTo>
                  <a:pt x="1907730" y="1193855"/>
                  <a:pt x="1906544" y="1203009"/>
                  <a:pt x="1904549" y="1211986"/>
                </a:cubicBezTo>
                <a:cubicBezTo>
                  <a:pt x="1896094" y="1250031"/>
                  <a:pt x="1902763" y="1218238"/>
                  <a:pt x="1893728" y="1249861"/>
                </a:cubicBezTo>
                <a:cubicBezTo>
                  <a:pt x="1891417" y="1257951"/>
                  <a:pt x="1887230" y="1279087"/>
                  <a:pt x="1882906" y="1287735"/>
                </a:cubicBezTo>
                <a:cubicBezTo>
                  <a:pt x="1879998" y="1293551"/>
                  <a:pt x="1874726" y="1298025"/>
                  <a:pt x="1872085" y="1303967"/>
                </a:cubicBezTo>
                <a:cubicBezTo>
                  <a:pt x="1867452" y="1314391"/>
                  <a:pt x="1864871" y="1325610"/>
                  <a:pt x="1861264" y="1336431"/>
                </a:cubicBezTo>
                <a:lnTo>
                  <a:pt x="1855853" y="1352663"/>
                </a:lnTo>
                <a:cubicBezTo>
                  <a:pt x="1854049" y="1358074"/>
                  <a:pt x="1853606" y="1364149"/>
                  <a:pt x="1850442" y="1368895"/>
                </a:cubicBezTo>
                <a:cubicBezTo>
                  <a:pt x="1846835" y="1374306"/>
                  <a:pt x="1842262" y="1379185"/>
                  <a:pt x="1839621" y="1385127"/>
                </a:cubicBezTo>
                <a:cubicBezTo>
                  <a:pt x="1829339" y="1408263"/>
                  <a:pt x="1829683" y="1417205"/>
                  <a:pt x="1823389" y="1439233"/>
                </a:cubicBezTo>
                <a:cubicBezTo>
                  <a:pt x="1821822" y="1444717"/>
                  <a:pt x="1819546" y="1449981"/>
                  <a:pt x="1817979" y="1455465"/>
                </a:cubicBezTo>
                <a:cubicBezTo>
                  <a:pt x="1815667" y="1463556"/>
                  <a:pt x="1811482" y="1484691"/>
                  <a:pt x="1807157" y="1493340"/>
                </a:cubicBezTo>
                <a:cubicBezTo>
                  <a:pt x="1804249" y="1499156"/>
                  <a:pt x="1798977" y="1503630"/>
                  <a:pt x="1796336" y="1509572"/>
                </a:cubicBezTo>
                <a:cubicBezTo>
                  <a:pt x="1776442" y="1554335"/>
                  <a:pt x="1796917" y="1530635"/>
                  <a:pt x="1774693" y="1552857"/>
                </a:cubicBezTo>
                <a:cubicBezTo>
                  <a:pt x="1772890" y="1558268"/>
                  <a:pt x="1773316" y="1565056"/>
                  <a:pt x="1769283" y="1569089"/>
                </a:cubicBezTo>
                <a:cubicBezTo>
                  <a:pt x="1765250" y="1573122"/>
                  <a:pt x="1758152" y="1571949"/>
                  <a:pt x="1753051" y="1574500"/>
                </a:cubicBezTo>
                <a:cubicBezTo>
                  <a:pt x="1747235" y="1577408"/>
                  <a:pt x="1742988" y="1583265"/>
                  <a:pt x="1736819" y="1585321"/>
                </a:cubicBezTo>
                <a:cubicBezTo>
                  <a:pt x="1706353" y="1595476"/>
                  <a:pt x="1646642" y="1598848"/>
                  <a:pt x="1628606" y="1601553"/>
                </a:cubicBezTo>
                <a:close/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13989" y="3505200"/>
            <a:ext cx="3733800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3429000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96000" y="3200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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657600" y="184404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25240" y="214884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2800" y="207264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21342" y="228600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76600" y="245364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38600" y="237744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94760" y="2454001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20440" y="2632823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77953" y="2853803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9583" y="300192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66902" y="2996509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82090" y="2738421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2680798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57800" y="175296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74001" y="198120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45380" y="170688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2711" y="201168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32472" y="2402238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0" y="228636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6169" y="2346823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6841" y="2752264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69632" y="2716643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8363" y="2981585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01010" y="2975317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77602" y="2402238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9590" y="2615104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56358" y="2141220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19198" y="2589718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43200" y="3730399"/>
                <a:ext cx="3953775" cy="38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  <a:cs typeface="Arial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0399"/>
                <a:ext cx="3953775" cy="384401"/>
              </a:xfrm>
              <a:prstGeom prst="rect">
                <a:avLst/>
              </a:prstGeom>
              <a:blipFill rotWithShape="1">
                <a:blip r:embed="rId3"/>
                <a:stretch>
                  <a:fillRect l="-1233" t="-111111" b="-17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4500518" y="3476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4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Finding the </a:t>
            </a:r>
            <a:r>
              <a:rPr lang="en-IE" dirty="0"/>
              <a:t>Optimal </a:t>
            </a:r>
            <a:r>
              <a:rPr lang="en-IE" dirty="0" smtClean="0"/>
              <a:t>Cut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Say, we want to minimize the cut score </a:t>
                </a:r>
                <a:r>
                  <a:rPr lang="en-US" dirty="0" smtClean="0"/>
                  <a:t>(#edges crossing)</a:t>
                </a:r>
              </a:p>
              <a:p>
                <a:r>
                  <a:rPr lang="en-IE" dirty="0" smtClean="0">
                    <a:solidFill>
                      <a:schemeClr val="accent2"/>
                    </a:solidFill>
                  </a:rPr>
                  <a:t>We can express partition </a:t>
                </a:r>
                <a:r>
                  <a:rPr lang="en-IE" b="1" dirty="0" smtClean="0">
                    <a:solidFill>
                      <a:schemeClr val="accent2"/>
                    </a:solidFill>
                  </a:rPr>
                  <a:t>A</a:t>
                </a:r>
                <a:r>
                  <a:rPr lang="en-IE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en-IE" b="1" dirty="0" smtClean="0">
                    <a:solidFill>
                      <a:schemeClr val="accent2"/>
                    </a:solidFill>
                  </a:rPr>
                  <a:t>B</a:t>
                </a:r>
                <a:r>
                  <a:rPr lang="en-IE" dirty="0" smtClean="0">
                    <a:solidFill>
                      <a:schemeClr val="accent2"/>
                    </a:solidFill>
                  </a:rPr>
                  <a:t>  as a vector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8"/>
                <a:endParaRPr lang="en-US" dirty="0"/>
              </a:p>
              <a:p>
                <a:r>
                  <a:rPr lang="en-US" dirty="0"/>
                  <a:t>We can minimize the cut </a:t>
                </a:r>
                <a:r>
                  <a:rPr lang="en-US" dirty="0" smtClean="0"/>
                  <a:t>score of </a:t>
                </a:r>
                <a:r>
                  <a:rPr lang="en-US" dirty="0"/>
                  <a:t>the partition by finding a non-trivial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∈{−1,+1}</m:t>
                    </m:r>
                  </m:oMath>
                </a14:m>
                <a:r>
                  <a:rPr lang="en-US" dirty="0" smtClean="0"/>
                  <a:t>) that 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minimizes:</a:t>
                </a:r>
                <a:endParaRPr lang="en-I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37151"/>
              </p:ext>
            </p:extLst>
          </p:nvPr>
        </p:nvGraphicFramePr>
        <p:xfrm>
          <a:off x="1524000" y="5638800"/>
          <a:ext cx="4560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4" imgW="1752480" imgH="431640" progId="Equation.3">
                  <p:embed/>
                </p:oleObj>
              </mc:Choice>
              <mc:Fallback>
                <p:oleObj name="Equation" r:id="rId4" imgW="17524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45606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7715521" y="3428798"/>
            <a:ext cx="87630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715521" y="3238500"/>
            <a:ext cx="922851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715521" y="3578610"/>
            <a:ext cx="1028702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391401" y="2971800"/>
            <a:ext cx="628921" cy="98781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25121" y="2971800"/>
            <a:ext cx="666479" cy="987810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7307121"/>
              </p:ext>
            </p:extLst>
          </p:nvPr>
        </p:nvGraphicFramePr>
        <p:xfrm>
          <a:off x="2057400" y="2895600"/>
          <a:ext cx="294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6" imgW="26508081" imgH="10963343" progId="Equation.3">
                  <p:embed/>
                </p:oleObj>
              </mc:Choice>
              <mc:Fallback>
                <p:oleObj name="Equation" r:id="rId6" imgW="26508081" imgH="10963343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2946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13238" y="579120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Looks like our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equation for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n-US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!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Cut and </a:t>
            </a:r>
            <a:r>
              <a:rPr lang="el-GR" dirty="0"/>
              <a:t>λ</a:t>
            </a:r>
            <a:r>
              <a:rPr lang="en-IE" baseline="-25000" dirty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𝐶𝑢𝑡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∈{−1,+1}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“</a:t>
                </a:r>
                <a:r>
                  <a:rPr lang="sl-SI" dirty="0" smtClean="0"/>
                  <a:t>Relax</a:t>
                </a:r>
                <a:r>
                  <a:rPr lang="en-US" dirty="0" smtClean="0"/>
                  <a:t>”</a:t>
                </a:r>
                <a:r>
                  <a:rPr lang="sl-SI" dirty="0" smtClean="0"/>
                  <a:t> </a:t>
                </a:r>
                <a:r>
                  <a:rPr lang="en-US" dirty="0" smtClean="0"/>
                  <a:t>the indicators from {-1,+1} to real numbers: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</m:t>
                    </m:r>
                  </m:oMath>
                </a14:m>
                <a:endParaRPr lang="en-US" dirty="0"/>
              </a:p>
              <a:p>
                <a:pPr marL="742950" lvl="1" indent="-285750">
                  <a:buSzPct val="70000"/>
                  <a:buFont typeface="Wingdings" pitchFamily="2" charset="2"/>
                  <a:buChar char="n"/>
                  <a:defRPr/>
                </a:pPr>
                <a:r>
                  <a:rPr lang="en-IE" dirty="0"/>
                  <a:t>The minimum value is given by the 2</a:t>
                </a:r>
                <a:r>
                  <a:rPr lang="en-IE" baseline="30000" dirty="0"/>
                  <a:t>nd</a:t>
                </a:r>
                <a:r>
                  <a:rPr lang="en-IE" dirty="0"/>
                  <a:t> smallest eigenvalue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IE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E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E" dirty="0"/>
                  <a:t>of the </a:t>
                </a:r>
                <a:r>
                  <a:rPr lang="en-IE" dirty="0" err="1"/>
                  <a:t>Laplacian</a:t>
                </a:r>
                <a:r>
                  <a:rPr lang="en-IE" dirty="0"/>
                  <a:t> matrix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IE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E" i="1" dirty="0"/>
              </a:p>
              <a:p>
                <a:pPr marL="742950" lvl="1" indent="-285750">
                  <a:buSzPct val="70000"/>
                  <a:buFont typeface="Wingdings" pitchFamily="2" charset="2"/>
                  <a:buChar char="n"/>
                  <a:defRPr/>
                </a:pPr>
                <a:r>
                  <a:rPr lang="en-IE" dirty="0" smtClean="0"/>
                  <a:t>The </a:t>
                </a:r>
                <a:r>
                  <a:rPr lang="en-IE" dirty="0"/>
                  <a:t>optimal solution 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E" dirty="0"/>
                  <a:t> is given by the corresponding eigenvector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IE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E" dirty="0"/>
                  <a:t>, referred as the </a:t>
                </a:r>
                <a:r>
                  <a:rPr lang="en-IE" b="1" dirty="0">
                    <a:solidFill>
                      <a:schemeClr val="accent3"/>
                    </a:solidFill>
                  </a:rPr>
                  <a:t>Fiedler </a:t>
                </a:r>
                <a:r>
                  <a:rPr lang="en-IE" b="1" dirty="0" smtClean="0">
                    <a:solidFill>
                      <a:schemeClr val="accent3"/>
                    </a:solidFill>
                  </a:rPr>
                  <a:t>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6183868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learn more: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Tutorial on Spectral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Clustering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by U. von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Luxburg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4" name="Rectangle 1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So far…</a:t>
            </a:r>
          </a:p>
        </p:txBody>
      </p:sp>
      <p:sp>
        <p:nvSpPr>
          <p:cNvPr id="154635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How to define a “good” partition of a graph?</a:t>
            </a:r>
          </a:p>
          <a:p>
            <a:pPr marL="914400" lvl="1" indent="-457200" eaLnBrk="1" hangingPunct="1">
              <a:defRPr/>
            </a:pPr>
            <a:r>
              <a:rPr lang="en-IE" dirty="0" smtClean="0"/>
              <a:t>Minimize a given graph cut criterion</a:t>
            </a:r>
          </a:p>
          <a:p>
            <a:pPr marL="2414016" lvl="8" indent="-457200"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marL="621792" indent="-457200"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How to efficiently identify such a partition?</a:t>
            </a:r>
          </a:p>
          <a:p>
            <a:pPr marL="914400" lvl="1" indent="-457200">
              <a:defRPr/>
            </a:pPr>
            <a:r>
              <a:rPr lang="en-US" dirty="0" smtClean="0"/>
              <a:t>Approximate using information provided by the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 of a graph</a:t>
            </a:r>
          </a:p>
          <a:p>
            <a:pPr marL="2414016" lvl="8" indent="-457200">
              <a:defRPr/>
            </a:pPr>
            <a:endParaRPr lang="en-US" dirty="0" smtClean="0">
              <a:solidFill>
                <a:schemeClr val="accent4"/>
              </a:solidFill>
            </a:endParaRPr>
          </a:p>
          <a:p>
            <a:pPr marL="621792" indent="-457200"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Spectral Clustering</a:t>
            </a:r>
            <a:endParaRPr lang="en-US" b="1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Spectral Clustering Algorithms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  Three basic stages: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IE" b="1" dirty="0" smtClean="0">
                <a:solidFill>
                  <a:schemeClr val="accent4"/>
                </a:solidFill>
              </a:rPr>
              <a:t>Pre-processing</a:t>
            </a:r>
          </a:p>
          <a:p>
            <a:pPr marL="1371600" lvl="2" indent="-457200" eaLnBrk="1" hangingPunct="1">
              <a:defRPr/>
            </a:pPr>
            <a:r>
              <a:rPr lang="en-IE" dirty="0" smtClean="0"/>
              <a:t>Construct a matrix representation of the graph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IE" b="1" dirty="0" smtClean="0">
                <a:solidFill>
                  <a:schemeClr val="accent4"/>
                </a:solidFill>
              </a:rPr>
              <a:t>Decomposition</a:t>
            </a:r>
          </a:p>
          <a:p>
            <a:pPr marL="1371600" lvl="2" indent="-457200" eaLnBrk="1" hangingPunct="1">
              <a:defRPr/>
            </a:pPr>
            <a:r>
              <a:rPr lang="en-IE" dirty="0" smtClean="0"/>
              <a:t>Compute </a:t>
            </a:r>
            <a:r>
              <a:rPr lang="en-IE" dirty="0" err="1" smtClean="0"/>
              <a:t>eigenvalues</a:t>
            </a:r>
            <a:r>
              <a:rPr lang="en-IE" dirty="0" smtClean="0"/>
              <a:t> and eigenvectors of the matrix</a:t>
            </a:r>
          </a:p>
          <a:p>
            <a:pPr marL="1371600" lvl="2" indent="-457200" eaLnBrk="1" hangingPunct="1">
              <a:defRPr/>
            </a:pPr>
            <a:r>
              <a:rPr lang="en-IE" dirty="0" smtClean="0"/>
              <a:t>Map each point to a lower-dimensional representation based on one or more eigenvectors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IE" b="1" dirty="0" smtClean="0">
                <a:solidFill>
                  <a:schemeClr val="accent4"/>
                </a:solidFill>
              </a:rPr>
              <a:t>Grouping</a:t>
            </a:r>
          </a:p>
          <a:p>
            <a:pPr marL="1371600" lvl="2" indent="-457200" eaLnBrk="1" hangingPunct="1">
              <a:defRPr/>
            </a:pPr>
            <a:r>
              <a:rPr lang="en-IE" dirty="0" smtClean="0"/>
              <a:t>Assign points to two or more clusters, based on the new representation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Social Network Data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3" b="6620"/>
          <a:stretch/>
        </p:blipFill>
        <p:spPr>
          <a:xfrm>
            <a:off x="1447800" y="1752600"/>
            <a:ext cx="6800461" cy="41566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Spectral Partitioning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Pre-processing: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matrix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of the </a:t>
            </a:r>
            <a:br>
              <a:rPr lang="en-US" dirty="0" smtClean="0"/>
            </a:br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Decomposition: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eigenvectors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matrix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i="1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Map vertices to </a:t>
            </a:r>
            <a:br>
              <a:rPr lang="en-US" dirty="0" smtClean="0"/>
            </a:br>
            <a:r>
              <a:rPr lang="en-US" dirty="0" smtClean="0"/>
              <a:t>corresponding </a:t>
            </a:r>
            <a:br>
              <a:rPr lang="en-US" dirty="0" smtClean="0"/>
            </a:br>
            <a:r>
              <a:rPr lang="en-US" dirty="0" smtClean="0"/>
              <a:t>components of </a:t>
            </a:r>
            <a:r>
              <a:rPr lang="en-US" i="1" dirty="0" smtClean="0">
                <a:sym typeface="Symbol"/>
              </a:rPr>
              <a:t></a:t>
            </a:r>
            <a:r>
              <a:rPr lang="en-US" i="1" baseline="-25000" dirty="0" smtClean="0"/>
              <a:t>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227"/>
          <p:cNvGrpSpPr>
            <a:grpSpLocks/>
          </p:cNvGrpSpPr>
          <p:nvPr/>
        </p:nvGrpSpPr>
        <p:grpSpPr bwMode="auto">
          <a:xfrm>
            <a:off x="3597275" y="1828800"/>
            <a:ext cx="1696681" cy="606424"/>
            <a:chOff x="2129" y="1188"/>
            <a:chExt cx="1211" cy="382"/>
          </a:xfrm>
        </p:grpSpPr>
        <p:sp>
          <p:nvSpPr>
            <p:cNvPr id="9" name="Freeform 211"/>
            <p:cNvSpPr>
              <a:spLocks/>
            </p:cNvSpPr>
            <p:nvPr/>
          </p:nvSpPr>
          <p:spPr bwMode="auto">
            <a:xfrm>
              <a:off x="2149" y="1230"/>
              <a:ext cx="251" cy="278"/>
            </a:xfrm>
            <a:custGeom>
              <a:avLst/>
              <a:gdLst>
                <a:gd name="T0" fmla="*/ 593 w 593"/>
                <a:gd name="T1" fmla="*/ 0 h 743"/>
                <a:gd name="T2" fmla="*/ 0 w 593"/>
                <a:gd name="T3" fmla="*/ 380 h 743"/>
                <a:gd name="T4" fmla="*/ 576 w 593"/>
                <a:gd name="T5" fmla="*/ 743 h 743"/>
                <a:gd name="T6" fmla="*/ 593 w 593"/>
                <a:gd name="T7" fmla="*/ 0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3"/>
                <a:gd name="T13" fmla="*/ 0 h 743"/>
                <a:gd name="T14" fmla="*/ 593 w 593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3" h="743">
                  <a:moveTo>
                    <a:pt x="593" y="0"/>
                  </a:moveTo>
                  <a:lnTo>
                    <a:pt x="0" y="380"/>
                  </a:lnTo>
                  <a:lnTo>
                    <a:pt x="576" y="743"/>
                  </a:lnTo>
                  <a:lnTo>
                    <a:pt x="593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12"/>
            <p:cNvSpPr>
              <a:spLocks/>
            </p:cNvSpPr>
            <p:nvPr/>
          </p:nvSpPr>
          <p:spPr bwMode="auto">
            <a:xfrm>
              <a:off x="2895" y="1216"/>
              <a:ext cx="376" cy="186"/>
            </a:xfrm>
            <a:custGeom>
              <a:avLst/>
              <a:gdLst>
                <a:gd name="T0" fmla="*/ 0 w 889"/>
                <a:gd name="T1" fmla="*/ 498 h 498"/>
                <a:gd name="T2" fmla="*/ 307 w 889"/>
                <a:gd name="T3" fmla="*/ 0 h 498"/>
                <a:gd name="T4" fmla="*/ 889 w 889"/>
                <a:gd name="T5" fmla="*/ 408 h 498"/>
                <a:gd name="T6" fmla="*/ 0 w 889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9"/>
                <a:gd name="T13" fmla="*/ 0 h 498"/>
                <a:gd name="T14" fmla="*/ 889 w 889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9" h="498">
                  <a:moveTo>
                    <a:pt x="0" y="498"/>
                  </a:moveTo>
                  <a:lnTo>
                    <a:pt x="307" y="0"/>
                  </a:lnTo>
                  <a:lnTo>
                    <a:pt x="889" y="408"/>
                  </a:lnTo>
                  <a:lnTo>
                    <a:pt x="0" y="49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14"/>
            <p:cNvSpPr>
              <a:spLocks noChangeShapeType="1"/>
            </p:cNvSpPr>
            <p:nvPr/>
          </p:nvSpPr>
          <p:spPr bwMode="auto">
            <a:xfrm flipV="1">
              <a:off x="2388" y="1401"/>
              <a:ext cx="525" cy="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215"/>
            <p:cNvSpPr>
              <a:spLocks noChangeArrowheads="1"/>
            </p:cNvSpPr>
            <p:nvPr/>
          </p:nvSpPr>
          <p:spPr bwMode="auto">
            <a:xfrm>
              <a:off x="2878" y="1384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16"/>
            <p:cNvSpPr>
              <a:spLocks noChangeArrowheads="1"/>
            </p:cNvSpPr>
            <p:nvPr/>
          </p:nvSpPr>
          <p:spPr bwMode="auto">
            <a:xfrm>
              <a:off x="2363" y="1484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17"/>
            <p:cNvSpPr>
              <a:spLocks noChangeArrowheads="1"/>
            </p:cNvSpPr>
            <p:nvPr/>
          </p:nvSpPr>
          <p:spPr bwMode="auto">
            <a:xfrm>
              <a:off x="3242" y="1345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18"/>
            <p:cNvSpPr>
              <a:spLocks noChangeArrowheads="1"/>
            </p:cNvSpPr>
            <p:nvPr/>
          </p:nvSpPr>
          <p:spPr bwMode="auto">
            <a:xfrm>
              <a:off x="2129" y="1352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20"/>
            <p:cNvSpPr>
              <a:spLocks noChangeArrowheads="1"/>
            </p:cNvSpPr>
            <p:nvPr/>
          </p:nvSpPr>
          <p:spPr bwMode="auto">
            <a:xfrm>
              <a:off x="2362" y="1188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19"/>
            <p:cNvSpPr>
              <a:spLocks noChangeArrowheads="1"/>
            </p:cNvSpPr>
            <p:nvPr/>
          </p:nvSpPr>
          <p:spPr bwMode="auto">
            <a:xfrm>
              <a:off x="3004" y="1191"/>
              <a:ext cx="98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8280400" y="4483100"/>
            <a:ext cx="32226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0.0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4"/>
          <p:cNvSpPr>
            <a:spLocks noChangeArrowheads="1"/>
          </p:cNvSpPr>
          <p:nvPr/>
        </p:nvSpPr>
        <p:spPr bwMode="auto">
          <a:xfrm>
            <a:off x="7954963" y="4483100"/>
            <a:ext cx="325438" cy="2555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7632700" y="4483100"/>
            <a:ext cx="32226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7305675" y="4483100"/>
            <a:ext cx="327025" cy="2555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6980238" y="4483100"/>
            <a:ext cx="3254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659563" y="4483100"/>
            <a:ext cx="320675" cy="2555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8280400" y="4232275"/>
            <a:ext cx="3222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smtClean="0">
                <a:latin typeface="Arial" pitchFamily="34" charset="0"/>
                <a:cs typeface="Arial" pitchFamily="34" charset="0"/>
              </a:rPr>
              <a:t>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7954963" y="4232275"/>
            <a:ext cx="325438" cy="250825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7632700" y="4232275"/>
            <a:ext cx="3222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0.2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7305675" y="4232275"/>
            <a:ext cx="327025" cy="250825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6980238" y="4232275"/>
            <a:ext cx="32543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6659563" y="4232275"/>
            <a:ext cx="320675" cy="250825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8280400" y="3973513"/>
            <a:ext cx="3222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76"/>
          <p:cNvSpPr>
            <a:spLocks noChangeArrowheads="1"/>
          </p:cNvSpPr>
          <p:nvPr/>
        </p:nvSpPr>
        <p:spPr bwMode="auto">
          <a:xfrm>
            <a:off x="7954963" y="3973513"/>
            <a:ext cx="325438" cy="258763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7632700" y="3973513"/>
            <a:ext cx="3222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7305675" y="3973513"/>
            <a:ext cx="327025" cy="258763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0.1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79"/>
          <p:cNvSpPr>
            <a:spLocks noChangeArrowheads="1"/>
          </p:cNvSpPr>
          <p:nvPr/>
        </p:nvSpPr>
        <p:spPr bwMode="auto">
          <a:xfrm>
            <a:off x="6980238" y="3973513"/>
            <a:ext cx="3254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80"/>
          <p:cNvSpPr>
            <a:spLocks noChangeArrowheads="1"/>
          </p:cNvSpPr>
          <p:nvPr/>
        </p:nvSpPr>
        <p:spPr bwMode="auto">
          <a:xfrm>
            <a:off x="6659563" y="3973513"/>
            <a:ext cx="320675" cy="258763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8280400" y="3730625"/>
            <a:ext cx="3222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82"/>
          <p:cNvSpPr>
            <a:spLocks noChangeArrowheads="1"/>
          </p:cNvSpPr>
          <p:nvPr/>
        </p:nvSpPr>
        <p:spPr bwMode="auto">
          <a:xfrm>
            <a:off x="7954963" y="3730625"/>
            <a:ext cx="325438" cy="2428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7632700" y="3730625"/>
            <a:ext cx="3222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7305675" y="3730625"/>
            <a:ext cx="327025" cy="2428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0.1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85"/>
          <p:cNvSpPr>
            <a:spLocks noChangeArrowheads="1"/>
          </p:cNvSpPr>
          <p:nvPr/>
        </p:nvSpPr>
        <p:spPr bwMode="auto">
          <a:xfrm>
            <a:off x="6980238" y="3730625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6659563" y="3730625"/>
            <a:ext cx="320675" cy="24288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43" name="Rectangle 87"/>
          <p:cNvSpPr>
            <a:spLocks noChangeArrowheads="1"/>
          </p:cNvSpPr>
          <p:nvPr/>
        </p:nvSpPr>
        <p:spPr bwMode="auto">
          <a:xfrm>
            <a:off x="8280400" y="3476625"/>
            <a:ext cx="3222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0.0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88"/>
          <p:cNvSpPr>
            <a:spLocks noChangeArrowheads="1"/>
          </p:cNvSpPr>
          <p:nvPr/>
        </p:nvSpPr>
        <p:spPr bwMode="auto">
          <a:xfrm>
            <a:off x="7954963" y="3476625"/>
            <a:ext cx="325438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7632700" y="3476625"/>
            <a:ext cx="3222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7305675" y="3476625"/>
            <a:ext cx="327025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91"/>
          <p:cNvSpPr>
            <a:spLocks noChangeArrowheads="1"/>
          </p:cNvSpPr>
          <p:nvPr/>
        </p:nvSpPr>
        <p:spPr bwMode="auto">
          <a:xfrm>
            <a:off x="6980238" y="3476625"/>
            <a:ext cx="3254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6659563" y="3476625"/>
            <a:ext cx="320675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8280400" y="3222625"/>
            <a:ext cx="3222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4"/>
          <p:cNvSpPr>
            <a:spLocks noChangeArrowheads="1"/>
          </p:cNvSpPr>
          <p:nvPr/>
        </p:nvSpPr>
        <p:spPr bwMode="auto">
          <a:xfrm>
            <a:off x="7954963" y="3222625"/>
            <a:ext cx="325438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800" dirty="0" smtClean="0">
                <a:latin typeface="Arial" pitchFamily="34" charset="0"/>
                <a:cs typeface="Arial" pitchFamily="34" charset="0"/>
              </a:rPr>
              <a:t>0.4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7632700" y="3222625"/>
            <a:ext cx="3222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-0.2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96"/>
          <p:cNvSpPr>
            <a:spLocks noChangeArrowheads="1"/>
          </p:cNvSpPr>
          <p:nvPr/>
        </p:nvSpPr>
        <p:spPr bwMode="auto">
          <a:xfrm>
            <a:off x="7305675" y="3222625"/>
            <a:ext cx="327025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-0.5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97"/>
          <p:cNvSpPr>
            <a:spLocks noChangeArrowheads="1"/>
          </p:cNvSpPr>
          <p:nvPr/>
        </p:nvSpPr>
        <p:spPr bwMode="auto">
          <a:xfrm>
            <a:off x="6980238" y="3222625"/>
            <a:ext cx="3254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98"/>
          <p:cNvSpPr>
            <a:spLocks noChangeArrowheads="1"/>
          </p:cNvSpPr>
          <p:nvPr/>
        </p:nvSpPr>
        <p:spPr bwMode="auto">
          <a:xfrm>
            <a:off x="6659563" y="3222625"/>
            <a:ext cx="320675" cy="254000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800" dirty="0">
                <a:latin typeface="Arial" pitchFamily="34" charset="0"/>
                <a:cs typeface="Arial" pitchFamily="34" charset="0"/>
              </a:rPr>
              <a:t>0.4</a:t>
            </a:r>
          </a:p>
        </p:txBody>
      </p:sp>
      <p:sp>
        <p:nvSpPr>
          <p:cNvPr id="55" name="Line 99"/>
          <p:cNvSpPr>
            <a:spLocks noChangeShapeType="1"/>
          </p:cNvSpPr>
          <p:nvPr/>
        </p:nvSpPr>
        <p:spPr bwMode="auto">
          <a:xfrm>
            <a:off x="6659563" y="3222625"/>
            <a:ext cx="1943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100"/>
          <p:cNvSpPr>
            <a:spLocks noChangeShapeType="1"/>
          </p:cNvSpPr>
          <p:nvPr/>
        </p:nvSpPr>
        <p:spPr bwMode="auto">
          <a:xfrm>
            <a:off x="6659563" y="3476625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101"/>
          <p:cNvSpPr>
            <a:spLocks noChangeShapeType="1"/>
          </p:cNvSpPr>
          <p:nvPr/>
        </p:nvSpPr>
        <p:spPr bwMode="auto">
          <a:xfrm>
            <a:off x="6659563" y="3730625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102"/>
          <p:cNvSpPr>
            <a:spLocks noChangeShapeType="1"/>
          </p:cNvSpPr>
          <p:nvPr/>
        </p:nvSpPr>
        <p:spPr bwMode="auto">
          <a:xfrm>
            <a:off x="6659563" y="397351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103"/>
          <p:cNvSpPr>
            <a:spLocks noChangeShapeType="1"/>
          </p:cNvSpPr>
          <p:nvPr/>
        </p:nvSpPr>
        <p:spPr bwMode="auto">
          <a:xfrm>
            <a:off x="6659563" y="4232275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Line 104"/>
          <p:cNvSpPr>
            <a:spLocks noChangeShapeType="1"/>
          </p:cNvSpPr>
          <p:nvPr/>
        </p:nvSpPr>
        <p:spPr bwMode="auto">
          <a:xfrm>
            <a:off x="6659563" y="44831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105"/>
          <p:cNvSpPr>
            <a:spLocks noChangeShapeType="1"/>
          </p:cNvSpPr>
          <p:nvPr/>
        </p:nvSpPr>
        <p:spPr bwMode="auto">
          <a:xfrm>
            <a:off x="6659563" y="4738688"/>
            <a:ext cx="1943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06"/>
          <p:cNvSpPr>
            <a:spLocks noChangeShapeType="1"/>
          </p:cNvSpPr>
          <p:nvPr/>
        </p:nvSpPr>
        <p:spPr bwMode="auto">
          <a:xfrm>
            <a:off x="6659563" y="3222625"/>
            <a:ext cx="0" cy="1516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107"/>
          <p:cNvSpPr>
            <a:spLocks noChangeShapeType="1"/>
          </p:cNvSpPr>
          <p:nvPr/>
        </p:nvSpPr>
        <p:spPr bwMode="auto">
          <a:xfrm>
            <a:off x="6980238" y="3222625"/>
            <a:ext cx="0" cy="151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108"/>
          <p:cNvSpPr>
            <a:spLocks noChangeShapeType="1"/>
          </p:cNvSpPr>
          <p:nvPr/>
        </p:nvSpPr>
        <p:spPr bwMode="auto">
          <a:xfrm>
            <a:off x="7305675" y="3222625"/>
            <a:ext cx="0" cy="151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109"/>
          <p:cNvSpPr>
            <a:spLocks noChangeShapeType="1"/>
          </p:cNvSpPr>
          <p:nvPr/>
        </p:nvSpPr>
        <p:spPr bwMode="auto">
          <a:xfrm>
            <a:off x="7632700" y="3222625"/>
            <a:ext cx="0" cy="151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110"/>
          <p:cNvSpPr>
            <a:spLocks noChangeShapeType="1"/>
          </p:cNvSpPr>
          <p:nvPr/>
        </p:nvSpPr>
        <p:spPr bwMode="auto">
          <a:xfrm>
            <a:off x="7954963" y="3222625"/>
            <a:ext cx="0" cy="151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1"/>
          <p:cNvSpPr>
            <a:spLocks noChangeShapeType="1"/>
          </p:cNvSpPr>
          <p:nvPr/>
        </p:nvSpPr>
        <p:spPr bwMode="auto">
          <a:xfrm>
            <a:off x="8280400" y="3222625"/>
            <a:ext cx="0" cy="151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112"/>
          <p:cNvSpPr>
            <a:spLocks noChangeShapeType="1"/>
          </p:cNvSpPr>
          <p:nvPr/>
        </p:nvSpPr>
        <p:spPr bwMode="auto">
          <a:xfrm>
            <a:off x="8602663" y="3222625"/>
            <a:ext cx="0" cy="1516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114"/>
          <p:cNvSpPr>
            <a:spLocks noChangeArrowheads="1"/>
          </p:cNvSpPr>
          <p:nvPr/>
        </p:nvSpPr>
        <p:spPr bwMode="auto">
          <a:xfrm>
            <a:off x="5724525" y="4494213"/>
            <a:ext cx="3603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5.0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115"/>
          <p:cNvSpPr>
            <a:spLocks noChangeArrowheads="1"/>
          </p:cNvSpPr>
          <p:nvPr/>
        </p:nvSpPr>
        <p:spPr bwMode="auto">
          <a:xfrm>
            <a:off x="5724525" y="4235450"/>
            <a:ext cx="3603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4.0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116"/>
          <p:cNvSpPr>
            <a:spLocks noChangeArrowheads="1"/>
          </p:cNvSpPr>
          <p:nvPr/>
        </p:nvSpPr>
        <p:spPr bwMode="auto">
          <a:xfrm>
            <a:off x="5724525" y="3965575"/>
            <a:ext cx="3603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3.0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5724525" y="3694113"/>
            <a:ext cx="36036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3.0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118"/>
          <p:cNvSpPr>
            <a:spLocks noChangeArrowheads="1"/>
          </p:cNvSpPr>
          <p:nvPr/>
        </p:nvSpPr>
        <p:spPr bwMode="auto">
          <a:xfrm>
            <a:off x="5724525" y="3432175"/>
            <a:ext cx="3603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1.0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119"/>
          <p:cNvSpPr>
            <a:spLocks noChangeArrowheads="1"/>
          </p:cNvSpPr>
          <p:nvPr/>
        </p:nvSpPr>
        <p:spPr bwMode="auto">
          <a:xfrm>
            <a:off x="5724525" y="3213100"/>
            <a:ext cx="36036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>
                <a:latin typeface="Arial" pitchFamily="34" charset="0"/>
                <a:cs typeface="Arial" pitchFamily="34" charset="0"/>
              </a:rPr>
              <a:t>0.0</a:t>
            </a:r>
          </a:p>
        </p:txBody>
      </p:sp>
      <p:sp>
        <p:nvSpPr>
          <p:cNvPr id="75" name="Line 120"/>
          <p:cNvSpPr>
            <a:spLocks noChangeShapeType="1"/>
          </p:cNvSpPr>
          <p:nvPr/>
        </p:nvSpPr>
        <p:spPr bwMode="auto">
          <a:xfrm>
            <a:off x="5724525" y="3213100"/>
            <a:ext cx="360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121"/>
          <p:cNvSpPr>
            <a:spLocks noChangeShapeType="1"/>
          </p:cNvSpPr>
          <p:nvPr/>
        </p:nvSpPr>
        <p:spPr bwMode="auto">
          <a:xfrm>
            <a:off x="5724525" y="3432175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122"/>
          <p:cNvSpPr>
            <a:spLocks noChangeShapeType="1"/>
          </p:cNvSpPr>
          <p:nvPr/>
        </p:nvSpPr>
        <p:spPr bwMode="auto">
          <a:xfrm>
            <a:off x="5724525" y="369411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123"/>
          <p:cNvSpPr>
            <a:spLocks noChangeShapeType="1"/>
          </p:cNvSpPr>
          <p:nvPr/>
        </p:nvSpPr>
        <p:spPr bwMode="auto">
          <a:xfrm>
            <a:off x="5724525" y="3965575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24"/>
          <p:cNvSpPr>
            <a:spLocks noChangeShapeType="1"/>
          </p:cNvSpPr>
          <p:nvPr/>
        </p:nvSpPr>
        <p:spPr bwMode="auto">
          <a:xfrm>
            <a:off x="5724525" y="42354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125"/>
          <p:cNvSpPr>
            <a:spLocks noChangeShapeType="1"/>
          </p:cNvSpPr>
          <p:nvPr/>
        </p:nvSpPr>
        <p:spPr bwMode="auto">
          <a:xfrm>
            <a:off x="5724525" y="449421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>
            <a:off x="5724525" y="4725988"/>
            <a:ext cx="360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127"/>
          <p:cNvSpPr>
            <a:spLocks noChangeShapeType="1"/>
          </p:cNvSpPr>
          <p:nvPr/>
        </p:nvSpPr>
        <p:spPr bwMode="auto">
          <a:xfrm>
            <a:off x="5724525" y="3213100"/>
            <a:ext cx="0" cy="15128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128"/>
          <p:cNvSpPr>
            <a:spLocks noChangeShapeType="1"/>
          </p:cNvSpPr>
          <p:nvPr/>
        </p:nvSpPr>
        <p:spPr bwMode="auto">
          <a:xfrm>
            <a:off x="6084888" y="3213100"/>
            <a:ext cx="0" cy="15128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utoShape 170"/>
          <p:cNvSpPr>
            <a:spLocks noChangeArrowheads="1"/>
          </p:cNvSpPr>
          <p:nvPr/>
        </p:nvSpPr>
        <p:spPr bwMode="auto">
          <a:xfrm>
            <a:off x="4211638" y="3490913"/>
            <a:ext cx="647700" cy="649288"/>
          </a:xfrm>
          <a:prstGeom prst="curvedRightArrow">
            <a:avLst>
              <a:gd name="adj1" fmla="val 20049"/>
              <a:gd name="adj2" fmla="val 40098"/>
              <a:gd name="adj3" fmla="val 33333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230"/>
          <p:cNvSpPr txBox="1">
            <a:spLocks noChangeArrowheads="1"/>
          </p:cNvSpPr>
          <p:nvPr/>
        </p:nvSpPr>
        <p:spPr bwMode="auto">
          <a:xfrm>
            <a:off x="5076825" y="3752850"/>
            <a:ext cx="649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=</a:t>
            </a:r>
            <a:endParaRPr lang="el-G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231"/>
          <p:cNvSpPr txBox="1">
            <a:spLocks noChangeArrowheads="1"/>
          </p:cNvSpPr>
          <p:nvPr/>
        </p:nvSpPr>
        <p:spPr bwMode="auto">
          <a:xfrm>
            <a:off x="6084888" y="3783013"/>
            <a:ext cx="649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IE" sz="2000">
                <a:latin typeface="Arial" pitchFamily="34" charset="0"/>
                <a:cs typeface="Arial" pitchFamily="34" charset="0"/>
              </a:rPr>
              <a:t>X =</a:t>
            </a:r>
            <a:endParaRPr lang="el-G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29"/>
          <p:cNvSpPr txBox="1">
            <a:spLocks noChangeArrowheads="1"/>
          </p:cNvSpPr>
          <p:nvPr/>
        </p:nvSpPr>
        <p:spPr bwMode="auto">
          <a:xfrm>
            <a:off x="6659563" y="5616714"/>
            <a:ext cx="2087562" cy="707886"/>
          </a:xfrm>
          <a:prstGeom prst="rect">
            <a:avLst/>
          </a:prstGeom>
          <a:ln cmpd="sng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IE" sz="2000" dirty="0">
                <a:latin typeface="Arial" pitchFamily="34" charset="0"/>
                <a:cs typeface="Arial" pitchFamily="34" charset="0"/>
              </a:rPr>
              <a:t>How do we 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now find clusters</a:t>
            </a:r>
            <a:r>
              <a:rPr lang="en-IE" sz="20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8" name="Rectangle 132"/>
          <p:cNvSpPr>
            <a:spLocks noChangeArrowheads="1"/>
          </p:cNvSpPr>
          <p:nvPr/>
        </p:nvSpPr>
        <p:spPr bwMode="auto">
          <a:xfrm>
            <a:off x="5627688" y="6307138"/>
            <a:ext cx="39528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9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133"/>
          <p:cNvSpPr>
            <a:spLocks noChangeArrowheads="1"/>
          </p:cNvSpPr>
          <p:nvPr/>
        </p:nvSpPr>
        <p:spPr bwMode="auto">
          <a:xfrm>
            <a:off x="5230813" y="6307138"/>
            <a:ext cx="396875" cy="2190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IE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134"/>
          <p:cNvSpPr>
            <a:spLocks noChangeArrowheads="1"/>
          </p:cNvSpPr>
          <p:nvPr/>
        </p:nvSpPr>
        <p:spPr bwMode="auto">
          <a:xfrm>
            <a:off x="5627688" y="6040438"/>
            <a:ext cx="3952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9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135"/>
          <p:cNvSpPr>
            <a:spLocks noChangeArrowheads="1"/>
          </p:cNvSpPr>
          <p:nvPr/>
        </p:nvSpPr>
        <p:spPr bwMode="auto">
          <a:xfrm>
            <a:off x="5230813" y="6040438"/>
            <a:ext cx="396875" cy="2667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IE" sz="900" b="1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36"/>
          <p:cNvSpPr>
            <a:spLocks noChangeArrowheads="1"/>
          </p:cNvSpPr>
          <p:nvPr/>
        </p:nvSpPr>
        <p:spPr bwMode="auto">
          <a:xfrm>
            <a:off x="5627688" y="5767388"/>
            <a:ext cx="39528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9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137"/>
          <p:cNvSpPr>
            <a:spLocks noChangeArrowheads="1"/>
          </p:cNvSpPr>
          <p:nvPr/>
        </p:nvSpPr>
        <p:spPr bwMode="auto">
          <a:xfrm>
            <a:off x="5230813" y="5767388"/>
            <a:ext cx="396875" cy="2730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IE" sz="900" b="1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138"/>
          <p:cNvSpPr>
            <a:spLocks noChangeArrowheads="1"/>
          </p:cNvSpPr>
          <p:nvPr/>
        </p:nvSpPr>
        <p:spPr bwMode="auto">
          <a:xfrm>
            <a:off x="5627688" y="5510213"/>
            <a:ext cx="395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139"/>
          <p:cNvSpPr>
            <a:spLocks noChangeArrowheads="1"/>
          </p:cNvSpPr>
          <p:nvPr/>
        </p:nvSpPr>
        <p:spPr bwMode="auto">
          <a:xfrm>
            <a:off x="5230813" y="5510213"/>
            <a:ext cx="396875" cy="2571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E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140"/>
          <p:cNvSpPr>
            <a:spLocks noChangeArrowheads="1"/>
          </p:cNvSpPr>
          <p:nvPr/>
        </p:nvSpPr>
        <p:spPr bwMode="auto">
          <a:xfrm>
            <a:off x="5627688" y="5240338"/>
            <a:ext cx="39528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141"/>
          <p:cNvSpPr>
            <a:spLocks noChangeArrowheads="1"/>
          </p:cNvSpPr>
          <p:nvPr/>
        </p:nvSpPr>
        <p:spPr bwMode="auto">
          <a:xfrm>
            <a:off x="5230813" y="5240338"/>
            <a:ext cx="396875" cy="2698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IE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142"/>
          <p:cNvSpPr>
            <a:spLocks noChangeArrowheads="1"/>
          </p:cNvSpPr>
          <p:nvPr/>
        </p:nvSpPr>
        <p:spPr bwMode="auto">
          <a:xfrm>
            <a:off x="5627688" y="5013325"/>
            <a:ext cx="3952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9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143"/>
          <p:cNvSpPr>
            <a:spLocks noChangeArrowheads="1"/>
          </p:cNvSpPr>
          <p:nvPr/>
        </p:nvSpPr>
        <p:spPr bwMode="auto">
          <a:xfrm>
            <a:off x="5230813" y="5013325"/>
            <a:ext cx="396875" cy="2270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IE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Line 144"/>
          <p:cNvSpPr>
            <a:spLocks noChangeShapeType="1"/>
          </p:cNvSpPr>
          <p:nvPr/>
        </p:nvSpPr>
        <p:spPr bwMode="auto">
          <a:xfrm>
            <a:off x="5230813" y="5013325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Line 145"/>
          <p:cNvSpPr>
            <a:spLocks noChangeShapeType="1"/>
          </p:cNvSpPr>
          <p:nvPr/>
        </p:nvSpPr>
        <p:spPr bwMode="auto">
          <a:xfrm>
            <a:off x="5230813" y="5240338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46"/>
          <p:cNvSpPr>
            <a:spLocks noChangeShapeType="1"/>
          </p:cNvSpPr>
          <p:nvPr/>
        </p:nvSpPr>
        <p:spPr bwMode="auto">
          <a:xfrm>
            <a:off x="5230813" y="5510213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147"/>
          <p:cNvSpPr>
            <a:spLocks noChangeShapeType="1"/>
          </p:cNvSpPr>
          <p:nvPr/>
        </p:nvSpPr>
        <p:spPr bwMode="auto">
          <a:xfrm>
            <a:off x="5230813" y="5767388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48"/>
          <p:cNvSpPr>
            <a:spLocks noChangeShapeType="1"/>
          </p:cNvSpPr>
          <p:nvPr/>
        </p:nvSpPr>
        <p:spPr bwMode="auto">
          <a:xfrm>
            <a:off x="5230813" y="6040438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Line 149"/>
          <p:cNvSpPr>
            <a:spLocks noChangeShapeType="1"/>
          </p:cNvSpPr>
          <p:nvPr/>
        </p:nvSpPr>
        <p:spPr bwMode="auto">
          <a:xfrm>
            <a:off x="5230813" y="6307138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50"/>
          <p:cNvSpPr>
            <a:spLocks noChangeShapeType="1"/>
          </p:cNvSpPr>
          <p:nvPr/>
        </p:nvSpPr>
        <p:spPr bwMode="auto">
          <a:xfrm>
            <a:off x="5230813" y="6526213"/>
            <a:ext cx="7921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Line 151"/>
          <p:cNvSpPr>
            <a:spLocks noChangeShapeType="1"/>
          </p:cNvSpPr>
          <p:nvPr/>
        </p:nvSpPr>
        <p:spPr bwMode="auto">
          <a:xfrm>
            <a:off x="5230813" y="5013325"/>
            <a:ext cx="0" cy="15128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52"/>
          <p:cNvSpPr>
            <a:spLocks noChangeShapeType="1"/>
          </p:cNvSpPr>
          <p:nvPr/>
        </p:nvSpPr>
        <p:spPr bwMode="auto">
          <a:xfrm>
            <a:off x="5627688" y="5013325"/>
            <a:ext cx="0" cy="15128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153"/>
          <p:cNvSpPr>
            <a:spLocks noChangeShapeType="1"/>
          </p:cNvSpPr>
          <p:nvPr/>
        </p:nvSpPr>
        <p:spPr bwMode="auto">
          <a:xfrm>
            <a:off x="6022975" y="5013325"/>
            <a:ext cx="0" cy="15128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410"/>
          <p:cNvSpPr>
            <a:spLocks noChangeArrowheads="1"/>
          </p:cNvSpPr>
          <p:nvPr/>
        </p:nvSpPr>
        <p:spPr bwMode="auto">
          <a:xfrm>
            <a:off x="6979085" y="3228083"/>
            <a:ext cx="331788" cy="15224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utoShape 221"/>
          <p:cNvSpPr>
            <a:spLocks noChangeArrowheads="1"/>
          </p:cNvSpPr>
          <p:nvPr/>
        </p:nvSpPr>
        <p:spPr bwMode="auto">
          <a:xfrm rot="8678935">
            <a:off x="6110288" y="4848225"/>
            <a:ext cx="1093788" cy="304800"/>
          </a:xfrm>
          <a:prstGeom prst="rightArrow">
            <a:avLst>
              <a:gd name="adj1" fmla="val 50000"/>
              <a:gd name="adj2" fmla="val 89714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AutoShape 221"/>
          <p:cNvSpPr>
            <a:spLocks noChangeArrowheads="1"/>
          </p:cNvSpPr>
          <p:nvPr/>
        </p:nvSpPr>
        <p:spPr bwMode="auto">
          <a:xfrm>
            <a:off x="5410200" y="1905000"/>
            <a:ext cx="914400" cy="304800"/>
          </a:xfrm>
          <a:prstGeom prst="rightArrow">
            <a:avLst>
              <a:gd name="adj1" fmla="val 50000"/>
              <a:gd name="adj2" fmla="val 89714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4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599513"/>
              </p:ext>
            </p:extLst>
          </p:nvPr>
        </p:nvGraphicFramePr>
        <p:xfrm>
          <a:off x="6629400" y="1371600"/>
          <a:ext cx="2103437" cy="1615320"/>
        </p:xfrm>
        <a:graphic>
          <a:graphicData uri="http://schemas.openxmlformats.org/drawingml/2006/table">
            <a:tbl>
              <a:tblPr/>
              <a:tblGrid>
                <a:gridCol w="298433"/>
                <a:gridCol w="299462"/>
                <a:gridCol w="301520"/>
                <a:gridCol w="302549"/>
                <a:gridCol w="299462"/>
                <a:gridCol w="302549"/>
                <a:gridCol w="299462"/>
              </a:tblGrid>
              <a:tr h="208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0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9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Oval 295"/>
          <p:cNvSpPr>
            <a:spLocks noChangeArrowheads="1"/>
          </p:cNvSpPr>
          <p:nvPr/>
        </p:nvSpPr>
        <p:spPr bwMode="auto">
          <a:xfrm>
            <a:off x="7956550" y="5163312"/>
            <a:ext cx="806449" cy="715169"/>
          </a:xfrm>
          <a:prstGeom prst="ellipse">
            <a:avLst/>
          </a:prstGeom>
          <a:solidFill>
            <a:schemeClr val="accent1">
              <a:alpha val="34901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294"/>
          <p:cNvSpPr>
            <a:spLocks noChangeArrowheads="1"/>
          </p:cNvSpPr>
          <p:nvPr/>
        </p:nvSpPr>
        <p:spPr bwMode="auto">
          <a:xfrm>
            <a:off x="6948488" y="5229988"/>
            <a:ext cx="719138" cy="720725"/>
          </a:xfrm>
          <a:prstGeom prst="ellipse">
            <a:avLst/>
          </a:prstGeom>
          <a:solidFill>
            <a:schemeClr val="accent1">
              <a:alpha val="34901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Spectral Partitioning</a:t>
            </a:r>
            <a:endParaRPr lang="en-IE" sz="2400" dirty="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550412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Grouping:</a:t>
            </a:r>
          </a:p>
          <a:p>
            <a:pPr marL="990600" lvl="1" indent="-533400" eaLnBrk="1" hangingPunct="1">
              <a:defRPr/>
            </a:pPr>
            <a:r>
              <a:rPr lang="en-IE" dirty="0" smtClean="0"/>
              <a:t>Sort components of reduced 1-dimensional vector</a:t>
            </a:r>
          </a:p>
          <a:p>
            <a:pPr marL="990600" lvl="1" indent="-533400" eaLnBrk="1" hangingPunct="1">
              <a:defRPr/>
            </a:pPr>
            <a:r>
              <a:rPr lang="en-IE" dirty="0" smtClean="0"/>
              <a:t>Identify clusters by splitting the sorted vector in two</a:t>
            </a:r>
          </a:p>
          <a:p>
            <a:pPr marL="2490216" lvl="8" indent="-533400">
              <a:defRPr/>
            </a:pPr>
            <a:endParaRPr lang="en-IE" sz="5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IE" b="1" dirty="0" smtClean="0">
                <a:solidFill>
                  <a:schemeClr val="accent3"/>
                </a:solidFill>
              </a:rPr>
              <a:t>How to choose a splitting point?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IE" dirty="0" smtClean="0"/>
              <a:t>Naïve approaches: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IE" dirty="0" smtClean="0"/>
              <a:t>Split at 0, (or mean or median value)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IE" dirty="0" smtClean="0"/>
              <a:t>More expensive approaches: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IE" dirty="0" smtClean="0"/>
              <a:t>Attempt to minimize normalized cut criterion in 1-dim</a:t>
            </a:r>
          </a:p>
          <a:p>
            <a:pPr marL="990600" lvl="1" indent="-533400" eaLnBrk="1" hangingPunct="1">
              <a:defRPr/>
            </a:pPr>
            <a:endParaRPr lang="en-IE" dirty="0" smtClean="0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Slides by Kleinberg</a:t>
            </a:r>
            <a:endParaRPr lang="en-IE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51</a:t>
            </a:fld>
            <a:endParaRPr lang="en-IE"/>
          </a:p>
        </p:txBody>
      </p:sp>
      <p:sp>
        <p:nvSpPr>
          <p:cNvPr id="24627" name="AutoShape 77"/>
          <p:cNvSpPr>
            <a:spLocks noChangeArrowheads="1"/>
          </p:cNvSpPr>
          <p:nvPr/>
        </p:nvSpPr>
        <p:spPr bwMode="auto">
          <a:xfrm>
            <a:off x="493713" y="5033137"/>
            <a:ext cx="647700" cy="649288"/>
          </a:xfrm>
          <a:prstGeom prst="curvedRightArrow">
            <a:avLst>
              <a:gd name="adj1" fmla="val 20049"/>
              <a:gd name="adj2" fmla="val 40098"/>
              <a:gd name="adj3" fmla="val 33333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320" name="Rectangle 152"/>
          <p:cNvSpPr>
            <a:spLocks noChangeArrowheads="1"/>
          </p:cNvSpPr>
          <p:nvPr/>
        </p:nvSpPr>
        <p:spPr bwMode="auto">
          <a:xfrm>
            <a:off x="1965325" y="6333300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9" name="Rectangle 153"/>
          <p:cNvSpPr>
            <a:spLocks noChangeArrowheads="1"/>
          </p:cNvSpPr>
          <p:nvPr/>
        </p:nvSpPr>
        <p:spPr bwMode="auto">
          <a:xfrm>
            <a:off x="1574800" y="6333300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22" name="Rectangle 154"/>
          <p:cNvSpPr>
            <a:spLocks noChangeArrowheads="1"/>
          </p:cNvSpPr>
          <p:nvPr/>
        </p:nvSpPr>
        <p:spPr bwMode="auto">
          <a:xfrm>
            <a:off x="1965325" y="6030087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31" name="Rectangle 155"/>
          <p:cNvSpPr>
            <a:spLocks noChangeArrowheads="1"/>
          </p:cNvSpPr>
          <p:nvPr/>
        </p:nvSpPr>
        <p:spPr bwMode="auto">
          <a:xfrm>
            <a:off x="1574800" y="6030087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IE" sz="140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24" name="Rectangle 156"/>
          <p:cNvSpPr>
            <a:spLocks noChangeArrowheads="1"/>
          </p:cNvSpPr>
          <p:nvPr/>
        </p:nvSpPr>
        <p:spPr bwMode="auto">
          <a:xfrm>
            <a:off x="1965325" y="5726875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33" name="Rectangle 157"/>
          <p:cNvSpPr>
            <a:spLocks noChangeArrowheads="1"/>
          </p:cNvSpPr>
          <p:nvPr/>
        </p:nvSpPr>
        <p:spPr bwMode="auto">
          <a:xfrm>
            <a:off x="1574800" y="5726875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IE" sz="140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26" name="Rectangle 158"/>
          <p:cNvSpPr>
            <a:spLocks noChangeArrowheads="1"/>
          </p:cNvSpPr>
          <p:nvPr/>
        </p:nvSpPr>
        <p:spPr bwMode="auto">
          <a:xfrm>
            <a:off x="1965325" y="5423662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35" name="Rectangle 159"/>
          <p:cNvSpPr>
            <a:spLocks noChangeArrowheads="1"/>
          </p:cNvSpPr>
          <p:nvPr/>
        </p:nvSpPr>
        <p:spPr bwMode="auto">
          <a:xfrm>
            <a:off x="1574800" y="5423662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28" name="Rectangle 160"/>
          <p:cNvSpPr>
            <a:spLocks noChangeArrowheads="1"/>
          </p:cNvSpPr>
          <p:nvPr/>
        </p:nvSpPr>
        <p:spPr bwMode="auto">
          <a:xfrm>
            <a:off x="1965325" y="5120450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37" name="Rectangle 161"/>
          <p:cNvSpPr>
            <a:spLocks noChangeArrowheads="1"/>
          </p:cNvSpPr>
          <p:nvPr/>
        </p:nvSpPr>
        <p:spPr bwMode="auto">
          <a:xfrm>
            <a:off x="1574800" y="5120450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30" name="Rectangle 162"/>
          <p:cNvSpPr>
            <a:spLocks noChangeArrowheads="1"/>
          </p:cNvSpPr>
          <p:nvPr/>
        </p:nvSpPr>
        <p:spPr bwMode="auto">
          <a:xfrm>
            <a:off x="1965325" y="4817237"/>
            <a:ext cx="4730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39" name="Rectangle 163"/>
          <p:cNvSpPr>
            <a:spLocks noChangeArrowheads="1"/>
          </p:cNvSpPr>
          <p:nvPr/>
        </p:nvSpPr>
        <p:spPr bwMode="auto">
          <a:xfrm>
            <a:off x="1574800" y="4817237"/>
            <a:ext cx="39052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40" name="Line 164"/>
          <p:cNvSpPr>
            <a:spLocks noChangeShapeType="1"/>
          </p:cNvSpPr>
          <p:nvPr/>
        </p:nvSpPr>
        <p:spPr bwMode="auto">
          <a:xfrm>
            <a:off x="1574800" y="4817237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1" name="Line 165"/>
          <p:cNvSpPr>
            <a:spLocks noChangeShapeType="1"/>
          </p:cNvSpPr>
          <p:nvPr/>
        </p:nvSpPr>
        <p:spPr bwMode="auto">
          <a:xfrm>
            <a:off x="1574800" y="5120450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2" name="Line 166"/>
          <p:cNvSpPr>
            <a:spLocks noChangeShapeType="1"/>
          </p:cNvSpPr>
          <p:nvPr/>
        </p:nvSpPr>
        <p:spPr bwMode="auto">
          <a:xfrm>
            <a:off x="1574800" y="5423662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3" name="Line 167"/>
          <p:cNvSpPr>
            <a:spLocks noChangeShapeType="1"/>
          </p:cNvSpPr>
          <p:nvPr/>
        </p:nvSpPr>
        <p:spPr bwMode="auto">
          <a:xfrm>
            <a:off x="1574800" y="5726875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4" name="Line 168"/>
          <p:cNvSpPr>
            <a:spLocks noChangeShapeType="1"/>
          </p:cNvSpPr>
          <p:nvPr/>
        </p:nvSpPr>
        <p:spPr bwMode="auto">
          <a:xfrm>
            <a:off x="1574800" y="6030087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5" name="Line 169"/>
          <p:cNvSpPr>
            <a:spLocks noChangeShapeType="1"/>
          </p:cNvSpPr>
          <p:nvPr/>
        </p:nvSpPr>
        <p:spPr bwMode="auto">
          <a:xfrm>
            <a:off x="1574800" y="6333300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6" name="Line 170"/>
          <p:cNvSpPr>
            <a:spLocks noChangeShapeType="1"/>
          </p:cNvSpPr>
          <p:nvPr/>
        </p:nvSpPr>
        <p:spPr bwMode="auto">
          <a:xfrm>
            <a:off x="1574800" y="6636512"/>
            <a:ext cx="863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7" name="Line 171"/>
          <p:cNvSpPr>
            <a:spLocks noChangeShapeType="1"/>
          </p:cNvSpPr>
          <p:nvPr/>
        </p:nvSpPr>
        <p:spPr bwMode="auto">
          <a:xfrm>
            <a:off x="1574800" y="4817237"/>
            <a:ext cx="0" cy="181927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8" name="Line 172"/>
          <p:cNvSpPr>
            <a:spLocks noChangeShapeType="1"/>
          </p:cNvSpPr>
          <p:nvPr/>
        </p:nvSpPr>
        <p:spPr bwMode="auto">
          <a:xfrm>
            <a:off x="1965325" y="4817237"/>
            <a:ext cx="0" cy="181927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49" name="Line 173"/>
          <p:cNvSpPr>
            <a:spLocks noChangeShapeType="1"/>
          </p:cNvSpPr>
          <p:nvPr/>
        </p:nvSpPr>
        <p:spPr bwMode="auto">
          <a:xfrm>
            <a:off x="2438400" y="4817237"/>
            <a:ext cx="0" cy="181927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99" name="AutoShape 117"/>
          <p:cNvSpPr>
            <a:spLocks noChangeArrowheads="1"/>
          </p:cNvSpPr>
          <p:nvPr/>
        </p:nvSpPr>
        <p:spPr bwMode="auto">
          <a:xfrm>
            <a:off x="2627313" y="5307775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5342" name="Text Box 174"/>
          <p:cNvSpPr txBox="1">
            <a:spLocks noChangeArrowheads="1"/>
          </p:cNvSpPr>
          <p:nvPr/>
        </p:nvSpPr>
        <p:spPr bwMode="auto">
          <a:xfrm>
            <a:off x="3119440" y="4706112"/>
            <a:ext cx="2976560" cy="1034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IE" b="1" dirty="0">
                <a:latin typeface="Arial" pitchFamily="34" charset="0"/>
                <a:cs typeface="Arial" pitchFamily="34" charset="0"/>
              </a:rPr>
              <a:t>Split at </a:t>
            </a:r>
            <a:r>
              <a:rPr lang="en-IE" b="1" dirty="0" smtClean="0">
                <a:latin typeface="Arial" pitchFamily="34" charset="0"/>
                <a:cs typeface="Arial" pitchFamily="34" charset="0"/>
              </a:rPr>
              <a:t>0:</a:t>
            </a:r>
            <a:endParaRPr lang="en-IE" b="1" dirty="0">
              <a:latin typeface="Arial" pitchFamily="34" charset="0"/>
              <a:cs typeface="Arial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IE" dirty="0">
                <a:latin typeface="Arial" pitchFamily="34" charset="0"/>
                <a:cs typeface="Arial" pitchFamily="34" charset="0"/>
              </a:rPr>
              <a:t>Cluster A: Positive points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IE" dirty="0">
                <a:latin typeface="Arial" pitchFamily="34" charset="0"/>
                <a:cs typeface="Arial" pitchFamily="34" charset="0"/>
              </a:rPr>
              <a:t>Cluster B: Negative points</a:t>
            </a:r>
          </a:p>
        </p:txBody>
      </p:sp>
      <p:sp>
        <p:nvSpPr>
          <p:cNvPr id="135390" name="Rectangle 222"/>
          <p:cNvSpPr>
            <a:spLocks noChangeArrowheads="1"/>
          </p:cNvSpPr>
          <p:nvPr/>
        </p:nvSpPr>
        <p:spPr bwMode="auto">
          <a:xfrm>
            <a:off x="3959226" y="6409500"/>
            <a:ext cx="4683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02" name="Rectangle 223"/>
          <p:cNvSpPr>
            <a:spLocks noChangeArrowheads="1"/>
          </p:cNvSpPr>
          <p:nvPr/>
        </p:nvSpPr>
        <p:spPr bwMode="auto">
          <a:xfrm>
            <a:off x="3562351" y="6409500"/>
            <a:ext cx="39687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92" name="Rectangle 224"/>
          <p:cNvSpPr>
            <a:spLocks noChangeArrowheads="1"/>
          </p:cNvSpPr>
          <p:nvPr/>
        </p:nvSpPr>
        <p:spPr bwMode="auto">
          <a:xfrm>
            <a:off x="3959226" y="6106287"/>
            <a:ext cx="4683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25"/>
          <p:cNvSpPr>
            <a:spLocks noChangeArrowheads="1"/>
          </p:cNvSpPr>
          <p:nvPr/>
        </p:nvSpPr>
        <p:spPr bwMode="auto">
          <a:xfrm>
            <a:off x="3562351" y="6106287"/>
            <a:ext cx="39687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394" name="Rectangle 226"/>
          <p:cNvSpPr>
            <a:spLocks noChangeArrowheads="1"/>
          </p:cNvSpPr>
          <p:nvPr/>
        </p:nvSpPr>
        <p:spPr bwMode="auto">
          <a:xfrm>
            <a:off x="3959226" y="5803075"/>
            <a:ext cx="4683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06" name="Rectangle 227"/>
          <p:cNvSpPr>
            <a:spLocks noChangeArrowheads="1"/>
          </p:cNvSpPr>
          <p:nvPr/>
        </p:nvSpPr>
        <p:spPr bwMode="auto">
          <a:xfrm>
            <a:off x="3562351" y="5803075"/>
            <a:ext cx="396875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Line 228"/>
          <p:cNvSpPr>
            <a:spLocks noChangeShapeType="1"/>
          </p:cNvSpPr>
          <p:nvPr/>
        </p:nvSpPr>
        <p:spPr bwMode="auto">
          <a:xfrm>
            <a:off x="3562351" y="5803075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08" name="Line 229"/>
          <p:cNvSpPr>
            <a:spLocks noChangeShapeType="1"/>
          </p:cNvSpPr>
          <p:nvPr/>
        </p:nvSpPr>
        <p:spPr bwMode="auto">
          <a:xfrm>
            <a:off x="3562351" y="6106287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09" name="Line 230"/>
          <p:cNvSpPr>
            <a:spLocks noChangeShapeType="1"/>
          </p:cNvSpPr>
          <p:nvPr/>
        </p:nvSpPr>
        <p:spPr bwMode="auto">
          <a:xfrm>
            <a:off x="3562351" y="6409500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0" name="Line 234"/>
          <p:cNvSpPr>
            <a:spLocks noChangeShapeType="1"/>
          </p:cNvSpPr>
          <p:nvPr/>
        </p:nvSpPr>
        <p:spPr bwMode="auto">
          <a:xfrm>
            <a:off x="3562351" y="6712712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1" name="Line 235"/>
          <p:cNvSpPr>
            <a:spLocks noChangeShapeType="1"/>
          </p:cNvSpPr>
          <p:nvPr/>
        </p:nvSpPr>
        <p:spPr bwMode="auto">
          <a:xfrm>
            <a:off x="3562351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Line 236"/>
          <p:cNvSpPr>
            <a:spLocks noChangeShapeType="1"/>
          </p:cNvSpPr>
          <p:nvPr/>
        </p:nvSpPr>
        <p:spPr bwMode="auto">
          <a:xfrm>
            <a:off x="3959226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3" name="Line 237"/>
          <p:cNvSpPr>
            <a:spLocks noChangeShapeType="1"/>
          </p:cNvSpPr>
          <p:nvPr/>
        </p:nvSpPr>
        <p:spPr bwMode="auto">
          <a:xfrm>
            <a:off x="4427538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5424" name="Rectangle 256"/>
          <p:cNvSpPr>
            <a:spLocks noChangeArrowheads="1"/>
          </p:cNvSpPr>
          <p:nvPr/>
        </p:nvSpPr>
        <p:spPr bwMode="auto">
          <a:xfrm>
            <a:off x="5186363" y="6409500"/>
            <a:ext cx="4651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0.6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257"/>
          <p:cNvSpPr>
            <a:spLocks noChangeArrowheads="1"/>
          </p:cNvSpPr>
          <p:nvPr/>
        </p:nvSpPr>
        <p:spPr bwMode="auto">
          <a:xfrm>
            <a:off x="4786313" y="6409500"/>
            <a:ext cx="400050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IE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426" name="Rectangle 258"/>
          <p:cNvSpPr>
            <a:spLocks noChangeArrowheads="1"/>
          </p:cNvSpPr>
          <p:nvPr/>
        </p:nvSpPr>
        <p:spPr bwMode="auto">
          <a:xfrm>
            <a:off x="5186363" y="6106287"/>
            <a:ext cx="4651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7" name="Rectangle 259"/>
          <p:cNvSpPr>
            <a:spLocks noChangeArrowheads="1"/>
          </p:cNvSpPr>
          <p:nvPr/>
        </p:nvSpPr>
        <p:spPr bwMode="auto">
          <a:xfrm>
            <a:off x="4786313" y="6106287"/>
            <a:ext cx="400050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IE" sz="140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428" name="Rectangle 260"/>
          <p:cNvSpPr>
            <a:spLocks noChangeArrowheads="1"/>
          </p:cNvSpPr>
          <p:nvPr/>
        </p:nvSpPr>
        <p:spPr bwMode="auto">
          <a:xfrm>
            <a:off x="5186363" y="5803075"/>
            <a:ext cx="4651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0.3</a:t>
            </a:r>
            <a:endParaRPr lang="en-I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9" name="Rectangle 261"/>
          <p:cNvSpPr>
            <a:spLocks noChangeArrowheads="1"/>
          </p:cNvSpPr>
          <p:nvPr/>
        </p:nvSpPr>
        <p:spPr bwMode="auto">
          <a:xfrm>
            <a:off x="4786313" y="5803075"/>
            <a:ext cx="400050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IE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IE" sz="140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20" name="Line 268"/>
          <p:cNvSpPr>
            <a:spLocks noChangeShapeType="1"/>
          </p:cNvSpPr>
          <p:nvPr/>
        </p:nvSpPr>
        <p:spPr bwMode="auto">
          <a:xfrm>
            <a:off x="4786313" y="5803075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Line 272"/>
          <p:cNvSpPr>
            <a:spLocks noChangeShapeType="1"/>
          </p:cNvSpPr>
          <p:nvPr/>
        </p:nvSpPr>
        <p:spPr bwMode="auto">
          <a:xfrm>
            <a:off x="4786313" y="6106287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2" name="Line 273"/>
          <p:cNvSpPr>
            <a:spLocks noChangeShapeType="1"/>
          </p:cNvSpPr>
          <p:nvPr/>
        </p:nvSpPr>
        <p:spPr bwMode="auto">
          <a:xfrm>
            <a:off x="4786313" y="6409500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3" name="Line 274"/>
          <p:cNvSpPr>
            <a:spLocks noChangeShapeType="1"/>
          </p:cNvSpPr>
          <p:nvPr/>
        </p:nvSpPr>
        <p:spPr bwMode="auto">
          <a:xfrm>
            <a:off x="4786313" y="6712712"/>
            <a:ext cx="8651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4" name="Line 275"/>
          <p:cNvSpPr>
            <a:spLocks noChangeShapeType="1"/>
          </p:cNvSpPr>
          <p:nvPr/>
        </p:nvSpPr>
        <p:spPr bwMode="auto">
          <a:xfrm>
            <a:off x="4786313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5" name="Line 276"/>
          <p:cNvSpPr>
            <a:spLocks noChangeShapeType="1"/>
          </p:cNvSpPr>
          <p:nvPr/>
        </p:nvSpPr>
        <p:spPr bwMode="auto">
          <a:xfrm>
            <a:off x="5186363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26" name="Line 277"/>
          <p:cNvSpPr>
            <a:spLocks noChangeShapeType="1"/>
          </p:cNvSpPr>
          <p:nvPr/>
        </p:nvSpPr>
        <p:spPr bwMode="auto">
          <a:xfrm>
            <a:off x="5651501" y="5803075"/>
            <a:ext cx="0" cy="9096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9" name="Freeform 282"/>
          <p:cNvSpPr>
            <a:spLocks/>
          </p:cNvSpPr>
          <p:nvPr/>
        </p:nvSpPr>
        <p:spPr bwMode="auto">
          <a:xfrm>
            <a:off x="7047947" y="5368101"/>
            <a:ext cx="351666" cy="441325"/>
          </a:xfrm>
          <a:custGeom>
            <a:avLst/>
            <a:gdLst>
              <a:gd name="T0" fmla="*/ 593 w 593"/>
              <a:gd name="T1" fmla="*/ 0 h 743"/>
              <a:gd name="T2" fmla="*/ 0 w 593"/>
              <a:gd name="T3" fmla="*/ 380 h 743"/>
              <a:gd name="T4" fmla="*/ 576 w 593"/>
              <a:gd name="T5" fmla="*/ 743 h 743"/>
              <a:gd name="T6" fmla="*/ 593 w 593"/>
              <a:gd name="T7" fmla="*/ 0 h 743"/>
              <a:gd name="T8" fmla="*/ 0 60000 65536"/>
              <a:gd name="T9" fmla="*/ 0 60000 65536"/>
              <a:gd name="T10" fmla="*/ 0 60000 65536"/>
              <a:gd name="T11" fmla="*/ 0 60000 65536"/>
              <a:gd name="T12" fmla="*/ 0 w 593"/>
              <a:gd name="T13" fmla="*/ 0 h 743"/>
              <a:gd name="T14" fmla="*/ 593 w 593"/>
              <a:gd name="T15" fmla="*/ 743 h 7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3" h="743">
                <a:moveTo>
                  <a:pt x="593" y="0"/>
                </a:moveTo>
                <a:lnTo>
                  <a:pt x="0" y="380"/>
                </a:lnTo>
                <a:lnTo>
                  <a:pt x="576" y="743"/>
                </a:lnTo>
                <a:lnTo>
                  <a:pt x="593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Freeform 283"/>
          <p:cNvSpPr>
            <a:spLocks/>
          </p:cNvSpPr>
          <p:nvPr/>
        </p:nvSpPr>
        <p:spPr bwMode="auto">
          <a:xfrm>
            <a:off x="8093136" y="5345876"/>
            <a:ext cx="526798" cy="295275"/>
          </a:xfrm>
          <a:custGeom>
            <a:avLst/>
            <a:gdLst>
              <a:gd name="T0" fmla="*/ 0 w 889"/>
              <a:gd name="T1" fmla="*/ 498 h 498"/>
              <a:gd name="T2" fmla="*/ 307 w 889"/>
              <a:gd name="T3" fmla="*/ 0 h 498"/>
              <a:gd name="T4" fmla="*/ 889 w 889"/>
              <a:gd name="T5" fmla="*/ 408 h 498"/>
              <a:gd name="T6" fmla="*/ 0 w 889"/>
              <a:gd name="T7" fmla="*/ 498 h 498"/>
              <a:gd name="T8" fmla="*/ 0 60000 65536"/>
              <a:gd name="T9" fmla="*/ 0 60000 65536"/>
              <a:gd name="T10" fmla="*/ 0 60000 65536"/>
              <a:gd name="T11" fmla="*/ 0 60000 65536"/>
              <a:gd name="T12" fmla="*/ 0 w 889"/>
              <a:gd name="T13" fmla="*/ 0 h 498"/>
              <a:gd name="T14" fmla="*/ 889 w 889"/>
              <a:gd name="T15" fmla="*/ 498 h 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" h="498">
                <a:moveTo>
                  <a:pt x="0" y="498"/>
                </a:moveTo>
                <a:lnTo>
                  <a:pt x="307" y="0"/>
                </a:lnTo>
                <a:lnTo>
                  <a:pt x="889" y="408"/>
                </a:lnTo>
                <a:lnTo>
                  <a:pt x="0" y="49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284"/>
          <p:cNvSpPr>
            <a:spLocks noChangeShapeType="1"/>
          </p:cNvSpPr>
          <p:nvPr/>
        </p:nvSpPr>
        <p:spPr bwMode="auto">
          <a:xfrm flipV="1">
            <a:off x="7398212" y="5341113"/>
            <a:ext cx="912089" cy="36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285"/>
          <p:cNvSpPr>
            <a:spLocks noChangeShapeType="1"/>
          </p:cNvSpPr>
          <p:nvPr/>
        </p:nvSpPr>
        <p:spPr bwMode="auto">
          <a:xfrm flipV="1">
            <a:off x="7382800" y="5639563"/>
            <a:ext cx="735555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Oval 286"/>
          <p:cNvSpPr>
            <a:spLocks noChangeArrowheads="1"/>
          </p:cNvSpPr>
          <p:nvPr/>
        </p:nvSpPr>
        <p:spPr bwMode="auto">
          <a:xfrm>
            <a:off x="8069318" y="561257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287"/>
          <p:cNvSpPr>
            <a:spLocks noChangeArrowheads="1"/>
          </p:cNvSpPr>
          <p:nvPr/>
        </p:nvSpPr>
        <p:spPr bwMode="auto">
          <a:xfrm>
            <a:off x="7347773" y="577132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288"/>
          <p:cNvSpPr>
            <a:spLocks noChangeArrowheads="1"/>
          </p:cNvSpPr>
          <p:nvPr/>
        </p:nvSpPr>
        <p:spPr bwMode="auto">
          <a:xfrm>
            <a:off x="8579303" y="555066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89"/>
          <p:cNvSpPr>
            <a:spLocks noChangeArrowheads="1"/>
          </p:cNvSpPr>
          <p:nvPr/>
        </p:nvSpPr>
        <p:spPr bwMode="auto">
          <a:xfrm>
            <a:off x="7019925" y="556177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597" name="Oval 290"/>
          <p:cNvSpPr>
            <a:spLocks noChangeArrowheads="1"/>
          </p:cNvSpPr>
          <p:nvPr/>
        </p:nvSpPr>
        <p:spPr bwMode="auto">
          <a:xfrm>
            <a:off x="8245851" y="530618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91"/>
          <p:cNvSpPr>
            <a:spLocks noChangeArrowheads="1"/>
          </p:cNvSpPr>
          <p:nvPr/>
        </p:nvSpPr>
        <p:spPr bwMode="auto">
          <a:xfrm>
            <a:off x="7356179" y="533000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AutoShape 293"/>
          <p:cNvSpPr>
            <a:spLocks noChangeArrowheads="1"/>
          </p:cNvSpPr>
          <p:nvPr/>
        </p:nvSpPr>
        <p:spPr bwMode="auto">
          <a:xfrm>
            <a:off x="6227763" y="530618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Text Box 296"/>
          <p:cNvSpPr txBox="1">
            <a:spLocks noChangeArrowheads="1"/>
          </p:cNvSpPr>
          <p:nvPr/>
        </p:nvSpPr>
        <p:spPr bwMode="auto">
          <a:xfrm>
            <a:off x="6894132" y="4956113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E" sz="14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4588" name="Text Box 297"/>
          <p:cNvSpPr txBox="1">
            <a:spLocks noChangeArrowheads="1"/>
          </p:cNvSpPr>
          <p:nvPr/>
        </p:nvSpPr>
        <p:spPr bwMode="auto">
          <a:xfrm>
            <a:off x="8333995" y="4929125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E" sz="1400" b="1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887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Spectral Partitioning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5028579" cy="313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35132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2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K-Way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 lnSpcReduction="10000"/>
          </a:bodyPr>
          <a:lstStyle/>
          <a:p>
            <a:r>
              <a:rPr lang="en-IE" b="1" dirty="0" smtClean="0">
                <a:solidFill>
                  <a:schemeClr val="accent3"/>
                </a:solidFill>
              </a:rPr>
              <a:t>How do we partition a graph into </a:t>
            </a:r>
            <a:r>
              <a:rPr lang="en-IE" b="1" i="1" dirty="0" smtClean="0">
                <a:solidFill>
                  <a:schemeClr val="accent3"/>
                </a:solidFill>
                <a:latin typeface="Times New Roman" pitchFamily="18" charset="0"/>
              </a:rPr>
              <a:t>k</a:t>
            </a:r>
            <a:r>
              <a:rPr lang="en-IE" b="1" dirty="0" smtClean="0">
                <a:solidFill>
                  <a:schemeClr val="accent3"/>
                </a:solidFill>
              </a:rPr>
              <a:t> clusters?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Two basic approaches: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Recursive bi-partitioning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[Hagen et al., ’92]</a:t>
            </a:r>
          </a:p>
          <a:p>
            <a:pPr lvl="2"/>
            <a:r>
              <a:rPr lang="en-US" dirty="0" smtClean="0"/>
              <a:t>Recursively apply bi-partitioning algorithm in a </a:t>
            </a:r>
            <a:br>
              <a:rPr lang="en-US" dirty="0" smtClean="0"/>
            </a:br>
            <a:r>
              <a:rPr lang="en-US" dirty="0" smtClean="0"/>
              <a:t>hierarchical divisive manner</a:t>
            </a:r>
          </a:p>
          <a:p>
            <a:pPr lvl="2"/>
            <a:r>
              <a:rPr lang="en-US" dirty="0" smtClean="0"/>
              <a:t>Disadvantages: Inefficient, unstable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Cluster multiple eigenvectors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2"/>
            <a:r>
              <a:rPr lang="en-US" dirty="0" smtClean="0"/>
              <a:t>Build a reduced space from multiple eigenvectors</a:t>
            </a:r>
          </a:p>
          <a:p>
            <a:pPr lvl="3"/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dirty="0" smtClean="0"/>
              <a:t> is described by its </a:t>
            </a:r>
            <a:r>
              <a:rPr lang="en-US" i="1" dirty="0" smtClean="0"/>
              <a:t>k</a:t>
            </a:r>
            <a:r>
              <a:rPr lang="en-US" dirty="0" smtClean="0"/>
              <a:t> eigenvector components </a:t>
            </a:r>
            <a:r>
              <a:rPr lang="en-US" i="1" dirty="0" smtClean="0"/>
              <a:t>(x</a:t>
            </a:r>
            <a:r>
              <a:rPr lang="en-US" i="1" baseline="-25000" dirty="0" smtClean="0"/>
              <a:t>2,i</a:t>
            </a:r>
            <a:r>
              <a:rPr lang="en-US" i="1" dirty="0" smtClean="0"/>
              <a:t>, x</a:t>
            </a:r>
            <a:r>
              <a:rPr lang="en-US" i="1" baseline="-25000" dirty="0" smtClean="0"/>
              <a:t>3,i</a:t>
            </a:r>
            <a:r>
              <a:rPr lang="en-US" i="1" dirty="0"/>
              <a:t>, </a:t>
            </a:r>
            <a:r>
              <a:rPr lang="en-US" i="1" dirty="0" smtClean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k,i</a:t>
            </a:r>
            <a:r>
              <a:rPr lang="en-US" i="1" dirty="0" smtClean="0"/>
              <a:t>)</a:t>
            </a:r>
          </a:p>
          <a:p>
            <a:pPr lvl="3"/>
            <a:r>
              <a:rPr lang="en-US" dirty="0" smtClean="0"/>
              <a:t>Use </a:t>
            </a:r>
            <a:r>
              <a:rPr lang="en-US" i="1" dirty="0" smtClean="0"/>
              <a:t>k</a:t>
            </a:r>
            <a:r>
              <a:rPr lang="en-US" dirty="0" smtClean="0"/>
              <a:t>-means to cluster the points</a:t>
            </a:r>
          </a:p>
          <a:p>
            <a:pPr lvl="2"/>
            <a:r>
              <a:rPr lang="en-US" dirty="0" smtClean="0"/>
              <a:t>A preferable approach…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12"/>
          <p:cNvGraphicFramePr>
            <a:graphicFrameLocks noChangeAspect="1"/>
          </p:cNvGraphicFramePr>
          <p:nvPr/>
        </p:nvGraphicFramePr>
        <p:xfrm>
          <a:off x="1600200" y="4239776"/>
          <a:ext cx="3894129" cy="24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Worksheet" r:id="rId3" imgW="4581654" imgH="2628900" progId="Excel.Sheet.8">
                  <p:embed/>
                </p:oleObj>
              </mc:Choice>
              <mc:Fallback>
                <p:oleObj name="Worksheet" r:id="rId3" imgW="4581654" imgH="2628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39776"/>
                        <a:ext cx="3894129" cy="246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25"/>
          <p:cNvSpPr txBox="1">
            <a:spLocks noChangeArrowheads="1"/>
          </p:cNvSpPr>
          <p:nvPr/>
        </p:nvSpPr>
        <p:spPr bwMode="auto">
          <a:xfrm>
            <a:off x="2133600" y="4468376"/>
            <a:ext cx="5137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E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l-GR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7" name="Text Box 26"/>
          <p:cNvSpPr txBox="1">
            <a:spLocks noChangeArrowheads="1"/>
          </p:cNvSpPr>
          <p:nvPr/>
        </p:nvSpPr>
        <p:spPr bwMode="auto">
          <a:xfrm>
            <a:off x="2166198" y="5287466"/>
            <a:ext cx="805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E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l-GR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How to select </a:t>
            </a:r>
            <a:r>
              <a:rPr lang="en-IE" i="1" dirty="0" smtClean="0"/>
              <a:t>k</a:t>
            </a:r>
            <a:r>
              <a:rPr lang="en-IE" dirty="0" smtClean="0"/>
              <a:t>?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 err="1" smtClean="0">
                <a:solidFill>
                  <a:schemeClr val="accent3"/>
                </a:solidFill>
              </a:rPr>
              <a:t>Eigengap</a:t>
            </a:r>
            <a:r>
              <a:rPr lang="en-IE" b="1" dirty="0" smtClean="0">
                <a:solidFill>
                  <a:schemeClr val="accent3"/>
                </a:solidFill>
              </a:rPr>
              <a:t>:</a:t>
            </a:r>
            <a:endParaRPr lang="en-IE" dirty="0" smtClean="0"/>
          </a:p>
          <a:p>
            <a:pPr lvl="1">
              <a:defRPr/>
            </a:pPr>
            <a:r>
              <a:rPr lang="en-IE" dirty="0" smtClean="0"/>
              <a:t>The difference between two consecutive </a:t>
            </a:r>
            <a:r>
              <a:rPr lang="en-IE" dirty="0" err="1" smtClean="0"/>
              <a:t>eigenvalues</a:t>
            </a:r>
            <a:endParaRPr lang="en-IE" dirty="0" smtClean="0"/>
          </a:p>
          <a:p>
            <a:pPr eaLnBrk="1" hangingPunct="1">
              <a:defRPr/>
            </a:pPr>
            <a:r>
              <a:rPr lang="en-IE" dirty="0" smtClean="0">
                <a:solidFill>
                  <a:schemeClr val="accent2"/>
                </a:solidFill>
              </a:rPr>
              <a:t>Most stable clustering is generally given by the value </a:t>
            </a:r>
            <a:r>
              <a:rPr lang="en-IE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 smtClean="0">
                <a:solidFill>
                  <a:schemeClr val="accent2"/>
                </a:solidFill>
              </a:rPr>
              <a:t> that maximizes the </a:t>
            </a:r>
            <a:r>
              <a:rPr lang="en-IE" dirty="0" err="1" smtClean="0">
                <a:solidFill>
                  <a:schemeClr val="accent2"/>
                </a:solidFill>
              </a:rPr>
              <a:t>eigengap</a:t>
            </a:r>
            <a:endParaRPr lang="en-IE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IE" b="1" dirty="0" smtClean="0">
                <a:solidFill>
                  <a:schemeClr val="accent4"/>
                </a:solidFill>
              </a:rPr>
              <a:t>Example: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6019800" y="5218093"/>
            <a:ext cx="197961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Symbol" pitchFamily="18" charset="2"/>
              <a:buChar char="Þ"/>
              <a:defRPr/>
            </a:pPr>
            <a:r>
              <a:rPr lang="en-IE" sz="2800" dirty="0">
                <a:latin typeface="Arial" pitchFamily="34" charset="0"/>
                <a:cs typeface="Arial" pitchFamily="34" charset="0"/>
              </a:rPr>
              <a:t> Choose k=2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5970277" y="4584700"/>
          <a:ext cx="256412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5" imgW="1091880" imgH="253800" progId="Equation.3">
                  <p:embed/>
                </p:oleObj>
              </mc:Choice>
              <mc:Fallback>
                <p:oleObj name="Equation" r:id="rId5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277" y="4584700"/>
                        <a:ext cx="256412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5"/>
          <p:cNvSpPr>
            <a:spLocks noChangeArrowheads="1"/>
          </p:cNvSpPr>
          <p:nvPr/>
        </p:nvSpPr>
        <p:spPr bwMode="auto">
          <a:xfrm rot="9608491">
            <a:off x="5029200" y="4894532"/>
            <a:ext cx="879475" cy="349250"/>
          </a:xfrm>
          <a:prstGeom prst="rightArrow">
            <a:avLst>
              <a:gd name="adj1" fmla="val 50000"/>
              <a:gd name="adj2" fmla="val 62955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</a:t>
            </a:r>
            <a:r>
              <a:rPr lang="el-GR" dirty="0"/>
              <a:t>λ</a:t>
            </a:r>
            <a:r>
              <a:rPr lang="en-IE" baseline="-25000" dirty="0"/>
              <a:t>2</a:t>
            </a:r>
            <a:r>
              <a:rPr lang="en-US" dirty="0" smtClean="0"/>
              <a:t>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Standard Rayleigh quotient iteration:</a:t>
                </a:r>
              </a:p>
              <a:p>
                <a:pPr lvl="1"/>
                <a:r>
                  <a:rPr lang="en-US" dirty="0" smtClean="0"/>
                  <a:t>Start with random vector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make a guess for </a:t>
                </a:r>
                <a:r>
                  <a:rPr lang="en-US" dirty="0" smtClean="0">
                    <a:sym typeface="Symbol"/>
                  </a:rPr>
                  <a:t></a:t>
                </a:r>
              </a:p>
              <a:p>
                <a:pPr lvl="1"/>
                <a:r>
                  <a:rPr lang="en-US" dirty="0" smtClean="0">
                    <a:sym typeface="Symbol"/>
                  </a:rPr>
                  <a:t>Then iterate: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groupChr>
                      <m:groupChrPr>
                        <m:chr m:val="←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 and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Why it works?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</a:p>
              <a:p>
                <a:pPr lvl="1"/>
                <a:r>
                  <a:rPr lang="en-US" dirty="0" smtClean="0"/>
                  <a:t>Let (</a:t>
                </a:r>
                <a:r>
                  <a:rPr lang="en-US" dirty="0" smtClean="0">
                    <a:sym typeface="Symbol"/>
                  </a:rPr>
                  <a:t>, x</a:t>
                </a:r>
                <a:r>
                  <a:rPr lang="en-US" dirty="0" smtClean="0"/>
                  <a:t>) be an </a:t>
                </a:r>
                <a:r>
                  <a:rPr lang="en-US" dirty="0" err="1" smtClean="0"/>
                  <a:t>eigenpair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be an approximate eigenvector,</a:t>
                </a:r>
                <a:br>
                  <a:rPr lang="en-US" dirty="0" smtClean="0"/>
                </a:br>
                <a:r>
                  <a:rPr lang="en-US" dirty="0" smtClean="0"/>
                  <a:t>What is eigenvalue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 smtClean="0"/>
                  <a:t>? </a:t>
                </a:r>
                <a:r>
                  <a:rPr lang="en-US" b="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𝜆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dirty="0" smtClean="0"/>
                  <a:t>   so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</a:t>
            </a:r>
            <a:r>
              <a:rPr lang="el-GR" dirty="0"/>
              <a:t>λ</a:t>
            </a:r>
            <a:r>
              <a:rPr lang="en-IE" baseline="-25000" dirty="0"/>
              <a:t>2</a:t>
            </a:r>
            <a:r>
              <a:rPr lang="en-US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Standard Rayleigh quotient iteration</a:t>
                </a:r>
              </a:p>
              <a:p>
                <a:pPr lvl="1"/>
                <a:r>
                  <a:rPr lang="en-US" dirty="0"/>
                  <a:t>Start with random vector </a:t>
                </a:r>
                <a:r>
                  <a:rPr lang="en-US" i="1" dirty="0"/>
                  <a:t>x</a:t>
                </a:r>
                <a:r>
                  <a:rPr lang="en-US" dirty="0"/>
                  <a:t>, make a guess for </a:t>
                </a:r>
                <a:r>
                  <a:rPr lang="en-US" dirty="0">
                    <a:sym typeface="Symbol"/>
                  </a:rPr>
                  <a:t></a:t>
                </a:r>
              </a:p>
              <a:p>
                <a:pPr lvl="1"/>
                <a:r>
                  <a:rPr lang="en-US" dirty="0">
                    <a:sym typeface="Symbol"/>
                  </a:rPr>
                  <a:t>Then iterate: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and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Problem: 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𝑳</m:t>
                            </m:r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accent3"/>
                    </a:solidFill>
                  </a:rPr>
                  <a:t>?</a:t>
                </a:r>
              </a:p>
              <a:p>
                <a:pPr lvl="1"/>
                <a:r>
                  <a:rPr lang="en-US" dirty="0" smtClean="0"/>
                  <a:t>Rewrite: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Notice: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eigenvalue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So we want to solve: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:r>
                  <a:rPr lang="en-US" dirty="0"/>
                  <a:t>Gauss–Seidel </a:t>
                </a:r>
                <a:r>
                  <a:rPr lang="en-US" dirty="0" smtClean="0"/>
                  <a:t>method: iterate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  <a:blipFill rotWithShape="1">
                <a:blip r:embed="rId2"/>
                <a:stretch>
                  <a:fillRect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</a:t>
            </a:r>
            <a:r>
              <a:rPr lang="el-GR" dirty="0"/>
              <a:t>λ</a:t>
            </a:r>
            <a:r>
              <a:rPr lang="en-IE" baseline="-25000" dirty="0"/>
              <a:t>2</a:t>
            </a:r>
            <a:r>
              <a:rPr lang="en-US" dirty="0"/>
              <a:t>? </a:t>
            </a:r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:r>
                  <a:rPr lang="en-US" sz="3200" dirty="0" smtClean="0"/>
                  <a:t>Start with random </a:t>
                </a:r>
                <a:r>
                  <a:rPr lang="en-US" sz="3200" i="1" dirty="0" smtClean="0"/>
                  <a:t>x</a:t>
                </a:r>
                <a:r>
                  <a:rPr lang="en-US" sz="3200" dirty="0"/>
                  <a:t>, make a guess for </a:t>
                </a:r>
                <a:r>
                  <a:rPr lang="en-US" sz="3200" dirty="0" smtClean="0">
                    <a:sym typeface="Symbol"/>
                  </a:rPr>
                  <a:t>=0.2</a:t>
                </a:r>
                <a:endParaRPr lang="en-US" sz="3200" dirty="0"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𝐼𝑡𝑒𝑟𝑎𝑡𝑒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𝑜𝑣𝑒𝑟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i="1" dirty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b="0" dirty="0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𝐼𝑡𝑒𝑟𝑎𝑡𝑒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𝑜𝑣𝑒𝑟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=1…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b="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groupChr>
                      <m:groupChrPr>
                        <m:chr m:val="←"/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multiple eigenvectors?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Approximates the optimal cut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1"/>
            <a:r>
              <a:rPr lang="en-US" dirty="0" smtClean="0"/>
              <a:t>Can be used to approximate the optimal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-way normalized cut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Emphasizes cohesive clusters</a:t>
            </a:r>
          </a:p>
          <a:p>
            <a:pPr lvl="1"/>
            <a:r>
              <a:rPr lang="en-US" dirty="0" smtClean="0"/>
              <a:t>Increases the unevenness in the distribution of the data</a:t>
            </a:r>
          </a:p>
          <a:p>
            <a:pPr lvl="1"/>
            <a:r>
              <a:rPr lang="en-US" dirty="0" smtClean="0"/>
              <a:t>Associations between similar points are amplified, associations between dissimilar points are attenuated</a:t>
            </a:r>
          </a:p>
          <a:p>
            <a:pPr lvl="1"/>
            <a:r>
              <a:rPr lang="en-US" dirty="0" smtClean="0"/>
              <a:t>The data begins to “approximate a clustering”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Well-separated space</a:t>
            </a:r>
          </a:p>
          <a:p>
            <a:pPr lvl="1"/>
            <a:r>
              <a:rPr lang="en-US" dirty="0" smtClean="0"/>
              <a:t>Transforms data to a new “embedded space”, </a:t>
            </a:r>
            <a:br>
              <a:rPr lang="en-US" dirty="0" smtClean="0"/>
            </a:br>
            <a:r>
              <a:rPr lang="en-US" dirty="0" smtClean="0"/>
              <a:t>consisting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orthogonal basis vectors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Many other partitioning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METIS:</a:t>
            </a:r>
          </a:p>
          <a:p>
            <a:pPr lvl="1"/>
            <a:r>
              <a:rPr lang="en-US" dirty="0" smtClean="0"/>
              <a:t>Heuristic but works really well in practice</a:t>
            </a:r>
          </a:p>
          <a:p>
            <a:pPr lvl="1"/>
            <a:r>
              <a:rPr lang="en-US" sz="2000" dirty="0" smtClean="0">
                <a:hlinkClick r:id="rId2"/>
              </a:rPr>
              <a:t>http://glaros.dtc.umn.edu/gkhome/views/metis</a:t>
            </a:r>
            <a:endParaRPr lang="en-US" sz="2000" dirty="0" smtClean="0"/>
          </a:p>
          <a:p>
            <a:r>
              <a:rPr lang="en-US" dirty="0" err="1" smtClean="0">
                <a:solidFill>
                  <a:schemeClr val="accent3"/>
                </a:solidFill>
              </a:rPr>
              <a:t>Graclus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 smtClean="0"/>
              <a:t>Based on kernel k-means</a:t>
            </a:r>
          </a:p>
          <a:p>
            <a:pPr lvl="1"/>
            <a:r>
              <a:rPr lang="en-US" sz="2000" dirty="0" smtClean="0">
                <a:hlinkClick r:id="rId3"/>
              </a:rPr>
              <a:t>http://www.cs.utexas.edu/users/dml/Software/graclus.html</a:t>
            </a:r>
            <a:endParaRPr lang="en-US" dirty="0" smtClean="0"/>
          </a:p>
          <a:p>
            <a:r>
              <a:rPr lang="en-US" dirty="0" err="1" smtClean="0">
                <a:solidFill>
                  <a:schemeClr val="accent3"/>
                </a:solidFill>
              </a:rPr>
              <a:t>Cluto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sz="2000" dirty="0" smtClean="0">
                <a:hlinkClick r:id="rId4"/>
              </a:rPr>
              <a:t>http://glaros.dtc.umn.edu/gkhome/views/cluto/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matter of Scale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 b="4504"/>
          <a:stretch/>
        </p:blipFill>
        <p:spPr>
          <a:xfrm>
            <a:off x="685800" y="1143000"/>
            <a:ext cx="7620000" cy="48056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11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*****Notes </a:t>
            </a: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2012******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k-Eigenvector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solidFill>
                  <a:schemeClr val="accent3"/>
                </a:solidFill>
              </a:rPr>
              <a:t>-eigenvector Algorithm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[Ng et al.,’01]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Pre-processing:</a:t>
            </a:r>
          </a:p>
          <a:p>
            <a:pPr lvl="2"/>
            <a:r>
              <a:rPr lang="en-US" dirty="0" smtClean="0"/>
              <a:t>Construct the scaled adjacency matrix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A'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Decomposition:</a:t>
            </a:r>
          </a:p>
          <a:p>
            <a:pPr lvl="2"/>
            <a:r>
              <a:rPr lang="en-US" dirty="0" smtClean="0"/>
              <a:t>Find the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A'</a:t>
            </a:r>
          </a:p>
          <a:p>
            <a:pPr lvl="2"/>
            <a:r>
              <a:rPr lang="en-US" dirty="0" smtClean="0"/>
              <a:t>Build embedded space from the eigenvectors corresponding to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largest </a:t>
            </a:r>
            <a:r>
              <a:rPr lang="en-US" dirty="0" err="1" smtClean="0"/>
              <a:t>eigenvalues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Grouping:</a:t>
            </a:r>
          </a:p>
          <a:p>
            <a:pPr lvl="2"/>
            <a:r>
              <a:rPr lang="en-US" dirty="0" smtClean="0"/>
              <a:t>Apply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-means to reduced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sym typeface="Symbol"/>
              </a:rPr>
              <a:t>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space to get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clusters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03949"/>
              </p:ext>
            </p:extLst>
          </p:nvPr>
        </p:nvGraphicFramePr>
        <p:xfrm>
          <a:off x="3048000" y="2819400"/>
          <a:ext cx="3276600" cy="59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1041120" imgH="190440" progId="Equation.3">
                  <p:embed/>
                </p:oleObj>
              </mc:Choice>
              <mc:Fallback>
                <p:oleObj name="Equation" r:id="rId3" imgW="1041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3276600" cy="599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0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 smtClean="0"/>
              <a:t>Discovering Clusters in </a:t>
            </a:r>
            <a:br>
              <a:rPr lang="en-US" sz="4800" dirty="0" smtClean="0"/>
            </a:br>
            <a:r>
              <a:rPr lang="en-US" sz="4800" dirty="0" smtClean="0"/>
              <a:t>Graphs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CS246: Mining Massive Datasets</a:t>
            </a:r>
          </a:p>
          <a:p>
            <a:r>
              <a:rPr lang="en-US" sz="2400" dirty="0" smtClean="0"/>
              <a:t>Jure Leskovec, </a:t>
            </a:r>
            <a:r>
              <a:rPr lang="en-US" sz="2000" dirty="0" smtClean="0"/>
              <a:t>Stanford University</a:t>
            </a:r>
          </a:p>
          <a:p>
            <a:r>
              <a:rPr lang="en-US" sz="3200" dirty="0" smtClean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Networks of </a:t>
            </a:r>
            <a:r>
              <a:rPr lang="en-US" b="1" dirty="0" smtClean="0">
                <a:solidFill>
                  <a:schemeClr val="accent3"/>
                </a:solidFill>
              </a:rPr>
              <a:t>tightly connected groups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Network communities:</a:t>
            </a:r>
          </a:p>
          <a:p>
            <a:pPr lvl="1"/>
            <a:r>
              <a:rPr lang="en-US" dirty="0" smtClean="0"/>
              <a:t>Sets of nodes with </a:t>
            </a:r>
            <a:r>
              <a:rPr lang="en-US" b="1" dirty="0" smtClean="0">
                <a:solidFill>
                  <a:schemeClr val="accent4"/>
                </a:solidFill>
              </a:rPr>
              <a:t>lots</a:t>
            </a:r>
            <a:r>
              <a:rPr lang="en-US" dirty="0" smtClean="0"/>
              <a:t> of connections </a:t>
            </a:r>
            <a:r>
              <a:rPr lang="en-US" b="1" dirty="0" smtClean="0">
                <a:solidFill>
                  <a:schemeClr val="accent4"/>
                </a:solidFill>
              </a:rPr>
              <a:t>inside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few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2"/>
                </a:solidFill>
              </a:rPr>
              <a:t>outside</a:t>
            </a:r>
            <a:r>
              <a:rPr lang="en-US" dirty="0" smtClean="0"/>
              <a:t> (the rest of the network)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Kleinberg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6305-BFD0-42C3-8F9D-A5F86760B41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7327" y="1524000"/>
            <a:ext cx="3844273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5105400" y="5334000"/>
            <a:ext cx="38862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Communities, clusters, groups, modules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9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26971</TotalTime>
  <Words>3461</Words>
  <Application>Microsoft Office PowerPoint</Application>
  <PresentationFormat>On-screen Show (4:3)</PresentationFormat>
  <Paragraphs>984</Paragraphs>
  <Slides>61</Slides>
  <Notes>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Equation</vt:lpstr>
      <vt:lpstr>Worksheet</vt:lpstr>
      <vt:lpstr>PowerPoint Presentation</vt:lpstr>
      <vt:lpstr>Social Network Analysis</vt:lpstr>
      <vt:lpstr>Mining Social Network Data</vt:lpstr>
      <vt:lpstr>Mining Social Network Data</vt:lpstr>
      <vt:lpstr>Mining Social Network Data</vt:lpstr>
      <vt:lpstr>A matter of Scale</vt:lpstr>
      <vt:lpstr>PowerPoint Presentation</vt:lpstr>
      <vt:lpstr>Discovering Clusters in  Graphs</vt:lpstr>
      <vt:lpstr>Network Communities</vt:lpstr>
      <vt:lpstr>Finding Network Communities</vt:lpstr>
      <vt:lpstr>Social Network Data</vt:lpstr>
      <vt:lpstr>Micro-Markets in Sponsored Search</vt:lpstr>
      <vt:lpstr>Method  No. 1: Trawling</vt:lpstr>
      <vt:lpstr>Trawling</vt:lpstr>
      <vt:lpstr>Searching for Small Communities</vt:lpstr>
      <vt:lpstr>The Plan: (1), (2) and (3)</vt:lpstr>
      <vt:lpstr>Frequent Itemset Enumeration</vt:lpstr>
      <vt:lpstr>From Itemsets to Bipartite Ks,t</vt:lpstr>
      <vt:lpstr>From Itemsets to Bipartite Ks,t</vt:lpstr>
      <vt:lpstr>From Ks,t to Communities</vt:lpstr>
      <vt:lpstr>Proof: Ks,t and Communities</vt:lpstr>
      <vt:lpstr>Nodes and Buckets</vt:lpstr>
      <vt:lpstr>Nodes and Buckets</vt:lpstr>
      <vt:lpstr>Nodes and Buckets</vt:lpstr>
      <vt:lpstr>And We are Done!</vt:lpstr>
      <vt:lpstr>Trawling — Summary </vt:lpstr>
      <vt:lpstr>Method #2: Spectral Graph Partitioning</vt:lpstr>
      <vt:lpstr>Graph Partitioning</vt:lpstr>
      <vt:lpstr>Graph Partitioning</vt:lpstr>
      <vt:lpstr>Graph Cuts</vt:lpstr>
      <vt:lpstr>Graph Cut Criterion</vt:lpstr>
      <vt:lpstr>Graph Cut Criteria</vt:lpstr>
      <vt:lpstr>Spectral Graph Partitioning</vt:lpstr>
      <vt:lpstr>What is the meaning of A·x?</vt:lpstr>
      <vt:lpstr>Example: d-regular Graph</vt:lpstr>
      <vt:lpstr>Example: Graph on 2 Components</vt:lpstr>
      <vt:lpstr>Matrix Representations</vt:lpstr>
      <vt:lpstr>Matrix Representations</vt:lpstr>
      <vt:lpstr>Matrix Representations</vt:lpstr>
      <vt:lpstr>Overview</vt:lpstr>
      <vt:lpstr>λ2 as an Optimization Problem</vt:lpstr>
      <vt:lpstr>λ2 as an Optimization Problem</vt:lpstr>
      <vt:lpstr>λ2 as an Optimization Problem</vt:lpstr>
      <vt:lpstr>*****Notes from 2012******</vt:lpstr>
      <vt:lpstr>λ2 as an Optimization Problem</vt:lpstr>
      <vt:lpstr>Finding the Optimal Cut</vt:lpstr>
      <vt:lpstr>Optimal Cut and λ2 </vt:lpstr>
      <vt:lpstr>So far…</vt:lpstr>
      <vt:lpstr>Spectral Clustering Algorithms</vt:lpstr>
      <vt:lpstr>Spectral Partitioning Algorithm</vt:lpstr>
      <vt:lpstr>Spectral Partitioning</vt:lpstr>
      <vt:lpstr>Example: Spectral Partitioning</vt:lpstr>
      <vt:lpstr>K-Way Spectral Clustering</vt:lpstr>
      <vt:lpstr>How to select k?</vt:lpstr>
      <vt:lpstr>How to compute λ2? </vt:lpstr>
      <vt:lpstr>How to compute λ2? </vt:lpstr>
      <vt:lpstr>How to compute λ2? Summary</vt:lpstr>
      <vt:lpstr>Why use multiple eigenvectors?</vt:lpstr>
      <vt:lpstr>Many other partitioning methods</vt:lpstr>
      <vt:lpstr>*****Notes from 2012******</vt:lpstr>
      <vt:lpstr>k-Eigenvector Clustering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1272</cp:revision>
  <cp:lastPrinted>2011-10-20T04:01:43Z</cp:lastPrinted>
  <dcterms:created xsi:type="dcterms:W3CDTF">2009-06-12T17:14:38Z</dcterms:created>
  <dcterms:modified xsi:type="dcterms:W3CDTF">2012-04-18T09:08:21Z</dcterms:modified>
</cp:coreProperties>
</file>