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39"/>
  </p:notesMasterIdLst>
  <p:handoutMasterIdLst>
    <p:handoutMasterId r:id="rId40"/>
  </p:handoutMasterIdLst>
  <p:sldIdLst>
    <p:sldId id="256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420" r:id="rId12"/>
    <p:sldId id="396" r:id="rId13"/>
    <p:sldId id="397" r:id="rId14"/>
    <p:sldId id="398" r:id="rId15"/>
    <p:sldId id="399" r:id="rId16"/>
    <p:sldId id="400" r:id="rId17"/>
    <p:sldId id="401" r:id="rId18"/>
    <p:sldId id="422" r:id="rId19"/>
    <p:sldId id="402" r:id="rId20"/>
    <p:sldId id="404" r:id="rId21"/>
    <p:sldId id="405" r:id="rId22"/>
    <p:sldId id="403" r:id="rId23"/>
    <p:sldId id="421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FF0066"/>
    <a:srgbClr val="0000FF"/>
    <a:srgbClr val="D60093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1111" autoAdjust="0"/>
  </p:normalViewPr>
  <p:slideViewPr>
    <p:cSldViewPr>
      <p:cViewPr>
        <p:scale>
          <a:sx n="113" d="100"/>
          <a:sy n="113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B745E-9F70-4BEB-B647-46417C89B391}" type="slidenum">
              <a:rPr lang="en-US"/>
              <a:pPr/>
              <a:t>10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A4A16-0D46-46BB-8C40-53DE857DBF35}" type="slidenum">
              <a:rPr lang="en-US"/>
              <a:pPr/>
              <a:t>11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A4A16-0D46-46BB-8C40-53DE857DBF35}" type="slidenum">
              <a:rPr lang="en-US"/>
              <a:pPr/>
              <a:t>12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is a general proof.</a:t>
            </a:r>
          </a:p>
          <a:p>
            <a:r>
              <a:rPr lang="en-US" dirty="0" smtClean="0"/>
              <a:t>We make no assumptions about the structure</a:t>
            </a:r>
            <a:r>
              <a:rPr lang="en-US" baseline="0" dirty="0" smtClean="0"/>
              <a:t> of the bipartite graph.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D544B-790D-4162-9761-878F2D3B6831}" type="slidenum">
              <a:rPr lang="en-US"/>
              <a:pPr/>
              <a:t>13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B4F8B7-53A2-478D-A906-60285298E90E}" type="slidenum">
              <a:rPr lang="en-US"/>
              <a:pPr/>
              <a:t>14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A5859-A41F-4408-B449-ECCAF903F361}" type="slidenum">
              <a:rPr lang="en-US"/>
              <a:pPr/>
              <a:t>15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D814F-D39C-471A-972C-CA4903C081A7}" type="slidenum">
              <a:rPr lang="en-US"/>
              <a:pPr/>
              <a:t>16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A6D1A-ADD9-4FAE-BBCA-A9658D9D5116}" type="slidenum">
              <a:rPr lang="en-US"/>
              <a:pPr/>
              <a:t>17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024FF-19F2-4ADC-90ED-4798E89F3B39}" type="slidenum">
              <a:rPr lang="en-US"/>
              <a:pPr/>
              <a:t>19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E9F30-39DA-40D5-9E4E-4575B29A9371}" type="slidenum">
              <a:rPr lang="en-US"/>
              <a:pPr/>
              <a:t>20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BECCC-FEA5-4D30-8755-32241C60A2D1}" type="slidenum">
              <a:rPr lang="en-US"/>
              <a:pPr/>
              <a:t>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D8950B-80BA-4D8C-BBA6-19F187DB8547}" type="slidenum">
              <a:rPr lang="en-US"/>
              <a:pPr/>
              <a:t>21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4051F8-D2DD-4F7A-9357-6E734CA9A9EB}" type="slidenum">
              <a:rPr lang="en-US"/>
              <a:pPr/>
              <a:t>22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1C3F8-703E-4337-BBA8-F9F88E86A971}" type="slidenum">
              <a:rPr lang="en-US"/>
              <a:pPr/>
              <a:t>24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95901-F59F-4BF0-9154-0F02A459E1B3}" type="slidenum">
              <a:rPr lang="en-US"/>
              <a:pPr/>
              <a:t>25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greedy deterministic or randomized (it is deterministic!!)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973DF-7313-464C-BB67-7764F5CF748A}" type="slidenum">
              <a:rPr lang="en-US"/>
              <a:pPr/>
              <a:t>26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059A1-ADF1-409C-927D-50F8D150D177}" type="slidenum">
              <a:rPr lang="en-US"/>
              <a:pPr/>
              <a:t>27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CD943-7726-46D6-A49A-6B1F35672D50}" type="slidenum">
              <a:rPr lang="en-US"/>
              <a:pPr/>
              <a:t>28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exhausts budget:</a:t>
            </a:r>
          </a:p>
          <a:p>
            <a:r>
              <a:rPr lang="en-US" baseline="0" dirty="0" smtClean="0"/>
              <a:t>-- remember, optimal exhausts both budgets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GENERAL PROOF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6028C-270E-49BB-80BE-ED708CF4CEDF}" type="slidenum">
              <a:rPr lang="en-US"/>
              <a:pPr/>
              <a:t>29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Whatever</a:t>
            </a:r>
            <a:r>
              <a:rPr lang="en-US" baseline="0" dirty="0" smtClean="0"/>
              <a:t> </a:t>
            </a:r>
            <a:r>
              <a:rPr lang="en-US" dirty="0" smtClean="0"/>
              <a:t>is not used should be assigned to A2 (since if we could assign to A1 we would since we still have the budget)</a:t>
            </a:r>
          </a:p>
          <a:p>
            <a:r>
              <a:rPr lang="en-US" dirty="0" smtClean="0"/>
              <a:t>CASE 1) Less</a:t>
            </a:r>
            <a:r>
              <a:rPr lang="en-US" baseline="0" dirty="0" smtClean="0"/>
              <a:t> than half of A1’s queries got assigned to A2. So y&gt;B/2</a:t>
            </a:r>
          </a:p>
          <a:p>
            <a:r>
              <a:rPr lang="en-US" baseline="0" dirty="0" smtClean="0"/>
              <a:t>CASE 2) If more than half of A1’s queries got assigned to A2. </a:t>
            </a:r>
          </a:p>
          <a:p>
            <a:r>
              <a:rPr lang="en-US" baseline="0" dirty="0" smtClean="0"/>
              <a:t>Consider last of A1s queries assigned to A2. At that time B2 &gt; B1.</a:t>
            </a:r>
          </a:p>
          <a:p>
            <a:r>
              <a:rPr lang="en-US" baseline="0" dirty="0" smtClean="0"/>
              <a:t>At that time B2 &lt; ½. Since more than half of A1’s queries got assigned to A2 (this means the remaining budget had to be &lt;1/2). </a:t>
            </a:r>
          </a:p>
          <a:p>
            <a:r>
              <a:rPr lang="en-US" baseline="0" dirty="0" smtClean="0"/>
              <a:t>So B1&lt;1/2. 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00761-A214-40ED-94F0-2A6D31B566A1}" type="slidenum">
              <a:rPr lang="en-US"/>
              <a:pPr/>
              <a:t>30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A9D0F-5CEE-49FC-A6F3-748BCD1F5D4F}" type="slidenum">
              <a:rPr lang="en-US"/>
              <a:pPr/>
              <a:t>31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5249B-57FA-47FA-B2B4-C823CD291C35}" type="slidenum">
              <a:rPr lang="en-US"/>
              <a:pPr/>
              <a:t>3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3A4D0E-5AAF-4CAC-9F79-9FA7A7C33F19}" type="slidenum">
              <a:rPr lang="en-US"/>
              <a:pPr/>
              <a:t>32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A986D-AE7E-4388-A994-CF2D70C7AB4D}" type="slidenum">
              <a:rPr lang="en-US"/>
              <a:pPr/>
              <a:t>33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4F75A-F515-4584-AF1D-78968564A686}" type="slidenum">
              <a:rPr lang="en-US"/>
              <a:pPr/>
              <a:t>34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FF38C-64E2-4C58-B726-2BFE92810E26}" type="slidenum">
              <a:rPr lang="en-US"/>
              <a:pPr/>
              <a:t>35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0A388-AA28-480D-8E44-D2C93E18C81C}" type="slidenum">
              <a:rPr lang="en-US"/>
              <a:pPr/>
              <a:t>36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F10FF-FA82-4D07-AEC0-7B00D2112FCD}" type="slidenum">
              <a:rPr lang="en-US"/>
              <a:pPr/>
              <a:t>37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4C3759-7C6F-4690-8838-D19AF294169B}" type="slidenum">
              <a:rPr lang="en-US"/>
              <a:pPr/>
              <a:t>4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DCF95-D59A-4DE3-9527-CCE4AC7CB187}" type="slidenum">
              <a:rPr lang="en-US"/>
              <a:pPr/>
              <a:t>5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EA930-782F-425E-9394-DE1830825261}" type="slidenum">
              <a:rPr lang="en-US"/>
              <a:pPr/>
              <a:t>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4F564-644F-43F2-9F77-98DD58D5A917}" type="slidenum">
              <a:rPr lang="en-US"/>
              <a:pPr/>
              <a:t>7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5B749-D12A-460B-8EB9-5F8D071FE7B1}" type="slidenum">
              <a:rPr lang="en-US"/>
              <a:pPr/>
              <a:t>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B8FA8-0767-43C6-A041-916C275F7F32}" type="slidenum">
              <a:rPr lang="en-US"/>
              <a:pPr/>
              <a:t>9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D72F-2A64-4E6D-934C-19740EA1C55A}" type="datetime1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2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649B-8287-4B70-AE4B-DFABA9453167}" type="datetime1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D863-42B6-4EA7-AFD8-D8EFD4964ABC}" type="datetime1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D3A9-8575-4457-AA82-9FB364D9D994}" type="datetime1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D06D-86D2-41BC-8DAE-A8AD0A705D72}" type="datetime1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4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BE4-3E08-4539-9603-97D7CA785853}" type="datetime1">
              <a:rPr lang="en-US" smtClean="0"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9711-175D-4078-A66D-D0742909F3ED}" type="datetime1">
              <a:rPr lang="en-US" smtClean="0"/>
              <a:t>3/30/2012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DD41-7E53-4605-A3C9-EEC46B51998E}" type="datetime1">
              <a:rPr lang="en-US" smtClean="0"/>
              <a:t>3/30/2012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3C61-2015-4E82-BAC8-DCC9412BB81C}" type="datetime1">
              <a:rPr lang="en-US" smtClean="0"/>
              <a:t>3/30/2012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E2E4-46A7-4B15-A858-9CC96B79E597}" type="datetime1">
              <a:rPr lang="en-US" smtClean="0"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856-C0D9-401A-9504-F7371B78225B}" type="datetime1">
              <a:rPr lang="en-US" smtClean="0"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F699C-E12E-486A-A63A-7153AA381F62}" type="datetime1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Slides by Jure </a:t>
            </a:r>
            <a:r>
              <a:rPr lang="en-US" dirty="0" err="1" smtClean="0"/>
              <a:t>Leskovec</a:t>
            </a:r>
            <a:r>
              <a:rPr lang="en-US" dirty="0" smtClean="0"/>
              <a:t>: Mining of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opcroft-Karp_algorith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8610600" cy="3581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Advertising on the Web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Ratio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input </a:t>
            </a:r>
            <a:r>
              <a:rPr lang="en-US" i="1" dirty="0"/>
              <a:t>I</a:t>
            </a:r>
            <a:r>
              <a:rPr lang="en-US" dirty="0"/>
              <a:t>, suppose greedy produces matching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greedy</a:t>
            </a:r>
            <a:r>
              <a:rPr lang="en-US" dirty="0"/>
              <a:t> while an optimal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matching is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opt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1" charset="2"/>
              <a:buNone/>
            </a:pPr>
            <a:endParaRPr lang="en-US" sz="2800" dirty="0"/>
          </a:p>
          <a:p>
            <a:pPr>
              <a:buFont typeface="Wingdings" pitchFamily="1" charset="2"/>
              <a:buNone/>
            </a:pPr>
            <a:r>
              <a:rPr lang="en-US" b="1" dirty="0">
                <a:solidFill>
                  <a:schemeClr val="accent3"/>
                </a:solidFill>
              </a:rPr>
              <a:t>Competitive ratio =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>
              <a:buFont typeface="Wingdings" pitchFamily="1" charset="2"/>
              <a:buNone/>
            </a:pPr>
            <a:r>
              <a:rPr lang="en-US" dirty="0">
                <a:solidFill>
                  <a:schemeClr val="accent3"/>
                </a:solidFill>
              </a:rPr>
              <a:t>			</a:t>
            </a:r>
            <a:r>
              <a:rPr lang="en-US" i="1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i="1" baseline="-25000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i="1" baseline="-25000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possible inputs I</a:t>
            </a:r>
            <a:r>
              <a:rPr lang="en-US" i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(|</a:t>
            </a:r>
            <a:r>
              <a:rPr lang="en-US" i="1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-25000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greedy</a:t>
            </a:r>
            <a:r>
              <a:rPr lang="en-US" i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|/|</a:t>
            </a:r>
            <a:r>
              <a:rPr lang="en-US" i="1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-25000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opt</a:t>
            </a:r>
            <a:r>
              <a:rPr lang="en-US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|)</a:t>
            </a:r>
          </a:p>
          <a:p>
            <a:pPr>
              <a:buFont typeface="Wingdings" pitchFamily="1" charset="2"/>
              <a:buNone/>
            </a:pPr>
            <a:endParaRPr lang="en-US" sz="2000" dirty="0" smtClean="0"/>
          </a:p>
          <a:p>
            <a:pPr>
              <a:buFont typeface="Wingdings" pitchFamily="1" charset="2"/>
              <a:buNone/>
            </a:pPr>
            <a:r>
              <a:rPr lang="en-US" sz="2000" dirty="0" smtClean="0"/>
              <a:t>		</a:t>
            </a:r>
            <a:r>
              <a:rPr lang="en-US" sz="2000" b="1" dirty="0" smtClean="0"/>
              <a:t>(what is </a:t>
            </a:r>
            <a:r>
              <a:rPr lang="en-US" sz="2000" b="1" dirty="0" err="1" smtClean="0"/>
              <a:t>greedy’s</a:t>
            </a:r>
            <a:r>
              <a:rPr lang="en-US" sz="2000" b="1" dirty="0" smtClean="0"/>
              <a:t> worst performance </a:t>
            </a:r>
            <a:r>
              <a:rPr lang="en-US" sz="2000" b="1" u="sng" dirty="0" smtClean="0"/>
              <a:t>over all possible</a:t>
            </a:r>
            <a:r>
              <a:rPr lang="en-US" sz="2000" b="1" dirty="0" smtClean="0"/>
              <a:t> inputs)</a:t>
            </a:r>
            <a:endParaRPr lang="en-US" sz="20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6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</a:t>
            </a:r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set </a:t>
            </a:r>
            <a:r>
              <a:rPr lang="en-US" i="1" dirty="0">
                <a:solidFill>
                  <a:schemeClr val="accent2"/>
                </a:solidFill>
              </a:rPr>
              <a:t>G</a:t>
            </a:r>
            <a:r>
              <a:rPr lang="en-US" dirty="0"/>
              <a:t> of girls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matched in </a:t>
            </a:r>
            <a:r>
              <a:rPr lang="en-US" i="1" dirty="0" err="1"/>
              <a:t>M</a:t>
            </a:r>
            <a:r>
              <a:rPr lang="en-US" i="1" baseline="-25000" dirty="0" err="1"/>
              <a:t>opt</a:t>
            </a:r>
            <a:r>
              <a:rPr lang="en-US" dirty="0"/>
              <a:t> but not in </a:t>
            </a:r>
            <a:r>
              <a:rPr lang="en-US" i="1" dirty="0" err="1"/>
              <a:t>M</a:t>
            </a:r>
            <a:r>
              <a:rPr lang="en-US" i="1" baseline="-25000" dirty="0" err="1"/>
              <a:t>greedy</a:t>
            </a:r>
            <a:endParaRPr lang="en-US" i="1" baseline="-25000" dirty="0"/>
          </a:p>
          <a:p>
            <a:pPr lvl="8"/>
            <a:endParaRPr lang="en-US" sz="1000" dirty="0" smtClean="0"/>
          </a:p>
          <a:p>
            <a:pPr lvl="1"/>
            <a:r>
              <a:rPr lang="en-US" dirty="0" smtClean="0"/>
              <a:t>Then every boy </a:t>
            </a:r>
            <a:r>
              <a:rPr lang="en-US" i="1" dirty="0" smtClean="0">
                <a:solidFill>
                  <a:schemeClr val="accent4"/>
                </a:solidFill>
              </a:rPr>
              <a:t>B</a:t>
            </a:r>
            <a:r>
              <a:rPr lang="en-US" dirty="0" smtClean="0"/>
              <a:t> </a:t>
            </a:r>
            <a:r>
              <a:rPr lang="en-US" u="sng" dirty="0" smtClean="0"/>
              <a:t>adjacent</a:t>
            </a:r>
            <a:r>
              <a:rPr lang="en-US" dirty="0" smtClean="0"/>
              <a:t> </a:t>
            </a:r>
            <a:r>
              <a:rPr lang="en-US" dirty="0"/>
              <a:t>to girls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i="1" dirty="0" smtClean="0">
                <a:solidFill>
                  <a:schemeClr val="accent2"/>
                </a:solidFill>
              </a:rPr>
              <a:t>G</a:t>
            </a:r>
            <a:r>
              <a:rPr lang="en-US" dirty="0" smtClean="0"/>
              <a:t> is </a:t>
            </a:r>
            <a:r>
              <a:rPr lang="en-US" dirty="0"/>
              <a:t>already matched in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greedy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If there would exist such non-matched </a:t>
            </a:r>
            <a:br>
              <a:rPr lang="en-US" dirty="0" smtClean="0"/>
            </a:br>
            <a:r>
              <a:rPr lang="en-US" dirty="0" smtClean="0"/>
              <a:t>(by </a:t>
            </a:r>
            <a:r>
              <a:rPr lang="en-US" i="1" dirty="0" err="1"/>
              <a:t>M</a:t>
            </a:r>
            <a:r>
              <a:rPr lang="en-US" i="1" baseline="-25000" dirty="0" err="1"/>
              <a:t>greedy</a:t>
            </a:r>
            <a:r>
              <a:rPr lang="en-US" dirty="0"/>
              <a:t>) </a:t>
            </a:r>
            <a:r>
              <a:rPr lang="en-US" dirty="0" smtClean="0"/>
              <a:t>boy adjacent to a non-matched </a:t>
            </a:r>
            <a:br>
              <a:rPr lang="en-US" dirty="0" smtClean="0"/>
            </a:br>
            <a:r>
              <a:rPr lang="en-US" dirty="0" smtClean="0"/>
              <a:t>girl then greedy would have matched them</a:t>
            </a:r>
            <a:endParaRPr lang="en-US" dirty="0"/>
          </a:p>
          <a:p>
            <a:pPr lvl="8"/>
            <a:endParaRPr lang="en-US" sz="1000" dirty="0" smtClean="0"/>
          </a:p>
          <a:p>
            <a:pPr lvl="1"/>
            <a:r>
              <a:rPr lang="en-US" dirty="0" smtClean="0"/>
              <a:t>Since boys </a:t>
            </a:r>
            <a:r>
              <a:rPr lang="en-US" i="1" dirty="0" smtClean="0">
                <a:solidFill>
                  <a:schemeClr val="accent4"/>
                </a:solidFill>
              </a:rPr>
              <a:t>B</a:t>
            </a:r>
            <a:r>
              <a:rPr lang="en-US" dirty="0" smtClean="0"/>
              <a:t> are already matched in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greedy</a:t>
            </a:r>
            <a:r>
              <a:rPr lang="en-US" dirty="0" smtClean="0"/>
              <a:t> then </a:t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(1</a:t>
            </a:r>
            <a:r>
              <a:rPr lang="en-US" b="1" dirty="0">
                <a:solidFill>
                  <a:schemeClr val="accent3"/>
                </a:solidFill>
              </a:rPr>
              <a:t>)</a:t>
            </a:r>
            <a:r>
              <a:rPr lang="en-US" b="1" dirty="0"/>
              <a:t> </a:t>
            </a:r>
            <a:r>
              <a:rPr lang="en-US" dirty="0" smtClean="0"/>
              <a:t>|</a:t>
            </a:r>
            <a:r>
              <a:rPr lang="en-US" i="1" dirty="0" smtClean="0"/>
              <a:t>B</a:t>
            </a:r>
            <a:r>
              <a:rPr lang="en-US" dirty="0" smtClean="0"/>
              <a:t>| </a:t>
            </a:r>
            <a:r>
              <a:rPr lang="en-US" dirty="0" smtClean="0">
                <a:sym typeface="Symbol"/>
              </a:rPr>
              <a:t> </a:t>
            </a:r>
            <a:r>
              <a:rPr lang="en-US" dirty="0" smtClean="0"/>
              <a:t>|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greedy</a:t>
            </a:r>
            <a:r>
              <a:rPr lang="en-US" dirty="0" smtClean="0"/>
              <a:t>|</a:t>
            </a:r>
            <a:endParaRPr lang="en-US" baseline="-25000" dirty="0"/>
          </a:p>
          <a:p>
            <a:endParaRPr lang="en-US" sz="2400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777548" y="1307068"/>
            <a:ext cx="2366452" cy="2511346"/>
            <a:chOff x="6777548" y="1307068"/>
            <a:chExt cx="2366452" cy="2511346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8522749" y="158011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522749" y="211351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8544974" y="258818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8522749" y="3180318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7217824" y="160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7386099" y="1676400"/>
              <a:ext cx="1143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7378842" y="3276600"/>
              <a:ext cx="11502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8757699" y="1447800"/>
              <a:ext cx="3206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54" name="Oval 8"/>
            <p:cNvSpPr>
              <a:spLocks noChangeArrowheads="1"/>
            </p:cNvSpPr>
            <p:nvPr/>
          </p:nvSpPr>
          <p:spPr bwMode="auto">
            <a:xfrm>
              <a:off x="7217824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7386099" y="2209800"/>
              <a:ext cx="1143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8757699" y="2057400"/>
              <a:ext cx="327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163849" y="2590800"/>
              <a:ext cx="152400" cy="1524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8773574" y="2559050"/>
              <a:ext cx="3032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7217824" y="3200400"/>
              <a:ext cx="152400" cy="1524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u="sng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V="1">
              <a:off x="7309899" y="2667000"/>
              <a:ext cx="1219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u="sng"/>
            </a:p>
          </p:txBody>
        </p:sp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>
              <a:off x="8757699" y="3048000"/>
              <a:ext cx="3080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71" name="Straight Connector 70"/>
            <p:cNvCxnSpPr>
              <a:stCxn id="46" idx="2"/>
              <a:endCxn id="68" idx="6"/>
            </p:cNvCxnSpPr>
            <p:nvPr/>
          </p:nvCxnSpPr>
          <p:spPr>
            <a:xfrm rot="10800000" flipV="1">
              <a:off x="7370224" y="2664380"/>
              <a:ext cx="1174750" cy="612219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54" idx="6"/>
            </p:cNvCxnSpPr>
            <p:nvPr/>
          </p:nvCxnSpPr>
          <p:spPr>
            <a:xfrm rot="10800000" flipV="1">
              <a:off x="7370225" y="1676402"/>
              <a:ext cx="1158875" cy="53339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5" idx="1"/>
              <a:endCxn id="66" idx="6"/>
            </p:cNvCxnSpPr>
            <p:nvPr/>
          </p:nvCxnSpPr>
          <p:spPr>
            <a:xfrm rot="16200000" flipH="1" flipV="1">
              <a:off x="7694074" y="1831975"/>
              <a:ext cx="457200" cy="121285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8300499" y="3429000"/>
              <a:ext cx="843501" cy="369332"/>
              <a:chOff x="7924800" y="3733800"/>
              <a:chExt cx="843501" cy="369332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7924800" y="3733800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G={     }</a:t>
                </a:r>
                <a:endParaRPr lang="en-US" dirty="0"/>
              </a:p>
            </p:txBody>
          </p:sp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8382000" y="384621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777548" y="3449082"/>
              <a:ext cx="1042273" cy="369332"/>
              <a:chOff x="7924800" y="3733800"/>
              <a:chExt cx="1042273" cy="369332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7924800" y="3733800"/>
                <a:ext cx="1042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B={          }</a:t>
                </a:r>
                <a:endParaRPr lang="en-US" dirty="0"/>
              </a:p>
            </p:txBody>
          </p:sp>
          <p:sp>
            <p:nvSpPr>
              <p:cNvPr id="79" name="Oval 78"/>
              <p:cNvSpPr>
                <a:spLocks noChangeArrowheads="1"/>
              </p:cNvSpPr>
              <p:nvPr/>
            </p:nvSpPr>
            <p:spPr bwMode="auto">
              <a:xfrm>
                <a:off x="8382000" y="3846212"/>
                <a:ext cx="152400" cy="15240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16"/>
            <p:cNvSpPr>
              <a:spLocks noChangeShapeType="1"/>
            </p:cNvSpPr>
            <p:nvPr/>
          </p:nvSpPr>
          <p:spPr bwMode="auto">
            <a:xfrm flipH="1" flipV="1">
              <a:off x="7309898" y="2667000"/>
              <a:ext cx="1219201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90899" y="1307068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</a:t>
              </a:r>
              <a:r>
                <a:rPr lang="en-US" baseline="-25000" dirty="0" err="1" smtClean="0"/>
                <a:t>opt</a:t>
              </a:r>
              <a:endParaRPr lang="en-US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 rot="20243382">
              <a:off x="7349528" y="1697753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</a:t>
              </a:r>
              <a:r>
                <a:rPr lang="en-US" baseline="-25000" dirty="0" err="1" smtClean="0"/>
                <a:t>greedy</a:t>
              </a:r>
              <a:endParaRPr lang="en-US" baseline="-25000" dirty="0"/>
            </a:p>
          </p:txBody>
        </p:sp>
        <p:sp>
          <p:nvSpPr>
            <p:cNvPr id="83" name="Text Box 17"/>
            <p:cNvSpPr txBox="1">
              <a:spLocks noChangeArrowheads="1"/>
            </p:cNvSpPr>
            <p:nvPr/>
          </p:nvSpPr>
          <p:spPr bwMode="auto">
            <a:xfrm>
              <a:off x="6852699" y="144780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6878099" y="201295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5" name="Text Box 19"/>
            <p:cNvSpPr txBox="1">
              <a:spLocks noChangeArrowheads="1"/>
            </p:cNvSpPr>
            <p:nvPr/>
          </p:nvSpPr>
          <p:spPr bwMode="auto">
            <a:xfrm>
              <a:off x="6874924" y="2455863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6852699" y="307975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7467600" y="3570316"/>
              <a:ext cx="152400" cy="1524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101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</a:t>
            </a:r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67980" cy="5257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the set </a:t>
            </a:r>
            <a:r>
              <a:rPr lang="en-US" i="1" dirty="0">
                <a:solidFill>
                  <a:schemeClr val="accent2"/>
                </a:solidFill>
              </a:rPr>
              <a:t>G</a:t>
            </a:r>
            <a:r>
              <a:rPr lang="en-US" dirty="0"/>
              <a:t> of girls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matched in </a:t>
            </a:r>
            <a:r>
              <a:rPr lang="en-US" i="1" dirty="0" err="1"/>
              <a:t>M</a:t>
            </a:r>
            <a:r>
              <a:rPr lang="en-US" i="1" baseline="-25000" dirty="0" err="1"/>
              <a:t>opt</a:t>
            </a:r>
            <a:r>
              <a:rPr lang="en-US" dirty="0"/>
              <a:t> but not in </a:t>
            </a:r>
            <a:r>
              <a:rPr lang="en-US" i="1" dirty="0" err="1"/>
              <a:t>M</a:t>
            </a:r>
            <a:r>
              <a:rPr lang="en-US" i="1" baseline="-25000" dirty="0" err="1"/>
              <a:t>greedy</a:t>
            </a:r>
            <a:endParaRPr lang="en-US" i="1" baseline="-25000" dirty="0"/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(1)</a:t>
            </a:r>
            <a:r>
              <a:rPr lang="en-US" dirty="0" smtClean="0"/>
              <a:t> |</a:t>
            </a:r>
            <a:r>
              <a:rPr lang="en-US" i="1" dirty="0" smtClean="0"/>
              <a:t>B</a:t>
            </a:r>
            <a:r>
              <a:rPr lang="en-US" dirty="0" smtClean="0"/>
              <a:t>| </a:t>
            </a:r>
            <a:r>
              <a:rPr lang="en-US" dirty="0" smtClean="0">
                <a:sym typeface="Symbol"/>
              </a:rPr>
              <a:t> </a:t>
            </a:r>
            <a:r>
              <a:rPr lang="en-US" dirty="0" smtClean="0"/>
              <a:t>|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greedy</a:t>
            </a:r>
            <a:r>
              <a:rPr lang="en-US" dirty="0" smtClean="0"/>
              <a:t>|</a:t>
            </a:r>
            <a:endParaRPr lang="en-US" baseline="-25000" dirty="0"/>
          </a:p>
          <a:p>
            <a:pPr lvl="1"/>
            <a:r>
              <a:rPr lang="en-US" dirty="0"/>
              <a:t>There </a:t>
            </a:r>
            <a:r>
              <a:rPr lang="en-US" dirty="0" smtClean="0"/>
              <a:t>are </a:t>
            </a:r>
            <a:r>
              <a:rPr lang="en-US" dirty="0"/>
              <a:t>at least |</a:t>
            </a:r>
            <a:r>
              <a:rPr lang="en-US" i="1" dirty="0">
                <a:solidFill>
                  <a:schemeClr val="accent2"/>
                </a:solidFill>
              </a:rPr>
              <a:t>G</a:t>
            </a:r>
            <a:r>
              <a:rPr lang="en-US" dirty="0"/>
              <a:t>| such </a:t>
            </a:r>
            <a:r>
              <a:rPr lang="en-US" dirty="0" smtClean="0"/>
              <a:t>boys </a:t>
            </a:r>
            <a:br>
              <a:rPr lang="en-US" dirty="0" smtClean="0"/>
            </a:br>
            <a:r>
              <a:rPr lang="en-US" dirty="0" smtClean="0"/>
              <a:t>(|</a:t>
            </a:r>
            <a:r>
              <a:rPr lang="en-US" i="1" dirty="0" smtClean="0">
                <a:solidFill>
                  <a:schemeClr val="accent2"/>
                </a:solidFill>
              </a:rPr>
              <a:t>G</a:t>
            </a:r>
            <a:r>
              <a:rPr lang="en-US" dirty="0" smtClean="0"/>
              <a:t>| </a:t>
            </a:r>
            <a:r>
              <a:rPr lang="en-US" dirty="0" smtClean="0">
                <a:sym typeface="Symbol"/>
              </a:rPr>
              <a:t> |</a:t>
            </a:r>
            <a:r>
              <a:rPr lang="en-US" i="1" dirty="0" smtClean="0">
                <a:solidFill>
                  <a:schemeClr val="accent4"/>
                </a:solidFill>
                <a:sym typeface="Symbol"/>
              </a:rPr>
              <a:t>B</a:t>
            </a:r>
            <a:r>
              <a:rPr lang="en-US" dirty="0" smtClean="0">
                <a:sym typeface="Symbol"/>
              </a:rPr>
              <a:t>|) o</a:t>
            </a:r>
            <a:r>
              <a:rPr lang="en-US" dirty="0" smtClean="0"/>
              <a:t>therwise </a:t>
            </a:r>
            <a:r>
              <a:rPr lang="en-US" dirty="0"/>
              <a:t>the optimal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algorithm could not </a:t>
            </a:r>
            <a:r>
              <a:rPr lang="en-US" dirty="0"/>
              <a:t>have matched all the </a:t>
            </a:r>
            <a:r>
              <a:rPr lang="en-US" i="1" dirty="0">
                <a:solidFill>
                  <a:schemeClr val="accent2"/>
                </a:solidFill>
              </a:rPr>
              <a:t>G</a:t>
            </a:r>
            <a:r>
              <a:rPr lang="en-US" dirty="0"/>
              <a:t> </a:t>
            </a:r>
            <a:r>
              <a:rPr lang="en-US" dirty="0" smtClean="0"/>
              <a:t>girls</a:t>
            </a:r>
          </a:p>
          <a:p>
            <a:pPr lvl="1"/>
            <a:r>
              <a:rPr lang="en-US" dirty="0" smtClean="0"/>
              <a:t>So</a:t>
            </a:r>
            <a:r>
              <a:rPr lang="en-US" sz="3200" dirty="0"/>
              <a:t> </a:t>
            </a:r>
            <a:r>
              <a:rPr lang="en-US" sz="3200" dirty="0" smtClean="0"/>
              <a:t>|</a:t>
            </a:r>
            <a:r>
              <a:rPr lang="en-US" sz="3200" i="1" dirty="0" smtClean="0">
                <a:solidFill>
                  <a:schemeClr val="accent2"/>
                </a:solidFill>
              </a:rPr>
              <a:t>G</a:t>
            </a:r>
            <a:r>
              <a:rPr lang="en-US" sz="3200" dirty="0" smtClean="0"/>
              <a:t>| </a:t>
            </a:r>
            <a:r>
              <a:rPr lang="en-US" sz="3200" dirty="0">
                <a:sym typeface="Symbol"/>
              </a:rPr>
              <a:t> </a:t>
            </a:r>
            <a:r>
              <a:rPr lang="en-US" sz="3200" dirty="0" smtClean="0"/>
              <a:t>|</a:t>
            </a:r>
            <a:r>
              <a:rPr lang="en-US" sz="3200" dirty="0" smtClean="0">
                <a:solidFill>
                  <a:schemeClr val="accent4"/>
                </a:solidFill>
              </a:rPr>
              <a:t>B</a:t>
            </a:r>
            <a:r>
              <a:rPr lang="en-US" sz="3200" dirty="0" smtClean="0"/>
              <a:t>| </a:t>
            </a:r>
            <a:r>
              <a:rPr lang="en-US" sz="3200" dirty="0" smtClean="0">
                <a:sym typeface="Symbol"/>
              </a:rPr>
              <a:t> </a:t>
            </a:r>
            <a:r>
              <a:rPr lang="en-US" sz="3200" dirty="0" smtClean="0"/>
              <a:t>|</a:t>
            </a:r>
            <a:r>
              <a:rPr lang="en-US" sz="3200" i="1" dirty="0" err="1" smtClean="0"/>
              <a:t>M</a:t>
            </a:r>
            <a:r>
              <a:rPr lang="en-US" sz="3200" i="1" baseline="-25000" dirty="0" err="1" smtClean="0"/>
              <a:t>greedy</a:t>
            </a:r>
            <a:r>
              <a:rPr lang="en-US" sz="3200" dirty="0" smtClean="0"/>
              <a:t>|</a:t>
            </a:r>
            <a:endParaRPr lang="en-US" dirty="0" smtClean="0"/>
          </a:p>
          <a:p>
            <a:r>
              <a:rPr lang="en-US" dirty="0"/>
              <a:t>By definition of </a:t>
            </a:r>
            <a:r>
              <a:rPr lang="en-US" i="1" dirty="0">
                <a:solidFill>
                  <a:schemeClr val="accent2"/>
                </a:solidFill>
              </a:rPr>
              <a:t>G</a:t>
            </a:r>
            <a:r>
              <a:rPr lang="en-US" dirty="0"/>
              <a:t> also: |</a:t>
            </a:r>
            <a:r>
              <a:rPr lang="en-US" dirty="0" err="1"/>
              <a:t>M</a:t>
            </a:r>
            <a:r>
              <a:rPr lang="en-US" baseline="-25000" dirty="0" err="1"/>
              <a:t>opt</a:t>
            </a:r>
            <a:r>
              <a:rPr lang="en-US" dirty="0" smtClean="0"/>
              <a:t>| 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 </a:t>
            </a:r>
            <a:r>
              <a:rPr lang="en-US" dirty="0"/>
              <a:t>|</a:t>
            </a:r>
            <a:r>
              <a:rPr lang="en-US" dirty="0" err="1"/>
              <a:t>M</a:t>
            </a:r>
            <a:r>
              <a:rPr lang="en-US" baseline="-25000" dirty="0" err="1"/>
              <a:t>greedy</a:t>
            </a:r>
            <a:r>
              <a:rPr lang="en-US" dirty="0"/>
              <a:t>| + |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 smtClean="0"/>
              <a:t>|</a:t>
            </a:r>
          </a:p>
          <a:p>
            <a:r>
              <a:rPr lang="en-US" dirty="0" smtClean="0"/>
              <a:t>So </a:t>
            </a:r>
            <a:r>
              <a:rPr lang="en-US" dirty="0"/>
              <a:t>|</a:t>
            </a:r>
            <a:r>
              <a:rPr lang="en-US" dirty="0" err="1"/>
              <a:t>M</a:t>
            </a:r>
            <a:r>
              <a:rPr lang="en-US" baseline="-25000" dirty="0" err="1"/>
              <a:t>opt</a:t>
            </a:r>
            <a:r>
              <a:rPr lang="en-US" dirty="0"/>
              <a:t>|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2 |</a:t>
            </a:r>
            <a:r>
              <a:rPr lang="en-US" dirty="0" err="1" smtClean="0"/>
              <a:t>M</a:t>
            </a:r>
            <a:r>
              <a:rPr lang="en-US" baseline="-25000" dirty="0" err="1" smtClean="0"/>
              <a:t>greedy</a:t>
            </a:r>
            <a:r>
              <a:rPr lang="en-US" dirty="0" smtClean="0"/>
              <a:t>|</a:t>
            </a:r>
            <a:endParaRPr lang="en-US" dirty="0"/>
          </a:p>
          <a:p>
            <a:r>
              <a:rPr lang="en-US" b="1" dirty="0" smtClean="0">
                <a:solidFill>
                  <a:schemeClr val="accent3"/>
                </a:solidFill>
              </a:rPr>
              <a:t>|</a:t>
            </a:r>
            <a:r>
              <a:rPr lang="en-US" b="1" i="1" dirty="0" err="1" smtClean="0">
                <a:solidFill>
                  <a:schemeClr val="accent3"/>
                </a:solidFill>
              </a:rPr>
              <a:t>M</a:t>
            </a:r>
            <a:r>
              <a:rPr lang="en-US" b="1" i="1" baseline="-25000" dirty="0" err="1" smtClean="0">
                <a:solidFill>
                  <a:schemeClr val="accent3"/>
                </a:solidFill>
              </a:rPr>
              <a:t>greedy</a:t>
            </a:r>
            <a:r>
              <a:rPr lang="en-US" b="1" dirty="0">
                <a:solidFill>
                  <a:schemeClr val="accent3"/>
                </a:solidFill>
              </a:rPr>
              <a:t>|/|</a:t>
            </a:r>
            <a:r>
              <a:rPr lang="en-US" b="1" i="1" dirty="0" err="1">
                <a:solidFill>
                  <a:schemeClr val="accent3"/>
                </a:solidFill>
              </a:rPr>
              <a:t>M</a:t>
            </a:r>
            <a:r>
              <a:rPr lang="en-US" b="1" i="1" baseline="-25000" dirty="0" err="1">
                <a:solidFill>
                  <a:schemeClr val="accent3"/>
                </a:solidFill>
              </a:rPr>
              <a:t>opt</a:t>
            </a:r>
            <a:r>
              <a:rPr lang="en-US" b="1" dirty="0">
                <a:solidFill>
                  <a:schemeClr val="accent3"/>
                </a:solidFill>
              </a:rPr>
              <a:t>| </a:t>
            </a:r>
            <a:r>
              <a:rPr lang="en-US" b="1" dirty="0" smtClean="0">
                <a:solidFill>
                  <a:schemeClr val="accent3"/>
                </a:solidFill>
                <a:sym typeface="Symbol"/>
              </a:rPr>
              <a:t>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>
                <a:solidFill>
                  <a:schemeClr val="accent3"/>
                </a:solidFill>
              </a:rPr>
              <a:t>1/2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8522749" y="15801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8522749" y="21135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8544974" y="2588181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8522749" y="3180318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7217824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7386099" y="16764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7378842" y="3276600"/>
            <a:ext cx="11502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8757699" y="14478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7217824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7386099" y="22098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8757699" y="2057400"/>
            <a:ext cx="327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6" name="Oval 9"/>
          <p:cNvSpPr>
            <a:spLocks noChangeArrowheads="1"/>
          </p:cNvSpPr>
          <p:nvPr/>
        </p:nvSpPr>
        <p:spPr bwMode="auto">
          <a:xfrm>
            <a:off x="7163849" y="2590800"/>
            <a:ext cx="152400" cy="152400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23"/>
          <p:cNvSpPr txBox="1">
            <a:spLocks noChangeArrowheads="1"/>
          </p:cNvSpPr>
          <p:nvPr/>
        </p:nvSpPr>
        <p:spPr bwMode="auto">
          <a:xfrm>
            <a:off x="8773574" y="255905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8" name="Oval 10"/>
          <p:cNvSpPr>
            <a:spLocks noChangeArrowheads="1"/>
          </p:cNvSpPr>
          <p:nvPr/>
        </p:nvSpPr>
        <p:spPr bwMode="auto">
          <a:xfrm>
            <a:off x="7217824" y="3200400"/>
            <a:ext cx="152400" cy="152400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69" name="Line 15"/>
          <p:cNvSpPr>
            <a:spLocks noChangeShapeType="1"/>
          </p:cNvSpPr>
          <p:nvPr/>
        </p:nvSpPr>
        <p:spPr bwMode="auto">
          <a:xfrm flipV="1">
            <a:off x="7309899" y="26670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u="sng"/>
          </a:p>
        </p:txBody>
      </p:sp>
      <p:sp>
        <p:nvSpPr>
          <p:cNvPr id="70" name="Text Box 24"/>
          <p:cNvSpPr txBox="1">
            <a:spLocks noChangeArrowheads="1"/>
          </p:cNvSpPr>
          <p:nvPr/>
        </p:nvSpPr>
        <p:spPr bwMode="auto">
          <a:xfrm>
            <a:off x="8757699" y="3048000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71" name="Straight Connector 70"/>
          <p:cNvCxnSpPr>
            <a:stCxn id="46" idx="2"/>
            <a:endCxn id="68" idx="6"/>
          </p:cNvCxnSpPr>
          <p:nvPr/>
        </p:nvCxnSpPr>
        <p:spPr>
          <a:xfrm rot="10800000" flipV="1">
            <a:off x="7370224" y="2664380"/>
            <a:ext cx="1174750" cy="61221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54" idx="6"/>
          </p:cNvCxnSpPr>
          <p:nvPr/>
        </p:nvCxnSpPr>
        <p:spPr>
          <a:xfrm rot="10800000" flipV="1">
            <a:off x="7370225" y="1676402"/>
            <a:ext cx="1158875" cy="53339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5" idx="1"/>
            <a:endCxn id="66" idx="6"/>
          </p:cNvCxnSpPr>
          <p:nvPr/>
        </p:nvCxnSpPr>
        <p:spPr>
          <a:xfrm rot="16200000" flipH="1" flipV="1">
            <a:off x="7694074" y="1831975"/>
            <a:ext cx="457200" cy="12128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8300499" y="3429000"/>
            <a:ext cx="843501" cy="369332"/>
            <a:chOff x="7924800" y="3733800"/>
            <a:chExt cx="843501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7924800" y="3733800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G={     }</a:t>
              </a:r>
              <a:endParaRPr 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8382000" y="3846212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77548" y="3449082"/>
            <a:ext cx="1042273" cy="369332"/>
            <a:chOff x="7924800" y="3733800"/>
            <a:chExt cx="1042273" cy="369332"/>
          </a:xfrm>
        </p:grpSpPr>
        <p:sp>
          <p:nvSpPr>
            <p:cNvPr id="78" name="TextBox 77"/>
            <p:cNvSpPr txBox="1"/>
            <p:nvPr/>
          </p:nvSpPr>
          <p:spPr>
            <a:xfrm>
              <a:off x="7924800" y="3733800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B={          }</a:t>
              </a:r>
              <a:endParaRPr 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8382000" y="3846212"/>
              <a:ext cx="152400" cy="1524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" name="Line 16"/>
          <p:cNvSpPr>
            <a:spLocks noChangeShapeType="1"/>
          </p:cNvSpPr>
          <p:nvPr/>
        </p:nvSpPr>
        <p:spPr bwMode="auto">
          <a:xfrm flipH="1" flipV="1">
            <a:off x="7309898" y="2667000"/>
            <a:ext cx="1219201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90899" y="130706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</a:t>
            </a:r>
            <a:r>
              <a:rPr lang="en-US" baseline="-25000" dirty="0" err="1" smtClean="0"/>
              <a:t>opt</a:t>
            </a:r>
            <a:endParaRPr lang="en-US" baseline="-25000" dirty="0"/>
          </a:p>
        </p:txBody>
      </p:sp>
      <p:sp>
        <p:nvSpPr>
          <p:cNvPr id="82" name="TextBox 81"/>
          <p:cNvSpPr txBox="1"/>
          <p:nvPr/>
        </p:nvSpPr>
        <p:spPr>
          <a:xfrm rot="20243382">
            <a:off x="7349528" y="169775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</a:t>
            </a:r>
            <a:r>
              <a:rPr lang="en-US" baseline="-25000" dirty="0" err="1" smtClean="0"/>
              <a:t>greedy</a:t>
            </a:r>
            <a:endParaRPr lang="en-US" baseline="-25000" dirty="0"/>
          </a:p>
        </p:txBody>
      </p:sp>
      <p:sp>
        <p:nvSpPr>
          <p:cNvPr id="83" name="Text Box 17"/>
          <p:cNvSpPr txBox="1">
            <a:spLocks noChangeArrowheads="1"/>
          </p:cNvSpPr>
          <p:nvPr/>
        </p:nvSpPr>
        <p:spPr bwMode="auto">
          <a:xfrm>
            <a:off x="6852699" y="144780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6878099" y="201295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5" name="Text Box 19"/>
          <p:cNvSpPr txBox="1">
            <a:spLocks noChangeArrowheads="1"/>
          </p:cNvSpPr>
          <p:nvPr/>
        </p:nvSpPr>
        <p:spPr bwMode="auto">
          <a:xfrm>
            <a:off x="6874924" y="2455863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6" name="Text Box 20"/>
          <p:cNvSpPr txBox="1">
            <a:spLocks noChangeArrowheads="1"/>
          </p:cNvSpPr>
          <p:nvPr/>
        </p:nvSpPr>
        <p:spPr bwMode="auto">
          <a:xfrm>
            <a:off x="6852699" y="307975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7467600" y="3570316"/>
            <a:ext cx="152400" cy="152400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27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2480920" y="287496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2480920" y="340836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2480920" y="394176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2480920" y="447516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2150720" y="2722562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176120" y="3287712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2150720" y="3821112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150720" y="4354512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4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33320" y="2678112"/>
            <a:ext cx="1752600" cy="1873250"/>
            <a:chOff x="1296" y="1028"/>
            <a:chExt cx="1104" cy="1180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296" y="1152"/>
              <a:ext cx="912" cy="1056"/>
              <a:chOff x="1296" y="1152"/>
              <a:chExt cx="912" cy="1056"/>
            </a:xfrm>
          </p:grpSpPr>
          <p:sp>
            <p:nvSpPr>
              <p:cNvPr id="69645" name="Oval 13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646" name="Line 14"/>
              <p:cNvSpPr>
                <a:spLocks noChangeShapeType="1"/>
              </p:cNvSpPr>
              <p:nvPr/>
            </p:nvSpPr>
            <p:spPr bwMode="auto">
              <a:xfrm>
                <a:off x="1296" y="120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647" name="Line 15"/>
              <p:cNvSpPr>
                <a:spLocks noChangeShapeType="1"/>
              </p:cNvSpPr>
              <p:nvPr/>
            </p:nvSpPr>
            <p:spPr bwMode="auto">
              <a:xfrm flipV="1">
                <a:off x="1296" y="1248"/>
                <a:ext cx="81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9648" name="Text Box 16"/>
            <p:cNvSpPr txBox="1">
              <a:spLocks noChangeArrowheads="1"/>
            </p:cNvSpPr>
            <p:nvPr/>
          </p:nvSpPr>
          <p:spPr bwMode="auto">
            <a:xfrm>
              <a:off x="2198" y="1028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633321" y="3287712"/>
            <a:ext cx="1744663" cy="730250"/>
            <a:chOff x="1296" y="1412"/>
            <a:chExt cx="1099" cy="460"/>
          </a:xfrm>
        </p:grpSpPr>
        <p:sp>
          <p:nvSpPr>
            <p:cNvPr id="69650" name="Oval 18"/>
            <p:cNvSpPr>
              <a:spLocks noChangeArrowheads="1"/>
            </p:cNvSpPr>
            <p:nvPr/>
          </p:nvSpPr>
          <p:spPr bwMode="auto">
            <a:xfrm>
              <a:off x="211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51" name="Line 19"/>
            <p:cNvSpPr>
              <a:spLocks noChangeShapeType="1"/>
            </p:cNvSpPr>
            <p:nvPr/>
          </p:nvSpPr>
          <p:spPr bwMode="auto">
            <a:xfrm>
              <a:off x="1296" y="15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52" name="Line 20"/>
            <p:cNvSpPr>
              <a:spLocks noChangeShapeType="1"/>
            </p:cNvSpPr>
            <p:nvPr/>
          </p:nvSpPr>
          <p:spPr bwMode="auto">
            <a:xfrm flipV="1">
              <a:off x="1296" y="1536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53" name="Text Box 21"/>
            <p:cNvSpPr txBox="1">
              <a:spLocks noChangeArrowheads="1"/>
            </p:cNvSpPr>
            <p:nvPr/>
          </p:nvSpPr>
          <p:spPr bwMode="auto">
            <a:xfrm>
              <a:off x="2198" y="141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633320" y="3027362"/>
            <a:ext cx="1751013" cy="1128713"/>
            <a:chOff x="1296" y="1248"/>
            <a:chExt cx="1103" cy="711"/>
          </a:xfrm>
        </p:grpSpPr>
        <p:sp>
          <p:nvSpPr>
            <p:cNvPr id="69655" name="Oval 23"/>
            <p:cNvSpPr>
              <a:spLocks noChangeArrowheads="1"/>
            </p:cNvSpPr>
            <p:nvPr/>
          </p:nvSpPr>
          <p:spPr bwMode="auto">
            <a:xfrm>
              <a:off x="2064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296" y="1248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57" name="Text Box 25"/>
            <p:cNvSpPr txBox="1">
              <a:spLocks noChangeArrowheads="1"/>
            </p:cNvSpPr>
            <p:nvPr/>
          </p:nvSpPr>
          <p:spPr bwMode="auto">
            <a:xfrm>
              <a:off x="2208" y="1728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</p:grp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6046445" y="2830512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(1,a)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6046445" y="3194050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(2,b)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633321" y="3484562"/>
            <a:ext cx="1760538" cy="1239838"/>
            <a:chOff x="1296" y="1536"/>
            <a:chExt cx="1109" cy="781"/>
          </a:xfrm>
        </p:grpSpPr>
        <p:sp>
          <p:nvSpPr>
            <p:cNvPr id="69659" name="Oval 27"/>
            <p:cNvSpPr>
              <a:spLocks noChangeArrowheads="1"/>
            </p:cNvSpPr>
            <p:nvPr/>
          </p:nvSpPr>
          <p:spPr bwMode="auto">
            <a:xfrm>
              <a:off x="21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61" name="Text Box 29"/>
            <p:cNvSpPr txBox="1">
              <a:spLocks noChangeArrowheads="1"/>
            </p:cNvSpPr>
            <p:nvPr/>
          </p:nvSpPr>
          <p:spPr bwMode="auto">
            <a:xfrm>
              <a:off x="2208" y="208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69665" name="Line 33"/>
            <p:cNvSpPr>
              <a:spLocks noChangeShapeType="1"/>
            </p:cNvSpPr>
            <p:nvPr/>
          </p:nvSpPr>
          <p:spPr bwMode="auto">
            <a:xfrm>
              <a:off x="1296" y="153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23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2" grpId="0" autoUpdateAnimBg="0"/>
      <p:bldP spid="696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smtClean="0"/>
              <a:t>Web Advertising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Banner ads</a:t>
            </a:r>
            <a:r>
              <a:rPr lang="en-US" b="1" dirty="0"/>
              <a:t> (1995-2001)</a:t>
            </a:r>
          </a:p>
          <a:p>
            <a:pPr lvl="1"/>
            <a:r>
              <a:rPr lang="en-US" dirty="0"/>
              <a:t>Initial form of web advertising</a:t>
            </a:r>
          </a:p>
          <a:p>
            <a:pPr lvl="1"/>
            <a:r>
              <a:rPr lang="en-US" dirty="0"/>
              <a:t>Popular websites charged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X</a:t>
            </a:r>
            <a:r>
              <a:rPr lang="en-US" dirty="0"/>
              <a:t>$ </a:t>
            </a:r>
            <a:r>
              <a:rPr lang="en-US" dirty="0" smtClean="0"/>
              <a:t>for </a:t>
            </a:r>
            <a:r>
              <a:rPr lang="en-US" dirty="0"/>
              <a:t>every </a:t>
            </a:r>
            <a:r>
              <a:rPr lang="en-US" dirty="0" smtClean="0"/>
              <a:t>1,000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impressions” </a:t>
            </a:r>
            <a:r>
              <a:rPr lang="en-US" dirty="0" smtClean="0"/>
              <a:t>of the ad</a:t>
            </a:r>
            <a:endParaRPr lang="en-US" dirty="0"/>
          </a:p>
          <a:p>
            <a:pPr lvl="2"/>
            <a:r>
              <a:rPr lang="en-US" dirty="0"/>
              <a:t>Called “CPM” </a:t>
            </a:r>
            <a:r>
              <a:rPr lang="en-US" dirty="0" smtClean="0"/>
              <a:t>rate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Cost per thousand impressions)</a:t>
            </a:r>
          </a:p>
          <a:p>
            <a:pPr lvl="2"/>
            <a:r>
              <a:rPr lang="en-US" dirty="0"/>
              <a:t>Modeled similar to TV, magazine ads</a:t>
            </a:r>
          </a:p>
          <a:p>
            <a:pPr lvl="1"/>
            <a:r>
              <a:rPr lang="en-US" dirty="0"/>
              <a:t>Untargeted to demographically </a:t>
            </a:r>
            <a:r>
              <a:rPr lang="en-US" dirty="0" smtClean="0"/>
              <a:t>targeted</a:t>
            </a:r>
            <a:endParaRPr lang="en-US" dirty="0"/>
          </a:p>
          <a:p>
            <a:pPr lvl="1"/>
            <a:r>
              <a:rPr lang="en-US" dirty="0"/>
              <a:t>Low </a:t>
            </a:r>
            <a:r>
              <a:rPr lang="en-US" dirty="0" smtClean="0"/>
              <a:t>click-through </a:t>
            </a:r>
            <a:r>
              <a:rPr lang="en-US" dirty="0"/>
              <a:t>rates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ow </a:t>
            </a:r>
            <a:r>
              <a:rPr lang="en-US" dirty="0"/>
              <a:t>ROI for advertisers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815243" y="1600200"/>
            <a:ext cx="3252557" cy="2743200"/>
            <a:chOff x="5815243" y="1371600"/>
            <a:chExt cx="3252557" cy="2743200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243" y="1371600"/>
              <a:ext cx="3252557" cy="274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8305800" y="1425632"/>
              <a:ext cx="762000" cy="38100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24800" y="3200400"/>
              <a:ext cx="1118957" cy="91440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53443" y="1910542"/>
              <a:ext cx="433157" cy="15240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877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Performance-based </a:t>
            </a:r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Introduced by Overture around 2000</a:t>
            </a:r>
          </a:p>
          <a:p>
            <a:pPr lvl="1"/>
            <a:r>
              <a:rPr lang="en-US" dirty="0"/>
              <a:t>Advertisers “bid” on search keywords</a:t>
            </a:r>
          </a:p>
          <a:p>
            <a:pPr lvl="1"/>
            <a:r>
              <a:rPr lang="en-US" dirty="0"/>
              <a:t>When someone searches for </a:t>
            </a:r>
            <a:r>
              <a:rPr lang="en-US" dirty="0" smtClean="0"/>
              <a:t>that </a:t>
            </a:r>
            <a:r>
              <a:rPr lang="en-US" dirty="0"/>
              <a:t>keyword, the highest </a:t>
            </a:r>
            <a:r>
              <a:rPr lang="en-US" dirty="0" smtClean="0"/>
              <a:t>bidder’s </a:t>
            </a:r>
            <a:r>
              <a:rPr lang="en-US" dirty="0"/>
              <a:t>ad is shown</a:t>
            </a:r>
          </a:p>
          <a:p>
            <a:pPr lvl="1"/>
            <a:r>
              <a:rPr lang="en-US" dirty="0"/>
              <a:t>Advertiser is charged only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ad </a:t>
            </a:r>
            <a:r>
              <a:rPr lang="en-US" dirty="0"/>
              <a:t>is clicked </a:t>
            </a:r>
            <a:r>
              <a:rPr lang="en-US" dirty="0" smtClean="0"/>
              <a:t>on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/>
              <a:t>model adopted by </a:t>
            </a:r>
            <a:r>
              <a:rPr lang="en-US" dirty="0" smtClean="0"/>
              <a:t>Google with </a:t>
            </a:r>
            <a:r>
              <a:rPr lang="en-US" dirty="0"/>
              <a:t>some changes around 2002</a:t>
            </a:r>
          </a:p>
          <a:p>
            <a:pPr lvl="1"/>
            <a:r>
              <a:rPr lang="en-US" dirty="0"/>
              <a:t>Called “</a:t>
            </a:r>
            <a:r>
              <a:rPr lang="en-US" dirty="0" err="1"/>
              <a:t>Adwords</a:t>
            </a:r>
            <a:r>
              <a:rPr lang="en-US" dirty="0"/>
              <a:t>”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63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 vs. </a:t>
            </a:r>
            <a:r>
              <a:rPr lang="en-US" dirty="0" smtClean="0"/>
              <a:t>Search Results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7415" name="Picture 7" descr="google-resul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400"/>
            <a:ext cx="5334000" cy="4006850"/>
          </a:xfrm>
          <a:prstGeom prst="rect">
            <a:avLst/>
          </a:prstGeom>
          <a:noFill/>
        </p:spPr>
      </p:pic>
      <p:pic>
        <p:nvPicPr>
          <p:cNvPr id="17416" name="Picture 8" descr="google-ad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1704975"/>
            <a:ext cx="3124200" cy="3095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7540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2.0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Performance-based advertising works!</a:t>
            </a:r>
          </a:p>
          <a:p>
            <a:pPr lvl="1"/>
            <a:r>
              <a:rPr lang="en-US" dirty="0"/>
              <a:t>Multi-billion-dollar </a:t>
            </a:r>
            <a:r>
              <a:rPr lang="en-US" dirty="0" smtClean="0"/>
              <a:t>industry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chemeClr val="accent3"/>
                </a:solidFill>
              </a:rPr>
              <a:t>Interesting </a:t>
            </a:r>
            <a:r>
              <a:rPr lang="en-US" b="1" dirty="0" smtClean="0">
                <a:solidFill>
                  <a:schemeClr val="accent3"/>
                </a:solidFill>
              </a:rPr>
              <a:t>problem: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/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What </a:t>
            </a:r>
            <a:r>
              <a:rPr lang="en-US" b="1" dirty="0">
                <a:solidFill>
                  <a:schemeClr val="accent2"/>
                </a:solidFill>
              </a:rPr>
              <a:t>ads to show for a </a:t>
            </a:r>
            <a:r>
              <a:rPr lang="en-US" b="1" dirty="0" smtClean="0">
                <a:solidFill>
                  <a:schemeClr val="accent2"/>
                </a:solidFill>
              </a:rPr>
              <a:t>given query? </a:t>
            </a:r>
          </a:p>
          <a:p>
            <a:pPr lvl="1"/>
            <a:r>
              <a:rPr lang="en-US" dirty="0" smtClean="0"/>
              <a:t>(Today’s </a:t>
            </a:r>
            <a:r>
              <a:rPr lang="en-US" dirty="0"/>
              <a:t>lecture)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If </a:t>
            </a:r>
            <a:r>
              <a:rPr lang="en-US" b="1" dirty="0" smtClean="0">
                <a:solidFill>
                  <a:schemeClr val="accent4"/>
                </a:solidFill>
              </a:rPr>
              <a:t>I am </a:t>
            </a:r>
            <a:r>
              <a:rPr lang="en-US" b="1" dirty="0">
                <a:solidFill>
                  <a:schemeClr val="accent4"/>
                </a:solidFill>
              </a:rPr>
              <a:t>an advertiser, which search terms should I bid on and how much </a:t>
            </a:r>
            <a:r>
              <a:rPr lang="en-US" b="1" dirty="0" smtClean="0">
                <a:solidFill>
                  <a:schemeClr val="accent4"/>
                </a:solidFill>
              </a:rPr>
              <a:t>should I bid?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(Not focus of today’s lecture)</a:t>
            </a:r>
            <a:endParaRPr lang="en-US" dirty="0"/>
          </a:p>
          <a:p>
            <a:pPr lvl="1">
              <a:buFont typeface="Wingdings" pitchFamily="1" charset="2"/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4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Adwords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Given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/>
              <a:t>1.</a:t>
            </a:r>
            <a:r>
              <a:rPr lang="en-US" dirty="0"/>
              <a:t> A set of bids by advertisers for search </a:t>
            </a:r>
            <a:r>
              <a:rPr lang="en-US" dirty="0" smtClean="0"/>
              <a:t>queries</a:t>
            </a:r>
            <a:endParaRPr lang="en-US" dirty="0"/>
          </a:p>
          <a:p>
            <a:pPr lvl="1"/>
            <a:r>
              <a:rPr lang="en-US" b="1" dirty="0"/>
              <a:t>2.</a:t>
            </a:r>
            <a:r>
              <a:rPr lang="en-US" dirty="0"/>
              <a:t> A click-through rate for each advertiser-query </a:t>
            </a:r>
            <a:r>
              <a:rPr lang="en-US" dirty="0" smtClean="0"/>
              <a:t>pair</a:t>
            </a:r>
            <a:endParaRPr lang="en-US" dirty="0"/>
          </a:p>
          <a:p>
            <a:pPr lvl="1"/>
            <a:r>
              <a:rPr lang="en-US" b="1" dirty="0"/>
              <a:t>3.</a:t>
            </a:r>
            <a:r>
              <a:rPr lang="en-US" dirty="0"/>
              <a:t> A budget for each </a:t>
            </a:r>
            <a:r>
              <a:rPr lang="en-US" dirty="0" smtClean="0"/>
              <a:t>advertiser (say for 1 month)</a:t>
            </a:r>
            <a:endParaRPr lang="en-US" dirty="0"/>
          </a:p>
          <a:p>
            <a:pPr lvl="1"/>
            <a:r>
              <a:rPr lang="en-US" b="1" dirty="0"/>
              <a:t>4.</a:t>
            </a:r>
            <a:r>
              <a:rPr lang="en-US" dirty="0"/>
              <a:t> A limit on the number of ads to be displayed with each search </a:t>
            </a:r>
            <a:r>
              <a:rPr lang="en-US" dirty="0" smtClean="0"/>
              <a:t>query</a:t>
            </a:r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Respond </a:t>
            </a:r>
            <a:r>
              <a:rPr lang="en-US" b="1" dirty="0">
                <a:solidFill>
                  <a:schemeClr val="accent2"/>
                </a:solidFill>
              </a:rPr>
              <a:t>to each search query with a set of advertisers such that:</a:t>
            </a:r>
          </a:p>
          <a:p>
            <a:pPr lvl="1"/>
            <a:r>
              <a:rPr lang="en-US" b="1" dirty="0"/>
              <a:t>1.</a:t>
            </a:r>
            <a:r>
              <a:rPr lang="en-US" dirty="0"/>
              <a:t> The size of the set is no larger than the limit on the number of </a:t>
            </a:r>
            <a:r>
              <a:rPr lang="en-US" dirty="0" smtClean="0"/>
              <a:t>ads per query</a:t>
            </a:r>
            <a:endParaRPr lang="en-US" dirty="0"/>
          </a:p>
          <a:p>
            <a:pPr lvl="1"/>
            <a:r>
              <a:rPr lang="en-US" b="1" dirty="0"/>
              <a:t>2.</a:t>
            </a:r>
            <a:r>
              <a:rPr lang="en-US" dirty="0"/>
              <a:t> Each advertiser has bid on the search </a:t>
            </a:r>
            <a:r>
              <a:rPr lang="en-US" dirty="0" smtClean="0"/>
              <a:t>query</a:t>
            </a:r>
            <a:endParaRPr lang="en-US" dirty="0"/>
          </a:p>
          <a:p>
            <a:pPr lvl="1"/>
            <a:r>
              <a:rPr lang="en-US" b="1" dirty="0"/>
              <a:t>3.</a:t>
            </a:r>
            <a:r>
              <a:rPr lang="en-US" dirty="0"/>
              <a:t> Each advertiser has enough budget left to pay for the ad if it </a:t>
            </a:r>
            <a:r>
              <a:rPr lang="en-US" dirty="0" smtClean="0"/>
              <a:t>is clicked </a:t>
            </a:r>
            <a:r>
              <a:rPr lang="en-US" dirty="0"/>
              <a:t>upon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Adwords</a:t>
            </a:r>
            <a:r>
              <a:rPr lang="en-US" dirty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stream of queries arrives at the search </a:t>
            </a:r>
            <a:r>
              <a:rPr lang="en-US" dirty="0" smtClean="0"/>
              <a:t>engine: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i="1" dirty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Several advertisers bid on each query</a:t>
            </a:r>
          </a:p>
          <a:p>
            <a:pPr>
              <a:lnSpc>
                <a:spcPct val="90000"/>
              </a:lnSpc>
            </a:pPr>
            <a:r>
              <a:rPr lang="en-US" dirty="0"/>
              <a:t>When query </a:t>
            </a:r>
            <a:r>
              <a:rPr lang="en-US" i="1" dirty="0" err="1"/>
              <a:t>q</a:t>
            </a:r>
            <a:r>
              <a:rPr lang="en-US" i="1" baseline="-25000" dirty="0" err="1"/>
              <a:t>i</a:t>
            </a:r>
            <a:r>
              <a:rPr lang="en-US" dirty="0"/>
              <a:t> arrives, search engine must pick a subset of advertisers whose ads are </a:t>
            </a:r>
            <a:r>
              <a:rPr lang="en-US" dirty="0" smtClean="0"/>
              <a:t>shown</a:t>
            </a:r>
          </a:p>
          <a:p>
            <a:pPr lvl="8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Goal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Maximize </a:t>
            </a:r>
            <a:r>
              <a:rPr lang="en-US" dirty="0"/>
              <a:t>search engine’s </a:t>
            </a:r>
            <a:r>
              <a:rPr lang="en-US" dirty="0" smtClean="0"/>
              <a:t>revenues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Simple </a:t>
            </a:r>
            <a:r>
              <a:rPr lang="en-US" b="1" dirty="0" smtClean="0">
                <a:solidFill>
                  <a:schemeClr val="accent3"/>
                </a:solidFill>
              </a:rPr>
              <a:t>solution: </a:t>
            </a:r>
            <a:r>
              <a:rPr lang="en-US" dirty="0" smtClean="0"/>
              <a:t>Instead </a:t>
            </a:r>
            <a:r>
              <a:rPr lang="en-US" dirty="0"/>
              <a:t>of raw bids, use the “expected revenue per click”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Clearly </a:t>
            </a:r>
            <a:r>
              <a:rPr lang="en-US" b="1" dirty="0">
                <a:solidFill>
                  <a:schemeClr val="accent2"/>
                </a:solidFill>
              </a:rPr>
              <a:t>we need an online algorithm!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4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Classic model of algorithms</a:t>
            </a:r>
          </a:p>
          <a:p>
            <a:pPr lvl="1"/>
            <a:r>
              <a:rPr lang="en-US" dirty="0"/>
              <a:t>You get to see the entire input, then compute some function of it</a:t>
            </a:r>
          </a:p>
          <a:p>
            <a:pPr lvl="1"/>
            <a:r>
              <a:rPr lang="en-US" dirty="0"/>
              <a:t>In this context, “offline algorithm</a:t>
            </a:r>
            <a:r>
              <a:rPr lang="en-US" dirty="0" smtClean="0"/>
              <a:t>”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Online A</a:t>
            </a:r>
            <a:r>
              <a:rPr lang="en-US" b="1" dirty="0" smtClean="0">
                <a:solidFill>
                  <a:schemeClr val="accent4"/>
                </a:solidFill>
              </a:rPr>
              <a:t>lgorithms</a:t>
            </a:r>
            <a:endParaRPr lang="en-US" b="1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You get to see the input one piece at a time, and need to make irrevocable decisions along the </a:t>
            </a:r>
            <a:r>
              <a:rPr lang="en-US" dirty="0" smtClean="0"/>
              <a:t>way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data stream models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8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Adwords</a:t>
            </a:r>
            <a:r>
              <a:rPr lang="en-US" dirty="0"/>
              <a:t> Innovation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FA6C-C0FA-4814-A544-74F5F25931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762000" y="22098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solidFill>
                  <a:srgbClr val="FF0000"/>
                </a:solidFill>
                <a:latin typeface="Arial" charset="0"/>
              </a:rPr>
              <a:t>Advertiser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667000" y="22098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solidFill>
                  <a:srgbClr val="FF0000"/>
                </a:solidFill>
                <a:latin typeface="Arial" charset="0"/>
              </a:rPr>
              <a:t>Bid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4572000" y="22098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solidFill>
                  <a:srgbClr val="FF0000"/>
                </a:solidFill>
                <a:latin typeface="Arial" charset="0"/>
              </a:rPr>
              <a:t>CTR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6477000" y="22098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solidFill>
                  <a:srgbClr val="FF0000"/>
                </a:solidFill>
                <a:latin typeface="Arial" charset="0"/>
              </a:rPr>
              <a:t>Bid * CTR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762000" y="28956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A</a:t>
            </a: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762000" y="35814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B</a:t>
            </a:r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762000" y="42672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C</a:t>
            </a: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2667000" y="28956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$1.00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2667000" y="35814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$0.75</a:t>
            </a:r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2667000" y="42672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$0.50</a:t>
            </a:r>
          </a:p>
        </p:txBody>
      </p: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4572000" y="28956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1%</a:t>
            </a:r>
          </a:p>
        </p:txBody>
      </p:sp>
      <p:sp>
        <p:nvSpPr>
          <p:cNvPr id="118798" name="Rectangle 14"/>
          <p:cNvSpPr>
            <a:spLocks noChangeArrowheads="1"/>
          </p:cNvSpPr>
          <p:nvPr/>
        </p:nvSpPr>
        <p:spPr bwMode="auto">
          <a:xfrm>
            <a:off x="4572000" y="35814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2%</a:t>
            </a: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4572000" y="42672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2.5%</a:t>
            </a:r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6477000" y="28956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 cent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6477000" y="35814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1.5 cents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6477000" y="42672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1.125 cents</a:t>
            </a:r>
          </a:p>
        </p:txBody>
      </p:sp>
    </p:spTree>
    <p:extLst>
      <p:ext uri="{BB962C8B-B14F-4D97-AF65-F5344CB8AC3E}">
        <p14:creationId xmlns:p14="http://schemas.microsoft.com/office/powerpoint/2010/main" val="21770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nimBg="1"/>
      <p:bldP spid="118790" grpId="0" animBg="1"/>
      <p:bldP spid="118797" grpId="0" animBg="1"/>
      <p:bldP spid="118798" grpId="0" animBg="1"/>
      <p:bldP spid="118799" grpId="0" animBg="1"/>
      <p:bldP spid="118800" grpId="0" animBg="1"/>
      <p:bldP spid="118801" grpId="0" animBg="1"/>
      <p:bldP spid="11880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Adwords Innovation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FA6C-C0FA-4814-A544-74F5F25931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762000" y="22098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solidFill>
                  <a:srgbClr val="FF0000"/>
                </a:solidFill>
                <a:latin typeface="Arial" charset="0"/>
              </a:rPr>
              <a:t>Advertiser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2667000" y="22098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solidFill>
                  <a:srgbClr val="FF0000"/>
                </a:solidFill>
                <a:latin typeface="Arial" charset="0"/>
              </a:rPr>
              <a:t>Bid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4572000" y="22098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solidFill>
                  <a:srgbClr val="FF0000"/>
                </a:solidFill>
                <a:latin typeface="Arial" charset="0"/>
              </a:rPr>
              <a:t>CTR</a:t>
            </a: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6477000" y="22098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solidFill>
                  <a:srgbClr val="FF0000"/>
                </a:solidFill>
                <a:latin typeface="Arial" charset="0"/>
              </a:rPr>
              <a:t>Bid * CTR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762000" y="42672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A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762000" y="28956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B</a:t>
            </a: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762000" y="35814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C</a:t>
            </a:r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2667000" y="42672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$1.00</a:t>
            </a: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2667000" y="28956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$0.75</a:t>
            </a:r>
          </a:p>
        </p:txBody>
      </p:sp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2667000" y="35814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$0.50</a:t>
            </a:r>
          </a:p>
        </p:txBody>
      </p: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4572000" y="42672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1%</a:t>
            </a:r>
          </a:p>
        </p:txBody>
      </p:sp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4572000" y="28956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2%</a:t>
            </a:r>
          </a:p>
        </p:txBody>
      </p:sp>
      <p:sp>
        <p:nvSpPr>
          <p:cNvPr id="119823" name="Rectangle 15"/>
          <p:cNvSpPr>
            <a:spLocks noChangeArrowheads="1"/>
          </p:cNvSpPr>
          <p:nvPr/>
        </p:nvSpPr>
        <p:spPr bwMode="auto">
          <a:xfrm>
            <a:off x="4572000" y="35814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2.5%</a:t>
            </a:r>
          </a:p>
        </p:txBody>
      </p:sp>
      <p:sp>
        <p:nvSpPr>
          <p:cNvPr id="119824" name="Rectangle 16"/>
          <p:cNvSpPr>
            <a:spLocks noChangeArrowheads="1"/>
          </p:cNvSpPr>
          <p:nvPr/>
        </p:nvSpPr>
        <p:spPr bwMode="auto">
          <a:xfrm>
            <a:off x="6477000" y="42672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 cent</a:t>
            </a:r>
          </a:p>
        </p:txBody>
      </p:sp>
      <p:sp>
        <p:nvSpPr>
          <p:cNvPr id="119825" name="Rectangle 17"/>
          <p:cNvSpPr>
            <a:spLocks noChangeArrowheads="1"/>
          </p:cNvSpPr>
          <p:nvPr/>
        </p:nvSpPr>
        <p:spPr bwMode="auto">
          <a:xfrm>
            <a:off x="6477000" y="28956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1.5 cents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477000" y="35814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1.125 cents</a:t>
            </a:r>
          </a:p>
        </p:txBody>
      </p:sp>
    </p:spTree>
    <p:extLst>
      <p:ext uri="{BB962C8B-B14F-4D97-AF65-F5344CB8AC3E}">
        <p14:creationId xmlns:p14="http://schemas.microsoft.com/office/powerpoint/2010/main" val="3826428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Complications: Budget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Two complications: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Budget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CTR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Each advertiser has a limited budget</a:t>
            </a:r>
          </a:p>
          <a:p>
            <a:pPr lvl="1"/>
            <a:r>
              <a:rPr lang="en-US" dirty="0" smtClean="0"/>
              <a:t>Search engine guarantees that the advertiser will not be charged more than their daily budget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6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Complications: </a:t>
            </a:r>
            <a:r>
              <a:rPr lang="en-US" dirty="0" smtClean="0"/>
              <a:t>CTR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1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CTR: Each </a:t>
            </a:r>
            <a:r>
              <a:rPr lang="en-US" b="1" dirty="0">
                <a:solidFill>
                  <a:schemeClr val="accent3"/>
                </a:solidFill>
              </a:rPr>
              <a:t>ad has a different likelihood of being clicked</a:t>
            </a:r>
          </a:p>
          <a:p>
            <a:pPr lvl="1"/>
            <a:r>
              <a:rPr lang="en-US" dirty="0"/>
              <a:t>Advertiser 1 bids $2, click probability = 0.1</a:t>
            </a:r>
          </a:p>
          <a:p>
            <a:pPr lvl="1"/>
            <a:r>
              <a:rPr lang="en-US" dirty="0"/>
              <a:t>Advertiser 2 bids $1, click probability = 0.5</a:t>
            </a:r>
          </a:p>
          <a:p>
            <a:pPr lvl="1"/>
            <a:r>
              <a:rPr lang="en-US" b="1" dirty="0" err="1">
                <a:solidFill>
                  <a:schemeClr val="accent4"/>
                </a:solidFill>
              </a:rPr>
              <a:t>Clickthrough</a:t>
            </a:r>
            <a:r>
              <a:rPr lang="en-US" b="1" dirty="0">
                <a:solidFill>
                  <a:schemeClr val="accent4"/>
                </a:solidFill>
              </a:rPr>
              <a:t> rate (CTR)</a:t>
            </a:r>
            <a:r>
              <a:rPr lang="en-US" dirty="0"/>
              <a:t> is measured </a:t>
            </a:r>
            <a:r>
              <a:rPr lang="en-US" u="sng" dirty="0"/>
              <a:t>historically</a:t>
            </a:r>
          </a:p>
          <a:p>
            <a:pPr lvl="2"/>
            <a:r>
              <a:rPr lang="en-US" dirty="0"/>
              <a:t>Very hard problem: </a:t>
            </a:r>
            <a:r>
              <a:rPr lang="en-US" b="1" dirty="0">
                <a:solidFill>
                  <a:schemeClr val="accent2"/>
                </a:solidFill>
              </a:rPr>
              <a:t>Exploration vs. exploitation</a:t>
            </a:r>
          </a:p>
          <a:p>
            <a:pPr lvl="3"/>
            <a:r>
              <a:rPr lang="en-US" dirty="0"/>
              <a:t>Should we keep showing an </a:t>
            </a:r>
            <a:r>
              <a:rPr lang="en-US" dirty="0" smtClean="0"/>
              <a:t>ad </a:t>
            </a:r>
            <a:r>
              <a:rPr lang="en-US" dirty="0"/>
              <a:t>for which we have good estimates of </a:t>
            </a:r>
            <a:r>
              <a:rPr lang="en-US" dirty="0" smtClean="0"/>
              <a:t>click-through </a:t>
            </a:r>
            <a:r>
              <a:rPr lang="en-US" dirty="0"/>
              <a:t>rate or shall we show a brand new </a:t>
            </a:r>
            <a:r>
              <a:rPr lang="en-US" dirty="0" smtClean="0"/>
              <a:t>ad </a:t>
            </a:r>
            <a:r>
              <a:rPr lang="en-US" dirty="0"/>
              <a:t>to get a better sense of its </a:t>
            </a:r>
            <a:r>
              <a:rPr lang="en-US" dirty="0" smtClean="0"/>
              <a:t>click-through </a:t>
            </a:r>
            <a:r>
              <a:rPr lang="en-US" dirty="0"/>
              <a:t>rate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>
                <a:solidFill>
                  <a:schemeClr val="accent4"/>
                </a:solidFill>
              </a:rPr>
              <a:t>Our setting:</a:t>
            </a:r>
            <a:r>
              <a:rPr lang="en-US" b="1" dirty="0" smtClean="0">
                <a:solidFill>
                  <a:schemeClr val="accent4"/>
                </a:solidFill>
              </a:rPr>
              <a:t> Simplified environment</a:t>
            </a:r>
          </a:p>
          <a:p>
            <a:pPr lvl="1"/>
            <a:r>
              <a:rPr lang="en-US" dirty="0" smtClean="0"/>
              <a:t>There is 1 ad shown for each query</a:t>
            </a:r>
          </a:p>
          <a:p>
            <a:pPr lvl="1"/>
            <a:r>
              <a:rPr lang="en-US" dirty="0" smtClean="0"/>
              <a:t>All advertisers have the same budget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All ads are equally likely to be clicked</a:t>
            </a:r>
          </a:p>
          <a:p>
            <a:pPr lvl="1"/>
            <a:r>
              <a:rPr lang="en-US" dirty="0" smtClean="0"/>
              <a:t>Value of each ad is the same (=1)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Simplest </a:t>
            </a:r>
            <a:r>
              <a:rPr lang="en-US" b="1" dirty="0">
                <a:solidFill>
                  <a:schemeClr val="accent2"/>
                </a:solidFill>
              </a:rPr>
              <a:t>algorithm is </a:t>
            </a:r>
            <a:r>
              <a:rPr lang="en-US" b="1" dirty="0" smtClean="0">
                <a:solidFill>
                  <a:schemeClr val="accent2"/>
                </a:solidFill>
              </a:rPr>
              <a:t>greedy:</a:t>
            </a:r>
          </a:p>
          <a:p>
            <a:pPr lvl="1"/>
            <a:r>
              <a:rPr lang="en-US" dirty="0" smtClean="0"/>
              <a:t>For a query pick any advertiser who has </a:t>
            </a:r>
            <a:br>
              <a:rPr lang="en-US" dirty="0" smtClean="0"/>
            </a:br>
            <a:r>
              <a:rPr lang="en-US" dirty="0" smtClean="0"/>
              <a:t>bid 1 for that query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Competitive ratio of greedy is 1/2</a:t>
            </a:r>
          </a:p>
          <a:p>
            <a:pPr lvl="8"/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5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</a:t>
            </a:r>
            <a:r>
              <a:rPr lang="en-US" dirty="0" smtClean="0"/>
              <a:t>Scenario </a:t>
            </a:r>
            <a:r>
              <a:rPr lang="en-US" dirty="0"/>
              <a:t>for G</a:t>
            </a:r>
            <a:r>
              <a:rPr lang="en-US" dirty="0" smtClean="0"/>
              <a:t>reedy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Two advertisers A and B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bids on query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bids on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Both have budgets of $</a:t>
            </a:r>
            <a:r>
              <a:rPr lang="en-US" dirty="0" smtClean="0"/>
              <a:t>4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Query stream:</a:t>
            </a:r>
            <a:r>
              <a:rPr lang="en-US" dirty="0" smtClean="0"/>
              <a:t> </a:t>
            </a:r>
            <a:r>
              <a:rPr lang="en-US" i="1" dirty="0" smtClean="0"/>
              <a:t>x </a:t>
            </a:r>
            <a:r>
              <a:rPr lang="en-US" i="1" dirty="0" err="1" smtClean="0"/>
              <a:t>x</a:t>
            </a:r>
            <a:r>
              <a:rPr lang="en-US" i="1" dirty="0" smtClean="0"/>
              <a:t> </a:t>
            </a:r>
            <a:r>
              <a:rPr lang="en-US" i="1" dirty="0" err="1" smtClean="0"/>
              <a:t>x</a:t>
            </a:r>
            <a:r>
              <a:rPr lang="en-US" i="1" dirty="0" smtClean="0"/>
              <a:t> </a:t>
            </a:r>
            <a:r>
              <a:rPr lang="en-US" i="1" dirty="0" err="1" smtClean="0"/>
              <a:t>x</a:t>
            </a:r>
            <a:r>
              <a:rPr lang="en-US" i="1" dirty="0" smtClean="0"/>
              <a:t> y </a:t>
            </a:r>
            <a:r>
              <a:rPr lang="en-US" i="1" dirty="0" err="1" smtClean="0"/>
              <a:t>y</a:t>
            </a:r>
            <a:r>
              <a:rPr lang="en-US" i="1" dirty="0" smtClean="0"/>
              <a:t> </a:t>
            </a:r>
            <a:r>
              <a:rPr lang="en-US" i="1" dirty="0" err="1" smtClean="0"/>
              <a:t>y</a:t>
            </a:r>
            <a:r>
              <a:rPr lang="en-US" i="1" dirty="0" smtClean="0"/>
              <a:t> </a:t>
            </a:r>
            <a:r>
              <a:rPr lang="en-US" i="1" dirty="0" err="1" smtClean="0"/>
              <a:t>y</a:t>
            </a:r>
            <a:r>
              <a:rPr lang="en-US" i="1" dirty="0" smtClean="0"/>
              <a:t> </a:t>
            </a:r>
            <a:endParaRPr lang="en-US" i="1" dirty="0"/>
          </a:p>
          <a:p>
            <a:pPr lvl="1"/>
            <a:r>
              <a:rPr lang="en-US" dirty="0"/>
              <a:t>Worst case greedy choice: </a:t>
            </a:r>
            <a:r>
              <a:rPr lang="en-US" i="1" dirty="0" smtClean="0"/>
              <a:t>B </a:t>
            </a:r>
            <a:r>
              <a:rPr lang="en-US" i="1" dirty="0" err="1" smtClean="0"/>
              <a:t>B</a:t>
            </a:r>
            <a:r>
              <a:rPr lang="en-US" i="1" dirty="0" smtClean="0"/>
              <a:t> </a:t>
            </a:r>
            <a:r>
              <a:rPr lang="en-US" i="1" dirty="0" err="1" smtClean="0"/>
              <a:t>B</a:t>
            </a:r>
            <a:r>
              <a:rPr lang="en-US" i="1" dirty="0" smtClean="0"/>
              <a:t> </a:t>
            </a:r>
            <a:r>
              <a:rPr lang="en-US" i="1" dirty="0" err="1" smtClean="0"/>
              <a:t>B</a:t>
            </a:r>
            <a:r>
              <a:rPr lang="en-US" dirty="0" smtClean="0"/>
              <a:t> _ _ _ _ </a:t>
            </a:r>
            <a:endParaRPr lang="en-US" dirty="0"/>
          </a:p>
          <a:p>
            <a:pPr lvl="1"/>
            <a:r>
              <a:rPr lang="en-US" dirty="0"/>
              <a:t>Optimal: </a:t>
            </a:r>
            <a:r>
              <a:rPr lang="en-US" dirty="0" smtClean="0"/>
              <a:t> </a:t>
            </a:r>
            <a:r>
              <a:rPr lang="en-US" b="1" dirty="0" smtClean="0"/>
              <a:t>A </a:t>
            </a:r>
            <a:r>
              <a:rPr lang="en-US" b="1" dirty="0" err="1" smtClean="0"/>
              <a:t>A</a:t>
            </a:r>
            <a:r>
              <a:rPr lang="en-US" b="1" dirty="0" smtClean="0"/>
              <a:t> </a:t>
            </a:r>
            <a:r>
              <a:rPr lang="en-US" b="1" dirty="0" err="1" smtClean="0"/>
              <a:t>A</a:t>
            </a:r>
            <a:r>
              <a:rPr lang="en-US" b="1" dirty="0" smtClean="0"/>
              <a:t> </a:t>
            </a:r>
            <a:r>
              <a:rPr lang="en-US" b="1" dirty="0" err="1" smtClean="0"/>
              <a:t>A</a:t>
            </a:r>
            <a:r>
              <a:rPr lang="en-US" b="1" dirty="0" smtClean="0"/>
              <a:t> B </a:t>
            </a:r>
            <a:r>
              <a:rPr lang="en-US" b="1" dirty="0" err="1" smtClean="0"/>
              <a:t>B</a:t>
            </a:r>
            <a:r>
              <a:rPr lang="en-US" b="1" dirty="0" smtClean="0"/>
              <a:t> </a:t>
            </a:r>
            <a:r>
              <a:rPr lang="en-US" b="1" dirty="0" err="1" smtClean="0"/>
              <a:t>B</a:t>
            </a:r>
            <a:r>
              <a:rPr lang="en-US" b="1" dirty="0" smtClean="0"/>
              <a:t> </a:t>
            </a:r>
            <a:r>
              <a:rPr lang="en-US" b="1" dirty="0" err="1" smtClean="0"/>
              <a:t>B</a:t>
            </a:r>
            <a:r>
              <a:rPr lang="en-US" b="1" dirty="0" smtClean="0"/>
              <a:t> </a:t>
            </a:r>
            <a:endParaRPr lang="en-US" b="1" dirty="0"/>
          </a:p>
          <a:p>
            <a:pPr lvl="1"/>
            <a:r>
              <a:rPr lang="en-US" dirty="0"/>
              <a:t>Competitive ratio = </a:t>
            </a:r>
            <a:r>
              <a:rPr lang="en-US" dirty="0" smtClean="0"/>
              <a:t>½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This </a:t>
            </a:r>
            <a:r>
              <a:rPr lang="en-US" b="1" dirty="0">
                <a:solidFill>
                  <a:schemeClr val="accent3"/>
                </a:solidFill>
              </a:rPr>
              <a:t>is the worst </a:t>
            </a:r>
            <a:r>
              <a:rPr lang="en-US" b="1" dirty="0" smtClean="0">
                <a:solidFill>
                  <a:schemeClr val="accent3"/>
                </a:solidFill>
              </a:rPr>
              <a:t>case!</a:t>
            </a:r>
          </a:p>
          <a:p>
            <a:pPr lvl="1"/>
            <a:r>
              <a:rPr lang="en-US" sz="2400" dirty="0" smtClean="0"/>
              <a:t>Note greedy algorithm is deterministic – always </a:t>
            </a:r>
            <a:br>
              <a:rPr lang="en-US" sz="2400" dirty="0" smtClean="0"/>
            </a:br>
            <a:r>
              <a:rPr lang="en-US" sz="2400" dirty="0" smtClean="0"/>
              <a:t>resolves draws in the same way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60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</a:t>
            </a:r>
            <a:r>
              <a:rPr lang="en-US" dirty="0" smtClean="0"/>
              <a:t>Algorithm </a:t>
            </a:r>
            <a:r>
              <a:rPr lang="en-US" dirty="0"/>
              <a:t>[MSVV]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BALANCE</a:t>
            </a:r>
            <a:r>
              <a:rPr lang="en-US" dirty="0" smtClean="0"/>
              <a:t> Algorithm by Mehta</a:t>
            </a:r>
            <a:r>
              <a:rPr lang="en-US" dirty="0"/>
              <a:t>, </a:t>
            </a:r>
            <a:r>
              <a:rPr lang="en-US" dirty="0" err="1"/>
              <a:t>Saberi</a:t>
            </a:r>
            <a:r>
              <a:rPr lang="en-US" dirty="0"/>
              <a:t>, </a:t>
            </a:r>
            <a:r>
              <a:rPr lang="en-US" dirty="0" err="1"/>
              <a:t>Vazirani</a:t>
            </a:r>
            <a:r>
              <a:rPr lang="en-US" dirty="0"/>
              <a:t>, and </a:t>
            </a:r>
            <a:r>
              <a:rPr lang="en-US" dirty="0" err="1" smtClean="0"/>
              <a:t>Vazirani</a:t>
            </a:r>
            <a:endParaRPr lang="en-US" dirty="0"/>
          </a:p>
          <a:p>
            <a:pPr lvl="1"/>
            <a:r>
              <a:rPr lang="en-US" dirty="0">
                <a:solidFill>
                  <a:schemeClr val="accent3"/>
                </a:solidFill>
              </a:rPr>
              <a:t>For each query, pick the advertiser with the 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largest </a:t>
            </a:r>
            <a:r>
              <a:rPr lang="en-US" dirty="0">
                <a:solidFill>
                  <a:schemeClr val="accent3"/>
                </a:solidFill>
              </a:rPr>
              <a:t>unspent budget</a:t>
            </a:r>
          </a:p>
          <a:p>
            <a:pPr lvl="2"/>
            <a:r>
              <a:rPr lang="en-US" dirty="0"/>
              <a:t>Break ties </a:t>
            </a:r>
            <a:r>
              <a:rPr lang="en-US" dirty="0" smtClean="0"/>
              <a:t>arbitrarily (but in a deterministic way)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6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BALANCE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Two advertisers A and B</a:t>
            </a:r>
          </a:p>
          <a:p>
            <a:pPr lvl="1"/>
            <a:r>
              <a:rPr lang="en-US" dirty="0"/>
              <a:t>A bids on query </a:t>
            </a:r>
            <a:r>
              <a:rPr lang="en-US" i="1" dirty="0"/>
              <a:t>x</a:t>
            </a:r>
            <a:r>
              <a:rPr lang="en-US" dirty="0"/>
              <a:t>, B bids on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Both have budgets of $</a:t>
            </a:r>
            <a:r>
              <a:rPr lang="en-US" dirty="0" smtClean="0"/>
              <a:t>4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chemeClr val="accent3"/>
                </a:solidFill>
              </a:rPr>
              <a:t>Query </a:t>
            </a:r>
            <a:r>
              <a:rPr lang="en-US" b="1" dirty="0" smtClean="0">
                <a:solidFill>
                  <a:schemeClr val="accent3"/>
                </a:solidFill>
              </a:rPr>
              <a:t>stream:</a:t>
            </a:r>
            <a:r>
              <a:rPr lang="en-US" dirty="0" smtClean="0"/>
              <a:t> </a:t>
            </a:r>
            <a:r>
              <a:rPr lang="en-US" i="1" dirty="0"/>
              <a:t>x </a:t>
            </a:r>
            <a:r>
              <a:rPr lang="en-US" i="1" dirty="0" err="1"/>
              <a:t>x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dirty="0"/>
              <a:t> y </a:t>
            </a:r>
            <a:r>
              <a:rPr lang="en-US" i="1" dirty="0" err="1"/>
              <a:t>y</a:t>
            </a:r>
            <a:r>
              <a:rPr lang="en-US" i="1" dirty="0"/>
              <a:t> </a:t>
            </a:r>
            <a:r>
              <a:rPr lang="en-US" i="1" dirty="0" err="1"/>
              <a:t>y</a:t>
            </a:r>
            <a:r>
              <a:rPr lang="en-US" i="1" dirty="0"/>
              <a:t> </a:t>
            </a:r>
            <a:r>
              <a:rPr lang="en-US" i="1" dirty="0" err="1"/>
              <a:t>y</a:t>
            </a:r>
            <a:r>
              <a:rPr lang="en-US" i="1" dirty="0"/>
              <a:t> 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BALANCE </a:t>
            </a:r>
            <a:r>
              <a:rPr lang="en-US" b="1" dirty="0">
                <a:solidFill>
                  <a:schemeClr val="accent2"/>
                </a:solidFill>
              </a:rPr>
              <a:t>choice:</a:t>
            </a:r>
            <a:r>
              <a:rPr lang="en-US" dirty="0"/>
              <a:t> </a:t>
            </a:r>
            <a:r>
              <a:rPr lang="en-US" dirty="0" smtClean="0"/>
              <a:t>A B A B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_ _ </a:t>
            </a:r>
            <a:endParaRPr lang="en-US" dirty="0"/>
          </a:p>
          <a:p>
            <a:pPr lvl="1"/>
            <a:r>
              <a:rPr lang="en-US" dirty="0"/>
              <a:t>Optimal: </a:t>
            </a: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B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endParaRPr lang="en-US" dirty="0" smtClean="0"/>
          </a:p>
          <a:p>
            <a:pPr lvl="8"/>
            <a:endParaRPr lang="en-US" dirty="0"/>
          </a:p>
          <a:p>
            <a:r>
              <a:rPr lang="en-US" b="1" dirty="0" smtClean="0"/>
              <a:t>In general:</a:t>
            </a:r>
            <a:r>
              <a:rPr lang="en-US" dirty="0" smtClean="0"/>
              <a:t> For BALANCE on2 advertisers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Competitive </a:t>
            </a:r>
            <a:r>
              <a:rPr lang="en-US" b="1" dirty="0">
                <a:solidFill>
                  <a:schemeClr val="accent2"/>
                </a:solidFill>
              </a:rPr>
              <a:t>ratio = </a:t>
            </a:r>
            <a:r>
              <a:rPr lang="en-US" b="1" dirty="0" smtClean="0">
                <a:solidFill>
                  <a:schemeClr val="accent2"/>
                </a:solidFill>
              </a:rPr>
              <a:t>¾</a:t>
            </a:r>
          </a:p>
          <a:p>
            <a:pP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itchFamily="1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7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BALANCE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accent3"/>
                </a:solidFill>
              </a:rPr>
              <a:t>Consider simple </a:t>
            </a:r>
            <a:r>
              <a:rPr lang="en-US" b="1" dirty="0" smtClean="0">
                <a:solidFill>
                  <a:schemeClr val="accent3"/>
                </a:solidFill>
              </a:rPr>
              <a:t>case (WLOG):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2 advertisers</a:t>
            </a:r>
            <a:r>
              <a:rPr lang="en-US" dirty="0"/>
              <a:t>, A</a:t>
            </a:r>
            <a:r>
              <a:rPr lang="en-US" baseline="-25000" dirty="0"/>
              <a:t>1</a:t>
            </a:r>
            <a:r>
              <a:rPr lang="en-US" dirty="0"/>
              <a:t> and A</a:t>
            </a:r>
            <a:r>
              <a:rPr lang="en-US" baseline="-25000" dirty="0"/>
              <a:t>2</a:t>
            </a:r>
            <a:r>
              <a:rPr lang="en-US" dirty="0"/>
              <a:t>, each </a:t>
            </a:r>
            <a:r>
              <a:rPr lang="en-US" dirty="0" smtClean="0"/>
              <a:t>with budget </a:t>
            </a:r>
            <a:r>
              <a:rPr lang="en-US" dirty="0"/>
              <a:t>B 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1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Optimal </a:t>
            </a:r>
            <a:r>
              <a:rPr lang="en-US" dirty="0"/>
              <a:t>solution exhausts both advertisers’ </a:t>
            </a:r>
            <a:r>
              <a:rPr lang="en-US" dirty="0" smtClean="0"/>
              <a:t>budgets</a:t>
            </a:r>
          </a:p>
          <a:p>
            <a:pPr lvl="8">
              <a:lnSpc>
                <a:spcPct val="80000"/>
              </a:lnSpc>
            </a:pPr>
            <a:endParaRPr lang="en-US" b="1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BALANCE </a:t>
            </a:r>
            <a:r>
              <a:rPr lang="en-US" b="1" dirty="0">
                <a:solidFill>
                  <a:schemeClr val="accent2"/>
                </a:solidFill>
              </a:rPr>
              <a:t>must exhaust at least one </a:t>
            </a:r>
            <a:r>
              <a:rPr lang="en-US" b="1" dirty="0" smtClean="0">
                <a:solidFill>
                  <a:schemeClr val="accent2"/>
                </a:solidFill>
              </a:rPr>
              <a:t/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advertiser’s budget:</a:t>
            </a:r>
            <a:endParaRPr lang="en-US" b="1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If not, we can allocate more queries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Whenever BALANCE makes a mistake (both advertisers bid on the query), advertiser’s unspent budget only decreases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Since optimal exhausts both budgets, one will for sure get exhausted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Assume BALANCE exhausts 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dirty="0" smtClean="0"/>
              <a:t>’s budget, </a:t>
            </a:r>
            <a:br>
              <a:rPr lang="en-US" dirty="0" smtClean="0"/>
            </a:br>
            <a:r>
              <a:rPr lang="en-US" dirty="0" smtClean="0"/>
              <a:t>but allocates </a:t>
            </a:r>
            <a:r>
              <a:rPr lang="en-US" i="1" dirty="0" smtClean="0"/>
              <a:t>x</a:t>
            </a:r>
            <a:r>
              <a:rPr lang="en-US" dirty="0" smtClean="0"/>
              <a:t> queries fewer than the optimal</a:t>
            </a:r>
          </a:p>
          <a:p>
            <a:pPr lvl="1">
              <a:lnSpc>
                <a:spcPct val="80000"/>
              </a:lnSpc>
            </a:pPr>
            <a:r>
              <a:rPr lang="en-US" b="1" dirty="0" smtClean="0">
                <a:solidFill>
                  <a:schemeClr val="accent4"/>
                </a:solidFill>
              </a:rPr>
              <a:t>Revenue: </a:t>
            </a:r>
            <a:r>
              <a:rPr lang="en-US" b="1" i="1" dirty="0" smtClean="0">
                <a:solidFill>
                  <a:schemeClr val="accent4"/>
                </a:solidFill>
              </a:rPr>
              <a:t>BAL = 2B - x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 Balance</a:t>
            </a: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685800" y="1219200"/>
            <a:ext cx="1789113" cy="1585913"/>
            <a:chOff x="432" y="1008"/>
            <a:chExt cx="1127" cy="999"/>
          </a:xfrm>
        </p:grpSpPr>
        <p:sp>
          <p:nvSpPr>
            <p:cNvPr id="65539" name="Rectangle 3"/>
            <p:cNvSpPr>
              <a:spLocks noChangeArrowheads="1"/>
            </p:cNvSpPr>
            <p:nvPr/>
          </p:nvSpPr>
          <p:spPr bwMode="auto">
            <a:xfrm>
              <a:off x="432" y="1008"/>
              <a:ext cx="288" cy="768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40" name="Rectangle 4"/>
            <p:cNvSpPr>
              <a:spLocks noChangeArrowheads="1"/>
            </p:cNvSpPr>
            <p:nvPr/>
          </p:nvSpPr>
          <p:spPr bwMode="auto">
            <a:xfrm>
              <a:off x="912" y="1008"/>
              <a:ext cx="288" cy="768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470" y="1776"/>
              <a:ext cx="2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i="1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925" y="1776"/>
              <a:ext cx="2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i="1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587" name="Line 51"/>
            <p:cNvSpPr>
              <a:spLocks noChangeShapeType="1"/>
            </p:cNvSpPr>
            <p:nvPr/>
          </p:nvSpPr>
          <p:spPr bwMode="auto">
            <a:xfrm>
              <a:off x="1344" y="100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88" name="Text Box 52"/>
            <p:cNvSpPr txBox="1">
              <a:spLocks noChangeArrowheads="1"/>
            </p:cNvSpPr>
            <p:nvPr/>
          </p:nvSpPr>
          <p:spPr bwMode="auto">
            <a:xfrm>
              <a:off x="1344" y="1220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457200" y="2971800"/>
            <a:ext cx="2794000" cy="1585913"/>
            <a:chOff x="279" y="2496"/>
            <a:chExt cx="1760" cy="999"/>
          </a:xfrm>
        </p:grpSpPr>
        <p:sp>
          <p:nvSpPr>
            <p:cNvPr id="65566" name="Rectangle 30"/>
            <p:cNvSpPr>
              <a:spLocks noChangeArrowheads="1"/>
            </p:cNvSpPr>
            <p:nvPr/>
          </p:nvSpPr>
          <p:spPr bwMode="auto">
            <a:xfrm>
              <a:off x="480" y="254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67" name="Rectangle 31"/>
            <p:cNvSpPr>
              <a:spLocks noChangeArrowheads="1"/>
            </p:cNvSpPr>
            <p:nvPr/>
          </p:nvSpPr>
          <p:spPr bwMode="auto">
            <a:xfrm>
              <a:off x="480" y="2832"/>
              <a:ext cx="288" cy="432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864" y="2976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69" name="Rectangle 33"/>
            <p:cNvSpPr>
              <a:spLocks noChangeArrowheads="1"/>
            </p:cNvSpPr>
            <p:nvPr/>
          </p:nvSpPr>
          <p:spPr bwMode="auto">
            <a:xfrm>
              <a:off x="864" y="2544"/>
              <a:ext cx="288" cy="43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70" name="Rectangle 34"/>
            <p:cNvSpPr>
              <a:spLocks noChangeArrowheads="1"/>
            </p:cNvSpPr>
            <p:nvPr/>
          </p:nvSpPr>
          <p:spPr bwMode="auto">
            <a:xfrm>
              <a:off x="1248" y="2976"/>
              <a:ext cx="288" cy="288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71" name="Line 35"/>
            <p:cNvSpPr>
              <a:spLocks noChangeShapeType="1"/>
            </p:cNvSpPr>
            <p:nvPr/>
          </p:nvSpPr>
          <p:spPr bwMode="auto">
            <a:xfrm>
              <a:off x="1632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72" name="Text Box 36"/>
            <p:cNvSpPr txBox="1">
              <a:spLocks noChangeArrowheads="1"/>
            </p:cNvSpPr>
            <p:nvPr/>
          </p:nvSpPr>
          <p:spPr bwMode="auto">
            <a:xfrm>
              <a:off x="1632" y="299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65583" name="Line 47"/>
            <p:cNvSpPr>
              <a:spLocks noChangeShapeType="1"/>
            </p:cNvSpPr>
            <p:nvPr/>
          </p:nvSpPr>
          <p:spPr bwMode="auto">
            <a:xfrm>
              <a:off x="279" y="2832"/>
              <a:ext cx="9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84" name="Text Box 48"/>
            <p:cNvSpPr txBox="1">
              <a:spLocks noChangeArrowheads="1"/>
            </p:cNvSpPr>
            <p:nvPr/>
          </p:nvSpPr>
          <p:spPr bwMode="auto">
            <a:xfrm>
              <a:off x="288" y="294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65585" name="Line 49"/>
            <p:cNvSpPr>
              <a:spLocks noChangeShapeType="1"/>
            </p:cNvSpPr>
            <p:nvPr/>
          </p:nvSpPr>
          <p:spPr bwMode="auto">
            <a:xfrm>
              <a:off x="1824" y="249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86" name="Text Box 50"/>
            <p:cNvSpPr txBox="1">
              <a:spLocks noChangeArrowheads="1"/>
            </p:cNvSpPr>
            <p:nvPr/>
          </p:nvSpPr>
          <p:spPr bwMode="auto">
            <a:xfrm>
              <a:off x="1824" y="2708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65591" name="Text Box 55"/>
            <p:cNvSpPr txBox="1">
              <a:spLocks noChangeArrowheads="1"/>
            </p:cNvSpPr>
            <p:nvPr/>
          </p:nvSpPr>
          <p:spPr bwMode="auto">
            <a:xfrm>
              <a:off x="480" y="3264"/>
              <a:ext cx="2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i="1" baseline="-25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5592" name="Text Box 56"/>
            <p:cNvSpPr txBox="1">
              <a:spLocks noChangeArrowheads="1"/>
            </p:cNvSpPr>
            <p:nvPr/>
          </p:nvSpPr>
          <p:spPr bwMode="auto">
            <a:xfrm>
              <a:off x="935" y="3264"/>
              <a:ext cx="2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i="1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594" name="Line 58"/>
            <p:cNvSpPr>
              <a:spLocks noChangeShapeType="1"/>
            </p:cNvSpPr>
            <p:nvPr/>
          </p:nvSpPr>
          <p:spPr bwMode="auto">
            <a:xfrm>
              <a:off x="279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95" name="Text Box 59"/>
            <p:cNvSpPr txBox="1">
              <a:spLocks noChangeArrowheads="1"/>
            </p:cNvSpPr>
            <p:nvPr/>
          </p:nvSpPr>
          <p:spPr bwMode="auto">
            <a:xfrm>
              <a:off x="279" y="256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</p:grpSp>
      <p:sp>
        <p:nvSpPr>
          <p:cNvPr id="65596" name="Text Box 60"/>
          <p:cNvSpPr txBox="1">
            <a:spLocks noChangeArrowheads="1"/>
          </p:cNvSpPr>
          <p:nvPr/>
        </p:nvSpPr>
        <p:spPr bwMode="auto">
          <a:xfrm>
            <a:off x="3733800" y="2788384"/>
            <a:ext cx="33201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Optimal </a:t>
            </a:r>
            <a:r>
              <a:rPr lang="en-US" dirty="0">
                <a:latin typeface="Arial" pitchFamily="34" charset="0"/>
                <a:cs typeface="Arial" pitchFamily="34" charset="0"/>
              </a:rPr>
              <a:t>revenue = 2B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Balance revenue = 2B-x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B+y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597" name="Text Box 61"/>
          <p:cNvSpPr txBox="1">
            <a:spLocks noChangeArrowheads="1"/>
          </p:cNvSpPr>
          <p:nvPr/>
        </p:nvSpPr>
        <p:spPr bwMode="auto">
          <a:xfrm>
            <a:off x="3733800" y="3468231"/>
            <a:ext cx="532844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Unassigned queries should be assigned to A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(if we could assign to A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we would since we still have the budget)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Goal: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Show we </a:t>
            </a:r>
            <a:r>
              <a:rPr lang="en-US" dirty="0">
                <a:latin typeface="Arial" pitchFamily="34" charset="0"/>
                <a:cs typeface="Arial" pitchFamily="34" charset="0"/>
              </a:rPr>
              <a:t>have y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Case1) y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B/2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Case2) x &lt;B/2,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x+y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=B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Balance revenue is minimum for x=y=B/2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Minimum Balance revenue = 3B/2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Competitive Ratio = 3/4</a:t>
            </a:r>
          </a:p>
        </p:txBody>
      </p:sp>
      <p:sp>
        <p:nvSpPr>
          <p:cNvPr id="65601" name="Rectangle 65"/>
          <p:cNvSpPr>
            <a:spLocks noChangeArrowheads="1"/>
          </p:cNvSpPr>
          <p:nvPr/>
        </p:nvSpPr>
        <p:spPr bwMode="auto">
          <a:xfrm>
            <a:off x="3124200" y="1447800"/>
            <a:ext cx="228600" cy="2286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5602" name="Rectangle 66"/>
          <p:cNvSpPr>
            <a:spLocks noChangeArrowheads="1"/>
          </p:cNvSpPr>
          <p:nvPr/>
        </p:nvSpPr>
        <p:spPr bwMode="auto">
          <a:xfrm>
            <a:off x="3124200" y="1981200"/>
            <a:ext cx="228600" cy="2286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5603" name="Text Box 67"/>
          <p:cNvSpPr txBox="1">
            <a:spLocks noChangeArrowheads="1"/>
          </p:cNvSpPr>
          <p:nvPr/>
        </p:nvSpPr>
        <p:spPr bwMode="auto">
          <a:xfrm>
            <a:off x="3352800" y="1371600"/>
            <a:ext cx="48222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Queries allocated to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i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optimal </a:t>
            </a:r>
            <a:r>
              <a:rPr lang="en-US" dirty="0">
                <a:latin typeface="Arial" pitchFamily="34" charset="0"/>
                <a:cs typeface="Arial" pitchFamily="34" charset="0"/>
              </a:rPr>
              <a:t>solution</a:t>
            </a:r>
          </a:p>
        </p:txBody>
      </p:sp>
      <p:sp>
        <p:nvSpPr>
          <p:cNvPr id="65604" name="Text Box 68"/>
          <p:cNvSpPr txBox="1">
            <a:spLocks noChangeArrowheads="1"/>
          </p:cNvSpPr>
          <p:nvPr/>
        </p:nvSpPr>
        <p:spPr bwMode="auto">
          <a:xfrm>
            <a:off x="3352800" y="1905000"/>
            <a:ext cx="48222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Queries allocated to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i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optimal </a:t>
            </a:r>
            <a:r>
              <a:rPr lang="en-US" dirty="0">
                <a:latin typeface="Arial" pitchFamily="34" charset="0"/>
                <a:cs typeface="Arial" pitchFamily="34" charset="0"/>
              </a:rPr>
              <a:t>solution</a:t>
            </a:r>
          </a:p>
        </p:txBody>
      </p:sp>
      <p:sp>
        <p:nvSpPr>
          <p:cNvPr id="33" name="Text Box 56"/>
          <p:cNvSpPr txBox="1">
            <a:spLocks noChangeArrowheads="1"/>
          </p:cNvSpPr>
          <p:nvPr/>
        </p:nvSpPr>
        <p:spPr bwMode="auto">
          <a:xfrm>
            <a:off x="1880955" y="4191000"/>
            <a:ext cx="6848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Not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used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6280666"/>
            <a:ext cx="3484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BALANCE exhausts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i="1" baseline="-25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’s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budget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776288" y="5486400"/>
            <a:ext cx="457200" cy="18415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i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Group 64"/>
          <p:cNvGrpSpPr>
            <a:grpSpLocks/>
          </p:cNvGrpSpPr>
          <p:nvPr/>
        </p:nvGrpSpPr>
        <p:grpSpPr bwMode="auto">
          <a:xfrm>
            <a:off x="457200" y="4953000"/>
            <a:ext cx="2794000" cy="1585913"/>
            <a:chOff x="279" y="2496"/>
            <a:chExt cx="1760" cy="999"/>
          </a:xfrm>
        </p:grpSpPr>
        <p:sp>
          <p:nvSpPr>
            <p:cNvPr id="41" name="Rectangle 30"/>
            <p:cNvSpPr>
              <a:spLocks noChangeArrowheads="1"/>
            </p:cNvSpPr>
            <p:nvPr/>
          </p:nvSpPr>
          <p:spPr bwMode="auto">
            <a:xfrm>
              <a:off x="480" y="254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480" y="2948"/>
              <a:ext cx="288" cy="315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864" y="2823"/>
              <a:ext cx="288" cy="44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864" y="2544"/>
              <a:ext cx="288" cy="288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1248" y="2976"/>
              <a:ext cx="288" cy="28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1632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 Box 36"/>
            <p:cNvSpPr txBox="1">
              <a:spLocks noChangeArrowheads="1"/>
            </p:cNvSpPr>
            <p:nvPr/>
          </p:nvSpPr>
          <p:spPr bwMode="auto">
            <a:xfrm>
              <a:off x="1632" y="299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279" y="2832"/>
              <a:ext cx="9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288" y="294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824" y="249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1824" y="2708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52" name="Text Box 55"/>
            <p:cNvSpPr txBox="1">
              <a:spLocks noChangeArrowheads="1"/>
            </p:cNvSpPr>
            <p:nvPr/>
          </p:nvSpPr>
          <p:spPr bwMode="auto">
            <a:xfrm>
              <a:off x="480" y="3264"/>
              <a:ext cx="2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i="1" baseline="-25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53" name="Text Box 56"/>
            <p:cNvSpPr txBox="1">
              <a:spLocks noChangeArrowheads="1"/>
            </p:cNvSpPr>
            <p:nvPr/>
          </p:nvSpPr>
          <p:spPr bwMode="auto">
            <a:xfrm>
              <a:off x="935" y="3264"/>
              <a:ext cx="2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i="1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79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 Box 59"/>
            <p:cNvSpPr txBox="1">
              <a:spLocks noChangeArrowheads="1"/>
            </p:cNvSpPr>
            <p:nvPr/>
          </p:nvSpPr>
          <p:spPr bwMode="auto">
            <a:xfrm>
              <a:off x="279" y="256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</p:grp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1880955" y="6172200"/>
            <a:ext cx="6848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Not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used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00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96" grpId="0"/>
      <p:bldP spid="65597" grpId="0"/>
      <p:bldP spid="33" grpId="0"/>
      <p:bldP spid="39" grpId="0" animBg="1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Bipartite </a:t>
            </a:r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605088" y="2133600"/>
            <a:ext cx="3814671" cy="2590800"/>
            <a:chOff x="822325" y="1524000"/>
            <a:chExt cx="3814671" cy="2590800"/>
          </a:xfrm>
        </p:grpSpPr>
        <p:sp>
          <p:nvSpPr>
            <p:cNvPr id="45060" name="Oval 4"/>
            <p:cNvSpPr>
              <a:spLocks noChangeArrowheads="1"/>
            </p:cNvSpPr>
            <p:nvPr/>
          </p:nvSpPr>
          <p:spPr bwMode="auto">
            <a:xfrm>
              <a:off x="19050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1" name="Oval 5"/>
            <p:cNvSpPr>
              <a:spLocks noChangeArrowheads="1"/>
            </p:cNvSpPr>
            <p:nvPr/>
          </p:nvSpPr>
          <p:spPr bwMode="auto">
            <a:xfrm>
              <a:off x="19050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2" name="Oval 6"/>
            <p:cNvSpPr>
              <a:spLocks noChangeArrowheads="1"/>
            </p:cNvSpPr>
            <p:nvPr/>
          </p:nvSpPr>
          <p:spPr bwMode="auto">
            <a:xfrm>
              <a:off x="1905000" y="2895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19050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33528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33528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Oval 11"/>
            <p:cNvSpPr>
              <a:spLocks noChangeArrowheads="1"/>
            </p:cNvSpPr>
            <p:nvPr/>
          </p:nvSpPr>
          <p:spPr bwMode="auto">
            <a:xfrm>
              <a:off x="33528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2057400" y="1905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2057400" y="1981200"/>
              <a:ext cx="1295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2057400" y="24384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 flipV="1">
              <a:off x="2057400" y="2438400"/>
              <a:ext cx="1295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>
              <a:off x="2057400" y="2971800"/>
              <a:ext cx="1295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 flipV="1">
              <a:off x="2057400" y="1981200"/>
              <a:ext cx="12954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1574800" y="167640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1600200" y="224155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1574800" y="277495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1574800" y="330835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3489325" y="1631950"/>
              <a:ext cx="3206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3489325" y="2241550"/>
              <a:ext cx="327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5081" name="Text Box 25"/>
            <p:cNvSpPr txBox="1">
              <a:spLocks noChangeArrowheads="1"/>
            </p:cNvSpPr>
            <p:nvPr/>
          </p:nvSpPr>
          <p:spPr bwMode="auto">
            <a:xfrm>
              <a:off x="3505200" y="2743200"/>
              <a:ext cx="3032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3505200" y="3308350"/>
              <a:ext cx="327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45084" name="Oval 28"/>
            <p:cNvSpPr>
              <a:spLocks noChangeArrowheads="1"/>
            </p:cNvSpPr>
            <p:nvPr/>
          </p:nvSpPr>
          <p:spPr bwMode="auto">
            <a:xfrm>
              <a:off x="1371600" y="1524000"/>
              <a:ext cx="1143000" cy="2514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5" name="Oval 29"/>
            <p:cNvSpPr>
              <a:spLocks noChangeArrowheads="1"/>
            </p:cNvSpPr>
            <p:nvPr/>
          </p:nvSpPr>
          <p:spPr bwMode="auto">
            <a:xfrm>
              <a:off x="3048000" y="1524000"/>
              <a:ext cx="1066800" cy="2590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6" name="Text Box 30"/>
            <p:cNvSpPr txBox="1">
              <a:spLocks noChangeArrowheads="1"/>
            </p:cNvSpPr>
            <p:nvPr/>
          </p:nvSpPr>
          <p:spPr bwMode="auto">
            <a:xfrm>
              <a:off x="822325" y="3384550"/>
              <a:ext cx="6479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Boys</a:t>
              </a:r>
              <a:endParaRPr lang="en-US" dirty="0"/>
            </a:p>
          </p:txBody>
        </p:sp>
        <p:sp>
          <p:nvSpPr>
            <p:cNvPr id="45088" name="Text Box 32"/>
            <p:cNvSpPr txBox="1">
              <a:spLocks noChangeArrowheads="1"/>
            </p:cNvSpPr>
            <p:nvPr/>
          </p:nvSpPr>
          <p:spPr bwMode="auto">
            <a:xfrm>
              <a:off x="4022725" y="3384550"/>
              <a:ext cx="6142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Girls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619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BALANCE: General </a:t>
            </a:r>
            <a:r>
              <a:rPr lang="en-US" dirty="0"/>
              <a:t>Result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In the general case, worst competitive ratio of BALANCE is  </a:t>
            </a:r>
            <a:r>
              <a:rPr lang="en-US" b="1" dirty="0" smtClean="0">
                <a:solidFill>
                  <a:schemeClr val="accent3"/>
                </a:solidFill>
              </a:rPr>
              <a:t>  </a:t>
            </a:r>
            <a:r>
              <a:rPr lang="en-US" b="1" dirty="0">
                <a:solidFill>
                  <a:schemeClr val="accent2"/>
                </a:solidFill>
              </a:rPr>
              <a:t>1–1/e = approx. 0.63</a:t>
            </a:r>
          </a:p>
          <a:p>
            <a:pPr lvl="1"/>
            <a:r>
              <a:rPr lang="en-US" dirty="0"/>
              <a:t>Interestingly, no online algorithm has a better competitive </a:t>
            </a:r>
            <a:r>
              <a:rPr lang="en-US" dirty="0" smtClean="0"/>
              <a:t>ratio!</a:t>
            </a:r>
          </a:p>
          <a:p>
            <a:pPr lvl="8"/>
            <a:endParaRPr lang="en-US" dirty="0"/>
          </a:p>
          <a:p>
            <a:r>
              <a:rPr lang="en-US" b="1" dirty="0" smtClean="0"/>
              <a:t>Let’s </a:t>
            </a:r>
            <a:r>
              <a:rPr lang="en-US" b="1" dirty="0"/>
              <a:t>see the worst case </a:t>
            </a:r>
            <a:r>
              <a:rPr lang="en-US" b="1" dirty="0" smtClean="0"/>
              <a:t>example that </a:t>
            </a:r>
            <a:r>
              <a:rPr lang="en-US" b="1" dirty="0"/>
              <a:t>gives this ratio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8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Worst case for BALANCE</a:t>
            </a: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>
                <a:solidFill>
                  <a:schemeClr val="accent4"/>
                </a:solidFill>
              </a:rPr>
              <a:t>N</a:t>
            </a:r>
            <a:r>
              <a:rPr lang="en-US" b="1" dirty="0" smtClean="0">
                <a:solidFill>
                  <a:schemeClr val="accent4"/>
                </a:solidFill>
              </a:rPr>
              <a:t> advertisers: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, A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 A</a:t>
            </a:r>
            <a:r>
              <a:rPr lang="en-US" i="1" baseline="-25000" dirty="0" smtClean="0"/>
              <a:t>N</a:t>
            </a:r>
          </a:p>
          <a:p>
            <a:pPr lvl="1"/>
            <a:r>
              <a:rPr lang="en-US" dirty="0" smtClean="0"/>
              <a:t>Each with budget </a:t>
            </a:r>
            <a:r>
              <a:rPr lang="en-US" i="1" dirty="0" smtClean="0"/>
              <a:t>B</a:t>
            </a:r>
            <a:r>
              <a:rPr lang="en-US" dirty="0" smtClean="0"/>
              <a:t> &gt; </a:t>
            </a:r>
            <a:r>
              <a:rPr lang="en-US" i="1" dirty="0" smtClean="0"/>
              <a:t>N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Queries:</a:t>
            </a:r>
          </a:p>
          <a:p>
            <a:pPr lvl="1"/>
            <a:r>
              <a:rPr lang="en-US" i="1" dirty="0" smtClean="0"/>
              <a:t>N∙B</a:t>
            </a:r>
            <a:r>
              <a:rPr lang="en-US" dirty="0" smtClean="0"/>
              <a:t> queries appear in </a:t>
            </a:r>
            <a:r>
              <a:rPr lang="en-US" i="1" dirty="0" smtClean="0"/>
              <a:t>N</a:t>
            </a:r>
            <a:r>
              <a:rPr lang="en-US" dirty="0" smtClean="0"/>
              <a:t> rounds of </a:t>
            </a:r>
            <a:r>
              <a:rPr lang="en-US" i="1" dirty="0" smtClean="0"/>
              <a:t>B</a:t>
            </a:r>
            <a:r>
              <a:rPr lang="en-US" dirty="0" smtClean="0"/>
              <a:t> queries each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Bidding:</a:t>
            </a:r>
          </a:p>
          <a:p>
            <a:pPr lvl="1"/>
            <a:r>
              <a:rPr lang="en-US" dirty="0" smtClean="0"/>
              <a:t>Round 1 queries: bidders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      …, A</a:t>
            </a:r>
            <a:r>
              <a:rPr lang="en-US" baseline="-25000" dirty="0" smtClean="0"/>
              <a:t>N</a:t>
            </a:r>
          </a:p>
          <a:p>
            <a:pPr lvl="1"/>
            <a:r>
              <a:rPr lang="en-US" dirty="0" smtClean="0"/>
              <a:t>Round 2 queries: bidders       A</a:t>
            </a:r>
            <a:r>
              <a:rPr lang="en-US" baseline="-25000" dirty="0" smtClean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3</a:t>
            </a:r>
            <a:r>
              <a:rPr lang="en-US" dirty="0" smtClean="0"/>
              <a:t>, …, A</a:t>
            </a:r>
            <a:r>
              <a:rPr lang="en-US" baseline="-25000" dirty="0" smtClean="0"/>
              <a:t>N</a:t>
            </a:r>
          </a:p>
          <a:p>
            <a:pPr lvl="1"/>
            <a:r>
              <a:rPr lang="en-US" dirty="0" smtClean="0"/>
              <a:t>Round </a:t>
            </a:r>
            <a:r>
              <a:rPr lang="en-US" i="1" dirty="0" err="1" smtClean="0"/>
              <a:t>i</a:t>
            </a:r>
            <a:r>
              <a:rPr lang="en-US" dirty="0" smtClean="0"/>
              <a:t> queries:  bidders             A</a:t>
            </a:r>
            <a:r>
              <a:rPr lang="en-US" baseline="-25000" dirty="0" smtClean="0"/>
              <a:t>i</a:t>
            </a:r>
            <a:r>
              <a:rPr lang="en-US" dirty="0" smtClean="0"/>
              <a:t>, …,  A</a:t>
            </a:r>
            <a:r>
              <a:rPr lang="en-US" baseline="-25000" dirty="0" smtClean="0"/>
              <a:t>N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Optimum allocation: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Allocate round </a:t>
            </a:r>
            <a:r>
              <a:rPr lang="en-US" i="1" dirty="0" err="1" smtClean="0"/>
              <a:t>i</a:t>
            </a:r>
            <a:r>
              <a:rPr lang="en-US" dirty="0" smtClean="0"/>
              <a:t> queries to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</a:p>
          <a:p>
            <a:pPr lvl="1"/>
            <a:r>
              <a:rPr lang="en-US" dirty="0" smtClean="0"/>
              <a:t>Optimum revenue </a:t>
            </a:r>
            <a:r>
              <a:rPr lang="en-US" i="1" dirty="0" smtClean="0"/>
              <a:t>N</a:t>
            </a:r>
            <a:r>
              <a:rPr lang="en-US" dirty="0" smtClean="0"/>
              <a:t>∙</a:t>
            </a:r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04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914400" y="1354137"/>
            <a:ext cx="533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676400" y="1354137"/>
            <a:ext cx="533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438400" y="1354137"/>
            <a:ext cx="533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5410200" y="1354137"/>
            <a:ext cx="533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6172200" y="1354137"/>
            <a:ext cx="533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3810000" y="2420937"/>
            <a:ext cx="55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838200" y="3654425"/>
            <a:ext cx="436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1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1600200" y="3671887"/>
            <a:ext cx="436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2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2362200" y="3671887"/>
            <a:ext cx="436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3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5334000" y="3640137"/>
            <a:ext cx="620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N-1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6096000" y="3654425"/>
            <a:ext cx="454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14400" y="3349625"/>
            <a:ext cx="6407150" cy="366712"/>
            <a:chOff x="576" y="2169"/>
            <a:chExt cx="4036" cy="231"/>
          </a:xfrm>
        </p:grpSpPr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576" y="2208"/>
              <a:ext cx="336" cy="144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1056" y="2208"/>
              <a:ext cx="336" cy="144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1536" y="2208"/>
              <a:ext cx="336" cy="144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3408" y="2208"/>
              <a:ext cx="336" cy="144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3888" y="2208"/>
              <a:ext cx="336" cy="144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8" name="Text Box 20"/>
            <p:cNvSpPr txBox="1">
              <a:spLocks noChangeArrowheads="1"/>
            </p:cNvSpPr>
            <p:nvPr/>
          </p:nvSpPr>
          <p:spPr bwMode="auto">
            <a:xfrm>
              <a:off x="4224" y="2169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B/N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76400" y="3030537"/>
            <a:ext cx="6102350" cy="381000"/>
            <a:chOff x="1056" y="1968"/>
            <a:chExt cx="3844" cy="240"/>
          </a:xfrm>
        </p:grpSpPr>
        <p:sp>
          <p:nvSpPr>
            <p:cNvPr id="78870" name="Rectangle 22"/>
            <p:cNvSpPr>
              <a:spLocks noChangeArrowheads="1"/>
            </p:cNvSpPr>
            <p:nvPr/>
          </p:nvSpPr>
          <p:spPr bwMode="auto">
            <a:xfrm>
              <a:off x="1056" y="2016"/>
              <a:ext cx="336" cy="19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Rectangle 23"/>
            <p:cNvSpPr>
              <a:spLocks noChangeArrowheads="1"/>
            </p:cNvSpPr>
            <p:nvPr/>
          </p:nvSpPr>
          <p:spPr bwMode="auto">
            <a:xfrm>
              <a:off x="1536" y="2016"/>
              <a:ext cx="336" cy="19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3408" y="2016"/>
              <a:ext cx="336" cy="19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3" name="Rectangle 25"/>
            <p:cNvSpPr>
              <a:spLocks noChangeArrowheads="1"/>
            </p:cNvSpPr>
            <p:nvPr/>
          </p:nvSpPr>
          <p:spPr bwMode="auto">
            <a:xfrm>
              <a:off x="3888" y="2016"/>
              <a:ext cx="336" cy="19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4" name="Text Box 26"/>
            <p:cNvSpPr txBox="1">
              <a:spLocks noChangeArrowheads="1"/>
            </p:cNvSpPr>
            <p:nvPr/>
          </p:nvSpPr>
          <p:spPr bwMode="auto">
            <a:xfrm>
              <a:off x="4224" y="1968"/>
              <a:ext cx="6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B/(N-1)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438400" y="2663825"/>
            <a:ext cx="5340350" cy="442912"/>
            <a:chOff x="1536" y="1737"/>
            <a:chExt cx="3364" cy="279"/>
          </a:xfrm>
        </p:grpSpPr>
        <p:sp>
          <p:nvSpPr>
            <p:cNvPr id="78876" name="Rectangle 28"/>
            <p:cNvSpPr>
              <a:spLocks noChangeArrowheads="1"/>
            </p:cNvSpPr>
            <p:nvPr/>
          </p:nvSpPr>
          <p:spPr bwMode="auto">
            <a:xfrm>
              <a:off x="1536" y="1776"/>
              <a:ext cx="336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7" name="Rectangle 29"/>
            <p:cNvSpPr>
              <a:spLocks noChangeArrowheads="1"/>
            </p:cNvSpPr>
            <p:nvPr/>
          </p:nvSpPr>
          <p:spPr bwMode="auto">
            <a:xfrm>
              <a:off x="3408" y="1776"/>
              <a:ext cx="336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8" name="Rectangle 30"/>
            <p:cNvSpPr>
              <a:spLocks noChangeArrowheads="1"/>
            </p:cNvSpPr>
            <p:nvPr/>
          </p:nvSpPr>
          <p:spPr bwMode="auto">
            <a:xfrm>
              <a:off x="3888" y="1776"/>
              <a:ext cx="336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24" y="1737"/>
              <a:ext cx="6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B/(N-2)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880" name="Text Box 32"/>
              <p:cNvSpPr txBox="1">
                <a:spLocks noChangeArrowheads="1"/>
              </p:cNvSpPr>
              <p:nvPr/>
            </p:nvSpPr>
            <p:spPr bwMode="auto">
              <a:xfrm>
                <a:off x="609600" y="4083259"/>
                <a:ext cx="8382000" cy="1403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BALANCE assigns each of the queries in round 1 to N advertisers. </a:t>
                </a:r>
                <a:br>
                  <a:rPr lang="en-US" sz="2400" dirty="0" smtClean="0">
                    <a:latin typeface="Calibri" pitchFamily="34" charset="0"/>
                    <a:cs typeface="Calibri" pitchFamily="34" charset="0"/>
                  </a:rPr>
                </a:b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After </a:t>
                </a:r>
                <a:r>
                  <a:rPr lang="en-US" sz="2400" i="1" dirty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 rounds, sum of allocations to each of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advertisers </a:t>
                </a:r>
                <a:r>
                  <a:rPr lang="en-US" sz="2400" i="1" dirty="0" err="1" smtClean="0">
                    <a:latin typeface="Calibri" pitchFamily="34" charset="0"/>
                    <a:cs typeface="Calibri" pitchFamily="34" charset="0"/>
                  </a:rPr>
                  <a:t>A</a:t>
                </a:r>
                <a:r>
                  <a:rPr lang="en-US" sz="2400" i="1" baseline="-25000" dirty="0" err="1" smtClean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en-US" sz="2400" i="1" dirty="0">
                    <a:latin typeface="Calibri" pitchFamily="34" charset="0"/>
                    <a:cs typeface="Calibri" pitchFamily="34" charset="0"/>
                  </a:rPr>
                  <a:t>,…,A</a:t>
                </a:r>
                <a:r>
                  <a:rPr lang="en-US" sz="2400" i="1" baseline="-25000" dirty="0">
                    <a:latin typeface="Calibri" pitchFamily="34" charset="0"/>
                    <a:cs typeface="Calibri" pitchFamily="34" charset="0"/>
                  </a:rPr>
                  <a:t>N</a:t>
                </a:r>
                <a:r>
                  <a:rPr lang="en-US" sz="24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  <a:cs typeface="Calibri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cs typeface="Calibri" pitchFamily="34" charset="0"/>
                          </a:rPr>
                          <m:t>𝑘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cs typeface="Calibri" pitchFamily="34" charset="0"/>
                      </a:rPr>
                      <m:t>= </m:t>
                    </m:r>
                    <m:sSub>
                      <m:sSubPr>
                        <m:ctrlPr>
                          <a:rPr lang="en-US" sz="2400" i="1" dirty="0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  <a:cs typeface="Calibri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  <a:cs typeface="Calibri" pitchFamily="34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/>
                            <a:cs typeface="Calibri" pitchFamily="34" charset="0"/>
                          </a:rPr>
                          <m:t>+1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cs typeface="Calibri" pitchFamily="34" charset="0"/>
                      </a:rPr>
                      <m:t>=…=</m:t>
                    </m:r>
                    <m:sSub>
                      <m:sSubPr>
                        <m:ctrlPr>
                          <a:rPr lang="en-US" sz="2400" i="1" dirty="0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  <a:cs typeface="Calibri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  <a:cs typeface="Calibri" pitchFamily="34" charset="0"/>
                          </a:rPr>
                          <m:t>𝑁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cs typeface="Calibri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/>
                            <a:cs typeface="Calibri" pitchFamily="34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/>
                            <a:cs typeface="Calibri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/>
                            <a:cs typeface="Calibri" pitchFamily="34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/>
                            <a:cs typeface="Calibri" pitchFamily="34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  <a:cs typeface="Calibri" pitchFamily="34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  <a:cs typeface="Calibri" pitchFamily="34" charset="0"/>
                              </a:rPr>
                              <m:t>𝑁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Calibri" pitchFamily="34" charset="0"/>
                              </a:rPr>
                              <m:t>−(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Calibri" pitchFamily="34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Calibri" pitchFamily="34" charset="0"/>
                              </a:rPr>
                              <m:t>−1)</m:t>
                            </m:r>
                          </m:den>
                        </m:f>
                      </m:e>
                    </m:nary>
                  </m:oMath>
                </a14:m>
                <a:endParaRPr lang="en-US" sz="2400" i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8880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083259"/>
                <a:ext cx="8382000" cy="1403141"/>
              </a:xfrm>
              <a:prstGeom prst="rect">
                <a:avLst/>
              </a:prstGeom>
              <a:blipFill rotWithShape="1">
                <a:blip r:embed="rId3"/>
                <a:stretch>
                  <a:fillRect l="-1091" t="-3478" r="-130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82" name="Text Box 34"/>
          <p:cNvSpPr txBox="1">
            <a:spLocks noChangeArrowheads="1"/>
          </p:cNvSpPr>
          <p:nvPr/>
        </p:nvSpPr>
        <p:spPr bwMode="auto">
          <a:xfrm>
            <a:off x="609600" y="5638800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If we find the smallest </a:t>
            </a:r>
            <a:r>
              <a:rPr lang="en-US" sz="2400" i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4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 such that </a:t>
            </a:r>
            <a:r>
              <a:rPr lang="en-US" sz="2400" i="1" dirty="0" err="1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2400" i="1" baseline="-25000" dirty="0" err="1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400" i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  <a:sym typeface="Symbol"/>
              </a:rPr>
              <a:t></a:t>
            </a:r>
            <a:r>
              <a:rPr lang="en-US" sz="2400" i="1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24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, then after </a:t>
            </a:r>
            <a:r>
              <a:rPr lang="en-US" sz="2400" i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4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 rounds</a:t>
            </a:r>
          </a:p>
          <a:p>
            <a:r>
              <a:rPr lang="en-US" sz="24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we cannot allocate any queries to any advertiser</a:t>
            </a:r>
          </a:p>
        </p:txBody>
      </p:sp>
    </p:spTree>
    <p:extLst>
      <p:ext uri="{BB962C8B-B14F-4D97-AF65-F5344CB8AC3E}">
        <p14:creationId xmlns:p14="http://schemas.microsoft.com/office/powerpoint/2010/main" val="1445939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0" grpId="0" autoUpdateAnimBg="0"/>
      <p:bldP spid="788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BALANCE: Analysis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898525" y="1784350"/>
            <a:ext cx="7510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B/1   B/2   B/3  …  B/(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N-(k-1))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… B/(N-1)   B/N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75438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7640638" y="2393950"/>
            <a:ext cx="436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1</a:t>
            </a:r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6248400" y="2819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7031038" y="2833688"/>
            <a:ext cx="436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2</a:t>
            </a:r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4191000" y="3352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5715000" y="3443288"/>
            <a:ext cx="7777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= B</a:t>
            </a:r>
            <a:r>
              <a:rPr lang="en-US" baseline="-25000" dirty="0">
                <a:solidFill>
                  <a:schemeClr val="accent3"/>
                </a:solidFill>
              </a:rPr>
              <a:t> 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28688" y="4070350"/>
            <a:ext cx="7413626" cy="2028825"/>
            <a:chOff x="585" y="2564"/>
            <a:chExt cx="4670" cy="1278"/>
          </a:xfrm>
        </p:grpSpPr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585" y="2564"/>
              <a:ext cx="46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1/1   1/2   1/3  …  1/(</a:t>
              </a:r>
              <a:r>
                <a:rPr lang="en-US" sz="2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N-(k-1)) </a:t>
              </a:r>
              <a:r>
                <a:rPr lang="en-US" sz="24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… 1/(N-1)   1/N</a:t>
              </a:r>
            </a:p>
          </p:txBody>
        </p:sp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>
              <a:off x="4771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4832" y="2948"/>
              <a:ext cx="2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</a:p>
          </p:txBody>
        </p:sp>
        <p:sp>
          <p:nvSpPr>
            <p:cNvPr id="73746" name="Line 18"/>
            <p:cNvSpPr>
              <a:spLocks noChangeShapeType="1"/>
            </p:cNvSpPr>
            <p:nvPr/>
          </p:nvSpPr>
          <p:spPr bwMode="auto">
            <a:xfrm>
              <a:off x="3955" y="321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Text Box 19"/>
            <p:cNvSpPr txBox="1">
              <a:spLocks noChangeArrowheads="1"/>
            </p:cNvSpPr>
            <p:nvPr/>
          </p:nvSpPr>
          <p:spPr bwMode="auto">
            <a:xfrm>
              <a:off x="4448" y="3225"/>
              <a:ext cx="2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  <p:sp>
          <p:nvSpPr>
            <p:cNvPr id="73748" name="Line 20"/>
            <p:cNvSpPr>
              <a:spLocks noChangeShapeType="1"/>
            </p:cNvSpPr>
            <p:nvPr/>
          </p:nvSpPr>
          <p:spPr bwMode="auto">
            <a:xfrm>
              <a:off x="2659" y="3552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Text Box 21"/>
            <p:cNvSpPr txBox="1">
              <a:spLocks noChangeArrowheads="1"/>
            </p:cNvSpPr>
            <p:nvPr/>
          </p:nvSpPr>
          <p:spPr bwMode="auto">
            <a:xfrm>
              <a:off x="3619" y="3609"/>
              <a:ext cx="4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k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accent3"/>
                  </a:solidFill>
                </a:rPr>
                <a:t>= 1</a:t>
              </a:r>
              <a:r>
                <a:rPr lang="en-US" baseline="-250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503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6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47800"/>
                <a:ext cx="8229600" cy="5410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>
                    <a:solidFill>
                      <a:schemeClr val="accent4"/>
                    </a:solidFill>
                  </a:rPr>
                  <a:t>Fact:</a:t>
                </a:r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≈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large </a:t>
                </a:r>
                <a:r>
                  <a:rPr lang="en-US" i="1" dirty="0"/>
                  <a:t>n</a:t>
                </a:r>
              </a:p>
              <a:p>
                <a:pPr lvl="1"/>
                <a:r>
                  <a:rPr lang="en-US" dirty="0"/>
                  <a:t>Result due to </a:t>
                </a:r>
                <a:r>
                  <a:rPr lang="en-US" dirty="0" smtClean="0"/>
                  <a:t>Euler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implies: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ln</m:t>
                    </m:r>
                    <m:r>
                      <a:rPr lang="en-US" i="1" dirty="0">
                        <a:latin typeface="Cambria Math"/>
                      </a:rPr>
                      <m:t>⁡(</m:t>
                    </m:r>
                    <m:r>
                      <a:rPr lang="en-US" i="1" dirty="0">
                        <a:latin typeface="Cambria Math"/>
                      </a:rPr>
                      <m:t>𝑁</m:t>
                    </m:r>
                    <m:r>
                      <a:rPr lang="en-US" i="1" dirty="0">
                        <a:latin typeface="Cambria Math"/>
                      </a:rPr>
                      <m:t>)−1=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ln</m:t>
                    </m:r>
                    <m:r>
                      <a:rPr lang="en-US" i="1" dirty="0">
                        <a:latin typeface="Cambria Math"/>
                      </a:rPr>
                      <m:t>⁡(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We also know: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  <m:r>
                          <a:rPr lang="en-US" i="1" dirty="0">
                            <a:latin typeface="Cambria Math"/>
                          </a:rPr>
                          <m:t>−</m:t>
                        </m:r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ln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(1−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Wingdings" pitchFamily="1" charset="2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16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410200"/>
              </a:xfrm>
              <a:blipFill rotWithShape="1">
                <a:blip r:embed="rId3"/>
                <a:stretch>
                  <a:fillRect l="-1481" t="-2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838200" y="2511425"/>
            <a:ext cx="74142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1/1   1/2   1/3  …  1/(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N-(k-1))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… 1/(N-1)   1/N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130675" y="3730625"/>
            <a:ext cx="3962400" cy="366713"/>
            <a:chOff x="2602" y="2880"/>
            <a:chExt cx="2496" cy="231"/>
          </a:xfrm>
        </p:grpSpPr>
        <p:sp>
          <p:nvSpPr>
            <p:cNvPr id="71698" name="Line 18"/>
            <p:cNvSpPr>
              <a:spLocks noChangeShapeType="1"/>
            </p:cNvSpPr>
            <p:nvPr/>
          </p:nvSpPr>
          <p:spPr bwMode="auto">
            <a:xfrm>
              <a:off x="2602" y="2880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699" name="Text Box 19"/>
            <p:cNvSpPr txBox="1">
              <a:spLocks noChangeArrowheads="1"/>
            </p:cNvSpPr>
            <p:nvPr/>
          </p:nvSpPr>
          <p:spPr bwMode="auto">
            <a:xfrm>
              <a:off x="3562" y="2880"/>
              <a:ext cx="6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k</a:t>
              </a:r>
              <a:r>
                <a:rPr lang="en-US"/>
                <a:t> = 1</a:t>
              </a:r>
              <a:r>
                <a:rPr lang="en-US" baseline="-25000"/>
                <a:t> </a:t>
              </a:r>
            </a:p>
          </p:txBody>
        </p:sp>
      </p:grpSp>
      <p:sp>
        <p:nvSpPr>
          <p:cNvPr id="71700" name="Line 20"/>
          <p:cNvSpPr>
            <a:spLocks noChangeShapeType="1"/>
          </p:cNvSpPr>
          <p:nvPr/>
        </p:nvSpPr>
        <p:spPr bwMode="auto">
          <a:xfrm flipV="1">
            <a:off x="990600" y="3197225"/>
            <a:ext cx="7086600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3565525" y="313531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/>
              <a:t>ln</a:t>
            </a:r>
            <a:r>
              <a:rPr lang="en-US" dirty="0" smtClean="0"/>
              <a:t>(N</a:t>
            </a:r>
            <a:r>
              <a:rPr lang="en-US" dirty="0"/>
              <a:t>)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990600" y="3730625"/>
            <a:ext cx="3048000" cy="384175"/>
            <a:chOff x="624" y="2880"/>
            <a:chExt cx="1920" cy="242"/>
          </a:xfrm>
        </p:grpSpPr>
        <p:sp>
          <p:nvSpPr>
            <p:cNvPr id="71702" name="Line 22"/>
            <p:cNvSpPr>
              <a:spLocks noChangeShapeType="1"/>
            </p:cNvSpPr>
            <p:nvPr/>
          </p:nvSpPr>
          <p:spPr bwMode="auto">
            <a:xfrm>
              <a:off x="624" y="288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03" name="Text Box 23"/>
            <p:cNvSpPr txBox="1">
              <a:spLocks noChangeArrowheads="1"/>
            </p:cNvSpPr>
            <p:nvPr/>
          </p:nvSpPr>
          <p:spPr bwMode="auto">
            <a:xfrm>
              <a:off x="1344" y="2889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ln</a:t>
              </a:r>
              <a:r>
                <a:rPr lang="en-US" dirty="0" smtClean="0"/>
                <a:t>(N</a:t>
              </a:r>
              <a:r>
                <a:rPr lang="en-US" dirty="0"/>
                <a:t>)-1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036201" y="5429071"/>
            <a:ext cx="3031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terms sum to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ln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Last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terms sum to 1.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First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N-k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terms sum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ln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N-k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 but also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ln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)-1</a:t>
            </a:r>
            <a:endParaRPr lang="en-US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83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" grpId="0"/>
      <p:bldP spid="71700" grpId="0" animBg="1"/>
      <p:bldP spid="71701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BALANCE: Analysis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after the first N(1-1/e) rounds, we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cannot </a:t>
            </a:r>
            <a:r>
              <a:rPr lang="en-US" dirty="0"/>
              <a:t>allocate a query to any </a:t>
            </a:r>
            <a:r>
              <a:rPr lang="en-US" dirty="0" smtClean="0"/>
              <a:t>advertiser</a:t>
            </a:r>
          </a:p>
          <a:p>
            <a:pPr lvl="8"/>
            <a:endParaRPr lang="en-US" dirty="0"/>
          </a:p>
          <a:p>
            <a:r>
              <a:rPr lang="en-US" dirty="0"/>
              <a:t>Revenue = </a:t>
            </a:r>
            <a:r>
              <a:rPr lang="en-US" dirty="0" smtClean="0"/>
              <a:t>B∙N (1-1/e</a:t>
            </a:r>
            <a:r>
              <a:rPr lang="en-US" dirty="0"/>
              <a:t>)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Competitive </a:t>
            </a:r>
            <a:r>
              <a:rPr lang="en-US" b="1" dirty="0">
                <a:solidFill>
                  <a:schemeClr val="accent3"/>
                </a:solidFill>
              </a:rPr>
              <a:t>ratio = 1-1/e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Version </a:t>
            </a:r>
            <a:r>
              <a:rPr lang="en-US" dirty="0"/>
              <a:t>of </a:t>
            </a:r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Arbitrary bids, budgets</a:t>
            </a:r>
          </a:p>
          <a:p>
            <a:r>
              <a:rPr lang="en-US" dirty="0"/>
              <a:t>Consider </a:t>
            </a:r>
            <a:r>
              <a:rPr lang="en-US" dirty="0" smtClean="0"/>
              <a:t>we have 1 query </a:t>
            </a:r>
            <a:r>
              <a:rPr lang="en-US" i="1" dirty="0"/>
              <a:t>q</a:t>
            </a:r>
            <a:r>
              <a:rPr lang="en-US" dirty="0"/>
              <a:t>, advertiser </a:t>
            </a:r>
            <a:r>
              <a:rPr lang="en-US" i="1" dirty="0" err="1"/>
              <a:t>i</a:t>
            </a:r>
            <a:endParaRPr lang="en-US" i="1" dirty="0"/>
          </a:p>
          <a:p>
            <a:pPr lvl="1"/>
            <a:r>
              <a:rPr lang="en-US" dirty="0"/>
              <a:t>Bid =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endParaRPr lang="en-US" i="1" dirty="0"/>
          </a:p>
          <a:p>
            <a:pPr lvl="1"/>
            <a:r>
              <a:rPr lang="en-US" dirty="0"/>
              <a:t>Budget = 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endParaRPr lang="en-US" i="1" dirty="0"/>
          </a:p>
          <a:p>
            <a:r>
              <a:rPr lang="en-US" b="1" dirty="0">
                <a:solidFill>
                  <a:schemeClr val="accent3"/>
                </a:solidFill>
              </a:rPr>
              <a:t>BALANCE can be terrible</a:t>
            </a:r>
          </a:p>
          <a:p>
            <a:pPr lvl="1"/>
            <a:r>
              <a:rPr lang="en-US" dirty="0"/>
              <a:t>Consider two advertisers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: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= 1,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= 110</a:t>
            </a:r>
          </a:p>
          <a:p>
            <a:pPr lvl="1"/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: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= 10, 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  <a:r>
              <a:rPr lang="en-US" dirty="0"/>
              <a:t> = </a:t>
            </a:r>
            <a:r>
              <a:rPr lang="en-US" dirty="0" smtClean="0"/>
              <a:t>100</a:t>
            </a:r>
          </a:p>
          <a:p>
            <a:pPr lvl="1"/>
            <a:r>
              <a:rPr lang="en-US" dirty="0" smtClean="0"/>
              <a:t>Consider we see 10 instances of q</a:t>
            </a:r>
          </a:p>
          <a:p>
            <a:pPr lvl="1"/>
            <a:r>
              <a:rPr lang="en-US" dirty="0" smtClean="0"/>
              <a:t>BALANCE always selects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dirty="0" smtClean="0"/>
              <a:t> and </a:t>
            </a:r>
            <a:r>
              <a:rPr lang="en-US" smtClean="0"/>
              <a:t>earns 10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ptimal earns 100</a:t>
            </a:r>
          </a:p>
          <a:p>
            <a:pPr lvl="1"/>
            <a:endParaRPr lang="en-US" dirty="0"/>
          </a:p>
          <a:p>
            <a:pPr lvl="1">
              <a:buFont typeface="Wingdings" pitchFamily="1" charset="2"/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3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BALANCE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Arbitrary bids; consider query </a:t>
            </a:r>
            <a:r>
              <a:rPr lang="en-US" i="1" dirty="0"/>
              <a:t>q</a:t>
            </a:r>
            <a:r>
              <a:rPr lang="en-US" dirty="0"/>
              <a:t>, bidder </a:t>
            </a:r>
            <a:r>
              <a:rPr lang="en-US" i="1" dirty="0" err="1"/>
              <a:t>i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dirty="0"/>
              <a:t>Bid =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dirty="0"/>
              <a:t>Budget = 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dirty="0"/>
              <a:t>Amount spent so far =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dirty="0"/>
              <a:t>Fraction of budget left over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/>
              <a:t> = 1-m</a:t>
            </a:r>
            <a:r>
              <a:rPr lang="en-US" i="1" baseline="-25000" dirty="0"/>
              <a:t>i</a:t>
            </a:r>
            <a:r>
              <a:rPr lang="en-US" i="1" dirty="0"/>
              <a:t>/b</a:t>
            </a:r>
            <a:r>
              <a:rPr lang="en-US" i="1" baseline="-25000" dirty="0"/>
              <a:t>i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dirty="0"/>
              <a:t>Define </a:t>
            </a:r>
            <a:r>
              <a:rPr lang="en-US" i="1" dirty="0">
                <a:latin typeface="Symbol" pitchFamily="1" charset="2"/>
                <a:sym typeface="Symbol" pitchFamily="1" charset="2"/>
              </a:rPr>
              <a:t></a:t>
            </a:r>
            <a:r>
              <a:rPr lang="en-US" i="1" baseline="-25000" dirty="0" err="1">
                <a:sym typeface="Symbol" pitchFamily="1" charset="2"/>
              </a:rPr>
              <a:t>i</a:t>
            </a:r>
            <a:r>
              <a:rPr lang="en-US" i="1" dirty="0"/>
              <a:t>(q) = x</a:t>
            </a:r>
            <a:r>
              <a:rPr lang="en-US" i="1" baseline="-25000" dirty="0"/>
              <a:t>i</a:t>
            </a:r>
            <a:r>
              <a:rPr lang="en-US" i="1" dirty="0"/>
              <a:t>(1-e</a:t>
            </a:r>
            <a:r>
              <a:rPr lang="en-US" i="1" baseline="30000" dirty="0"/>
              <a:t>-f</a:t>
            </a:r>
            <a:r>
              <a:rPr lang="en-US" i="1" baseline="15000" dirty="0"/>
              <a:t>i</a:t>
            </a:r>
            <a:r>
              <a:rPr lang="en-US" i="1" dirty="0" smtClean="0"/>
              <a:t>)</a:t>
            </a:r>
          </a:p>
          <a:p>
            <a:pPr lvl="8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Allocate query </a:t>
            </a:r>
            <a:r>
              <a:rPr lang="en-US" i="1" dirty="0"/>
              <a:t>q</a:t>
            </a:r>
            <a:r>
              <a:rPr lang="en-US" dirty="0"/>
              <a:t> to bidder </a:t>
            </a:r>
            <a:r>
              <a:rPr lang="en-US" i="1" dirty="0" err="1"/>
              <a:t>i</a:t>
            </a:r>
            <a:r>
              <a:rPr lang="en-US" dirty="0"/>
              <a:t> with largest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value </a:t>
            </a:r>
            <a:r>
              <a:rPr lang="en-US" dirty="0"/>
              <a:t>of </a:t>
            </a:r>
            <a:r>
              <a:rPr lang="en-US" i="1" dirty="0">
                <a:latin typeface="Symbol" pitchFamily="1" charset="2"/>
                <a:sym typeface="Symbol" pitchFamily="1" charset="2"/>
              </a:rPr>
              <a:t></a:t>
            </a:r>
            <a:r>
              <a:rPr lang="en-US" i="1" baseline="-25000" dirty="0" err="1">
                <a:sym typeface="Symbol" pitchFamily="1" charset="2"/>
              </a:rPr>
              <a:t>i</a:t>
            </a:r>
            <a:r>
              <a:rPr lang="en-US" i="1" dirty="0"/>
              <a:t>(q</a:t>
            </a:r>
            <a:r>
              <a:rPr lang="en-US" i="1" dirty="0" smtClean="0"/>
              <a:t>)</a:t>
            </a:r>
          </a:p>
          <a:p>
            <a:pPr lvl="8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Same competitive ratio (1-1/e)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14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Bipartite matching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330459" y="5036403"/>
            <a:ext cx="53434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  <a:cs typeface="Calibri" pitchFamily="34" charset="0"/>
              </a:rPr>
              <a:t>M = {(1,a),(2,b),(3,d)} is a </a:t>
            </a:r>
            <a:r>
              <a:rPr lang="en-US" sz="2800" b="1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matching</a:t>
            </a:r>
            <a:r>
              <a:rPr lang="en-US" sz="2800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2800" dirty="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800" dirty="0">
                <a:latin typeface="Calibri" pitchFamily="34" charset="0"/>
                <a:cs typeface="Calibri" pitchFamily="34" charset="0"/>
              </a:rPr>
              <a:t>Cardinality of matching = |M| 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605088" y="2133600"/>
            <a:ext cx="3814671" cy="2590800"/>
            <a:chOff x="822325" y="1524000"/>
            <a:chExt cx="3814671" cy="2590800"/>
          </a:xfrm>
        </p:grpSpPr>
        <p:sp>
          <p:nvSpPr>
            <p:cNvPr id="66563" name="Oval 3"/>
            <p:cNvSpPr>
              <a:spLocks noChangeArrowheads="1"/>
            </p:cNvSpPr>
            <p:nvPr/>
          </p:nvSpPr>
          <p:spPr bwMode="auto">
            <a:xfrm>
              <a:off x="19050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4" name="Oval 4"/>
            <p:cNvSpPr>
              <a:spLocks noChangeArrowheads="1"/>
            </p:cNvSpPr>
            <p:nvPr/>
          </p:nvSpPr>
          <p:spPr bwMode="auto">
            <a:xfrm>
              <a:off x="19050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5" name="Oval 5"/>
            <p:cNvSpPr>
              <a:spLocks noChangeArrowheads="1"/>
            </p:cNvSpPr>
            <p:nvPr/>
          </p:nvSpPr>
          <p:spPr bwMode="auto">
            <a:xfrm>
              <a:off x="1905000" y="2895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6" name="Oval 6"/>
            <p:cNvSpPr>
              <a:spLocks noChangeArrowheads="1"/>
            </p:cNvSpPr>
            <p:nvPr/>
          </p:nvSpPr>
          <p:spPr bwMode="auto">
            <a:xfrm>
              <a:off x="19050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7" name="Oval 7"/>
            <p:cNvSpPr>
              <a:spLocks noChangeArrowheads="1"/>
            </p:cNvSpPr>
            <p:nvPr/>
          </p:nvSpPr>
          <p:spPr bwMode="auto">
            <a:xfrm>
              <a:off x="33528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8" name="Oval 8"/>
            <p:cNvSpPr>
              <a:spLocks noChangeArrowheads="1"/>
            </p:cNvSpPr>
            <p:nvPr/>
          </p:nvSpPr>
          <p:spPr bwMode="auto">
            <a:xfrm>
              <a:off x="33528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9" name="Oval 9"/>
            <p:cNvSpPr>
              <a:spLocks noChangeArrowheads="1"/>
            </p:cNvSpPr>
            <p:nvPr/>
          </p:nvSpPr>
          <p:spPr bwMode="auto"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33528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Line 11"/>
            <p:cNvSpPr>
              <a:spLocks noChangeShapeType="1"/>
            </p:cNvSpPr>
            <p:nvPr/>
          </p:nvSpPr>
          <p:spPr bwMode="auto">
            <a:xfrm>
              <a:off x="2057400" y="1905000"/>
              <a:ext cx="1295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2057400" y="1981200"/>
              <a:ext cx="1295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>
              <a:off x="2057400" y="2438400"/>
              <a:ext cx="1295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 flipV="1">
              <a:off x="2057400" y="2438400"/>
              <a:ext cx="1295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>
              <a:off x="2057400" y="2971800"/>
              <a:ext cx="1295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 flipV="1">
              <a:off x="2057400" y="1981200"/>
              <a:ext cx="12954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Text Box 17"/>
            <p:cNvSpPr txBox="1">
              <a:spLocks noChangeArrowheads="1"/>
            </p:cNvSpPr>
            <p:nvPr/>
          </p:nvSpPr>
          <p:spPr bwMode="auto">
            <a:xfrm>
              <a:off x="1574800" y="167640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6578" name="Text Box 18"/>
            <p:cNvSpPr txBox="1">
              <a:spLocks noChangeArrowheads="1"/>
            </p:cNvSpPr>
            <p:nvPr/>
          </p:nvSpPr>
          <p:spPr bwMode="auto">
            <a:xfrm>
              <a:off x="1600200" y="224155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6579" name="Text Box 19"/>
            <p:cNvSpPr txBox="1">
              <a:spLocks noChangeArrowheads="1"/>
            </p:cNvSpPr>
            <p:nvPr/>
          </p:nvSpPr>
          <p:spPr bwMode="auto">
            <a:xfrm>
              <a:off x="1574800" y="277495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6580" name="Text Box 20"/>
            <p:cNvSpPr txBox="1">
              <a:spLocks noChangeArrowheads="1"/>
            </p:cNvSpPr>
            <p:nvPr/>
          </p:nvSpPr>
          <p:spPr bwMode="auto">
            <a:xfrm>
              <a:off x="1574800" y="330835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3489325" y="1631950"/>
              <a:ext cx="3206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66582" name="Text Box 22"/>
            <p:cNvSpPr txBox="1">
              <a:spLocks noChangeArrowheads="1"/>
            </p:cNvSpPr>
            <p:nvPr/>
          </p:nvSpPr>
          <p:spPr bwMode="auto">
            <a:xfrm>
              <a:off x="3489325" y="2241550"/>
              <a:ext cx="327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3505200" y="2743200"/>
              <a:ext cx="3032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66584" name="Text Box 24"/>
            <p:cNvSpPr txBox="1">
              <a:spLocks noChangeArrowheads="1"/>
            </p:cNvSpPr>
            <p:nvPr/>
          </p:nvSpPr>
          <p:spPr bwMode="auto">
            <a:xfrm>
              <a:off x="3505200" y="3308350"/>
              <a:ext cx="327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1371600" y="1524000"/>
              <a:ext cx="1143000" cy="2514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3048000" y="1524000"/>
              <a:ext cx="1066800" cy="2590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822325" y="3384550"/>
              <a:ext cx="6479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Boys</a:t>
              </a:r>
              <a:endParaRPr lang="en-US" dirty="0"/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4022725" y="3384550"/>
              <a:ext cx="6142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Girls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17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Bipartite matching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605088" y="2133600"/>
            <a:ext cx="3814671" cy="2590800"/>
            <a:chOff x="822325" y="1524000"/>
            <a:chExt cx="3814671" cy="2590800"/>
          </a:xfrm>
        </p:grpSpPr>
        <p:sp>
          <p:nvSpPr>
            <p:cNvPr id="68611" name="Oval 3"/>
            <p:cNvSpPr>
              <a:spLocks noChangeArrowheads="1"/>
            </p:cNvSpPr>
            <p:nvPr/>
          </p:nvSpPr>
          <p:spPr bwMode="auto">
            <a:xfrm>
              <a:off x="19050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2" name="Oval 4"/>
            <p:cNvSpPr>
              <a:spLocks noChangeArrowheads="1"/>
            </p:cNvSpPr>
            <p:nvPr/>
          </p:nvSpPr>
          <p:spPr bwMode="auto">
            <a:xfrm>
              <a:off x="19050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3" name="Oval 5"/>
            <p:cNvSpPr>
              <a:spLocks noChangeArrowheads="1"/>
            </p:cNvSpPr>
            <p:nvPr/>
          </p:nvSpPr>
          <p:spPr bwMode="auto">
            <a:xfrm>
              <a:off x="1905000" y="2895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19050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Oval 7"/>
            <p:cNvSpPr>
              <a:spLocks noChangeArrowheads="1"/>
            </p:cNvSpPr>
            <p:nvPr/>
          </p:nvSpPr>
          <p:spPr bwMode="auto">
            <a:xfrm>
              <a:off x="33528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Oval 8"/>
            <p:cNvSpPr>
              <a:spLocks noChangeArrowheads="1"/>
            </p:cNvSpPr>
            <p:nvPr/>
          </p:nvSpPr>
          <p:spPr bwMode="auto">
            <a:xfrm>
              <a:off x="33528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Oval 9"/>
            <p:cNvSpPr>
              <a:spLocks noChangeArrowheads="1"/>
            </p:cNvSpPr>
            <p:nvPr/>
          </p:nvSpPr>
          <p:spPr bwMode="auto"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Oval 10"/>
            <p:cNvSpPr>
              <a:spLocks noChangeArrowheads="1"/>
            </p:cNvSpPr>
            <p:nvPr/>
          </p:nvSpPr>
          <p:spPr bwMode="auto">
            <a:xfrm>
              <a:off x="33528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>
              <a:off x="2057400" y="1905000"/>
              <a:ext cx="12954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>
              <a:off x="2057400" y="1981200"/>
              <a:ext cx="129540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>
              <a:off x="2057400" y="2438400"/>
              <a:ext cx="1295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flipV="1">
              <a:off x="2057400" y="2438400"/>
              <a:ext cx="1295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>
              <a:off x="2057400" y="2971800"/>
              <a:ext cx="1295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2057400" y="1981200"/>
              <a:ext cx="1295400" cy="1524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25" name="Text Box 17"/>
            <p:cNvSpPr txBox="1">
              <a:spLocks noChangeArrowheads="1"/>
            </p:cNvSpPr>
            <p:nvPr/>
          </p:nvSpPr>
          <p:spPr bwMode="auto">
            <a:xfrm>
              <a:off x="1574800" y="167640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8626" name="Text Box 18"/>
            <p:cNvSpPr txBox="1">
              <a:spLocks noChangeArrowheads="1"/>
            </p:cNvSpPr>
            <p:nvPr/>
          </p:nvSpPr>
          <p:spPr bwMode="auto">
            <a:xfrm>
              <a:off x="1600200" y="224155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8627" name="Text Box 19"/>
            <p:cNvSpPr txBox="1">
              <a:spLocks noChangeArrowheads="1"/>
            </p:cNvSpPr>
            <p:nvPr/>
          </p:nvSpPr>
          <p:spPr bwMode="auto">
            <a:xfrm>
              <a:off x="1574800" y="277495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8628" name="Text Box 20"/>
            <p:cNvSpPr txBox="1">
              <a:spLocks noChangeArrowheads="1"/>
            </p:cNvSpPr>
            <p:nvPr/>
          </p:nvSpPr>
          <p:spPr bwMode="auto">
            <a:xfrm>
              <a:off x="1574800" y="330835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68629" name="Text Box 21"/>
            <p:cNvSpPr txBox="1">
              <a:spLocks noChangeArrowheads="1"/>
            </p:cNvSpPr>
            <p:nvPr/>
          </p:nvSpPr>
          <p:spPr bwMode="auto">
            <a:xfrm>
              <a:off x="3489325" y="1631950"/>
              <a:ext cx="3206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68630" name="Text Box 22"/>
            <p:cNvSpPr txBox="1">
              <a:spLocks noChangeArrowheads="1"/>
            </p:cNvSpPr>
            <p:nvPr/>
          </p:nvSpPr>
          <p:spPr bwMode="auto">
            <a:xfrm>
              <a:off x="3489325" y="2241550"/>
              <a:ext cx="327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68631" name="Text Box 23"/>
            <p:cNvSpPr txBox="1">
              <a:spLocks noChangeArrowheads="1"/>
            </p:cNvSpPr>
            <p:nvPr/>
          </p:nvSpPr>
          <p:spPr bwMode="auto">
            <a:xfrm>
              <a:off x="3505200" y="2743200"/>
              <a:ext cx="3032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68632" name="Text Box 24"/>
            <p:cNvSpPr txBox="1">
              <a:spLocks noChangeArrowheads="1"/>
            </p:cNvSpPr>
            <p:nvPr/>
          </p:nvSpPr>
          <p:spPr bwMode="auto">
            <a:xfrm>
              <a:off x="3505200" y="3308350"/>
              <a:ext cx="327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68634" name="Oval 26"/>
            <p:cNvSpPr>
              <a:spLocks noChangeArrowheads="1"/>
            </p:cNvSpPr>
            <p:nvPr/>
          </p:nvSpPr>
          <p:spPr bwMode="auto">
            <a:xfrm>
              <a:off x="1371600" y="1524000"/>
              <a:ext cx="1143000" cy="2514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Oval 27"/>
            <p:cNvSpPr>
              <a:spLocks noChangeArrowheads="1"/>
            </p:cNvSpPr>
            <p:nvPr/>
          </p:nvSpPr>
          <p:spPr bwMode="auto">
            <a:xfrm>
              <a:off x="3048000" y="1524000"/>
              <a:ext cx="1066800" cy="2590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8"/>
            <p:cNvSpPr txBox="1">
              <a:spLocks noChangeArrowheads="1"/>
            </p:cNvSpPr>
            <p:nvPr/>
          </p:nvSpPr>
          <p:spPr bwMode="auto">
            <a:xfrm>
              <a:off x="822325" y="3384550"/>
              <a:ext cx="6479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Boys</a:t>
              </a:r>
              <a:endParaRPr lang="en-US" dirty="0"/>
            </a:p>
          </p:txBody>
        </p:sp>
        <p:sp>
          <p:nvSpPr>
            <p:cNvPr id="68637" name="Text Box 29"/>
            <p:cNvSpPr txBox="1">
              <a:spLocks noChangeArrowheads="1"/>
            </p:cNvSpPr>
            <p:nvPr/>
          </p:nvSpPr>
          <p:spPr bwMode="auto">
            <a:xfrm>
              <a:off x="4022725" y="3384550"/>
              <a:ext cx="6142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Girls</a:t>
              </a:r>
              <a:endParaRPr lang="en-US" dirty="0"/>
            </a:p>
          </p:txBody>
        </p:sp>
      </p:grp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2318616" y="4800600"/>
            <a:ext cx="4633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  <a:cs typeface="Calibri" pitchFamily="34" charset="0"/>
              </a:rPr>
              <a:t>M = {(1,c),(2,b),(3,d),(4,a)} is a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perfect matching</a:t>
            </a:r>
            <a:r>
              <a:rPr lang="en-US" sz="2800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2800" dirty="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968425"/>
            <a:ext cx="840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Perfect matching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all vertices of the graph are matched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Maximum matching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 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matching that contains the largest possible number of 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matches</a:t>
            </a:r>
          </a:p>
        </p:txBody>
      </p:sp>
    </p:spTree>
    <p:extLst>
      <p:ext uri="{BB962C8B-B14F-4D97-AF65-F5344CB8AC3E}">
        <p14:creationId xmlns:p14="http://schemas.microsoft.com/office/powerpoint/2010/main" val="2342903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Matching Algorithm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Problem: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b="1" dirty="0"/>
              <a:t>Find a </a:t>
            </a:r>
            <a:r>
              <a:rPr lang="en-US" b="1" dirty="0" smtClean="0"/>
              <a:t>maximum matching </a:t>
            </a:r>
            <a:r>
              <a:rPr lang="en-US" b="1" dirty="0"/>
              <a:t>for a given bipartite graph</a:t>
            </a:r>
          </a:p>
          <a:p>
            <a:pPr lvl="1"/>
            <a:r>
              <a:rPr lang="en-US" dirty="0"/>
              <a:t>A perfect one if it exists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polynomial-time offline algorithm </a:t>
            </a:r>
            <a:r>
              <a:rPr lang="en-US" dirty="0" smtClean="0"/>
              <a:t>based on augmenting paths </a:t>
            </a:r>
            <a:r>
              <a:rPr lang="en-US" sz="2400" dirty="0" smtClean="0"/>
              <a:t>(</a:t>
            </a:r>
            <a:r>
              <a:rPr lang="en-US" sz="2400" dirty="0" err="1" smtClean="0"/>
              <a:t>Hopcroft</a:t>
            </a:r>
            <a:r>
              <a:rPr lang="en-US" sz="2400" dirty="0" smtClean="0"/>
              <a:t> &amp; Karp 1973,</a:t>
            </a:r>
            <a:r>
              <a:rPr lang="en-US" dirty="0" smtClean="0"/>
              <a:t> </a:t>
            </a:r>
            <a:r>
              <a:rPr lang="en-US" sz="2400" dirty="0" smtClean="0"/>
              <a:t>see </a:t>
            </a:r>
            <a:r>
              <a:rPr lang="en-US" sz="2400" dirty="0" smtClean="0">
                <a:hlinkClick r:id="rId3"/>
              </a:rPr>
              <a:t>http://en.wikipedia.org/wiki/Hopcroft-Karp_algorithm</a:t>
            </a:r>
            <a:r>
              <a:rPr lang="en-US" dirty="0" smtClean="0"/>
              <a:t>)</a:t>
            </a:r>
            <a:endParaRPr lang="en-US" dirty="0"/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4"/>
                </a:solidFill>
              </a:rPr>
              <a:t>But </a:t>
            </a:r>
            <a:r>
              <a:rPr lang="en-US" b="1" dirty="0">
                <a:solidFill>
                  <a:schemeClr val="accent4"/>
                </a:solidFill>
              </a:rPr>
              <a:t>what if we </a:t>
            </a:r>
            <a:r>
              <a:rPr lang="en-US" b="1" dirty="0" smtClean="0">
                <a:solidFill>
                  <a:schemeClr val="accent4"/>
                </a:solidFill>
              </a:rPr>
              <a:t>do not know </a:t>
            </a:r>
            <a:r>
              <a:rPr lang="en-US" b="1" dirty="0">
                <a:solidFill>
                  <a:schemeClr val="accent4"/>
                </a:solidFill>
              </a:rPr>
              <a:t>the entire </a:t>
            </a:r>
            <a:r>
              <a:rPr lang="en-US" b="1" dirty="0" smtClean="0">
                <a:solidFill>
                  <a:schemeClr val="accent4"/>
                </a:solidFill>
              </a:rPr>
              <a:t/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>graph </a:t>
            </a:r>
            <a:r>
              <a:rPr lang="en-US" b="1" dirty="0">
                <a:solidFill>
                  <a:schemeClr val="accent4"/>
                </a:solidFill>
              </a:rPr>
              <a:t>upfront?</a:t>
            </a:r>
          </a:p>
          <a:p>
            <a:pPr lvl="1">
              <a:buFont typeface="Wingdings" pitchFamily="1" charset="2"/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60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en-US" dirty="0" smtClean="0"/>
              <a:t>Graph Matching Problem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we are given the set Boys</a:t>
            </a:r>
          </a:p>
          <a:p>
            <a:r>
              <a:rPr lang="en-US" dirty="0"/>
              <a:t>In each round, one girl’s choices are revealed</a:t>
            </a:r>
          </a:p>
          <a:p>
            <a:r>
              <a:rPr lang="en-US" dirty="0"/>
              <a:t>At that time, we have to decide to either:</a:t>
            </a:r>
          </a:p>
          <a:p>
            <a:pPr lvl="1"/>
            <a:r>
              <a:rPr lang="en-US" dirty="0"/>
              <a:t>Pair the girl with a boy</a:t>
            </a:r>
          </a:p>
          <a:p>
            <a:pPr lvl="1"/>
            <a:r>
              <a:rPr lang="en-US" dirty="0" smtClean="0"/>
              <a:t>Do not </a:t>
            </a:r>
            <a:r>
              <a:rPr lang="en-US" dirty="0"/>
              <a:t>pair the girl with any boy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Example </a:t>
            </a:r>
            <a:r>
              <a:rPr lang="en-US" b="1" dirty="0">
                <a:solidFill>
                  <a:schemeClr val="accent3"/>
                </a:solidFill>
              </a:rPr>
              <a:t>of application: </a:t>
            </a:r>
            <a:r>
              <a:rPr lang="en-US" b="1" dirty="0" smtClean="0">
                <a:solidFill>
                  <a:schemeClr val="accent3"/>
                </a:solidFill>
              </a:rPr>
              <a:t/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dirty="0" smtClean="0"/>
              <a:t>	Assigning </a:t>
            </a:r>
            <a:r>
              <a:rPr lang="en-US" dirty="0"/>
              <a:t>tasks to </a:t>
            </a:r>
            <a:r>
              <a:rPr lang="en-US" dirty="0" smtClean="0"/>
              <a:t>servers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55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Online Graph Matching: Example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2557120" y="295116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2557120" y="348456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2557120" y="401796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2557120" y="455136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2226920" y="2798762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2252320" y="3363912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2226920" y="3897312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2226920" y="4430712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4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709520" y="2754312"/>
            <a:ext cx="1752600" cy="1873250"/>
            <a:chOff x="1296" y="1028"/>
            <a:chExt cx="1104" cy="1180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296" y="1152"/>
              <a:ext cx="912" cy="1056"/>
              <a:chOff x="1296" y="1152"/>
              <a:chExt cx="912" cy="1056"/>
            </a:xfrm>
          </p:grpSpPr>
          <p:sp>
            <p:nvSpPr>
              <p:cNvPr id="49159" name="Oval 7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163" name="Line 11"/>
              <p:cNvSpPr>
                <a:spLocks noChangeShapeType="1"/>
              </p:cNvSpPr>
              <p:nvPr/>
            </p:nvSpPr>
            <p:spPr bwMode="auto">
              <a:xfrm>
                <a:off x="1296" y="120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 flipV="1">
                <a:off x="1296" y="1248"/>
                <a:ext cx="81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2198" y="1028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709521" y="3363912"/>
            <a:ext cx="1744663" cy="730250"/>
            <a:chOff x="1296" y="1412"/>
            <a:chExt cx="1099" cy="460"/>
          </a:xfrm>
        </p:grpSpPr>
        <p:sp>
          <p:nvSpPr>
            <p:cNvPr id="49160" name="Oval 8"/>
            <p:cNvSpPr>
              <a:spLocks noChangeArrowheads="1"/>
            </p:cNvSpPr>
            <p:nvPr/>
          </p:nvSpPr>
          <p:spPr bwMode="auto">
            <a:xfrm>
              <a:off x="211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1296" y="15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 flipV="1">
              <a:off x="1296" y="1536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74" name="Text Box 22"/>
            <p:cNvSpPr txBox="1">
              <a:spLocks noChangeArrowheads="1"/>
            </p:cNvSpPr>
            <p:nvPr/>
          </p:nvSpPr>
          <p:spPr bwMode="auto">
            <a:xfrm>
              <a:off x="2198" y="141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709520" y="3103562"/>
            <a:ext cx="1751013" cy="1128713"/>
            <a:chOff x="1296" y="1248"/>
            <a:chExt cx="1103" cy="711"/>
          </a:xfrm>
        </p:grpSpPr>
        <p:sp>
          <p:nvSpPr>
            <p:cNvPr id="49161" name="Oval 9"/>
            <p:cNvSpPr>
              <a:spLocks noChangeArrowheads="1"/>
            </p:cNvSpPr>
            <p:nvPr/>
          </p:nvSpPr>
          <p:spPr bwMode="auto">
            <a:xfrm>
              <a:off x="2064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1296" y="1248"/>
              <a:ext cx="781" cy="5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75" name="Text Box 23"/>
            <p:cNvSpPr txBox="1">
              <a:spLocks noChangeArrowheads="1"/>
            </p:cNvSpPr>
            <p:nvPr/>
          </p:nvSpPr>
          <p:spPr bwMode="auto">
            <a:xfrm>
              <a:off x="2208" y="1728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709521" y="4094162"/>
            <a:ext cx="1760538" cy="706438"/>
            <a:chOff x="1296" y="1872"/>
            <a:chExt cx="1109" cy="445"/>
          </a:xfrm>
        </p:grpSpPr>
        <p:sp>
          <p:nvSpPr>
            <p:cNvPr id="49162" name="Oval 10"/>
            <p:cNvSpPr>
              <a:spLocks noChangeArrowheads="1"/>
            </p:cNvSpPr>
            <p:nvPr/>
          </p:nvSpPr>
          <p:spPr bwMode="auto">
            <a:xfrm>
              <a:off x="21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1296" y="1872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2208" y="208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</p:grp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6122645" y="2906712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(1,a)</a:t>
            </a:r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6122645" y="3270250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(2,b)</a:t>
            </a:r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6122645" y="3651250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(3,d)</a:t>
            </a:r>
          </a:p>
        </p:txBody>
      </p:sp>
      <p:sp>
        <p:nvSpPr>
          <p:cNvPr id="49187" name="Rectangle 35"/>
          <p:cNvSpPr>
            <a:spLocks noChangeArrowheads="1"/>
          </p:cNvSpPr>
          <p:nvPr/>
        </p:nvSpPr>
        <p:spPr bwMode="auto">
          <a:xfrm>
            <a:off x="4027145" y="3160712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77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9" grpId="0" autoUpdateAnimBg="0"/>
      <p:bldP spid="49184" grpId="0" autoUpdateAnimBg="0"/>
      <p:bldP spid="4918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Greedy algorithm for the online graph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matching problem:</a:t>
            </a:r>
          </a:p>
          <a:p>
            <a:pPr lvl="1"/>
            <a:r>
              <a:rPr lang="en-US" dirty="0" smtClean="0"/>
              <a:t>Pair </a:t>
            </a:r>
            <a:r>
              <a:rPr lang="en-US" dirty="0"/>
              <a:t>the new girl with any eligible boy</a:t>
            </a:r>
          </a:p>
          <a:p>
            <a:pPr lvl="2"/>
            <a:r>
              <a:rPr lang="en-US" dirty="0"/>
              <a:t>If there is none, </a:t>
            </a:r>
            <a:r>
              <a:rPr lang="en-US" dirty="0" smtClean="0"/>
              <a:t>do not </a:t>
            </a:r>
            <a:r>
              <a:rPr lang="en-US" dirty="0"/>
              <a:t>pair </a:t>
            </a:r>
            <a:r>
              <a:rPr lang="en-US" dirty="0" smtClean="0"/>
              <a:t>girl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How good is the algorithm?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of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4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30961</TotalTime>
  <Words>2166</Words>
  <Application>Microsoft Office PowerPoint</Application>
  <PresentationFormat>On-screen Show (4:3)</PresentationFormat>
  <Paragraphs>513</Paragraphs>
  <Slides>37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Advertising on the Web</vt:lpstr>
      <vt:lpstr>Online Algorithms</vt:lpstr>
      <vt:lpstr>Example: Bipartite Matching</vt:lpstr>
      <vt:lpstr>Example: Bipartite matching</vt:lpstr>
      <vt:lpstr>Example: Bipartite matching</vt:lpstr>
      <vt:lpstr>Matching Algorithm</vt:lpstr>
      <vt:lpstr>Online Graph Matching Problem</vt:lpstr>
      <vt:lpstr>Online Graph Matching: Example</vt:lpstr>
      <vt:lpstr>Greedy Algorithm</vt:lpstr>
      <vt:lpstr>Competitive Ratio</vt:lpstr>
      <vt:lpstr>Analyzing the Greedy Algorithm</vt:lpstr>
      <vt:lpstr>Analyzing the Greedy Algorithm</vt:lpstr>
      <vt:lpstr>Worst-case Scenario</vt:lpstr>
      <vt:lpstr>History of Web Advertising</vt:lpstr>
      <vt:lpstr>Performance-based Advertising</vt:lpstr>
      <vt:lpstr>Ads vs. Search Results</vt:lpstr>
      <vt:lpstr>Web 2.0</vt:lpstr>
      <vt:lpstr>Adwords Problem</vt:lpstr>
      <vt:lpstr>Adwords Problem</vt:lpstr>
      <vt:lpstr>The Adwords Innovation</vt:lpstr>
      <vt:lpstr>The Adwords Innovation</vt:lpstr>
      <vt:lpstr>Complications: Budget</vt:lpstr>
      <vt:lpstr>Complications: CTR</vt:lpstr>
      <vt:lpstr>Greedy Algorithm</vt:lpstr>
      <vt:lpstr>Bad Scenario for Greedy</vt:lpstr>
      <vt:lpstr>BALANCE Algorithm [MSVV]</vt:lpstr>
      <vt:lpstr>Example: BALANCE</vt:lpstr>
      <vt:lpstr>Analyzing BALANCE</vt:lpstr>
      <vt:lpstr>Analyzing  Balance</vt:lpstr>
      <vt:lpstr>BALANCE: General Result</vt:lpstr>
      <vt:lpstr>Worst case for BALANCE</vt:lpstr>
      <vt:lpstr>BALANCE Allocation</vt:lpstr>
      <vt:lpstr>BALANCE: Analysis</vt:lpstr>
      <vt:lpstr>BALANCE: Analysis</vt:lpstr>
      <vt:lpstr>BALANCE: Analysis</vt:lpstr>
      <vt:lpstr>General Version of the Problem</vt:lpstr>
      <vt:lpstr>Generalized BALANCE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George Pallis</cp:lastModifiedBy>
  <cp:revision>1394</cp:revision>
  <cp:lastPrinted>2011-10-20T04:01:43Z</cp:lastPrinted>
  <dcterms:created xsi:type="dcterms:W3CDTF">2009-06-12T17:14:38Z</dcterms:created>
  <dcterms:modified xsi:type="dcterms:W3CDTF">2012-03-30T15:16:11Z</dcterms:modified>
</cp:coreProperties>
</file>