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82" r:id="rId21"/>
    <p:sldId id="357" r:id="rId22"/>
    <p:sldId id="358" r:id="rId23"/>
    <p:sldId id="371" r:id="rId24"/>
    <p:sldId id="359" r:id="rId25"/>
    <p:sldId id="361" r:id="rId26"/>
    <p:sldId id="375" r:id="rId27"/>
    <p:sldId id="376" r:id="rId28"/>
    <p:sldId id="377" r:id="rId29"/>
    <p:sldId id="378" r:id="rId30"/>
    <p:sldId id="379" r:id="rId31"/>
    <p:sldId id="381" r:id="rId32"/>
    <p:sldId id="362" r:id="rId33"/>
    <p:sldId id="363" r:id="rId34"/>
    <p:sldId id="364" r:id="rId35"/>
    <p:sldId id="369" r:id="rId36"/>
    <p:sldId id="383" r:id="rId37"/>
    <p:sldId id="384" r:id="rId38"/>
    <p:sldId id="385" r:id="rId39"/>
    <p:sldId id="386" r:id="rId40"/>
    <p:sldId id="38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66"/>
    <a:srgbClr val="D60093"/>
    <a:srgbClr val="33CC33"/>
    <a:srgbClr val="0000FF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 autoAdjust="0"/>
    <p:restoredTop sz="94400" autoAdjust="0"/>
  </p:normalViewPr>
  <p:slideViewPr>
    <p:cSldViewPr>
      <p:cViewPr>
        <p:scale>
          <a:sx n="103" d="100"/>
          <a:sy n="103" d="100"/>
        </p:scale>
        <p:origin x="-185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-- </a:t>
            </a:r>
            <a:r>
              <a:rPr lang="en-US" dirty="0" err="1" smtClean="0"/>
              <a:t>Jaccard</a:t>
            </a:r>
            <a:r>
              <a:rPr lang="en-US" dirty="0" smtClean="0"/>
              <a:t> is not appropriate as we want to consider weights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33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34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D3C09-276B-4D2F-8641-2B151391AA81}" type="slidenum">
              <a:rPr lang="en-US"/>
              <a:pPr/>
              <a:t>35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DB1A-B62B-4BD2-ABC6-C5CD78257C69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1988,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British mountain climber named Joe Simpson wrote a book called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harrowing account of near death in the Peruvian Andes. It got good reviews but, only a modest success, it was soon forgotten. Then, a decade later, a strange thing happened. Jon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Krakauer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book about a mountain-climbing tragedy, which became a publishing sensation.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started to sell again.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House rushed out a new edition to keep up with demand. Booksellers began to promote it next to their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displays, and sales rose further. A revised paperback edition, which came out in January, spent 14 weeks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York Times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bestseller list. That same month, IFC Films released a docudrama of the story to critical acclaim.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outsells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two to one.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happened? In short, Amazon.com recommendations. The online bookseller's software noted patterns in buying behavior and suggested that readers who liked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like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People took the suggestion, agreed wholeheartedly, wrote rhapsodic reviews. More sales, more algorithm-fueled recommendations, and the positive feedback loop kicked in.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DF289-2648-4D55-972B-23C1DCCDAB99}" type="slidenum">
              <a:rPr lang="en-US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2002-C526-487D-A2D9-A3933F815A3E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68-6051-48EA-AA81-6F4A10A73457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176F-370F-4286-8022-A2E1B9F6D572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6D07-402C-4EA8-82E3-59285E471663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A6ED-0EC4-4D48-B9F3-68ED2F0E9B47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18A2-9D95-441D-81E8-5551AD8F0FF6}" type="datetime1">
              <a:rPr lang="en-US" smtClean="0"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3657600" cy="365125"/>
          </a:xfrm>
        </p:spPr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CF45-AAE1-4DCD-AA4C-69C36C5D7798}" type="datetime1">
              <a:rPr lang="en-US" smtClean="0"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75D0-E502-4035-86E6-3D00D1A14D62}" type="datetime1">
              <a:rPr lang="en-US" smtClean="0"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3693-648A-4DC9-9D55-31544944AE3E}" type="datetime1">
              <a:rPr lang="en-US" smtClean="0"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BAAB-CBAF-476E-B731-53E47C737492}" type="datetime1">
              <a:rPr lang="en-US" smtClean="0"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8981-D224-4636-956C-0D0BD1B24532}" type="datetime1">
              <a:rPr lang="en-US" smtClean="0"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DAEF-C53E-44BA-A06A-193084F14BD9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Slides by Jure </a:t>
            </a:r>
            <a:r>
              <a:rPr lang="en-US" dirty="0" err="1" smtClean="0"/>
              <a:t>Leskovec</a:t>
            </a:r>
            <a:r>
              <a:rPr lang="en-US" dirty="0" smtClean="0"/>
              <a:t>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/archive/12.10/tai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ired.com/wired/archive/12.10/tai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Recommender </a:t>
            </a:r>
            <a:r>
              <a:rPr lang="en-US" sz="4800" dirty="0" smtClean="0"/>
              <a:t>Systems: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sl-SI" sz="4800" dirty="0" smtClean="0"/>
              <a:t>Con</a:t>
            </a:r>
            <a:r>
              <a:rPr lang="en-US" sz="4800" dirty="0" smtClean="0"/>
              <a:t>t</a:t>
            </a:r>
            <a:r>
              <a:rPr lang="sl-SI" sz="4800" dirty="0" smtClean="0"/>
              <a:t>e</a:t>
            </a:r>
            <a:r>
              <a:rPr lang="en-US" sz="4800" dirty="0" smtClean="0"/>
              <a:t>n</a:t>
            </a:r>
            <a:r>
              <a:rPr lang="sl-SI" sz="4800" dirty="0" smtClean="0"/>
              <a:t>t</a:t>
            </a:r>
            <a:r>
              <a:rPr lang="en-US" sz="4800" dirty="0" smtClean="0"/>
              <a:t>-based Systems &amp; Collaborative Filtering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Gathering “known” ratings for matrix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Extrapolate unknown ratings from known ratings</a:t>
            </a:r>
          </a:p>
          <a:p>
            <a:pPr lvl="1" eaLnBrk="1" hangingPunct="1"/>
            <a:r>
              <a:rPr lang="en-US" dirty="0" smtClean="0"/>
              <a:t>Mainly interested in high unknown ratings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Evaluating extrapolation 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Explicit</a:t>
            </a:r>
          </a:p>
          <a:p>
            <a:pPr lvl="1" eaLnBrk="1" hangingPunct="1"/>
            <a:r>
              <a:rPr lang="en-US" dirty="0" smtClean="0"/>
              <a:t>Ask people to rate items</a:t>
            </a:r>
          </a:p>
          <a:p>
            <a:pPr lvl="1" eaLnBrk="1" hangingPunct="1"/>
            <a:r>
              <a:rPr lang="en-US" dirty="0" smtClean="0"/>
              <a:t>Doesn’t work well in practice – people </a:t>
            </a:r>
            <a:br>
              <a:rPr lang="en-US" dirty="0" smtClean="0"/>
            </a:br>
            <a:r>
              <a:rPr lang="en-US" dirty="0" smtClean="0"/>
              <a:t>can’t be bothered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Implicit</a:t>
            </a:r>
          </a:p>
          <a:p>
            <a:pPr lvl="1" eaLnBrk="1" hangingPunct="1"/>
            <a:r>
              <a:rPr lang="en-US" dirty="0" smtClean="0"/>
              <a:t>Learn ratings from user actions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purchase implies high rating</a:t>
            </a:r>
          </a:p>
          <a:p>
            <a:pPr lvl="1" eaLnBrk="1" hangingPunct="1"/>
            <a:r>
              <a:rPr lang="en-US" dirty="0" smtClean="0"/>
              <a:t>What about low ratings?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Key problem:</a:t>
            </a:r>
            <a:r>
              <a:rPr lang="en-US" dirty="0" smtClean="0"/>
              <a:t> matrix </a:t>
            </a:r>
            <a:r>
              <a:rPr lang="en-US" i="1" dirty="0" smtClean="0"/>
              <a:t>U</a:t>
            </a:r>
            <a:r>
              <a:rPr lang="en-US" dirty="0" smtClean="0"/>
              <a:t> is sparse</a:t>
            </a:r>
          </a:p>
          <a:p>
            <a:pPr lvl="1" eaLnBrk="1" hangingPunct="1"/>
            <a:r>
              <a:rPr lang="en-US" dirty="0" smtClean="0"/>
              <a:t>Most people have not rated most items</a:t>
            </a:r>
          </a:p>
          <a:p>
            <a:pPr lvl="1" eaLnBrk="1" hangingPunct="1"/>
            <a:r>
              <a:rPr lang="en-US" b="1" dirty="0" smtClean="0">
                <a:solidFill>
                  <a:schemeClr val="accent4"/>
                </a:solidFill>
              </a:rPr>
              <a:t>Cold start: </a:t>
            </a:r>
          </a:p>
          <a:p>
            <a:pPr lvl="2"/>
            <a:r>
              <a:rPr lang="en-US" dirty="0" smtClean="0"/>
              <a:t>New items have no ratings</a:t>
            </a:r>
          </a:p>
          <a:p>
            <a:pPr lvl="2"/>
            <a:r>
              <a:rPr lang="en-US" dirty="0" smtClean="0"/>
              <a:t>New users have no history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Three approaches to Recommender Systems:</a:t>
            </a:r>
          </a:p>
          <a:p>
            <a:pPr lvl="1" eaLnBrk="1" hangingPunct="1"/>
            <a:r>
              <a:rPr lang="en-US" dirty="0" smtClean="0"/>
              <a:t>Content-based</a:t>
            </a:r>
          </a:p>
          <a:p>
            <a:pPr lvl="1" eaLnBrk="1" hangingPunct="1"/>
            <a:r>
              <a:rPr lang="en-US" dirty="0" smtClean="0"/>
              <a:t>Collaborative</a:t>
            </a:r>
          </a:p>
          <a:p>
            <a:pPr lvl="1" eaLnBrk="1" hangingPunct="1"/>
            <a:r>
              <a:rPr lang="en-US" dirty="0" smtClean="0"/>
              <a:t>Hybrid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Main idea:</a:t>
            </a:r>
            <a:r>
              <a:rPr lang="en-US" dirty="0" smtClean="0"/>
              <a:t> Recommend items to customer </a:t>
            </a:r>
            <a:r>
              <a:rPr lang="en-US" i="1" dirty="0" smtClean="0"/>
              <a:t>x</a:t>
            </a:r>
            <a:r>
              <a:rPr lang="en-US" dirty="0" smtClean="0"/>
              <a:t> similar to previous items rated highly by </a:t>
            </a:r>
            <a:r>
              <a:rPr lang="en-US" i="1" dirty="0" smtClean="0"/>
              <a:t>x</a:t>
            </a:r>
          </a:p>
          <a:p>
            <a:pPr marL="118872" indent="0" eaLnBrk="1" hangingPunct="1">
              <a:buNone/>
            </a:pPr>
            <a:endParaRPr lang="en-US" b="1" i="1" dirty="0" smtClean="0"/>
          </a:p>
          <a:p>
            <a:pPr marL="118872" indent="0" eaLnBrk="1" hangingPunct="1">
              <a:buNone/>
            </a:pPr>
            <a:r>
              <a:rPr lang="en-US" b="1" i="1" dirty="0" smtClean="0"/>
              <a:t>Example:</a:t>
            </a:r>
            <a:endParaRPr lang="en-US" b="1" dirty="0" smtClean="0"/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Movie recommendations</a:t>
            </a:r>
          </a:p>
          <a:p>
            <a:pPr lvl="1" eaLnBrk="1" hangingPunct="1"/>
            <a:r>
              <a:rPr lang="en-US" dirty="0" smtClean="0"/>
              <a:t>Recommend movies with same actor(s), </a:t>
            </a:r>
            <a:br>
              <a:rPr lang="en-US" dirty="0" smtClean="0"/>
            </a:br>
            <a:r>
              <a:rPr lang="en-US" dirty="0" smtClean="0"/>
              <a:t>director, genre, …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Websites, blogs, news</a:t>
            </a:r>
          </a:p>
          <a:p>
            <a:pPr lvl="1" eaLnBrk="1" hangingPunct="1"/>
            <a:r>
              <a:rPr lang="en-US" dirty="0"/>
              <a:t>R</a:t>
            </a:r>
            <a:r>
              <a:rPr lang="en-US" dirty="0" smtClean="0"/>
              <a:t>ecommend other sites with “similar” content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of Action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473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For each item, create an </a:t>
            </a:r>
            <a:r>
              <a:rPr lang="en-US" b="1" dirty="0" smtClean="0">
                <a:solidFill>
                  <a:srgbClr val="0066FF"/>
                </a:solidFill>
              </a:rPr>
              <a:t>item profile</a:t>
            </a:r>
          </a:p>
          <a:p>
            <a:pPr lvl="8"/>
            <a:endParaRPr lang="en-US" dirty="0" smtClean="0">
              <a:solidFill>
                <a:srgbClr val="0066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Profile is a set (vector) of features</a:t>
            </a:r>
          </a:p>
          <a:p>
            <a:pPr lvl="1" eaLnBrk="1" hangingPunct="1"/>
            <a:r>
              <a:rPr lang="en-US" u="sng" dirty="0" smtClean="0"/>
              <a:t>Movies:</a:t>
            </a:r>
            <a:r>
              <a:rPr lang="en-US" dirty="0" smtClean="0"/>
              <a:t> author, title, actor, director,…</a:t>
            </a:r>
          </a:p>
          <a:p>
            <a:pPr lvl="1" eaLnBrk="1" hangingPunct="1"/>
            <a:r>
              <a:rPr lang="en-US" u="sng" dirty="0" smtClean="0"/>
              <a:t>Text:</a:t>
            </a:r>
            <a:r>
              <a:rPr lang="en-US" dirty="0" smtClean="0"/>
              <a:t> set of “important” words in document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How to pick important features?</a:t>
            </a:r>
          </a:p>
          <a:p>
            <a:pPr lvl="1"/>
            <a:r>
              <a:rPr lang="en-US" dirty="0" smtClean="0"/>
              <a:t>Usual heuristic </a:t>
            </a:r>
            <a:r>
              <a:rPr lang="en-US" dirty="0"/>
              <a:t>from text mining is TF-IDF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(Term frequency * Inverse Doc Frequency)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Term … feature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Document … item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Sidenote</a:t>
            </a:r>
            <a:r>
              <a:rPr lang="en-US" dirty="0" smtClean="0"/>
              <a:t>: TF-IDF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frequency of term (feature)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document (item) </a:t>
            </a:r>
            <a:r>
              <a:rPr lang="en-US" i="1" dirty="0" smtClean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 err="1" smtClean="0"/>
              <a:t>n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number of docs that mention term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i="1" dirty="0" smtClean="0"/>
              <a:t>N</a:t>
            </a:r>
            <a:r>
              <a:rPr lang="en-US" dirty="0" smtClean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/>
              <a:t>TF-IDF score:</a:t>
            </a:r>
            <a:r>
              <a:rPr lang="en-US" dirty="0" smtClean="0"/>
              <a:t> 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=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i="1" dirty="0" smtClean="0"/>
              <a:t> × </a:t>
            </a:r>
            <a:r>
              <a:rPr lang="en-US" i="1" dirty="0" err="1" smtClean="0"/>
              <a:t>IDF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Doc profile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= set of words with highest TF-IDF scores, together with their scores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657600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434490" y="204847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33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Profiles and Prediction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User profile possibilities:</a:t>
            </a:r>
          </a:p>
          <a:p>
            <a:pPr lvl="1" eaLnBrk="1" hangingPunct="1"/>
            <a:r>
              <a:rPr lang="en-US" dirty="0" smtClean="0"/>
              <a:t>Weighted average of rated item profiles</a:t>
            </a:r>
          </a:p>
          <a:p>
            <a:pPr lvl="1" eaLnBrk="1" hangingPunct="1"/>
            <a:r>
              <a:rPr lang="en-US" u="sng" dirty="0" smtClean="0"/>
              <a:t>Variation:</a:t>
            </a:r>
            <a:r>
              <a:rPr lang="en-US" dirty="0" smtClean="0"/>
              <a:t> weight by difference from average </a:t>
            </a:r>
            <a:br>
              <a:rPr lang="en-US" dirty="0" smtClean="0"/>
            </a:br>
            <a:r>
              <a:rPr lang="en-US" dirty="0" smtClean="0"/>
              <a:t>rating for item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Prediction heuristic:</a:t>
            </a:r>
          </a:p>
          <a:p>
            <a:pPr lvl="1" eaLnBrk="1" hangingPunct="1"/>
            <a:r>
              <a:rPr lang="en-US" dirty="0" smtClean="0"/>
              <a:t>Given user profile </a:t>
            </a:r>
            <a:r>
              <a:rPr lang="en-US" b="1" i="1" dirty="0" smtClean="0"/>
              <a:t>u</a:t>
            </a:r>
            <a:r>
              <a:rPr lang="en-US" dirty="0" smtClean="0"/>
              <a:t> and item profile </a:t>
            </a:r>
            <a:r>
              <a:rPr lang="en-US" b="1" i="1" dirty="0" err="1" smtClean="0"/>
              <a:t>i</a:t>
            </a:r>
            <a:r>
              <a:rPr lang="en-US" dirty="0" smtClean="0"/>
              <a:t>, estimate u(</a:t>
            </a:r>
            <a:r>
              <a:rPr lang="en-US" b="1" i="1" dirty="0" err="1" smtClean="0"/>
              <a:t>u</a:t>
            </a:r>
            <a:r>
              <a:rPr lang="en-US" dirty="0" err="1" smtClean="0"/>
              <a:t>,</a:t>
            </a:r>
            <a:r>
              <a:rPr lang="en-US" b="1" i="1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b="1" i="1" dirty="0" err="1" smtClean="0"/>
              <a:t>u</a:t>
            </a:r>
            <a:r>
              <a:rPr lang="en-US" dirty="0" err="1" smtClean="0"/>
              <a:t>,</a:t>
            </a:r>
            <a:r>
              <a:rPr lang="en-US" b="1" i="1" dirty="0" err="1" smtClean="0"/>
              <a:t>i</a:t>
            </a:r>
            <a:r>
              <a:rPr lang="en-US" dirty="0" smtClean="0"/>
              <a:t>) = </a:t>
            </a:r>
            <a:r>
              <a:rPr lang="en-US" b="1" i="1" dirty="0" err="1" smtClean="0"/>
              <a:t>u</a:t>
            </a:r>
            <a:r>
              <a:rPr lang="en-US" dirty="0" err="1" smtClean="0"/>
              <a:t>·</a:t>
            </a:r>
            <a:r>
              <a:rPr lang="en-US" b="1" i="1" dirty="0" err="1" smtClean="0"/>
              <a:t>i</a:t>
            </a:r>
            <a:r>
              <a:rPr lang="en-US" dirty="0" smtClean="0"/>
              <a:t>/(|</a:t>
            </a:r>
            <a:r>
              <a:rPr lang="en-US" b="1" i="1" dirty="0" smtClean="0"/>
              <a:t>u</a:t>
            </a:r>
            <a:r>
              <a:rPr lang="en-US" dirty="0" smtClean="0"/>
              <a:t>||</a:t>
            </a:r>
            <a:r>
              <a:rPr lang="en-US" b="1" i="1" dirty="0" err="1" smtClean="0"/>
              <a:t>i</a:t>
            </a:r>
            <a:r>
              <a:rPr lang="en-US" dirty="0" smtClean="0"/>
              <a:t>|)</a:t>
            </a:r>
          </a:p>
          <a:p>
            <a:pPr lvl="1" eaLnBrk="1" hangingPunct="1"/>
            <a:r>
              <a:rPr lang="en-US" dirty="0" smtClean="0"/>
              <a:t>Need efficient method to find items with high utility: LSH!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Pros: Content-based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+: No need for data on other users</a:t>
            </a:r>
          </a:p>
          <a:p>
            <a:pPr lvl="1"/>
            <a:r>
              <a:rPr lang="en-US" dirty="0" smtClean="0"/>
              <a:t>No cold-start or </a:t>
            </a:r>
            <a:r>
              <a:rPr lang="en-US" dirty="0" err="1" smtClean="0"/>
              <a:t>sparsity</a:t>
            </a:r>
            <a:r>
              <a:rPr lang="en-US" dirty="0" smtClean="0"/>
              <a:t> problems</a:t>
            </a:r>
          </a:p>
          <a:p>
            <a:r>
              <a:rPr lang="en-US" b="1" dirty="0">
                <a:solidFill>
                  <a:schemeClr val="accent4"/>
                </a:solidFill>
              </a:rPr>
              <a:t>+: Able </a:t>
            </a:r>
            <a:r>
              <a:rPr lang="en-US" b="1" dirty="0" smtClean="0">
                <a:solidFill>
                  <a:schemeClr val="accent4"/>
                </a:solidFill>
              </a:rPr>
              <a:t>to  recommend to users with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unique tastes</a:t>
            </a:r>
          </a:p>
          <a:p>
            <a:r>
              <a:rPr lang="en-US" b="1" dirty="0">
                <a:solidFill>
                  <a:schemeClr val="accent4"/>
                </a:solidFill>
              </a:rPr>
              <a:t>+: Able </a:t>
            </a:r>
            <a:r>
              <a:rPr lang="en-US" b="1" dirty="0" smtClean="0">
                <a:solidFill>
                  <a:schemeClr val="accent4"/>
                </a:solidFill>
              </a:rPr>
              <a:t>to recommend new and unpopular items</a:t>
            </a:r>
          </a:p>
          <a:p>
            <a:pPr lvl="1"/>
            <a:r>
              <a:rPr lang="en-US" dirty="0" smtClean="0"/>
              <a:t>No first-rater problem</a:t>
            </a:r>
          </a:p>
          <a:p>
            <a:r>
              <a:rPr lang="en-US" dirty="0" smtClean="0"/>
              <a:t>Can provide explanations of recommended items by listing content-features that caused an item to be recommended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b="1" dirty="0" smtClean="0">
                <a:solidFill>
                  <a:schemeClr val="accent3"/>
                </a:solidFill>
              </a:rPr>
              <a:t> Finding the appropriate features is hard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.g., images, movies, music</a:t>
            </a:r>
          </a:p>
          <a:p>
            <a:r>
              <a:rPr lang="en-US" b="1" dirty="0">
                <a:solidFill>
                  <a:schemeClr val="accent3"/>
                </a:solidFill>
              </a:rPr>
              <a:t>–: </a:t>
            </a:r>
            <a:r>
              <a:rPr lang="en-US" b="1" dirty="0" smtClean="0">
                <a:solidFill>
                  <a:schemeClr val="accent3"/>
                </a:solidFill>
              </a:rPr>
              <a:t>Overspecialization</a:t>
            </a:r>
          </a:p>
          <a:p>
            <a:pPr lvl="1" eaLnBrk="1" hangingPunct="1"/>
            <a:r>
              <a:rPr lang="en-US" dirty="0" smtClean="0"/>
              <a:t>Never recommends items outside user’s </a:t>
            </a:r>
            <a:br>
              <a:rPr lang="en-US" dirty="0" smtClean="0"/>
            </a:br>
            <a:r>
              <a:rPr lang="en-US" dirty="0" smtClean="0"/>
              <a:t>content profile</a:t>
            </a:r>
          </a:p>
          <a:p>
            <a:pPr lvl="1" eaLnBrk="1" hangingPunct="1"/>
            <a:r>
              <a:rPr lang="en-US" dirty="0" smtClean="0"/>
              <a:t>People might have multiple interests</a:t>
            </a:r>
          </a:p>
          <a:p>
            <a:pPr lvl="1"/>
            <a:r>
              <a:rPr lang="en-US" dirty="0" smtClean="0"/>
              <a:t>Unable to exploit quality judgments of other users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–: Recommendations for new users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How to build a user profile?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mtClean="0"/>
              <a:t>Example: Recommender Systems</a:t>
            </a: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09600" y="4419600"/>
            <a:ext cx="4038600" cy="19351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Customer X</a:t>
            </a:r>
          </a:p>
          <a:p>
            <a:pPr lvl="1"/>
            <a:r>
              <a:rPr lang="en-US" dirty="0" smtClean="0"/>
              <a:t>Buys </a:t>
            </a:r>
            <a:r>
              <a:rPr lang="en-US" dirty="0" err="1" smtClean="0"/>
              <a:t>Metalica</a:t>
            </a:r>
            <a:r>
              <a:rPr lang="en-US" dirty="0" smtClean="0"/>
              <a:t> CD</a:t>
            </a:r>
          </a:p>
          <a:p>
            <a:pPr lvl="1"/>
            <a:r>
              <a:rPr lang="en-US" dirty="0" smtClean="0"/>
              <a:t>Buys </a:t>
            </a:r>
            <a:r>
              <a:rPr lang="en-US" dirty="0" err="1" smtClean="0"/>
              <a:t>Megadeth</a:t>
            </a:r>
            <a:r>
              <a:rPr lang="en-US" dirty="0" smtClean="0"/>
              <a:t> CD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572000" y="4419600"/>
            <a:ext cx="4419600" cy="243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Customer </a:t>
            </a:r>
            <a:r>
              <a:rPr lang="en-US" b="1" dirty="0" smtClean="0">
                <a:solidFill>
                  <a:schemeClr val="accent3"/>
                </a:solidFill>
              </a:rPr>
              <a:t>Y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Does search on </a:t>
            </a:r>
            <a:r>
              <a:rPr lang="en-US" dirty="0" err="1"/>
              <a:t>Metalica</a:t>
            </a:r>
            <a:endParaRPr lang="en-US" dirty="0"/>
          </a:p>
          <a:p>
            <a:pPr lvl="1"/>
            <a:r>
              <a:rPr lang="en-US" dirty="0"/>
              <a:t>Recommender system suggests </a:t>
            </a:r>
            <a:r>
              <a:rPr lang="en-US" dirty="0" err="1" smtClean="0"/>
              <a:t>Megadeth</a:t>
            </a:r>
            <a:r>
              <a:rPr lang="en-US" dirty="0" smtClean="0"/>
              <a:t> </a:t>
            </a:r>
            <a:r>
              <a:rPr lang="en-US" dirty="0"/>
              <a:t>from data collected from customer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439" name="Picture 7" descr="class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323983" cy="3200400"/>
          </a:xfrm>
          <a:prstGeom prst="rect">
            <a:avLst/>
          </a:prstGeom>
          <a:noFill/>
        </p:spPr>
      </p:pic>
      <p:pic>
        <p:nvPicPr>
          <p:cNvPr id="18440" name="Picture 8" descr="al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1143001"/>
            <a:ext cx="3189288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8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 smtClean="0"/>
              <a:t>Consider user </a:t>
            </a:r>
            <a:r>
              <a:rPr lang="en-US" i="1" dirty="0" smtClean="0"/>
              <a:t>x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Find set </a:t>
            </a:r>
            <a:r>
              <a:rPr lang="en-US" i="1" dirty="0" smtClean="0"/>
              <a:t>N</a:t>
            </a:r>
            <a:r>
              <a:rPr lang="en-US" dirty="0" smtClean="0"/>
              <a:t> of other </a:t>
            </a:r>
            <a:br>
              <a:rPr lang="en-US" dirty="0" smtClean="0"/>
            </a:br>
            <a:r>
              <a:rPr lang="en-US" dirty="0" smtClean="0"/>
              <a:t>users whose ratings </a:t>
            </a:r>
            <a:br>
              <a:rPr lang="en-US" dirty="0" smtClean="0"/>
            </a:br>
            <a:r>
              <a:rPr lang="en-US" dirty="0" smtClean="0"/>
              <a:t>are “</a:t>
            </a:r>
            <a:r>
              <a:rPr lang="en-US" dirty="0" smtClean="0">
                <a:solidFill>
                  <a:srgbClr val="FF0066"/>
                </a:solidFill>
              </a:rPr>
              <a:t>similar</a:t>
            </a:r>
            <a:r>
              <a:rPr lang="en-US" dirty="0" smtClean="0"/>
              <a:t>” to </a:t>
            </a:r>
            <a:br>
              <a:rPr lang="en-US" dirty="0" smtClean="0"/>
            </a:b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Estimate </a:t>
            </a:r>
            <a:r>
              <a:rPr lang="en-US" i="1" dirty="0" smtClean="0"/>
              <a:t>x</a:t>
            </a:r>
            <a:r>
              <a:rPr lang="en-US" dirty="0" smtClean="0"/>
              <a:t>’s ratings </a:t>
            </a:r>
            <a:br>
              <a:rPr lang="en-US" dirty="0" smtClean="0"/>
            </a:br>
            <a:r>
              <a:rPr lang="en-US" dirty="0" smtClean="0"/>
              <a:t>based on ratings </a:t>
            </a:r>
            <a:br>
              <a:rPr lang="en-US" dirty="0" smtClean="0"/>
            </a:br>
            <a:r>
              <a:rPr lang="en-US" dirty="0" smtClean="0"/>
              <a:t>of users in </a:t>
            </a:r>
            <a:r>
              <a:rPr lang="en-US" i="1" dirty="0" smtClean="0"/>
              <a:t>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120967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49229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x</a:t>
            </a:r>
            <a:endParaRPr lang="en-US" sz="2400" b="1" i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1382751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77654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995747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14929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Similar </a:t>
            </a:r>
            <a:r>
              <a:rPr lang="en-US" dirty="0"/>
              <a:t>U</a:t>
            </a:r>
            <a:r>
              <a:rPr lang="en-US" dirty="0" smtClean="0"/>
              <a:t>sers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smtClean="0"/>
              <a:t> be the vector of user </a:t>
            </a: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Jaccard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similarity measure</a:t>
            </a:r>
          </a:p>
          <a:p>
            <a:pPr lvl="1"/>
            <a:r>
              <a:rPr lang="en-US" u="sng" dirty="0" smtClean="0"/>
              <a:t>Problem:</a:t>
            </a:r>
            <a:r>
              <a:rPr lang="en-US" dirty="0" smtClean="0"/>
              <a:t> Ignores the </a:t>
            </a:r>
            <a:r>
              <a:rPr lang="en-US" dirty="0"/>
              <a:t>value of the rating 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Cosine similarity measure</a:t>
            </a:r>
          </a:p>
          <a:p>
            <a:pPr lvl="1" eaLnBrk="1" hangingPunct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=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/>
              <a:t>Problem</a:t>
            </a:r>
            <a:r>
              <a:rPr lang="en-US" u="sng" dirty="0" smtClean="0"/>
              <a:t>:</a:t>
            </a:r>
            <a:r>
              <a:rPr lang="en-US" dirty="0" smtClean="0"/>
              <a:t> Treats missing ratings as “negative”</a:t>
            </a:r>
          </a:p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Pearson correlation coefficient</a:t>
            </a:r>
          </a:p>
          <a:p>
            <a:pPr lvl="1" eaLnBrk="1" hangingPunct="1"/>
            <a:r>
              <a:rPr lang="en-US" i="1" dirty="0" err="1" smtClean="0"/>
              <a:t>S</a:t>
            </a:r>
            <a:r>
              <a:rPr lang="en-US" i="1" baseline="-25000" dirty="0" err="1" smtClean="0"/>
              <a:t>xy</a:t>
            </a:r>
            <a:r>
              <a:rPr lang="en-US" dirty="0" smtClean="0"/>
              <a:t> = items rated by both users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eaLnBrk="1" hangingPunct="1">
              <a:buFont typeface="Wingdings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48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86400"/>
            <a:ext cx="6781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Intuitively we want:</a:t>
            </a:r>
            <a:r>
              <a:rPr lang="en-US" b="1" dirty="0" smtClean="0"/>
              <a:t>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B</a:t>
            </a:r>
            <a:r>
              <a:rPr lang="en-US" b="1" dirty="0" smtClean="0"/>
              <a:t>) &gt;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C</a:t>
            </a:r>
            <a:r>
              <a:rPr lang="en-US" b="1" dirty="0" smtClean="0"/>
              <a:t>)</a:t>
            </a:r>
          </a:p>
          <a:p>
            <a:r>
              <a:rPr lang="en-US" u="sng" dirty="0" err="1" smtClean="0"/>
              <a:t>Jaccard</a:t>
            </a:r>
            <a:r>
              <a:rPr lang="en-US" u="sng" dirty="0" smtClean="0"/>
              <a:t> similarity:</a:t>
            </a:r>
            <a:r>
              <a:rPr lang="en-US" dirty="0" smtClean="0"/>
              <a:t> 1/5 </a:t>
            </a:r>
            <a:r>
              <a:rPr lang="en-US" b="1" dirty="0" smtClean="0"/>
              <a:t>&lt;</a:t>
            </a:r>
            <a:r>
              <a:rPr lang="en-US" dirty="0" smtClean="0"/>
              <a:t> 2/4</a:t>
            </a:r>
          </a:p>
          <a:p>
            <a:r>
              <a:rPr lang="en-US" u="sng" dirty="0" smtClean="0"/>
              <a:t>Cosine similarity:</a:t>
            </a:r>
            <a:r>
              <a:rPr lang="en-US" dirty="0" smtClean="0"/>
              <a:t> 0.386 </a:t>
            </a:r>
            <a:r>
              <a:rPr lang="en-US" b="1" dirty="0" smtClean="0"/>
              <a:t>&gt;</a:t>
            </a:r>
            <a:r>
              <a:rPr lang="en-US" dirty="0" smtClean="0"/>
              <a:t> 0.322</a:t>
            </a:r>
          </a:p>
          <a:p>
            <a:pPr lvl="1"/>
            <a:r>
              <a:rPr lang="en-US" dirty="0" smtClean="0"/>
              <a:t>Considers missing ratings as “negative”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subtract the mean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19561"/>
            <a:ext cx="48863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486400"/>
            <a:ext cx="50768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77000" y="503640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A,B vs. A,C: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cos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correlation when data is centered at 0</a:t>
            </a:r>
          </a:p>
        </p:txBody>
      </p:sp>
    </p:spTree>
    <p:extLst>
      <p:ext uri="{BB962C8B-B14F-4D97-AF65-F5344CB8AC3E}">
        <p14:creationId xmlns:p14="http://schemas.microsoft.com/office/powerpoint/2010/main" val="28362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Rating Predictions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x</a:t>
            </a:r>
            <a:r>
              <a:rPr lang="en-US" dirty="0" smtClean="0"/>
              <a:t> be the vector of user </a:t>
            </a:r>
            <a:r>
              <a:rPr lang="en-US" i="1" dirty="0" smtClean="0"/>
              <a:t>x</a:t>
            </a:r>
            <a:r>
              <a:rPr lang="en-US" dirty="0" smtClean="0"/>
              <a:t>’s ratings</a:t>
            </a:r>
          </a:p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set of </a:t>
            </a:r>
            <a:r>
              <a:rPr lang="en-US" i="1" dirty="0" smtClean="0"/>
              <a:t>k</a:t>
            </a:r>
            <a:r>
              <a:rPr lang="en-US" dirty="0" smtClean="0"/>
              <a:t> users most similar to </a:t>
            </a:r>
            <a:r>
              <a:rPr lang="en-US" i="1" dirty="0" smtClean="0"/>
              <a:t>x</a:t>
            </a:r>
            <a:r>
              <a:rPr lang="en-US" dirty="0" smtClean="0"/>
              <a:t> who have rated item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Possibilities for prediction for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item </a:t>
            </a:r>
            <a:r>
              <a:rPr lang="en-US" b="1" i="1" dirty="0" smtClean="0">
                <a:solidFill>
                  <a:schemeClr val="accent3"/>
                </a:solidFill>
              </a:rPr>
              <a:t>s </a:t>
            </a:r>
            <a:r>
              <a:rPr lang="en-US" b="1" dirty="0" smtClean="0">
                <a:solidFill>
                  <a:schemeClr val="accent3"/>
                </a:solidFill>
              </a:rPr>
              <a:t>of</a:t>
            </a:r>
            <a:r>
              <a:rPr lang="en-US" b="1" i="1" dirty="0" smtClean="0">
                <a:solidFill>
                  <a:schemeClr val="accent3"/>
                </a:solidFill>
              </a:rPr>
              <a:t> user x</a:t>
            </a:r>
            <a:r>
              <a:rPr lang="en-US" b="1" dirty="0" smtClean="0">
                <a:solidFill>
                  <a:schemeClr val="accent3"/>
                </a:solidFill>
              </a:rPr>
              <a:t>:</a:t>
            </a:r>
          </a:p>
          <a:p>
            <a:pPr lvl="1" eaLnBrk="1" hangingPunct="1"/>
            <a:r>
              <a:rPr lang="en-US" i="1" dirty="0" err="1" smtClean="0"/>
              <a:t>r</a:t>
            </a:r>
            <a:r>
              <a:rPr lang="en-US" i="1" baseline="-25000" dirty="0" err="1" smtClean="0"/>
              <a:t>xi</a:t>
            </a:r>
            <a:r>
              <a:rPr lang="en-US" i="1" dirty="0" smtClean="0"/>
              <a:t> = 1/k 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25000" dirty="0" err="1" smtClean="0">
                <a:sym typeface="Symbol" charset="2"/>
              </a:rPr>
              <a:t>y</a:t>
            </a:r>
            <a:r>
              <a:rPr lang="en-US" i="1" baseline="-25000" dirty="0" err="1" smtClean="0">
                <a:latin typeface="cmsy10" pitchFamily="1" charset="0"/>
                <a:sym typeface="Symbol" charset="2"/>
              </a:rPr>
              <a:t></a:t>
            </a:r>
            <a:r>
              <a:rPr lang="en-US" i="1" baseline="-25000" dirty="0" err="1" smtClean="0">
                <a:sym typeface="Symbol" charset="2"/>
              </a:rPr>
              <a:t>N</a:t>
            </a:r>
            <a:r>
              <a:rPr lang="en-US" i="1" dirty="0" smtClean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yi</a:t>
            </a:r>
            <a:endParaRPr lang="en-US" i="1" baseline="-25000" dirty="0" smtClean="0"/>
          </a:p>
          <a:p>
            <a:pPr lvl="8"/>
            <a:endParaRPr lang="en-US" baseline="-25000" dirty="0" smtClean="0"/>
          </a:p>
          <a:p>
            <a:pPr lvl="1"/>
            <a:r>
              <a:rPr lang="en-US" i="1" dirty="0" err="1" smtClean="0"/>
              <a:t>r</a:t>
            </a:r>
            <a:r>
              <a:rPr lang="en-US" i="1" baseline="-25000" dirty="0" err="1" smtClean="0"/>
              <a:t>xi</a:t>
            </a:r>
            <a:r>
              <a:rPr lang="en-US" i="1" dirty="0" smtClean="0"/>
              <a:t> = (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25000" dirty="0" err="1" smtClean="0">
                <a:sym typeface="Symbol" charset="2"/>
              </a:rPr>
              <a:t>y</a:t>
            </a:r>
            <a:r>
              <a:rPr lang="en-US" i="1" baseline="-25000" dirty="0" err="1" smtClean="0">
                <a:latin typeface="cmsy10" pitchFamily="1" charset="0"/>
                <a:sym typeface="Symbol" charset="2"/>
              </a:rPr>
              <a:t></a:t>
            </a:r>
            <a:r>
              <a:rPr lang="en-US" i="1" baseline="-25000" dirty="0" err="1" smtClean="0">
                <a:sym typeface="Symbol" charset="2"/>
              </a:rPr>
              <a:t>N</a:t>
            </a:r>
            <a:r>
              <a:rPr lang="en-US" i="1" dirty="0" smtClean="0"/>
              <a:t> </a:t>
            </a:r>
            <a:r>
              <a:rPr lang="en-US" dirty="0" err="1" smtClean="0"/>
              <a:t>sim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i="1" dirty="0" smtClean="0">
                <a:latin typeface="cmsy10" pitchFamily="1" charset="0"/>
              </a:rPr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yi</a:t>
            </a:r>
            <a:r>
              <a:rPr lang="en-US" i="1" dirty="0" smtClean="0"/>
              <a:t>)  /  (</a:t>
            </a:r>
            <a:r>
              <a:rPr lang="en-US" i="1" dirty="0" smtClean="0">
                <a:latin typeface="Symbol" charset="2"/>
                <a:sym typeface="Symbol" charset="2"/>
              </a:rPr>
              <a:t></a:t>
            </a:r>
            <a:r>
              <a:rPr lang="en-US" i="1" baseline="-50000" dirty="0" err="1">
                <a:sym typeface="Symbol" charset="2"/>
              </a:rPr>
              <a:t>y</a:t>
            </a:r>
            <a:r>
              <a:rPr lang="en-US" i="1" baseline="-50000" dirty="0" err="1" smtClean="0">
                <a:sym typeface="Symbol"/>
              </a:rPr>
              <a:t></a:t>
            </a:r>
            <a:r>
              <a:rPr lang="en-US" i="1" baseline="-50000" dirty="0" err="1" smtClean="0">
                <a:sym typeface="Symbol" charset="2"/>
              </a:rPr>
              <a:t>N</a:t>
            </a:r>
            <a:r>
              <a:rPr lang="en-US" i="1" dirty="0" smtClean="0">
                <a:latin typeface="Times" charset="0"/>
                <a:sym typeface="Symbol" charset="2"/>
              </a:rPr>
              <a:t> </a:t>
            </a:r>
            <a:r>
              <a:rPr lang="en-US" dirty="0" err="1" smtClean="0"/>
              <a:t>sim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))</a:t>
            </a:r>
          </a:p>
          <a:p>
            <a:pPr lvl="8"/>
            <a:endParaRPr lang="en-US" baseline="-25000" dirty="0" smtClean="0"/>
          </a:p>
          <a:p>
            <a:pPr lvl="1" eaLnBrk="1" hangingPunct="1"/>
            <a:r>
              <a:rPr lang="en-US" dirty="0" smtClean="0"/>
              <a:t>Other options?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Many tricks possible…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/>
            <a:endParaRPr lang="en-US" baseline="-25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So far: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User-user collaborative filtering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Another view: </a:t>
            </a:r>
            <a:r>
              <a:rPr lang="en-US" b="1" dirty="0" smtClean="0"/>
              <a:t>Item-item</a:t>
            </a:r>
          </a:p>
          <a:p>
            <a:pPr lvl="1" eaLnBrk="1" hangingPunct="1"/>
            <a:r>
              <a:rPr lang="en-US" dirty="0" smtClean="0"/>
              <a:t>For item </a:t>
            </a:r>
            <a:r>
              <a:rPr lang="en-US" i="1" dirty="0" err="1" smtClean="0"/>
              <a:t>i</a:t>
            </a:r>
            <a:r>
              <a:rPr lang="en-US" dirty="0" smtClean="0"/>
              <a:t>, find other similar items </a:t>
            </a:r>
          </a:p>
          <a:p>
            <a:pPr lvl="1" eaLnBrk="1" hangingPunct="1"/>
            <a:r>
              <a:rPr lang="en-US" dirty="0" smtClean="0"/>
              <a:t>Estimate rating for item based </a:t>
            </a:r>
            <a:br>
              <a:rPr lang="en-US" dirty="0" smtClean="0"/>
            </a:br>
            <a:r>
              <a:rPr lang="en-US" dirty="0" smtClean="0"/>
              <a:t>on ratings for similar items</a:t>
            </a:r>
          </a:p>
          <a:p>
            <a:pPr lvl="1" eaLnBrk="1" hangingPunct="1"/>
            <a:r>
              <a:rPr lang="en-US" dirty="0" smtClean="0"/>
              <a:t>Can use same similarity metrics and </a:t>
            </a:r>
            <a:br>
              <a:rPr lang="en-US" dirty="0" smtClean="0"/>
            </a:br>
            <a:r>
              <a:rPr lang="en-US" dirty="0" smtClean="0"/>
              <a:t>prediction functions as in user-user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02821"/>
              </p:ext>
            </p:extLst>
          </p:nvPr>
        </p:nvGraphicFramePr>
        <p:xfrm>
          <a:off x="1110633" y="4876800"/>
          <a:ext cx="300416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4" imgW="1143000" imgH="533160" progId="Equation.3">
                  <p:embed/>
                </p:oleObj>
              </mc:Choice>
              <mc:Fallback>
                <p:oleObj name="Equation" r:id="rId4" imgW="1143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633" y="4876800"/>
                        <a:ext cx="3004167" cy="1403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2887" y="556260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uj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i;u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)…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 </a:t>
            </a:r>
            <a:r>
              <a:rPr lang="en-US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i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Item-Item CF (|N|=2)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451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616075" y="5740404"/>
            <a:ext cx="6248400" cy="838200"/>
            <a:chOff x="1152" y="3648"/>
            <a:chExt cx="3936" cy="528"/>
          </a:xfrm>
        </p:grpSpPr>
        <p:sp>
          <p:nvSpPr>
            <p:cNvPr id="12677" name="Rectangle 389"/>
            <p:cNvSpPr>
              <a:spLocks noChangeArrowheads="1"/>
            </p:cNvSpPr>
            <p:nvPr/>
          </p:nvSpPr>
          <p:spPr bwMode="auto">
            <a:xfrm>
              <a:off x="1152" y="3648"/>
              <a:ext cx="3888" cy="528"/>
            </a:xfrm>
            <a:prstGeom prst="rect">
              <a:avLst/>
            </a:prstGeom>
            <a:solidFill>
              <a:schemeClr val="bg2">
                <a:alpha val="3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63830"/>
      </p:ext>
    </p:extLst>
  </p:cSld>
  <p:clrMapOvr>
    <a:masterClrMapping/>
  </p:clrMapOvr>
  <p:transition advTm="1675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605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users</a:t>
            </a:r>
          </a:p>
        </p:txBody>
      </p:sp>
      <p:sp>
        <p:nvSpPr>
          <p:cNvPr id="13437" name="Rectangle 125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594468951"/>
      </p:ext>
    </p:extLst>
  </p:cSld>
  <p:clrMapOvr>
    <a:masterClrMapping/>
  </p:clrMapOvr>
  <p:transition advTm="2495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0128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816604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movie 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2163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5483" name="Rectangle 123"/>
          <p:cNvSpPr>
            <a:spLocks noChangeArrowheads="1"/>
          </p:cNvSpPr>
          <p:nvPr/>
        </p:nvSpPr>
        <p:spPr bwMode="auto">
          <a:xfrm>
            <a:off x="1616075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920875" y="5816604"/>
            <a:ext cx="4953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13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=0.2, s</a:t>
            </a:r>
            <a:r>
              <a:rPr lang="en-US" sz="2000" baseline="-25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=0.3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345459809"/>
      </p:ext>
    </p:extLst>
  </p:cSld>
  <p:clrMapOvr>
    <a:masterClrMapping/>
  </p:clrMapOvr>
  <p:transition advTm="148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20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2438400"/>
            <a:ext cx="1562100" cy="156210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Recommendations 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blogs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, news items, …</a:t>
            </a:r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3"/>
                </a:solidFill>
              </a:rPr>
              <a:t>Examples:</a:t>
            </a:r>
            <a:endParaRPr lang="en-US" sz="2800" b="1" u="sng" dirty="0">
              <a:solidFill>
                <a:schemeClr val="accent3"/>
              </a:solidFill>
            </a:endParaRPr>
          </a:p>
        </p:txBody>
      </p:sp>
      <p:pic>
        <p:nvPicPr>
          <p:cNvPr id="51212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3676649"/>
            <a:ext cx="2238375" cy="438151"/>
          </a:xfrm>
          <a:prstGeom prst="rect">
            <a:avLst/>
          </a:prstGeom>
          <a:noFill/>
        </p:spPr>
      </p:pic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42291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4953000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1826"/>
              </p:ext>
            </p:extLst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users</a:t>
            </a:r>
          </a:p>
        </p:txBody>
      </p:sp>
      <p:sp>
        <p:nvSpPr>
          <p:cNvPr id="16507" name="Rectangle 123"/>
          <p:cNvSpPr>
            <a:spLocks noChangeArrowheads="1"/>
          </p:cNvSpPr>
          <p:nvPr/>
        </p:nvSpPr>
        <p:spPr bwMode="auto">
          <a:xfrm>
            <a:off x="1600200" y="5740404"/>
            <a:ext cx="6172200" cy="838200"/>
          </a:xfrm>
          <a:prstGeom prst="rect">
            <a:avLst/>
          </a:prstGeom>
          <a:solidFill>
            <a:schemeClr val="bg2">
              <a:alpha val="3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905000" y="5816604"/>
            <a:ext cx="4953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(0.2*2+0.3*3</a:t>
            </a:r>
            <a:r>
              <a:rPr lang="en-US" sz="20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)/(0.2+0.3)=2.6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51396" y="5750240"/>
                <a:ext cx="1729641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𝒊𝒖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𝒋𝒖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96" y="5750240"/>
                <a:ext cx="1729641" cy="7813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31313"/>
      </p:ext>
    </p:extLst>
  </p:cSld>
  <p:clrMapOvr>
    <a:masterClrMapping/>
  </p:clrMapOvr>
  <p:transition advTm="1365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3541" y="8965"/>
            <a:ext cx="1690459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CF: </a:t>
            </a:r>
            <a:r>
              <a:rPr lang="en-US" dirty="0" smtClean="0"/>
              <a:t>Common Practice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10600" cy="35814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FF0066"/>
                </a:solidFill>
              </a:rPr>
              <a:t>similarity </a:t>
            </a:r>
            <a:r>
              <a:rPr lang="en-US" b="1" i="1" dirty="0" err="1" smtClean="0">
                <a:solidFill>
                  <a:srgbClr val="33CC33"/>
                </a:solidFill>
              </a:rPr>
              <a:t>s</a:t>
            </a:r>
            <a:r>
              <a:rPr lang="en-US" b="1" i="1" baseline="-25000" dirty="0" err="1" smtClean="0">
                <a:solidFill>
                  <a:srgbClr val="33CC33"/>
                </a:solidFill>
              </a:rPr>
              <a:t>ij</a:t>
            </a:r>
            <a:r>
              <a:rPr lang="en-US" dirty="0" smtClean="0"/>
              <a:t>  of items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nearest neighbors </a:t>
            </a:r>
            <a:r>
              <a:rPr lang="en-US" b="1" i="1" dirty="0" smtClean="0">
                <a:solidFill>
                  <a:srgbClr val="33CC33"/>
                </a:solidFill>
              </a:rPr>
              <a:t>N(</a:t>
            </a:r>
            <a:r>
              <a:rPr lang="en-US" b="1" i="1" dirty="0" err="1" smtClean="0">
                <a:solidFill>
                  <a:srgbClr val="33CC33"/>
                </a:solidFill>
              </a:rPr>
              <a:t>i</a:t>
            </a:r>
            <a:r>
              <a:rPr lang="en-US" b="1" i="1" dirty="0" smtClean="0">
                <a:solidFill>
                  <a:srgbClr val="33CC33"/>
                </a:solidFill>
              </a:rPr>
              <a:t>; u)</a:t>
            </a:r>
          </a:p>
          <a:p>
            <a:pPr lvl="1"/>
            <a:r>
              <a:rPr lang="en-US" dirty="0" smtClean="0"/>
              <a:t>items most similar to </a:t>
            </a:r>
            <a:r>
              <a:rPr lang="en-US" i="1" dirty="0" err="1" smtClean="0"/>
              <a:t>i</a:t>
            </a:r>
            <a:r>
              <a:rPr lang="en-US" dirty="0" smtClean="0"/>
              <a:t>, that were rated by </a:t>
            </a:r>
            <a:r>
              <a:rPr lang="en-US" i="1" dirty="0" smtClean="0"/>
              <a:t>u</a:t>
            </a:r>
          </a:p>
          <a:p>
            <a:r>
              <a:rPr lang="en-US" dirty="0" smtClean="0"/>
              <a:t>Estimate rating </a:t>
            </a:r>
            <a:r>
              <a:rPr lang="en-US" b="1" i="1" dirty="0" err="1" smtClean="0">
                <a:solidFill>
                  <a:srgbClr val="33CC33"/>
                </a:solidFill>
              </a:rPr>
              <a:t>r</a:t>
            </a:r>
            <a:r>
              <a:rPr lang="en-US" b="1" i="1" baseline="-25000" dirty="0" err="1" smtClean="0">
                <a:solidFill>
                  <a:srgbClr val="33CC33"/>
                </a:solidFill>
              </a:rPr>
              <a:t>ui</a:t>
            </a:r>
            <a:r>
              <a:rPr lang="en-US" dirty="0" smtClean="0"/>
              <a:t> as the weighted average: 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3" imgW="114120" imgH="177480" progId="">
                  <p:embed/>
                </p:oleObj>
              </mc:Choice>
              <mc:Fallback>
                <p:oleObj name="Equation" r:id="rId3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87647"/>
              </p:ext>
            </p:extLst>
          </p:nvPr>
        </p:nvGraphicFramePr>
        <p:xfrm>
          <a:off x="665163" y="3516351"/>
          <a:ext cx="6192837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5" imgW="1866600" imgH="545760" progId="">
                  <p:embed/>
                </p:oleObj>
              </mc:Choice>
              <mc:Fallback>
                <p:oleObj name="Equation" r:id="rId5" imgW="1866600" imgH="54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16351"/>
                        <a:ext cx="6192837" cy="181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3" y="5410200"/>
            <a:ext cx="2751138" cy="396875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baseline estimate for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ui</a:t>
            </a:r>
            <a:endParaRPr lang="en-US" sz="2000" i="1" dirty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659351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내용 개체 틀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497" y="5854767"/>
            <a:ext cx="2374607" cy="54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39904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CA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u 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 </a:t>
            </a:r>
            <a:r>
              <a:rPr lang="el-GR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16031"/>
              </p:ext>
            </p:extLst>
          </p:nvPr>
        </p:nvGraphicFramePr>
        <p:xfrm>
          <a:off x="7471298" y="228600"/>
          <a:ext cx="1617139" cy="81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8" imgW="1143000" imgH="533160" progId="Equation.3">
                  <p:embed/>
                </p:oleObj>
              </mc:Choice>
              <mc:Fallback>
                <p:oleObj name="Equation" r:id="rId8" imgW="11430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298" y="228600"/>
                        <a:ext cx="1617139" cy="81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-626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2737803061"/>
      </p:ext>
    </p:extLst>
  </p:cSld>
  <p:clrMapOvr>
    <a:masterClrMapping/>
  </p:clrMapOvr>
  <p:transition advTm="9690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95829"/>
              </p:ext>
            </p:extLst>
          </p:nvPr>
        </p:nvGraphicFramePr>
        <p:xfrm>
          <a:off x="2005013" y="17526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526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12192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19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1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192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905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743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7338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572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5029200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In practice, it has been observed that item-item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Items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are simpler, users have multiple tastes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Works for any kind of item</a:t>
            </a:r>
          </a:p>
          <a:p>
            <a:pPr lvl="1" eaLnBrk="1" hangingPunct="1"/>
            <a:r>
              <a:rPr lang="en-US" dirty="0" smtClean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Cold Start: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chemeClr val="accent3"/>
                </a:solidFill>
              </a:rPr>
              <a:t>Sparsity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user/ratings matrix is sparse. 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First rater: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recommend an item that has not been previously rated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Popularity bias: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recommend items to someone with </a:t>
            </a:r>
            <a:br>
              <a:rPr lang="en-US" dirty="0" smtClean="0"/>
            </a:br>
            <a:r>
              <a:rPr lang="en-US" dirty="0" smtClean="0"/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Tends to recommend popular items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 smtClean="0"/>
              <a:t>Perhaps using a linear model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Add content-based methods to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collaborative filtering</a:t>
            </a:r>
          </a:p>
          <a:p>
            <a:pPr lvl="1" eaLnBrk="1" hangingPunct="1"/>
            <a:r>
              <a:rPr lang="en-US" dirty="0" smtClean="0"/>
              <a:t>Item profiles for new item problem</a:t>
            </a:r>
          </a:p>
          <a:p>
            <a:pPr lvl="1" eaLnBrk="1" hangingPunct="1"/>
            <a:r>
              <a:rPr lang="en-US" dirty="0" smtClean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Similar Vectors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Common problem that comes up in many settings</a:t>
            </a:r>
          </a:p>
          <a:p>
            <a:pPr eaLnBrk="1" hangingPunct="1"/>
            <a:r>
              <a:rPr lang="en-US" dirty="0" smtClean="0"/>
              <a:t>Given a large number </a:t>
            </a:r>
            <a:r>
              <a:rPr lang="en-US" i="1" dirty="0" smtClean="0"/>
              <a:t>N</a:t>
            </a:r>
            <a:r>
              <a:rPr lang="en-US" dirty="0" smtClean="0"/>
              <a:t> of vectors in some high-dimensional space (</a:t>
            </a:r>
            <a:r>
              <a:rPr lang="en-US" i="1" dirty="0" smtClean="0"/>
              <a:t>M</a:t>
            </a:r>
            <a:r>
              <a:rPr lang="en-US" dirty="0" smtClean="0"/>
              <a:t> dimensions), find pairs of vectors that have high similarity</a:t>
            </a:r>
          </a:p>
          <a:p>
            <a:pPr lvl="1" eaLnBrk="1" hangingPunct="1"/>
            <a:r>
              <a:rPr lang="en-US" dirty="0" smtClean="0"/>
              <a:t>e.g., user profiles, item profiles</a:t>
            </a:r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We already know how to do this!</a:t>
            </a:r>
          </a:p>
          <a:p>
            <a:pPr lvl="1" eaLnBrk="1" hangingPunct="1"/>
            <a:r>
              <a:rPr lang="en-US" dirty="0" smtClean="0"/>
              <a:t>Near-neighbor search in high dimensions (LSH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Users and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detect similarity among either items or users</a:t>
            </a:r>
            <a:r>
              <a:rPr lang="en-GB" dirty="0" smtClean="0"/>
              <a:t> due to little information about user-item pairs.</a:t>
            </a:r>
          </a:p>
          <a:p>
            <a:r>
              <a:rPr lang="en-US" b="1" dirty="0">
                <a:solidFill>
                  <a:schemeClr val="accent3"/>
                </a:solidFill>
              </a:rPr>
              <a:t>Solution:</a:t>
            </a:r>
            <a:r>
              <a:rPr lang="en-US" dirty="0" smtClean="0"/>
              <a:t> Cluster items and/or users</a:t>
            </a:r>
          </a:p>
          <a:p>
            <a:r>
              <a:rPr lang="en-US" dirty="0" smtClean="0"/>
              <a:t>Revise the utility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8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Netflix 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5780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Training data</a:t>
            </a:r>
          </a:p>
          <a:p>
            <a:pPr lvl="1"/>
            <a:r>
              <a:rPr lang="en-US" dirty="0" smtClean="0"/>
              <a:t>100 million ratings, 480,000 users, 17,770 movies</a:t>
            </a:r>
          </a:p>
          <a:p>
            <a:pPr lvl="1"/>
            <a:r>
              <a:rPr lang="en-US" dirty="0" smtClean="0"/>
              <a:t>6 years of data: 2000-2005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Test data</a:t>
            </a:r>
          </a:p>
          <a:p>
            <a:pPr lvl="1"/>
            <a:r>
              <a:rPr lang="en-US" dirty="0" smtClean="0"/>
              <a:t>Last few ratings of each user (2.8 million)</a:t>
            </a:r>
          </a:p>
          <a:p>
            <a:pPr lvl="1"/>
            <a:r>
              <a:rPr lang="en-US" dirty="0" smtClean="0"/>
              <a:t>Evaluation criterion: Root Mean Square Error (</a:t>
            </a:r>
            <a:r>
              <a:rPr lang="en-US" b="1" dirty="0" smtClean="0"/>
              <a:t>RMSE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Netflix </a:t>
            </a:r>
            <a:r>
              <a:rPr lang="en-US" dirty="0" err="1" smtClean="0"/>
              <a:t>Cinematch</a:t>
            </a:r>
            <a:r>
              <a:rPr lang="en-US" dirty="0" smtClean="0"/>
              <a:t> RMSE: 0.9514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Competition</a:t>
            </a:r>
          </a:p>
          <a:p>
            <a:pPr lvl="1"/>
            <a:r>
              <a:rPr lang="en-US" dirty="0" smtClean="0"/>
              <a:t>2700+ teams</a:t>
            </a:r>
          </a:p>
          <a:p>
            <a:pPr lvl="1"/>
            <a:r>
              <a:rPr lang="en-US" dirty="0" smtClean="0"/>
              <a:t>$1 million prize for 10% improvement on </a:t>
            </a:r>
            <a:r>
              <a:rPr lang="en-US" dirty="0" err="1" smtClean="0"/>
              <a:t>Cinematch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C429-BCFD-4A50-8EAE-5F9F3BE77ED7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The Netflix Utility Matrix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625674132"/>
              </p:ext>
            </p:extLst>
          </p:nvPr>
        </p:nvGraphicFramePr>
        <p:xfrm>
          <a:off x="2705100" y="168275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77850"/>
                <a:gridCol w="5524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143000"/>
            <a:ext cx="1907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17,700 movies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022600"/>
            <a:ext cx="1784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480,000</a:t>
            </a:r>
            <a:br>
              <a:rPr lang="en-US" altLang="ko-KR" sz="1800" dirty="0" smtClean="0">
                <a:latin typeface="Verdana" pitchFamily="34" charset="0"/>
                <a:ea typeface="굴림" charset="-127"/>
              </a:rPr>
            </a:br>
            <a:r>
              <a:rPr lang="en-US" altLang="ko-KR" sz="1800" dirty="0" smtClean="0">
                <a:latin typeface="Verdana" pitchFamily="34" charset="0"/>
                <a:ea typeface="굴림" charset="-127"/>
              </a:rPr>
              <a:t>users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72085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55575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B898-E59D-47B1-86AC-AD39928D8556}" type="datetime1">
              <a:rPr lang="en-US" smtClean="0"/>
              <a:t>3/2/2012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Utility Matrix: 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48394096"/>
              </p:ext>
            </p:extLst>
          </p:nvPr>
        </p:nvGraphicFramePr>
        <p:xfrm>
          <a:off x="2667000" y="168275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3974068"/>
            <a:ext cx="1746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>
                <a:latin typeface="Verdana" pitchFamily="34" charset="0"/>
                <a:ea typeface="굴림" charset="-127"/>
              </a:rPr>
              <a:t>Test Data 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Set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72085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55575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31165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153"/>
          <p:cNvSpPr txBox="1">
            <a:spLocks noChangeArrowheads="1"/>
          </p:cNvSpPr>
          <p:nvPr/>
        </p:nvSpPr>
        <p:spPr bwMode="auto">
          <a:xfrm>
            <a:off x="3540125" y="1143000"/>
            <a:ext cx="1907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dirty="0" smtClean="0">
                <a:latin typeface="Verdana" pitchFamily="34" charset="0"/>
                <a:ea typeface="굴림" charset="-127"/>
              </a:rPr>
              <a:t>17,700 movies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p:sp>
        <p:nvSpPr>
          <p:cNvPr id="11" name="Text Box 154"/>
          <p:cNvSpPr txBox="1">
            <a:spLocks noChangeArrowheads="1"/>
          </p:cNvSpPr>
          <p:nvPr/>
        </p:nvSpPr>
        <p:spPr bwMode="auto">
          <a:xfrm>
            <a:off x="1004888" y="3022600"/>
            <a:ext cx="1784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dirty="0" smtClean="0">
                <a:latin typeface="Verdana" pitchFamily="34" charset="0"/>
                <a:ea typeface="굴림" charset="-127"/>
              </a:rPr>
              <a:t>480,000</a:t>
            </a:r>
            <a:br>
              <a:rPr lang="en-US" altLang="ko-KR" sz="1800" dirty="0" smtClean="0">
                <a:latin typeface="Verdana" pitchFamily="34" charset="0"/>
                <a:ea typeface="굴림" charset="-127"/>
              </a:rPr>
            </a:br>
            <a:r>
              <a:rPr lang="en-US" altLang="ko-KR" sz="1800" dirty="0" smtClean="0">
                <a:latin typeface="Verdana" pitchFamily="34" charset="0"/>
                <a:ea typeface="굴림" charset="-127"/>
              </a:rPr>
              <a:t>users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0600" y="5867400"/>
                <a:ext cx="7162800" cy="73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3600" b="1" dirty="0" smtClean="0">
                    <a:latin typeface="Arial" pitchFamily="34" charset="0"/>
                    <a:cs typeface="Arial" pitchFamily="34" charset="0"/>
                  </a:rPr>
                  <a:t>SSE</a:t>
                </a:r>
                <a:r>
                  <a:rPr lang="en-CA" sz="3600" dirty="0" smtClean="0"/>
                  <a:t> </a:t>
                </a:r>
                <a:r>
                  <a:rPr lang="en-CA" sz="36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i="1">
                            <a:latin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,</m:t>
                        </m:r>
                        <m:r>
                          <a:rPr lang="en-US" sz="3600" i="1">
                            <a:latin typeface="Cambria Math"/>
                          </a:rPr>
                          <m:t>𝑢</m:t>
                        </m:r>
                        <m:r>
                          <a:rPr lang="en-US" sz="3600" i="1">
                            <a:latin typeface="Cambria Math"/>
                          </a:rPr>
                          <m:t>)∈</m:t>
                        </m:r>
                        <m:r>
                          <a:rPr lang="en-US" sz="3600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en-US" sz="360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 dirty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/>
                                      </a:rPr>
                                      <m:t>𝑢𝑖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6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867400"/>
                <a:ext cx="7162800" cy="731932"/>
              </a:xfrm>
              <a:prstGeom prst="rect">
                <a:avLst/>
              </a:prstGeom>
              <a:blipFill rotWithShape="1">
                <a:blip r:embed="rId2"/>
                <a:stretch>
                  <a:fillRect t="-125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38A6-96A0-44F7-8EBD-AEBE06E94BF1}" type="datetime1">
              <a:rPr lang="en-US" smtClean="0"/>
              <a:t>3/2/2012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Jure </a:t>
            </a:r>
            <a:r>
              <a:rPr lang="en-US" dirty="0" err="1" smtClean="0"/>
              <a:t>Leskovec</a:t>
            </a:r>
            <a:r>
              <a:rPr lang="en-US" dirty="0" smtClean="0"/>
              <a:t>, Stanford C246: Mining Massive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987552"/>
          </a:xfrm>
        </p:spPr>
        <p:txBody>
          <a:bodyPr/>
          <a:lstStyle/>
          <a:p>
            <a:pPr eaLnBrk="1" hangingPunct="1"/>
            <a:r>
              <a:rPr lang="en-US" dirty="0" smtClean="0"/>
              <a:t>From Scarcity to Abundance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Shelf space is a scarce commodity for traditional retailers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Also: TV networks, movie theaters,…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Web enables near-zero-cost dissemination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of information about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From scarcity to abundance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More choice necessitates better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Recommendation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2"/>
                </a:solidFill>
              </a:rPr>
              <a:t>Into Thin Air</a:t>
            </a:r>
            <a:r>
              <a:rPr lang="en-US" dirty="0" smtClean="0"/>
              <a:t> made </a:t>
            </a:r>
            <a:r>
              <a:rPr lang="en-US" dirty="0" smtClean="0">
                <a:solidFill>
                  <a:schemeClr val="accent2"/>
                </a:solidFill>
              </a:rPr>
              <a:t>Touching the Void</a:t>
            </a:r>
            <a:r>
              <a:rPr lang="en-US" dirty="0" smtClean="0"/>
              <a:t> a bestseller: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hlinkClick r:id="rId3"/>
              </a:rPr>
              <a:t>http://www.wired.com/wired/archive/12.10/tail.html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1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BellKor</a:t>
            </a:r>
            <a:r>
              <a:rPr lang="en-US" dirty="0" smtClean="0"/>
              <a:t>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Basically the winner of the Netflix Challenge</a:t>
            </a:r>
          </a:p>
          <a:p>
            <a:r>
              <a:rPr lang="en-US" dirty="0" smtClean="0"/>
              <a:t>Multi-scale modeling of the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Combine top level, regional </a:t>
            </a:r>
            <a:br>
              <a:rPr lang="en-US" dirty="0" smtClean="0"/>
            </a:br>
            <a:r>
              <a:rPr lang="en-US" dirty="0" smtClean="0"/>
              <a:t>modeling of the data, with </a:t>
            </a:r>
            <a:br>
              <a:rPr lang="en-US" dirty="0" smtClean="0"/>
            </a:br>
            <a:r>
              <a:rPr lang="en-US" dirty="0" smtClean="0"/>
              <a:t>a refined, local view:</a:t>
            </a:r>
          </a:p>
          <a:p>
            <a:pPr lvl="1"/>
            <a:r>
              <a:rPr lang="en-US" b="1" dirty="0" smtClean="0"/>
              <a:t>Global:</a:t>
            </a:r>
          </a:p>
          <a:p>
            <a:pPr lvl="2"/>
            <a:r>
              <a:rPr lang="en-US" dirty="0" smtClean="0"/>
              <a:t>Overall deviations of users/movies</a:t>
            </a:r>
          </a:p>
          <a:p>
            <a:pPr lvl="1"/>
            <a:r>
              <a:rPr lang="en-US" b="1" dirty="0"/>
              <a:t>Factorization: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Addressing regional effects</a:t>
            </a:r>
          </a:p>
          <a:p>
            <a:pPr lvl="1"/>
            <a:r>
              <a:rPr lang="en-US" b="1" dirty="0" smtClean="0"/>
              <a:t>CF</a:t>
            </a:r>
            <a:r>
              <a:rPr lang="en-US" dirty="0" smtClean="0"/>
              <a:t> (k-NN): </a:t>
            </a:r>
          </a:p>
          <a:p>
            <a:pPr lvl="2"/>
            <a:r>
              <a:rPr lang="en-US" dirty="0" smtClean="0"/>
              <a:t>Extract local patterns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F297-A7E7-43AD-8DDC-789ECAA77990}" type="datetime1">
              <a:rPr lang="en-US" smtClean="0"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Jure Leskovec, Stanford C246: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876131" y="2686050"/>
            <a:ext cx="2844800" cy="3563937"/>
            <a:chOff x="3379" y="1162"/>
            <a:chExt cx="1792" cy="2245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r="15967" b="-313"/>
            <a:stretch>
              <a:fillRect/>
            </a:stretch>
          </p:blipFill>
          <p:spPr bwMode="auto">
            <a:xfrm>
              <a:off x="3379" y="1162"/>
              <a:ext cx="1792" cy="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4" y="2840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24" y="2115"/>
              <a:ext cx="227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70" y="1366"/>
              <a:ext cx="15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91401" y="2362200"/>
            <a:ext cx="1847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Global </a:t>
            </a:r>
            <a:r>
              <a:rPr lang="en-US" b="1" dirty="0">
                <a:solidFill>
                  <a:srgbClr val="008000"/>
                </a:solidFill>
              </a:rPr>
              <a:t>effects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463" y="3586162"/>
            <a:ext cx="1805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8000"/>
                </a:solidFill>
              </a:rPr>
              <a:t>Factorization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40210" y="4810125"/>
            <a:ext cx="11636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e-IL"/>
            </a:defPPr>
            <a:lvl1pPr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CF/NN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Long Tail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3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7"/>
            <a:ext cx="9144000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71671" y="6361952"/>
            <a:ext cx="2045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Source: Chris Anderson (2004)</a:t>
            </a:r>
          </a:p>
        </p:txBody>
      </p:sp>
      <p:pic>
        <p:nvPicPr>
          <p:cNvPr id="7" name="Picture 2" descr="Full-siz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106839"/>
            <a:ext cx="4343400" cy="1855817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124712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44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Online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4" descr="Full-siz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1104899"/>
            <a:ext cx="6477005" cy="2590803"/>
          </a:xfrm>
          <a:prstGeom prst="rect">
            <a:avLst/>
          </a:prstGeom>
          <a:noFill/>
        </p:spPr>
      </p:pic>
      <p:pic>
        <p:nvPicPr>
          <p:cNvPr id="67586" name="Picture 2" descr="Full-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210" y="3706853"/>
            <a:ext cx="5471581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634741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dirty="0" smtClean="0">
                <a:latin typeface="Arial" pitchFamily="34" charset="0"/>
                <a:cs typeface="Arial" pitchFamily="34" charset="0"/>
              </a:rPr>
              <a:t>Read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http://www.wired.com/wired/archive/12.10/tail.html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learn more!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Editorial and hand curated</a:t>
            </a:r>
          </a:p>
          <a:p>
            <a:pPr lvl="1"/>
            <a:r>
              <a:rPr lang="en-US" dirty="0" smtClean="0"/>
              <a:t>List of favorites</a:t>
            </a:r>
          </a:p>
          <a:p>
            <a:pPr lvl="1"/>
            <a:r>
              <a:rPr lang="en-US" dirty="0" smtClean="0"/>
              <a:t>Lists of “essential” items</a:t>
            </a:r>
            <a:endParaRPr lang="en-US" dirty="0"/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/>
              <a:t>Simple aggregates</a:t>
            </a:r>
          </a:p>
          <a:p>
            <a:pPr lvl="1" eaLnBrk="1" hangingPunct="1"/>
            <a:r>
              <a:rPr lang="en-US" dirty="0" smtClean="0"/>
              <a:t>Top 10, Most Popular, Recent Uploads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Tailored to individual users</a:t>
            </a:r>
          </a:p>
          <a:p>
            <a:pPr lvl="1" eaLnBrk="1" hangingPunct="1"/>
            <a:r>
              <a:rPr lang="en-US" dirty="0" smtClean="0"/>
              <a:t>Amazon, Netflix, …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</a:t>
            </a:r>
            <a:r>
              <a:rPr lang="en-US" dirty="0" smtClean="0"/>
              <a:t> = set of </a:t>
            </a:r>
            <a:r>
              <a:rPr lang="en-US" b="1" dirty="0" smtClean="0">
                <a:solidFill>
                  <a:schemeClr val="accent4"/>
                </a:solidFill>
              </a:rPr>
              <a:t>Customers</a:t>
            </a:r>
          </a:p>
          <a:p>
            <a:pPr eaLnBrk="1" hangingPunct="1"/>
            <a:r>
              <a:rPr lang="en-US" i="1" dirty="0" smtClean="0"/>
              <a:t>S</a:t>
            </a:r>
            <a:r>
              <a:rPr lang="en-US" dirty="0" smtClean="0"/>
              <a:t> = set of </a:t>
            </a:r>
            <a:r>
              <a:rPr lang="en-US" b="1" dirty="0" smtClean="0">
                <a:solidFill>
                  <a:schemeClr val="accent2"/>
                </a:solidFill>
              </a:rPr>
              <a:t>Items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3"/>
                </a:solidFill>
              </a:rPr>
              <a:t>Utility function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en-US" dirty="0" smtClean="0"/>
              <a:t>: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 smtClean="0">
                <a:latin typeface="cmsy10" pitchFamily="1" charset="0"/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 eaLnBrk="1" hangingPunct="1"/>
            <a:r>
              <a:rPr lang="en-US" i="1" dirty="0" smtClean="0"/>
              <a:t>R </a:t>
            </a:r>
            <a:r>
              <a:rPr lang="en-US" dirty="0" smtClean="0"/>
              <a:t>= set of ratings</a:t>
            </a:r>
          </a:p>
          <a:p>
            <a:pPr lvl="1" eaLnBrk="1" hangingPunct="1"/>
            <a:r>
              <a:rPr lang="en-US" i="1" dirty="0" smtClean="0"/>
              <a:t>R</a:t>
            </a:r>
            <a:r>
              <a:rPr lang="en-US" dirty="0" smtClean="0"/>
              <a:t> is a totally ordered set</a:t>
            </a:r>
          </a:p>
          <a:p>
            <a:pPr lvl="1" eaLnBrk="1" hangingPunct="1"/>
            <a:r>
              <a:rPr lang="en-US" dirty="0" smtClean="0"/>
              <a:t>e.g., 0-5 stars, real number in [0,1]</a:t>
            </a:r>
          </a:p>
          <a:p>
            <a:pPr eaLnBrk="1" hangingPunct="1">
              <a:buFont typeface="Wingdings" charset="2"/>
              <a:buNone/>
            </a:pPr>
            <a:endParaRPr lang="en-US" dirty="0" smtClean="0"/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Utility Matrix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65062"/>
              </p:ext>
            </p:extLst>
          </p:nvPr>
        </p:nvGraphicFramePr>
        <p:xfrm>
          <a:off x="2133600" y="2209800"/>
          <a:ext cx="4802188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4" imgW="1231560" imgH="888840" progId="Equation.3">
                  <p:embed/>
                </p:oleObj>
              </mc:Choice>
              <mc:Fallback>
                <p:oleObj name="Equation" r:id="rId4" imgW="1231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802188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17725" y="133508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16312" y="1335087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75187" y="1335087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22987" y="1335087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73112" y="2309812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73112" y="31480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73112" y="4138612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3112" y="4976812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136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im(x,y) = \frac{\sum_{s\in S_{xy}} (r_{xs}-\bar{r_{x}})(r_{ys}-\bar{r_{y}})} {\sqrt{\sum_{s\in S_{xy}}(r_{xs}-\bar{r_{x}})^2 (r_{ys}-\bar{r_{y}})^2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27173</TotalTime>
  <Words>2045</Words>
  <Application>Microsoft Office PowerPoint</Application>
  <PresentationFormat>On-screen Show (4:3)</PresentationFormat>
  <Paragraphs>741</Paragraphs>
  <Slides>40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Recommender Systems: Content-based Systems &amp; Collaborative Filtering</vt:lpstr>
      <vt:lpstr>Example: Recommender Systems</vt:lpstr>
      <vt:lpstr>Recommendations </vt:lpstr>
      <vt:lpstr>From Scarcity to Abundance</vt:lpstr>
      <vt:lpstr>The Long Tail</vt:lpstr>
      <vt:lpstr>Physical vs. Online</vt:lpstr>
      <vt:lpstr>Types of Recommendations</vt:lpstr>
      <vt:lpstr>Formal Model</vt:lpstr>
      <vt:lpstr>Utility Matrix</vt:lpstr>
      <vt:lpstr>Key Problems</vt:lpstr>
      <vt:lpstr>Gathering Ratings</vt:lpstr>
      <vt:lpstr>Extrapolating Utilities</vt:lpstr>
      <vt:lpstr>Content-based Recommendations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 Collaborative Filtering</vt:lpstr>
      <vt:lpstr>Collaborative Filtering</vt:lpstr>
      <vt:lpstr>Similar Users</vt:lpstr>
      <vt:lpstr>Similarity Metric</vt:lpstr>
      <vt:lpstr>Rating Predictions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Hybrid Methods</vt:lpstr>
      <vt:lpstr>Finding Similar Vectors</vt:lpstr>
      <vt:lpstr>Clustering Users and Items</vt:lpstr>
      <vt:lpstr>The Netflix Prize</vt:lpstr>
      <vt:lpstr>The Netflix Utility Matrix</vt:lpstr>
      <vt:lpstr>Utility Matrix: Evaluation</vt:lpstr>
      <vt:lpstr>BellKor Recommender System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1462</cp:revision>
  <cp:lastPrinted>2012-03-02T09:52:38Z</cp:lastPrinted>
  <dcterms:created xsi:type="dcterms:W3CDTF">2009-06-12T17:14:38Z</dcterms:created>
  <dcterms:modified xsi:type="dcterms:W3CDTF">2012-03-02T09:53:04Z</dcterms:modified>
</cp:coreProperties>
</file>