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2" r:id="rId3"/>
    <p:sldId id="303" r:id="rId4"/>
    <p:sldId id="304" r:id="rId5"/>
    <p:sldId id="305" r:id="rId6"/>
    <p:sldId id="338" r:id="rId7"/>
    <p:sldId id="306" r:id="rId8"/>
    <p:sldId id="307" r:id="rId9"/>
    <p:sldId id="34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39" r:id="rId19"/>
    <p:sldId id="340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42" r:id="rId39"/>
    <p:sldId id="335" r:id="rId40"/>
    <p:sldId id="336" r:id="rId41"/>
    <p:sldId id="33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00FF"/>
    <a:srgbClr val="FF0066"/>
    <a:srgbClr val="D60093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 autoAdjust="0"/>
    <p:restoredTop sz="91111" autoAdjust="0"/>
  </p:normalViewPr>
  <p:slideViewPr>
    <p:cSldViewPr>
      <p:cViewPr>
        <p:scale>
          <a:sx n="113" d="100"/>
          <a:sy n="113" d="100"/>
        </p:scale>
        <p:origin x="-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34" charset="-128"/>
              </a:rPr>
              <a:t>d/100</a:t>
            </a:r>
            <a:r>
              <a:rPr lang="en-US" baseline="0" dirty="0" smtClean="0">
                <a:ea typeface="ＭＳ Ｐゴシック" pitchFamily="34" charset="-128"/>
              </a:rPr>
              <a:t> appear </a:t>
            </a:r>
            <a:r>
              <a:rPr lang="en-US" baseline="0" dirty="0" smtClean="0">
                <a:ea typeface="ＭＳ Ｐゴシック" pitchFamily="34" charset="-128"/>
              </a:rPr>
              <a:t>twice</a:t>
            </a:r>
            <a:r>
              <a:rPr lang="en-US" dirty="0" smtClean="0">
                <a:ea typeface="ＭＳ Ｐゴシック" pitchFamily="34" charset="-128"/>
              </a:rPr>
              <a:t>:</a:t>
            </a:r>
            <a:r>
              <a:rPr lang="en-US" baseline="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1</a:t>
            </a:r>
            <a:r>
              <a:rPr lang="en-US" baseline="30000" dirty="0" smtClean="0">
                <a:ea typeface="ＭＳ Ｐゴシック" pitchFamily="34" charset="-128"/>
              </a:rPr>
              <a:t>st</a:t>
            </a:r>
            <a:r>
              <a:rPr lang="en-US" dirty="0" smtClean="0">
                <a:ea typeface="ＭＳ Ｐゴシック" pitchFamily="34" charset="-128"/>
              </a:rPr>
              <a:t> query gets sampled with prob. </a:t>
            </a:r>
            <a:r>
              <a:rPr lang="en-US" i="1" dirty="0" smtClean="0">
                <a:ea typeface="ＭＳ Ｐゴシック" pitchFamily="34" charset="-128"/>
              </a:rPr>
              <a:t>1/10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baseline="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2</a:t>
            </a:r>
            <a:r>
              <a:rPr lang="en-US" baseline="30000" dirty="0" smtClean="0">
                <a:ea typeface="ＭＳ Ｐゴシック" pitchFamily="34" charset="-128"/>
              </a:rPr>
              <a:t>nd</a:t>
            </a:r>
            <a:r>
              <a:rPr lang="en-US" dirty="0" smtClean="0">
                <a:ea typeface="ＭＳ Ｐゴシック" pitchFamily="34" charset="-128"/>
              </a:rPr>
              <a:t> also with </a:t>
            </a:r>
            <a:r>
              <a:rPr lang="en-US" i="1" dirty="0" smtClean="0">
                <a:ea typeface="ＭＳ Ｐゴシック" pitchFamily="34" charset="-128"/>
              </a:rPr>
              <a:t>1/10</a:t>
            </a:r>
            <a:r>
              <a:rPr lang="en-US" dirty="0" smtClean="0">
                <a:ea typeface="ＭＳ Ｐゴシック" pitchFamily="34" charset="-128"/>
              </a:rPr>
              <a:t>, there are d such queries:  </a:t>
            </a:r>
            <a:r>
              <a:rPr lang="en-US" i="1" dirty="0" smtClean="0">
                <a:ea typeface="ＭＳ Ｐゴシック" pitchFamily="34" charset="-128"/>
              </a:rPr>
              <a:t>d/100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>
                <a:ea typeface="ＭＳ Ｐゴシック" pitchFamily="34" charset="-128"/>
              </a:rPr>
              <a:t>18d/100</a:t>
            </a:r>
            <a:r>
              <a:rPr lang="en-US" i="0" baseline="0" dirty="0" smtClean="0">
                <a:ea typeface="ＭＳ Ｐゴシック" pitchFamily="34" charset="-128"/>
              </a:rPr>
              <a:t> appear once. 1/10 for first to get selection and 9/10 for the second to not get selected. And the other way around so 18d/100</a:t>
            </a:r>
            <a:endParaRPr lang="en-US" i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/>
              <a:t>The </a:t>
            </a:r>
            <a:r>
              <a:rPr lang="en-US" sz="1300" dirty="0"/>
              <a:t>rule for updating is as follows.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1. when a bit comes in, create a bucket of length 1 with the </a:t>
            </a:r>
            <a:r>
              <a:rPr lang="en-US" sz="1300" dirty="0" smtClean="0"/>
              <a:t>proper</a:t>
            </a:r>
            <a:r>
              <a:rPr lang="en-US" sz="1300" baseline="0" dirty="0" smtClean="0"/>
              <a:t> </a:t>
            </a:r>
            <a:r>
              <a:rPr lang="en-US" sz="1300" dirty="0" smtClean="0"/>
              <a:t>count </a:t>
            </a:r>
            <a:r>
              <a:rPr lang="en-US" sz="1300" dirty="0"/>
              <a:t>(0 or 1).</a:t>
            </a:r>
            <a:br>
              <a:rPr lang="en-US" sz="1300" dirty="0"/>
            </a:br>
            <a:r>
              <a:rPr lang="en-US" sz="1300" dirty="0"/>
              <a:t>2. If any level has 3 buckets:</a:t>
            </a:r>
            <a:br>
              <a:rPr lang="en-US" sz="1300" dirty="0"/>
            </a:br>
            <a:r>
              <a:rPr lang="en-US" sz="1300" dirty="0"/>
              <a:t>  a) add the rightmost two and create a bucket at the next higher</a:t>
            </a:r>
            <a:br>
              <a:rPr lang="en-US" sz="1300" dirty="0"/>
            </a:br>
            <a:r>
              <a:rPr lang="en-US" sz="1300" dirty="0"/>
              <a:t>level (twice the length) with that sum.</a:t>
            </a:r>
            <a:br>
              <a:rPr lang="en-US" sz="1300" dirty="0"/>
            </a:br>
            <a:r>
              <a:rPr lang="en-US" sz="1300" dirty="0"/>
              <a:t>  b) delete the leftmost two buckets, keeping only the rightmost of the three..</a:t>
            </a:r>
            <a:br>
              <a:rPr lang="en-US" sz="1300" dirty="0"/>
            </a:br>
            <a:r>
              <a:rPr lang="en-US" sz="1300" dirty="0"/>
              <a:t>3. Repeat (2) recursively for progressively higher levels.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1790-B34E-4993-A445-95D6F620CD7F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7348-3EB3-4473-9DFA-FE0776FD6B92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43A-1711-4B2C-B5D2-D5FE3A1BA42E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AAB5-B9E7-4298-A19B-1ACBDE6C8B43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1C8C-4CAB-487D-86E1-F3D94BCAB655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91B3-DFC4-4FF2-99DF-E5227FB9B4F5}" type="datetime1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CE15-2A83-4DC0-8773-0CBDF7CAD109}" type="datetime1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AF12-D97F-4D71-A8F7-7EAC597D6D00}" type="datetime1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2A5-EFFC-4FE3-A0A8-75B2EB5D9BC5}" type="datetime1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BE7-F8CF-40AB-8EEB-95B8F58F3C3A}" type="datetime1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643C-CB9C-408A-A31B-053256B66C7B}" type="datetime1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2BC8-C1CA-4FF3-AD28-D5E89089D86F}" type="datetime1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6106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Mining Data Streams </a:t>
            </a:r>
            <a:br>
              <a:rPr lang="en-US" sz="4800" dirty="0"/>
            </a:b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Sampling from a Data Stream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Since we can not store the entire stream, </a:t>
            </a:r>
            <a:br>
              <a:rPr lang="en-US" dirty="0" smtClean="0"/>
            </a:br>
            <a:r>
              <a:rPr lang="en-US" dirty="0" smtClean="0"/>
              <a:t>one obvious approach is to store a </a:t>
            </a:r>
            <a:r>
              <a:rPr lang="en-US" b="1" dirty="0" smtClean="0">
                <a:solidFill>
                  <a:schemeClr val="accent2"/>
                </a:solidFill>
              </a:rPr>
              <a:t>sample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Two different problems: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Sample a </a:t>
            </a:r>
            <a:r>
              <a:rPr lang="en-US" b="1" dirty="0" smtClean="0">
                <a:solidFill>
                  <a:schemeClr val="accent4"/>
                </a:solidFill>
                <a:ea typeface="ＭＳ Ｐゴシック" pitchFamily="34" charset="-128"/>
              </a:rPr>
              <a:t>fixed proportion</a:t>
            </a:r>
            <a:r>
              <a:rPr lang="en-US" dirty="0" smtClean="0">
                <a:ea typeface="ＭＳ Ｐゴシック" pitchFamily="34" charset="-128"/>
              </a:rPr>
              <a:t> of elements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 the stream (say 1 in 10)</a:t>
            </a:r>
          </a:p>
          <a:p>
            <a:pPr lvl="1"/>
            <a:r>
              <a:rPr lang="en-US" dirty="0"/>
              <a:t>Maintain a </a:t>
            </a:r>
            <a:r>
              <a:rPr lang="en-US" b="1" dirty="0">
                <a:solidFill>
                  <a:schemeClr val="accent4"/>
                </a:solidFill>
              </a:rPr>
              <a:t>random sample of fixed size </a:t>
            </a:r>
            <a:r>
              <a:rPr lang="en-US" dirty="0"/>
              <a:t>over a potentially infinite stream</a:t>
            </a:r>
          </a:p>
          <a:p>
            <a:pPr lvl="2"/>
            <a:r>
              <a:rPr lang="en-US" dirty="0" smtClean="0"/>
              <a:t>At any “time” </a:t>
            </a:r>
            <a:r>
              <a:rPr lang="en-US" i="1" dirty="0" smtClean="0"/>
              <a:t>n</a:t>
            </a:r>
            <a:r>
              <a:rPr lang="en-US" dirty="0" smtClean="0"/>
              <a:t> we would like a random sample of </a:t>
            </a:r>
            <a:r>
              <a:rPr lang="en-US" i="1" dirty="0" smtClean="0"/>
              <a:t>s</a:t>
            </a:r>
            <a:r>
              <a:rPr lang="en-US" dirty="0" smtClean="0"/>
              <a:t> elements</a:t>
            </a:r>
          </a:p>
          <a:p>
            <a:pPr lvl="3"/>
            <a:r>
              <a:rPr lang="en-US" dirty="0" smtClean="0"/>
              <a:t>For all k, each of </a:t>
            </a:r>
            <a:r>
              <a:rPr lang="en-US" i="1" dirty="0" smtClean="0"/>
              <a:t>n</a:t>
            </a:r>
            <a:r>
              <a:rPr lang="en-US" dirty="0" smtClean="0"/>
              <a:t> elements seen so far has equal prob. of being sampled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20F55C-4A6D-46CD-9BD6-781AD4E03E7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Sampling a Fixed Proportion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Problem 1: Sampling fixed proportion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Scenario:</a:t>
            </a:r>
            <a:r>
              <a:rPr lang="en-US" dirty="0" smtClean="0"/>
              <a:t> Search engine query stream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ea typeface="ＭＳ Ｐゴシック" pitchFamily="34" charset="-128"/>
              </a:rPr>
              <a:t>Stream of </a:t>
            </a:r>
            <a:r>
              <a:rPr lang="en-US" b="1" dirty="0" err="1" smtClean="0">
                <a:solidFill>
                  <a:schemeClr val="accent2"/>
                </a:solidFill>
                <a:ea typeface="ＭＳ Ｐゴシック" pitchFamily="34" charset="-128"/>
              </a:rPr>
              <a:t>tuples</a:t>
            </a:r>
            <a:r>
              <a:rPr lang="en-US" b="1" dirty="0" smtClean="0">
                <a:solidFill>
                  <a:schemeClr val="accent2"/>
                </a:solidFill>
                <a:ea typeface="ＭＳ Ｐゴシック" pitchFamily="34" charset="-128"/>
              </a:rPr>
              <a:t>:</a:t>
            </a:r>
            <a:r>
              <a:rPr lang="en-US" dirty="0" smtClean="0">
                <a:ea typeface="ＭＳ Ｐゴシック" pitchFamily="34" charset="-128"/>
              </a:rPr>
              <a:t> (user, query, time)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a typeface="ＭＳ Ｐゴシック" pitchFamily="34" charset="-128"/>
              </a:rPr>
              <a:t>Answer questions such as:</a:t>
            </a:r>
            <a:r>
              <a:rPr lang="en-US" dirty="0" smtClean="0">
                <a:ea typeface="ＭＳ Ｐゴシック" pitchFamily="34" charset="-128"/>
              </a:rPr>
              <a:t> How often did a user run the same query on two different days?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Have space to store 1/10</a:t>
            </a:r>
            <a:r>
              <a:rPr lang="en-US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of query stream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Naïve solution: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Generate a random integer in [0..9] for each query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Store the query if the integer is 0, otherwise discard  </a:t>
            </a:r>
          </a:p>
          <a:p>
            <a:endParaRPr lang="en-US" dirty="0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F71D2B-DD3B-423F-828A-39E9CD94619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Problem with Naïve </a:t>
            </a:r>
            <a:r>
              <a:rPr lang="en-US" dirty="0" smtClean="0"/>
              <a:t>A</a:t>
            </a:r>
            <a:r>
              <a:rPr lang="en-US" dirty="0" smtClean="0">
                <a:ea typeface="+mj-ea"/>
              </a:rPr>
              <a:t>pproach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 question: </a:t>
            </a:r>
            <a:r>
              <a:rPr lang="en-US" b="1" dirty="0" smtClean="0">
                <a:solidFill>
                  <a:schemeClr val="accent3"/>
                </a:solidFill>
              </a:rPr>
              <a:t>What fraction of queries by an average user are duplicates?</a:t>
            </a:r>
          </a:p>
          <a:p>
            <a:r>
              <a:rPr lang="en-US" dirty="0" smtClean="0"/>
              <a:t>Suppose each user issues </a:t>
            </a:r>
            <a:r>
              <a:rPr lang="en-US" i="1" dirty="0" smtClean="0"/>
              <a:t>s</a:t>
            </a:r>
            <a:r>
              <a:rPr lang="en-US" dirty="0" smtClean="0"/>
              <a:t> queries once and </a:t>
            </a:r>
            <a:r>
              <a:rPr lang="en-US" i="1" dirty="0" smtClean="0"/>
              <a:t>d</a:t>
            </a:r>
            <a:r>
              <a:rPr lang="en-US" dirty="0" smtClean="0"/>
              <a:t> queries twice (total of </a:t>
            </a:r>
            <a:r>
              <a:rPr lang="en-US" i="1" dirty="0" smtClean="0"/>
              <a:t>s</a:t>
            </a:r>
            <a:r>
              <a:rPr lang="en-US" dirty="0" smtClean="0"/>
              <a:t>+2</a:t>
            </a:r>
            <a:r>
              <a:rPr lang="en-US" i="1" dirty="0" smtClean="0"/>
              <a:t>d</a:t>
            </a:r>
            <a:r>
              <a:rPr lang="en-US" dirty="0" smtClean="0"/>
              <a:t> queries)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ea typeface="ＭＳ Ｐゴシック" pitchFamily="34" charset="-128"/>
              </a:rPr>
              <a:t>Correct answer: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/(</a:t>
            </a:r>
            <a:r>
              <a:rPr lang="en-US" i="1" dirty="0" err="1" smtClean="0">
                <a:ea typeface="ＭＳ Ｐゴシック" pitchFamily="34" charset="-128"/>
              </a:rPr>
              <a:t>s</a:t>
            </a:r>
            <a:r>
              <a:rPr lang="en-US" dirty="0" err="1" smtClean="0">
                <a:ea typeface="ＭＳ Ｐゴシック" pitchFamily="34" charset="-128"/>
              </a:rPr>
              <a:t>+</a:t>
            </a:r>
            <a:r>
              <a:rPr lang="en-US" i="1" dirty="0" err="1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Sample will contain </a:t>
            </a:r>
            <a:r>
              <a:rPr lang="en-US" i="1" dirty="0" smtClean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/10 of the singleton queries and 2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/10 of the duplicate queries at least once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But only 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/100 pairs of duplicates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d/100 = 1/10 * 1/10 * 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Of 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 “duplicates” </a:t>
            </a:r>
            <a:r>
              <a:rPr lang="en-US" i="1" dirty="0" smtClean="0">
                <a:ea typeface="ＭＳ Ｐゴシック" pitchFamily="34" charset="-128"/>
              </a:rPr>
              <a:t>18d/100</a:t>
            </a:r>
            <a:r>
              <a:rPr lang="en-US" dirty="0" smtClean="0">
                <a:ea typeface="ＭＳ Ｐゴシック" pitchFamily="34" charset="-128"/>
              </a:rPr>
              <a:t> appear once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18d/100 = ((1/10*9/10)+(9/10*1/10))*d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ea typeface="ＭＳ Ｐゴシック" pitchFamily="34" charset="-128"/>
              </a:rPr>
              <a:t>So the sample-based answer is: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/(10</a:t>
            </a:r>
            <a:r>
              <a:rPr lang="en-US" i="1" dirty="0" smtClean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+19</a:t>
            </a:r>
            <a:r>
              <a:rPr lang="en-US" i="1" dirty="0" smtClean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E6BFDC-6A93-4FDB-88E4-222467317FC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Solution: Sample Users</a:t>
            </a:r>
            <a:endParaRPr lang="en-US" dirty="0">
              <a:ea typeface="+mj-ea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1/10</a:t>
            </a:r>
            <a:r>
              <a:rPr lang="en-US" baseline="30000" dirty="0" smtClean="0"/>
              <a:t>th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2"/>
                </a:solidFill>
              </a:rPr>
              <a:t>users</a:t>
            </a:r>
            <a:r>
              <a:rPr lang="en-US" dirty="0" smtClean="0"/>
              <a:t> and take all their </a:t>
            </a:r>
            <a:br>
              <a:rPr lang="en-US" dirty="0" smtClean="0"/>
            </a:br>
            <a:r>
              <a:rPr lang="en-US" dirty="0" smtClean="0"/>
              <a:t>searches in the sample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a hash function that hashes the user name or user id uniformly into 10 buckets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4319D2-5152-45DB-A712-F2C46AA8F53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Generalized Solution</a:t>
            </a:r>
            <a:endParaRPr lang="en-US" dirty="0">
              <a:ea typeface="+mj-ea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Stream of </a:t>
            </a:r>
            <a:r>
              <a:rPr lang="en-US" b="1" dirty="0" err="1" smtClean="0">
                <a:solidFill>
                  <a:schemeClr val="accent3"/>
                </a:solidFill>
              </a:rPr>
              <a:t>tuples</a:t>
            </a:r>
            <a:r>
              <a:rPr lang="en-US" b="1" dirty="0" smtClean="0">
                <a:solidFill>
                  <a:schemeClr val="accent3"/>
                </a:solidFill>
              </a:rPr>
              <a:t> with keys: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Key is some subset of each </a:t>
            </a:r>
            <a:r>
              <a:rPr lang="en-US" dirty="0" err="1" smtClean="0">
                <a:ea typeface="ＭＳ Ｐゴシック" pitchFamily="34" charset="-128"/>
              </a:rPr>
              <a:t>tuple’s</a:t>
            </a:r>
            <a:r>
              <a:rPr lang="en-US" dirty="0" smtClean="0">
                <a:ea typeface="ＭＳ Ｐゴシック" pitchFamily="34" charset="-128"/>
              </a:rPr>
              <a:t> components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e.g., </a:t>
            </a:r>
            <a:r>
              <a:rPr lang="en-US" dirty="0" err="1" smtClean="0">
                <a:ea typeface="ＭＳ Ｐゴシック" pitchFamily="34" charset="-128"/>
              </a:rPr>
              <a:t>tuple</a:t>
            </a:r>
            <a:r>
              <a:rPr lang="en-US" dirty="0" smtClean="0">
                <a:ea typeface="ＭＳ Ｐゴシック" pitchFamily="34" charset="-128"/>
              </a:rPr>
              <a:t> is (user, search, time); key is </a:t>
            </a:r>
            <a:r>
              <a:rPr lang="en-US" dirty="0" smtClean="0">
                <a:solidFill>
                  <a:srgbClr val="60B5CC"/>
                </a:solidFill>
                <a:ea typeface="ＭＳ Ｐゴシック" pitchFamily="34" charset="-128"/>
              </a:rPr>
              <a:t>user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Choice of key depends on application</a:t>
            </a: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To get a sample of size </a:t>
            </a:r>
            <a:r>
              <a:rPr lang="en-US" b="1" i="1" dirty="0" smtClean="0">
                <a:solidFill>
                  <a:schemeClr val="accent4"/>
                </a:solidFill>
              </a:rPr>
              <a:t>a/b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Hash each </a:t>
            </a:r>
            <a:r>
              <a:rPr lang="en-US" dirty="0" err="1" smtClean="0">
                <a:ea typeface="ＭＳ Ｐゴシック" pitchFamily="34" charset="-128"/>
              </a:rPr>
              <a:t>tuple’s</a:t>
            </a:r>
            <a:r>
              <a:rPr lang="en-US" dirty="0" smtClean="0">
                <a:ea typeface="ＭＳ Ｐゴシック" pitchFamily="34" charset="-128"/>
              </a:rPr>
              <a:t> key uniformly into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dirty="0" smtClean="0">
                <a:ea typeface="ＭＳ Ｐゴシック" pitchFamily="34" charset="-128"/>
              </a:rPr>
              <a:t> buckets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Pick the </a:t>
            </a:r>
            <a:r>
              <a:rPr lang="en-US" dirty="0" err="1" smtClean="0">
                <a:ea typeface="ＭＳ Ｐゴシック" pitchFamily="34" charset="-128"/>
              </a:rPr>
              <a:t>tuple</a:t>
            </a:r>
            <a:r>
              <a:rPr lang="en-US" dirty="0" smtClean="0">
                <a:ea typeface="ＭＳ Ｐゴシック" pitchFamily="34" charset="-128"/>
              </a:rPr>
              <a:t> if its hash value is at most </a:t>
            </a:r>
            <a:r>
              <a:rPr lang="en-US" i="1" dirty="0" smtClean="0">
                <a:ea typeface="ＭＳ Ｐゴシック" pitchFamily="34" charset="-128"/>
              </a:rPr>
              <a:t>a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1"/>
            <a:endParaRPr lang="en-US" i="1" dirty="0" smtClean="0">
              <a:ea typeface="ＭＳ Ｐゴシック" pitchFamily="34" charset="-128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327432-9684-4190-96C7-F87A95A6C6B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Maintaining a fixed-size sample</a:t>
            </a:r>
            <a:endParaRPr lang="en-US" dirty="0">
              <a:ea typeface="+mj-ea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Problem </a:t>
            </a:r>
            <a:r>
              <a:rPr lang="en-US" b="1" dirty="0" smtClean="0">
                <a:solidFill>
                  <a:srgbClr val="7030A0"/>
                </a:solidFill>
              </a:rPr>
              <a:t>2: Fixed-size sample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Suppose we need to maintain a sample </a:t>
            </a:r>
            <a:r>
              <a:rPr lang="en-US" b="1" i="1" dirty="0" smtClean="0">
                <a:solidFill>
                  <a:schemeClr val="accent4"/>
                </a:solidFill>
              </a:rPr>
              <a:t>S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of size exactly </a:t>
            </a:r>
            <a:r>
              <a:rPr lang="en-US" b="1" i="1" dirty="0" smtClean="0">
                <a:solidFill>
                  <a:schemeClr val="accent4"/>
                </a:solidFill>
              </a:rPr>
              <a:t>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E.g., main memory size constraint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Why?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Don’t know length of stream in advance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fact, stream could be infinite</a:t>
            </a:r>
          </a:p>
          <a:p>
            <a:r>
              <a:rPr lang="en-US" dirty="0" smtClean="0"/>
              <a:t>Suppose at time </a:t>
            </a:r>
            <a:r>
              <a:rPr lang="en-US" i="1" dirty="0"/>
              <a:t>t</a:t>
            </a:r>
            <a:r>
              <a:rPr lang="en-US" dirty="0" smtClean="0"/>
              <a:t> we have seen </a:t>
            </a:r>
            <a:r>
              <a:rPr lang="en-US" i="1" dirty="0" smtClean="0"/>
              <a:t>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Ensure each item is in the sample </a:t>
            </a:r>
            <a:r>
              <a:rPr lang="en-US" i="1" dirty="0" smtClean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 with equal probability </a:t>
            </a:r>
            <a:r>
              <a:rPr lang="en-US" i="1" dirty="0" smtClean="0">
                <a:ea typeface="ＭＳ Ｐゴシック" pitchFamily="34" charset="-128"/>
              </a:rPr>
              <a:t>s/n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436852-1965-4142-AF0B-7B66A910AA2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Solution: Fixed Size Sample</a:t>
            </a:r>
            <a:endParaRPr lang="en-US" dirty="0">
              <a:ea typeface="+mj-ea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Algorithm:</a:t>
            </a:r>
          </a:p>
          <a:p>
            <a:pPr lvl="1"/>
            <a:r>
              <a:rPr lang="en-US" dirty="0" smtClean="0"/>
              <a:t>Store all the first </a:t>
            </a:r>
            <a:r>
              <a:rPr lang="en-US" i="1" dirty="0" smtClean="0"/>
              <a:t>s</a:t>
            </a:r>
            <a:r>
              <a:rPr lang="en-US" dirty="0" smtClean="0"/>
              <a:t> elements of the stream to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Suppose we have seen </a:t>
            </a:r>
            <a:r>
              <a:rPr lang="en-US" i="1" dirty="0" smtClean="0"/>
              <a:t>n-1</a:t>
            </a:r>
            <a:r>
              <a:rPr lang="en-US" dirty="0" smtClean="0"/>
              <a:t> elements, and now the </a:t>
            </a:r>
            <a:r>
              <a:rPr lang="en-US" i="1" dirty="0" smtClean="0"/>
              <a:t>n</a:t>
            </a:r>
            <a:r>
              <a:rPr lang="en-US" i="1" baseline="30000" dirty="0" smtClean="0"/>
              <a:t>th</a:t>
            </a:r>
            <a:r>
              <a:rPr lang="en-US" dirty="0" smtClean="0"/>
              <a:t> element arrives (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With probability </a:t>
            </a:r>
            <a:r>
              <a:rPr lang="en-US" i="1" dirty="0" smtClean="0">
                <a:ea typeface="ＭＳ Ｐゴシック" pitchFamily="34" charset="-128"/>
              </a:rPr>
              <a:t>s/n</a:t>
            </a:r>
            <a:r>
              <a:rPr lang="en-US" dirty="0" smtClean="0">
                <a:ea typeface="ＭＳ Ｐゴシック" pitchFamily="34" charset="-128"/>
              </a:rPr>
              <a:t>, pick the </a:t>
            </a:r>
            <a:r>
              <a:rPr lang="en-US" i="1" dirty="0" smtClean="0">
                <a:ea typeface="ＭＳ Ｐゴシック" pitchFamily="34" charset="-128"/>
              </a:rPr>
              <a:t>n</a:t>
            </a:r>
            <a:r>
              <a:rPr lang="en-US" i="1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element, else discard it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If we picked the </a:t>
            </a:r>
            <a:r>
              <a:rPr lang="en-US" i="1" dirty="0" smtClean="0">
                <a:ea typeface="ＭＳ Ｐゴシック" pitchFamily="34" charset="-128"/>
              </a:rPr>
              <a:t>n</a:t>
            </a:r>
            <a:r>
              <a:rPr lang="en-US" i="1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element, then it replaces one of the </a:t>
            </a:r>
            <a:r>
              <a:rPr lang="en-US" i="1" dirty="0" smtClean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 elements in the sample </a:t>
            </a:r>
            <a:r>
              <a:rPr lang="en-US" i="1" dirty="0" smtClean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, picked uniformly at random</a:t>
            </a: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Claim: </a:t>
            </a:r>
            <a:r>
              <a:rPr lang="en-US" dirty="0" smtClean="0"/>
              <a:t>This algorithm maintains a sample </a:t>
            </a:r>
            <a:r>
              <a:rPr lang="en-US" i="1" dirty="0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the desired property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C05299-F8A3-4ADC-8E8C-9EC7592EFD99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Proof: By Induction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We prove this by induction:</a:t>
            </a:r>
          </a:p>
          <a:p>
            <a:pPr lvl="1"/>
            <a:r>
              <a:rPr lang="en-US" dirty="0" smtClean="0"/>
              <a:t>Assume that after </a:t>
            </a:r>
            <a:r>
              <a:rPr lang="en-US" i="1" dirty="0" smtClean="0"/>
              <a:t>n</a:t>
            </a:r>
            <a:r>
              <a:rPr lang="en-US" dirty="0" smtClean="0"/>
              <a:t> elements, the sample contains each element seen so far with probability </a:t>
            </a:r>
            <a:r>
              <a:rPr lang="en-US" i="1" dirty="0" smtClean="0"/>
              <a:t>s/n</a:t>
            </a:r>
          </a:p>
          <a:p>
            <a:pPr lvl="1"/>
            <a:r>
              <a:rPr lang="en-US" dirty="0" smtClean="0"/>
              <a:t>We need to show that after seeing element </a:t>
            </a:r>
            <a:r>
              <a:rPr lang="en-US" i="1" dirty="0" smtClean="0"/>
              <a:t>n+1 </a:t>
            </a:r>
            <a:r>
              <a:rPr lang="en-US" dirty="0" smtClean="0"/>
              <a:t>the sample maintains the property</a:t>
            </a:r>
          </a:p>
          <a:p>
            <a:pPr lvl="2"/>
            <a:r>
              <a:rPr lang="en-US" dirty="0" smtClean="0"/>
              <a:t>Sample contains each </a:t>
            </a:r>
            <a:r>
              <a:rPr lang="en-US" dirty="0"/>
              <a:t>element seen so far with probability </a:t>
            </a:r>
            <a:r>
              <a:rPr lang="en-US" i="1" dirty="0"/>
              <a:t>s</a:t>
            </a:r>
            <a:r>
              <a:rPr lang="en-US" i="1" dirty="0" smtClean="0"/>
              <a:t>/(n+1)</a:t>
            </a:r>
            <a:endParaRPr lang="en-US" dirty="0" smtClean="0"/>
          </a:p>
          <a:p>
            <a:pPr lvl="1"/>
            <a:r>
              <a:rPr lang="en-US" dirty="0" smtClean="0"/>
              <a:t>Obviously, after we see n=s elements the sample has the wanted property</a:t>
            </a:r>
          </a:p>
          <a:p>
            <a:pPr lvl="2"/>
            <a:r>
              <a:rPr lang="en-US" dirty="0" smtClean="0"/>
              <a:t>Each out of n=s elements is in the sample with probability </a:t>
            </a:r>
            <a:r>
              <a:rPr lang="en-US" i="1" dirty="0" smtClean="0"/>
              <a:t>s/s = 1</a:t>
            </a:r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1E4ED3-02FB-4C85-87FC-6BF1EB7FF08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Proof: By Induction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i="1" dirty="0"/>
                  <a:t>n</a:t>
                </a:r>
                <a:r>
                  <a:rPr lang="en-US" dirty="0"/>
                  <a:t> elements, the sample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contains </a:t>
                </a:r>
                <a:r>
                  <a:rPr lang="en-US" dirty="0"/>
                  <a:t>each element seen so far with probability </a:t>
                </a:r>
                <a:r>
                  <a:rPr lang="en-US" i="1" dirty="0"/>
                  <a:t>s/n</a:t>
                </a:r>
              </a:p>
              <a:p>
                <a:r>
                  <a:rPr lang="en-US" dirty="0" smtClean="0"/>
                  <a:t>Now element </a:t>
                </a:r>
                <a:r>
                  <a:rPr lang="en-US" i="1" dirty="0" smtClean="0"/>
                  <a:t>n+1</a:t>
                </a:r>
                <a:r>
                  <a:rPr lang="en-US" dirty="0" smtClean="0"/>
                  <a:t> arrives</a:t>
                </a:r>
              </a:p>
              <a:p>
                <a:r>
                  <a:rPr lang="en-US" dirty="0" smtClean="0"/>
                  <a:t>For elements already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, probability of remaining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is:</a:t>
                </a:r>
              </a:p>
              <a:p>
                <a:pPr lvl="3"/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At time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tuples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were there with prob. s/n</a:t>
                </a:r>
              </a:p>
              <a:p>
                <a:r>
                  <a:rPr lang="en-US" dirty="0" smtClean="0"/>
                  <a:t>Time </a:t>
                </a:r>
                <a:r>
                  <a:rPr lang="en-US" i="1" dirty="0" smtClean="0"/>
                  <a:t>n</a:t>
                </a:r>
                <a:r>
                  <a:rPr lang="en-US" dirty="0" smtClean="0">
                    <a:sym typeface="Symbol"/>
                  </a:rPr>
                  <a:t></a:t>
                </a:r>
                <a:r>
                  <a:rPr lang="en-US" i="1" dirty="0" smtClean="0"/>
                  <a:t>n+1 </a:t>
                </a:r>
                <a:r>
                  <a:rPr lang="en-US" dirty="0" smtClean="0"/>
                  <a:t>tuple stayed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with prob. n/(n+1)</a:t>
                </a:r>
              </a:p>
              <a:p>
                <a:r>
                  <a:rPr lang="en-US" dirty="0" smtClean="0"/>
                  <a:t>So prob. tuple is in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at time </a:t>
                </a:r>
                <a:r>
                  <a:rPr lang="en-US" i="1" dirty="0" smtClean="0"/>
                  <a:t>n+1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3"/>
                <a:stretch>
                  <a:fillRect t="-56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dirty="0" smtClean="0"/>
              <a:t>Slides by Jure </a:t>
            </a:r>
            <a:r>
              <a:rPr lang="nn-NO" dirty="0" err="1" smtClean="0"/>
              <a:t>Leskovec</a:t>
            </a:r>
            <a:r>
              <a:rPr lang="nn-NO" dirty="0" smtClean="0"/>
              <a:t>: Mining Massive Datasets</a:t>
            </a:r>
            <a:endParaRPr lang="en-US" dirty="0"/>
          </a:p>
        </p:txBody>
      </p:sp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1E4ED3-02FB-4C85-87FC-6BF1EB7FF080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9046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02647"/>
              </p:ext>
            </p:extLst>
          </p:nvPr>
        </p:nvGraphicFramePr>
        <p:xfrm>
          <a:off x="1143000" y="3505200"/>
          <a:ext cx="60960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993900" imgH="368300" progId="Equation.3">
                  <p:embed/>
                </p:oleObj>
              </mc:Choice>
              <mc:Fallback>
                <p:oleObj name="Equation" r:id="rId4" imgW="1993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609600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1101" y="4645223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n+1 discarded</a:t>
            </a:r>
            <a:endParaRPr lang="en-US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1006" y="4582180"/>
            <a:ext cx="125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n+1 </a:t>
            </a:r>
            <a:b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 discarded</a:t>
            </a:r>
            <a:endParaRPr lang="en-US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6525" y="4572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in the </a:t>
            </a:r>
            <a:b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sample not picked</a:t>
            </a:r>
            <a:endParaRPr lang="en-US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 over a </a:t>
            </a:r>
            <a:br>
              <a:rPr lang="en-US" dirty="0" smtClean="0"/>
            </a:br>
            <a:r>
              <a:rPr lang="en-US" dirty="0" smtClean="0"/>
              <a:t>(long) Sliding Window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Data Streams</a:t>
            </a:r>
            <a:endParaRPr lang="en-US" dirty="0">
              <a:ea typeface="+mj-ea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many data mining situations, we know the entire data set in advance</a:t>
            </a:r>
          </a:p>
          <a:p>
            <a:endParaRPr lang="en-US" dirty="0" smtClean="0"/>
          </a:p>
          <a:p>
            <a:r>
              <a:rPr lang="en-US" dirty="0" smtClean="0"/>
              <a:t>Stream Management is important when the input rate is controlled </a:t>
            </a:r>
            <a:r>
              <a:rPr lang="en-US" b="1" dirty="0" smtClean="0">
                <a:solidFill>
                  <a:schemeClr val="accent3"/>
                </a:solidFill>
              </a:rPr>
              <a:t>externally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Google queries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Twitter or Facebook status updates</a:t>
            </a:r>
          </a:p>
          <a:p>
            <a:r>
              <a:rPr lang="en-US" dirty="0" smtClean="0">
                <a:ea typeface="ＭＳ Ｐゴシック" pitchFamily="34" charset="-128"/>
              </a:rPr>
              <a:t>We can think of the data as infinite and non-stationary (the distribution changes over time)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7DA49-2CF9-4B83-8117-D43327F1DE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Sliding Windows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useful model of stream processing is that queries are about a  </a:t>
            </a:r>
            <a:r>
              <a:rPr lang="en-US" b="1" i="1" dirty="0" smtClean="0">
                <a:solidFill>
                  <a:srgbClr val="FF0066"/>
                </a:solidFill>
              </a:rPr>
              <a:t>window</a:t>
            </a:r>
            <a:r>
              <a:rPr lang="en-US" dirty="0" smtClean="0"/>
              <a:t>  of length </a:t>
            </a:r>
            <a:r>
              <a:rPr lang="en-US" i="1" dirty="0" smtClean="0"/>
              <a:t>N</a:t>
            </a:r>
            <a:r>
              <a:rPr lang="en-US" dirty="0" smtClean="0"/>
              <a:t> – the </a:t>
            </a:r>
            <a:r>
              <a:rPr lang="en-US" i="1" dirty="0" smtClean="0"/>
              <a:t>N</a:t>
            </a:r>
            <a:r>
              <a:rPr lang="en-US" dirty="0" smtClean="0"/>
              <a:t>  most recent elements received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CC3300"/>
                </a:solidFill>
              </a:rPr>
              <a:t>Interesting case:</a:t>
            </a:r>
            <a:r>
              <a:rPr lang="en-US" b="1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is so large it cannot be stored in memory, or even on disk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Or, there are so many streams that windows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for all cannot be stored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C84513-8575-4D6B-8F8F-5BE12483FB4D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Window: 1 Stream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B45C78-772F-436B-B4B0-DD8DEC933A27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1910411" y="1658937"/>
            <a:ext cx="4878388" cy="381000"/>
            <a:chOff x="1200" y="528"/>
            <a:chExt cx="3073" cy="240"/>
          </a:xfrm>
        </p:grpSpPr>
        <p:sp>
          <p:nvSpPr>
            <p:cNvPr id="33808" name="Text Box 1026"/>
            <p:cNvSpPr txBox="1">
              <a:spLocks noChangeArrowheads="1"/>
            </p:cNvSpPr>
            <p:nvPr/>
          </p:nvSpPr>
          <p:spPr bwMode="auto">
            <a:xfrm>
              <a:off x="1200" y="528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q w e r t y u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o p a s d f g h j k l z x c v b n m</a:t>
              </a:r>
            </a:p>
          </p:txBody>
        </p:sp>
        <p:sp>
          <p:nvSpPr>
            <p:cNvPr id="33809" name="Rectangle 1027"/>
            <p:cNvSpPr>
              <a:spLocks noChangeArrowheads="1"/>
            </p:cNvSpPr>
            <p:nvPr/>
          </p:nvSpPr>
          <p:spPr bwMode="auto">
            <a:xfrm>
              <a:off x="2338" y="528"/>
              <a:ext cx="665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1903412" y="2649537"/>
            <a:ext cx="4878388" cy="381000"/>
            <a:chOff x="1200" y="1152"/>
            <a:chExt cx="3073" cy="240"/>
          </a:xfrm>
        </p:grpSpPr>
        <p:sp>
          <p:nvSpPr>
            <p:cNvPr id="33806" name="Text Box 1028"/>
            <p:cNvSpPr txBox="1">
              <a:spLocks noChangeArrowheads="1"/>
            </p:cNvSpPr>
            <p:nvPr/>
          </p:nvSpPr>
          <p:spPr bwMode="auto">
            <a:xfrm>
              <a:off x="1200" y="1152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q w e r t y u i o p a s d f g h j k l z x c v b n m</a:t>
              </a:r>
            </a:p>
          </p:txBody>
        </p:sp>
        <p:sp>
          <p:nvSpPr>
            <p:cNvPr id="33807" name="Rectangle 1031"/>
            <p:cNvSpPr>
              <a:spLocks noChangeArrowheads="1"/>
            </p:cNvSpPr>
            <p:nvPr/>
          </p:nvSpPr>
          <p:spPr bwMode="auto">
            <a:xfrm>
              <a:off x="2452" y="1152"/>
              <a:ext cx="624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039"/>
          <p:cNvGrpSpPr>
            <a:grpSpLocks/>
          </p:cNvGrpSpPr>
          <p:nvPr/>
        </p:nvGrpSpPr>
        <p:grpSpPr bwMode="auto">
          <a:xfrm>
            <a:off x="1905000" y="3640137"/>
            <a:ext cx="4878388" cy="381000"/>
            <a:chOff x="1200" y="1776"/>
            <a:chExt cx="3073" cy="240"/>
          </a:xfrm>
        </p:grpSpPr>
        <p:sp>
          <p:nvSpPr>
            <p:cNvPr id="33804" name="Text Box 1029"/>
            <p:cNvSpPr txBox="1">
              <a:spLocks noChangeArrowheads="1"/>
            </p:cNvSpPr>
            <p:nvPr/>
          </p:nvSpPr>
          <p:spPr bwMode="auto">
            <a:xfrm>
              <a:off x="1200" y="1776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q w e r t y u i o p a s d f g h j k l z x c v b n m</a:t>
              </a:r>
            </a:p>
          </p:txBody>
        </p:sp>
        <p:sp>
          <p:nvSpPr>
            <p:cNvPr id="33805" name="Rectangle 1032"/>
            <p:cNvSpPr>
              <a:spLocks noChangeArrowheads="1"/>
            </p:cNvSpPr>
            <p:nvPr/>
          </p:nvSpPr>
          <p:spPr bwMode="auto">
            <a:xfrm>
              <a:off x="2556" y="1776"/>
              <a:ext cx="648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1905000" y="4630737"/>
            <a:ext cx="4878388" cy="381000"/>
            <a:chOff x="1200" y="2400"/>
            <a:chExt cx="3073" cy="240"/>
          </a:xfrm>
        </p:grpSpPr>
        <p:sp>
          <p:nvSpPr>
            <p:cNvPr id="33802" name="Text Box 1030"/>
            <p:cNvSpPr txBox="1">
              <a:spLocks noChangeArrowheads="1"/>
            </p:cNvSpPr>
            <p:nvPr/>
          </p:nvSpPr>
          <p:spPr bwMode="auto">
            <a:xfrm>
              <a:off x="1200" y="2400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q w e r t y u i o p a s d f g h j k l z x c v b n m</a:t>
              </a:r>
            </a:p>
          </p:txBody>
        </p:sp>
        <p:sp>
          <p:nvSpPr>
            <p:cNvPr id="33803" name="Rectangle 1033"/>
            <p:cNvSpPr>
              <a:spLocks noChangeArrowheads="1"/>
            </p:cNvSpPr>
            <p:nvPr/>
          </p:nvSpPr>
          <p:spPr bwMode="auto">
            <a:xfrm>
              <a:off x="2691" y="2400"/>
              <a:ext cx="573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799" name="Text Box 1034"/>
          <p:cNvSpPr txBox="1">
            <a:spLocks noChangeArrowheads="1"/>
          </p:cNvSpPr>
          <p:nvPr/>
        </p:nvSpPr>
        <p:spPr bwMode="auto">
          <a:xfrm>
            <a:off x="3032125" y="5424487"/>
            <a:ext cx="2531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Future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0" name="Line 1035"/>
          <p:cNvSpPr>
            <a:spLocks noChangeShapeType="1"/>
          </p:cNvSpPr>
          <p:nvPr/>
        </p:nvSpPr>
        <p:spPr bwMode="auto">
          <a:xfrm flipH="1">
            <a:off x="2286000" y="5621337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801" name="Line 1036"/>
          <p:cNvSpPr>
            <a:spLocks noChangeShapeType="1"/>
          </p:cNvSpPr>
          <p:nvPr/>
        </p:nvSpPr>
        <p:spPr bwMode="auto">
          <a:xfrm>
            <a:off x="5486400" y="5621337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1447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42336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Counting Bits – (1)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Problem: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Given a stream of 0s and 1s</a:t>
            </a:r>
          </a:p>
          <a:p>
            <a:pPr lvl="1"/>
            <a:r>
              <a:rPr lang="en-US" dirty="0" smtClean="0"/>
              <a:t>Be prepared to answer queries of the form 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How many 1s are in the last </a:t>
            </a:r>
            <a:r>
              <a:rPr lang="en-US" b="1" i="1" dirty="0" smtClean="0">
                <a:solidFill>
                  <a:schemeClr val="accent3"/>
                </a:solidFill>
              </a:rPr>
              <a:t>k </a:t>
            </a:r>
            <a:r>
              <a:rPr lang="en-US" b="1" dirty="0" smtClean="0">
                <a:solidFill>
                  <a:schemeClr val="accent3"/>
                </a:solidFill>
              </a:rPr>
              <a:t> bits?</a:t>
            </a:r>
            <a:r>
              <a:rPr lang="en-US" dirty="0" smtClean="0"/>
              <a:t> where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Lucida Sans Unicode" pitchFamily="34" charset="0"/>
              </a:rPr>
              <a:t>≤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/>
              <a:t>N</a:t>
            </a:r>
            <a:endParaRPr lang="en-US" dirty="0" smtClean="0"/>
          </a:p>
          <a:p>
            <a:pPr lvl="8"/>
            <a:endParaRPr lang="en-US" dirty="0" smtClean="0">
              <a:solidFill>
                <a:srgbClr val="60B5CC"/>
              </a:solidFill>
            </a:endParaRPr>
          </a:p>
          <a:p>
            <a:r>
              <a:rPr lang="en-US" b="1" dirty="0" smtClean="0">
                <a:solidFill>
                  <a:srgbClr val="60B5CC"/>
                </a:solidFill>
              </a:rPr>
              <a:t>Obvious solution: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Store the most recent </a:t>
            </a:r>
            <a:r>
              <a:rPr lang="en-US" i="1" dirty="0" smtClean="0"/>
              <a:t>N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When new bit comes in, discard the </a:t>
            </a:r>
            <a:r>
              <a:rPr lang="en-US" i="1" dirty="0" smtClean="0">
                <a:ea typeface="ＭＳ Ｐゴシック" pitchFamily="34" charset="-128"/>
              </a:rPr>
              <a:t>N </a:t>
            </a:r>
            <a:r>
              <a:rPr lang="en-US" dirty="0" smtClean="0">
                <a:ea typeface="ＭＳ Ｐゴシック" pitchFamily="34" charset="-128"/>
              </a:rPr>
              <a:t>+1</a:t>
            </a:r>
            <a:r>
              <a:rPr lang="en-US" baseline="30000" dirty="0" smtClean="0">
                <a:ea typeface="ＭＳ Ｐゴシック" pitchFamily="34" charset="-128"/>
              </a:rPr>
              <a:t>st</a:t>
            </a:r>
            <a:r>
              <a:rPr lang="en-US" dirty="0" smtClean="0">
                <a:ea typeface="ＭＳ Ｐゴシック" pitchFamily="34" charset="-128"/>
              </a:rPr>
              <a:t>  bit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83680"/>
            <a:ext cx="733864" cy="27432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C712AB2-8114-4FCB-B7A2-38C7CC5158C4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1524000" y="5410200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1034"/>
          <p:cNvSpPr txBox="1">
            <a:spLocks noChangeArrowheads="1"/>
          </p:cNvSpPr>
          <p:nvPr/>
        </p:nvSpPr>
        <p:spPr bwMode="auto">
          <a:xfrm>
            <a:off x="2422525" y="5805487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      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Future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035"/>
          <p:cNvSpPr>
            <a:spLocks noChangeShapeType="1"/>
          </p:cNvSpPr>
          <p:nvPr/>
        </p:nvSpPr>
        <p:spPr bwMode="auto">
          <a:xfrm flipH="1">
            <a:off x="1676400" y="6002337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1036"/>
          <p:cNvSpPr>
            <a:spLocks noChangeShapeType="1"/>
          </p:cNvSpPr>
          <p:nvPr/>
        </p:nvSpPr>
        <p:spPr bwMode="auto">
          <a:xfrm>
            <a:off x="5715000" y="6002337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5127044" y="5404366"/>
            <a:ext cx="1197556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Counting Bits –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not get an exact answer without storing the entire window</a:t>
            </a:r>
          </a:p>
          <a:p>
            <a:pPr lvl="8"/>
            <a:endParaRPr lang="en-US" dirty="0" smtClean="0">
              <a:solidFill>
                <a:srgbClr val="CC330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Real Problem: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What if we cannot afford to store </a:t>
            </a:r>
            <a:r>
              <a:rPr lang="en-US" b="1" i="1" dirty="0" smtClean="0">
                <a:solidFill>
                  <a:schemeClr val="accent3"/>
                </a:solidFill>
              </a:rPr>
              <a:t>N</a:t>
            </a:r>
            <a:r>
              <a:rPr lang="en-US" b="1" dirty="0" smtClean="0">
                <a:solidFill>
                  <a:schemeClr val="accent3"/>
                </a:solidFill>
              </a:rPr>
              <a:t>  bits?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E.g., we’re processing 1 billion streams and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i="1" dirty="0" smtClean="0">
                <a:ea typeface="ＭＳ Ｐゴシック" pitchFamily="34" charset="-128"/>
              </a:rPr>
              <a:t>N </a:t>
            </a:r>
            <a:r>
              <a:rPr lang="en-US" dirty="0" smtClean="0">
                <a:ea typeface="ＭＳ Ｐゴシック" pitchFamily="34" charset="-128"/>
              </a:rPr>
              <a:t> = 1 billion</a:t>
            </a: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But we are happy with an approximate answer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BF1368-EA64-46CF-9A7F-3017837BBD43}" type="slidenum">
              <a:rPr lang="en-US"/>
              <a:pPr/>
              <a:t>23</a:t>
            </a:fld>
            <a:endParaRPr lang="en-US"/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3505200" y="4267200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1034"/>
          <p:cNvSpPr txBox="1">
            <a:spLocks noChangeArrowheads="1"/>
          </p:cNvSpPr>
          <p:nvPr/>
        </p:nvSpPr>
        <p:spPr bwMode="auto">
          <a:xfrm>
            <a:off x="4403725" y="4662487"/>
            <a:ext cx="228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Future</a:t>
            </a:r>
          </a:p>
        </p:txBody>
      </p:sp>
      <p:sp>
        <p:nvSpPr>
          <p:cNvPr id="9" name="Line 1035"/>
          <p:cNvSpPr>
            <a:spLocks noChangeShapeType="1"/>
          </p:cNvSpPr>
          <p:nvPr/>
        </p:nvSpPr>
        <p:spPr bwMode="auto">
          <a:xfrm flipH="1">
            <a:off x="3810000" y="4843104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0" name="Line 1036"/>
          <p:cNvSpPr>
            <a:spLocks noChangeShapeType="1"/>
          </p:cNvSpPr>
          <p:nvPr/>
        </p:nvSpPr>
        <p:spPr bwMode="auto">
          <a:xfrm>
            <a:off x="6553200" y="4843104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7105888" y="4267200"/>
            <a:ext cx="1187118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036377" y="4223082"/>
            <a:ext cx="1295400" cy="439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36377" y="4223082"/>
            <a:ext cx="1345623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attempt: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How many 1s are in the last </a:t>
            </a:r>
            <a:r>
              <a:rPr lang="en-US" b="1" i="1" dirty="0" smtClean="0">
                <a:solidFill>
                  <a:schemeClr val="accent3"/>
                </a:solidFill>
              </a:rPr>
              <a:t>N</a:t>
            </a:r>
            <a:r>
              <a:rPr lang="en-US" b="1" dirty="0" smtClean="0">
                <a:solidFill>
                  <a:schemeClr val="accent3"/>
                </a:solidFill>
              </a:rPr>
              <a:t> bits?</a:t>
            </a:r>
            <a:endParaRPr lang="en-US" b="1" dirty="0" smtClean="0"/>
          </a:p>
          <a:p>
            <a:r>
              <a:rPr lang="en-US" dirty="0" smtClean="0"/>
              <a:t>Simple solution that does not really solve our problem: </a:t>
            </a:r>
            <a:r>
              <a:rPr lang="en-US" b="1" dirty="0" smtClean="0">
                <a:solidFill>
                  <a:schemeClr val="accent2"/>
                </a:solidFill>
              </a:rPr>
              <a:t>Uniformity assumption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Maintain 2 counters: </a:t>
            </a:r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: number of 1s </a:t>
            </a:r>
          </a:p>
          <a:p>
            <a:pPr lvl="1"/>
            <a:r>
              <a:rPr lang="en-US" i="1" dirty="0" smtClean="0"/>
              <a:t>Z</a:t>
            </a:r>
            <a:r>
              <a:rPr lang="en-US" dirty="0" smtClean="0"/>
              <a:t>: number of 0s so far</a:t>
            </a:r>
          </a:p>
          <a:p>
            <a:r>
              <a:rPr lang="en-US" dirty="0" smtClean="0"/>
              <a:t>How many 1s are in the last N bits? </a:t>
            </a:r>
            <a:r>
              <a:rPr lang="en-US" dirty="0" smtClean="0">
                <a:solidFill>
                  <a:schemeClr val="accent3"/>
                </a:solidFill>
              </a:rPr>
              <a:t>N∙S/(S+Z)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But, what if stream is non-uniform?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What if distribution changes over time?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996783"/>
            <a:ext cx="897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0 1 0 0 1 1 1 0 0 0 1 0 1 0 0 1 0 0 0 1 0 1 1 0 1 1 0 1 1 1 0 0 1 0 1 0 1 1 0 0 1 1 0 1 0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50388" y="2723733"/>
            <a:ext cx="5410200" cy="369332"/>
            <a:chOff x="3429000" y="3443287"/>
            <a:chExt cx="5410200" cy="369332"/>
          </a:xfrm>
        </p:grpSpPr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5622925" y="34432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3429000" y="3640137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6019800" y="3640137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43624" y="3242846"/>
            <a:ext cx="3395576" cy="338554"/>
            <a:chOff x="125499" y="3505200"/>
            <a:chExt cx="3395576" cy="338554"/>
          </a:xfrm>
        </p:grpSpPr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284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Past              </a:t>
              </a:r>
              <a:r>
                <a:rPr lang="en-US" sz="16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16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Future</a:t>
              </a:r>
            </a:p>
          </p:txBody>
        </p:sp>
        <p:sp>
          <p:nvSpPr>
            <p:cNvPr id="13" name="Line 1035"/>
            <p:cNvSpPr>
              <a:spLocks noChangeShapeType="1"/>
            </p:cNvSpPr>
            <p:nvPr/>
          </p:nvSpPr>
          <p:spPr bwMode="auto">
            <a:xfrm flipH="1">
              <a:off x="125499" y="3678988"/>
              <a:ext cx="685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2911475" y="3702050"/>
              <a:ext cx="609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9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DGIM </a:t>
            </a:r>
            <a:r>
              <a:rPr lang="en-US" dirty="0">
                <a:ea typeface="+mj-ea"/>
              </a:rPr>
              <a:t>Method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O(log</a:t>
            </a:r>
            <a:r>
              <a:rPr lang="en-US" baseline="30000" dirty="0" smtClean="0"/>
              <a:t>2</a:t>
            </a:r>
            <a:r>
              <a:rPr lang="en-US" i="1" dirty="0" smtClean="0"/>
              <a:t>N </a:t>
            </a:r>
            <a:r>
              <a:rPr lang="en-US" dirty="0" smtClean="0"/>
              <a:t>) bits per stream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Gives approximate answer, never off by more than 50%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Error factor can be reduced to any fraction &gt; 0, with more complicated algorithm and proportionally more stored bits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F6139A-3E36-447F-BBA2-E04EE5A11927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014" y="0"/>
            <a:ext cx="31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[</a:t>
            </a:r>
            <a:r>
              <a:rPr lang="en-US" dirty="0" err="1" smtClean="0"/>
              <a:t>Datar</a:t>
            </a:r>
            <a:r>
              <a:rPr lang="en-US" dirty="0" smtClean="0"/>
              <a:t>, </a:t>
            </a:r>
            <a:r>
              <a:rPr lang="en-US" dirty="0" err="1" smtClean="0"/>
              <a:t>Gionis</a:t>
            </a:r>
            <a:r>
              <a:rPr lang="en-US" dirty="0" smtClean="0"/>
              <a:t>, </a:t>
            </a:r>
            <a:r>
              <a:rPr lang="en-US" dirty="0" err="1" smtClean="0"/>
              <a:t>Indyk</a:t>
            </a:r>
            <a:r>
              <a:rPr lang="en-US" dirty="0" smtClean="0"/>
              <a:t>, </a:t>
            </a:r>
            <a:r>
              <a:rPr lang="en-US" dirty="0" err="1" smtClean="0"/>
              <a:t>Motwani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Idea: Exponential Windows</a:t>
            </a:r>
            <a:endParaRPr lang="en-US" dirty="0">
              <a:ea typeface="+mj-ea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Solution that doesn’t (quite) work:</a:t>
            </a:r>
          </a:p>
          <a:p>
            <a:pPr lvl="1"/>
            <a:r>
              <a:rPr lang="en-US" dirty="0" smtClean="0"/>
              <a:t>Summarize exponentially increasing regions of the stream, looking backward</a:t>
            </a:r>
          </a:p>
          <a:p>
            <a:pPr lvl="1"/>
            <a:r>
              <a:rPr lang="en-US" dirty="0" smtClean="0"/>
              <a:t>Drop small regions if they begin at the same point as a larger region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93C58E-F09B-43A6-900F-988651215D97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5468937"/>
            <a:ext cx="897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0 1 0 0 1 1 1 0 0 0 1 0 1 0 0 1 0 0 0 1 0 1 1 0 1 1 0 1 1 1 0 0 1 0 1 0 1 1 0 0 1 1 0 1 0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622925" y="5729287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3429000" y="5926137"/>
            <a:ext cx="2209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019800" y="5926137"/>
            <a:ext cx="28194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16433" y="4320526"/>
            <a:ext cx="1981200" cy="366713"/>
            <a:chOff x="1371600" y="3868737"/>
            <a:chExt cx="1981200" cy="366713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371600" y="4021137"/>
              <a:ext cx="7620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667000" y="4021137"/>
              <a:ext cx="685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286000" y="3868737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?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5400" y="3944937"/>
            <a:ext cx="7620000" cy="1524000"/>
            <a:chOff x="1295400" y="3487737"/>
            <a:chExt cx="7620000" cy="1524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763000" y="4706937"/>
              <a:ext cx="152400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534400" y="4706937"/>
              <a:ext cx="152400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348634" y="4402137"/>
              <a:ext cx="338166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942834" y="4402137"/>
              <a:ext cx="341322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37034" y="4097337"/>
              <a:ext cx="747121" cy="30480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781800" y="4097337"/>
              <a:ext cx="685800" cy="30480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943600" y="3792537"/>
              <a:ext cx="1524000" cy="304800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419600" y="3487737"/>
              <a:ext cx="3048000" cy="3048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295400" y="3487737"/>
              <a:ext cx="3048000" cy="3048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04261" y="5983069"/>
            <a:ext cx="63775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can construct the count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last 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bits, except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are not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sure how many of the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last 6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are included.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5" y="4495800"/>
            <a:ext cx="18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Window of width 16 has 6 1s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3400" y="4114800"/>
            <a:ext cx="2143483" cy="4397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6" grpId="0" animBg="1"/>
      <p:bldP spid="21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US" dirty="0"/>
              <a:t>Good?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Stores only O(log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i="1" dirty="0">
                <a:solidFill>
                  <a:schemeClr val="accent4"/>
                </a:solidFill>
              </a:rPr>
              <a:t>N</a:t>
            </a:r>
            <a:r>
              <a:rPr lang="en-US" b="1" dirty="0">
                <a:solidFill>
                  <a:schemeClr val="accent4"/>
                </a:solidFill>
              </a:rPr>
              <a:t> ) </a:t>
            </a:r>
            <a:r>
              <a:rPr lang="en-US" b="1" dirty="0" smtClean="0">
                <a:solidFill>
                  <a:schemeClr val="accent4"/>
                </a:solidFill>
              </a:rPr>
              <a:t>bits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O(log </a:t>
            </a:r>
            <a:r>
              <a:rPr lang="en-US" i="1" dirty="0"/>
              <a:t>N</a:t>
            </a:r>
            <a:r>
              <a:rPr lang="en-US" dirty="0"/>
              <a:t> ) counts of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  bits </a:t>
            </a:r>
            <a:r>
              <a:rPr lang="en-US" dirty="0" smtClean="0"/>
              <a:t>each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Easy </a:t>
            </a:r>
            <a:r>
              <a:rPr lang="en-US" b="1" dirty="0">
                <a:solidFill>
                  <a:schemeClr val="accent4"/>
                </a:solidFill>
              </a:rPr>
              <a:t>update as more bits </a:t>
            </a:r>
            <a:r>
              <a:rPr lang="en-US" b="1" dirty="0" smtClean="0">
                <a:solidFill>
                  <a:schemeClr val="accent4"/>
                </a:solidFill>
              </a:rPr>
              <a:t>enter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in count no greater than the number of </a:t>
            </a:r>
            <a:r>
              <a:rPr lang="en-US" dirty="0" smtClean="0"/>
              <a:t>1s </a:t>
            </a:r>
            <a:r>
              <a:rPr lang="en-US" dirty="0"/>
              <a:t>in the “unknown”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CAC8-D4C0-4FDF-ADD7-3ED0EC052452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Not So Good?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the </a:t>
            </a:r>
            <a:r>
              <a:rPr lang="en-US" dirty="0" smtClean="0"/>
              <a:t>1s </a:t>
            </a:r>
            <a:r>
              <a:rPr lang="en-US" dirty="0"/>
              <a:t>are fairly evenly distributed, the error due to the unknown region is small – no more than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But </a:t>
            </a:r>
            <a:r>
              <a:rPr lang="en-US" dirty="0"/>
              <a:t>it could be that all the </a:t>
            </a:r>
            <a:r>
              <a:rPr lang="en-US" dirty="0" smtClean="0"/>
              <a:t>1s </a:t>
            </a:r>
            <a:r>
              <a:rPr lang="en-US" dirty="0"/>
              <a:t>are in the unknown area at the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In </a:t>
            </a:r>
            <a:r>
              <a:rPr lang="en-US" dirty="0"/>
              <a:t>that case, </a:t>
            </a:r>
            <a:r>
              <a:rPr lang="en-US" dirty="0">
                <a:solidFill>
                  <a:schemeClr val="accent3"/>
                </a:solidFill>
              </a:rPr>
              <a:t>the error is </a:t>
            </a:r>
            <a:r>
              <a:rPr lang="en-US" dirty="0" smtClean="0">
                <a:solidFill>
                  <a:schemeClr val="accent3"/>
                </a:solidFill>
              </a:rPr>
              <a:t>unbounded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0106-F273-4E89-BE42-DB66D66EE188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4724400"/>
            <a:ext cx="8970963" cy="2175964"/>
            <a:chOff x="0" y="4572000"/>
            <a:chExt cx="8970963" cy="2175964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0" y="6096000"/>
              <a:ext cx="89709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0 1 0 0 1 1 1 0 0 0 1 0 1 0 0 1 0 0 0 1 0 1 1 0 1 1 0 1 1 1 0 0 1 0 1 0 1 1 0 0 1 1 0 1 0</a:t>
              </a: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5622925" y="6378632"/>
              <a:ext cx="3401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3429000" y="6553200"/>
              <a:ext cx="2209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6019800" y="6553200"/>
              <a:ext cx="28194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6433" y="4947589"/>
              <a:ext cx="1981200" cy="366713"/>
              <a:chOff x="1371600" y="3868737"/>
              <a:chExt cx="1981200" cy="366713"/>
            </a:xfrm>
          </p:grpSpPr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 flipH="1">
                <a:off x="1371600" y="4021137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>
                <a:off x="2667000" y="4021137"/>
                <a:ext cx="685800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2286000" y="3868737"/>
                <a:ext cx="2921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?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95400" y="4572000"/>
              <a:ext cx="7620000" cy="1524000"/>
              <a:chOff x="1295400" y="3487737"/>
              <a:chExt cx="7620000" cy="1524000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8763000" y="4706937"/>
                <a:ext cx="152400" cy="3048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8534400" y="4706937"/>
                <a:ext cx="152400" cy="3048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8348634" y="4402137"/>
                <a:ext cx="338166" cy="3048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942834" y="4402137"/>
                <a:ext cx="341322" cy="3048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7537034" y="4097337"/>
                <a:ext cx="747121" cy="30480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6781800" y="4097337"/>
                <a:ext cx="685800" cy="30480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5943600" y="3792537"/>
                <a:ext cx="1524000" cy="304800"/>
              </a:xfrm>
              <a:prstGeom prst="rect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4419600" y="3487737"/>
                <a:ext cx="3048000" cy="304800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1295400" y="3487737"/>
                <a:ext cx="3048000" cy="304800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5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Fixup</a:t>
            </a:r>
            <a:r>
              <a:rPr lang="en-US" dirty="0" smtClean="0"/>
              <a:t>: DGIM method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summarizing fixed-length blocks, summarize blocks with specific </a:t>
            </a:r>
            <a:r>
              <a:rPr lang="en-US" dirty="0" smtClean="0"/>
              <a:t>number of 1s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 the block </a:t>
            </a:r>
            <a:r>
              <a:rPr lang="en-US" dirty="0" smtClean="0"/>
              <a:t>“</a:t>
            </a:r>
            <a:r>
              <a:rPr lang="en-US" i="1" dirty="0" smtClean="0">
                <a:solidFill>
                  <a:srgbClr val="FF0066"/>
                </a:solidFill>
              </a:rPr>
              <a:t>sizes</a:t>
            </a:r>
            <a:r>
              <a:rPr lang="en-US" dirty="0" smtClean="0"/>
              <a:t>” </a:t>
            </a:r>
            <a:r>
              <a:rPr lang="en-US" dirty="0"/>
              <a:t>(number of </a:t>
            </a:r>
            <a:r>
              <a:rPr lang="en-US" dirty="0" smtClean="0"/>
              <a:t>1s</a:t>
            </a:r>
            <a:r>
              <a:rPr lang="en-US" dirty="0"/>
              <a:t>) increase </a:t>
            </a:r>
            <a:r>
              <a:rPr lang="en-US" dirty="0" smtClean="0"/>
              <a:t>exponentially</a:t>
            </a:r>
          </a:p>
          <a:p>
            <a:pPr lvl="8"/>
            <a:endParaRPr lang="en-US" dirty="0"/>
          </a:p>
          <a:p>
            <a:r>
              <a:rPr lang="en-US" dirty="0"/>
              <a:t>When there are few </a:t>
            </a:r>
            <a:r>
              <a:rPr lang="en-US" dirty="0" smtClean="0"/>
              <a:t>1s </a:t>
            </a:r>
            <a:r>
              <a:rPr lang="en-US" dirty="0"/>
              <a:t>in the window, block sizes stay small, so errors are </a:t>
            </a:r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A1E-7015-4257-A584-04E87D87572B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6200" y="5029200"/>
            <a:ext cx="9097965" cy="369888"/>
            <a:chOff x="-6" y="2400"/>
            <a:chExt cx="5731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5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2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9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6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5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1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0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84651" y="5702414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923926" y="5867400"/>
            <a:ext cx="3276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1526" y="5867400"/>
            <a:ext cx="441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7014" y="0"/>
            <a:ext cx="31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Datar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Gionis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Indyk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Motwani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Stream Model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tuples</a:t>
            </a:r>
            <a:r>
              <a:rPr lang="en-US" dirty="0" smtClean="0"/>
              <a:t> enter at a rapid rate, at one or more input ports (i.e., streams)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system cannot store the entire stream accessibly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How do you make critical calculations about the stream using a limited amount of (secondary) memory?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C7A86E-5A85-4CD8-879F-81FF638CA5F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DGIM: Timestamps</a:t>
            </a:r>
            <a:endParaRPr lang="en-US" dirty="0">
              <a:ea typeface="+mj-ea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bit in the stream has a </a:t>
            </a:r>
            <a:r>
              <a:rPr lang="en-US" i="1" dirty="0" smtClean="0">
                <a:solidFill>
                  <a:srgbClr val="FF0066"/>
                </a:solidFill>
              </a:rPr>
              <a:t>timestamp</a:t>
            </a:r>
            <a:r>
              <a:rPr lang="en-US" dirty="0" smtClean="0"/>
              <a:t>, starting 1, 2, …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Record timestamps modulo </a:t>
            </a:r>
            <a:r>
              <a:rPr lang="en-US" i="1" dirty="0" smtClean="0"/>
              <a:t>N</a:t>
            </a:r>
            <a:r>
              <a:rPr lang="en-US" dirty="0" smtClean="0"/>
              <a:t>  (the window size), so we can represent any </a:t>
            </a:r>
            <a:r>
              <a:rPr lang="en-US" dirty="0" smtClean="0">
                <a:solidFill>
                  <a:srgbClr val="33CC33"/>
                </a:solidFill>
              </a:rPr>
              <a:t>relevant</a:t>
            </a:r>
            <a:r>
              <a:rPr lang="en-US" dirty="0" smtClean="0"/>
              <a:t> timestamp in O(log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 bits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222E59-ECD0-4669-8E55-349CD20D228F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DGIM: Buckets</a:t>
            </a:r>
            <a:endParaRPr lang="en-US" dirty="0">
              <a:ea typeface="+mj-ea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A </a:t>
            </a:r>
            <a:r>
              <a:rPr lang="en-US" i="1" dirty="0" smtClean="0">
                <a:solidFill>
                  <a:srgbClr val="FF0066"/>
                </a:solidFill>
              </a:rPr>
              <a:t>bucket</a:t>
            </a:r>
            <a:r>
              <a:rPr lang="en-US" dirty="0" smtClean="0"/>
              <a:t>  in the DGIM method is a record consisting of: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The timestamp of its end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[O(log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) bits]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The number of 1s between its beginning and end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[O(log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log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) bits]</a:t>
            </a:r>
          </a:p>
          <a:p>
            <a:pPr marL="2490216" lvl="8" indent="-533400">
              <a:buFont typeface="Monotype Sorts" pitchFamily="-107" charset="2"/>
              <a:buAutoNum type="arabicPeriod"/>
            </a:pPr>
            <a:endParaRPr lang="en-US" dirty="0" smtClean="0">
              <a:ea typeface="ＭＳ Ｐゴシック" pitchFamily="34" charset="-128"/>
            </a:endParaRPr>
          </a:p>
          <a:p>
            <a:pPr marL="609600" indent="-609600"/>
            <a:r>
              <a:rPr lang="en-US" b="1" dirty="0" smtClean="0">
                <a:solidFill>
                  <a:srgbClr val="33CC33"/>
                </a:solidFill>
              </a:rPr>
              <a:t>Constraint on buckets: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Number of 1s must be a power of 2</a:t>
            </a:r>
          </a:p>
          <a:p>
            <a:pPr marL="902208" lvl="1" indent="-609600"/>
            <a:r>
              <a:rPr lang="en-US" dirty="0" smtClean="0">
                <a:ea typeface="ＭＳ Ｐゴシック" pitchFamily="34" charset="-128"/>
              </a:rPr>
              <a:t>That explains the O(log </a:t>
            </a:r>
            <a:r>
              <a:rPr lang="en-US" dirty="0" err="1" smtClean="0">
                <a:ea typeface="ＭＳ Ｐゴシック" pitchFamily="34" charset="-128"/>
              </a:rPr>
              <a:t>log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smtClean="0">
                <a:ea typeface="ＭＳ Ｐゴシック" pitchFamily="34" charset="-128"/>
              </a:rPr>
              <a:t>N)</a:t>
            </a:r>
            <a:r>
              <a:rPr lang="en-US" dirty="0" smtClean="0">
                <a:ea typeface="ＭＳ Ｐゴシック" pitchFamily="34" charset="-128"/>
              </a:rPr>
              <a:t>  in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826659-63FF-4646-9523-90AB881C476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7630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Representing</a:t>
            </a:r>
            <a:r>
              <a:rPr lang="en-US" dirty="0">
                <a:ea typeface="+mj-ea"/>
              </a:rPr>
              <a:t> a Stream by Buckets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Either </a:t>
            </a:r>
            <a:r>
              <a:rPr lang="en-US" dirty="0" smtClean="0">
                <a:solidFill>
                  <a:schemeClr val="accent3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3"/>
                </a:solidFill>
              </a:rPr>
              <a:t>two</a:t>
            </a:r>
            <a:r>
              <a:rPr lang="en-US" dirty="0" smtClean="0"/>
              <a:t> buckets with the same power-of-2 number of 1s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Buckets do not overlap in timestamps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Buckets are sorted by size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Earlier buckets are not smaller than later buckets</a:t>
            </a: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/>
              <a:t>Buckets disappear when their </a:t>
            </a:r>
            <a:br>
              <a:rPr lang="en-US" dirty="0" smtClean="0"/>
            </a:br>
            <a:r>
              <a:rPr lang="en-US" dirty="0" smtClean="0"/>
              <a:t>end-time is &gt; </a:t>
            </a:r>
            <a:r>
              <a:rPr lang="en-US" i="1" dirty="0" smtClean="0"/>
              <a:t>N</a:t>
            </a:r>
            <a:r>
              <a:rPr lang="en-US" dirty="0" smtClean="0"/>
              <a:t>  time units in the past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418B3B-5EF8-4C0D-8894-957D2846483A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</a:t>
            </a:r>
            <a:r>
              <a:rPr lang="en-US" dirty="0" err="1">
                <a:ea typeface="+mj-ea"/>
              </a:rPr>
              <a:t>Bucketized</a:t>
            </a:r>
            <a:r>
              <a:rPr lang="en-US" dirty="0">
                <a:ea typeface="+mj-ea"/>
              </a:rPr>
              <a:t> Stream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850B7C-C16F-413A-9012-C62F3E88417E}" type="slidenum">
              <a:rPr lang="en-US"/>
              <a:pPr/>
              <a:t>33</a:t>
            </a:fld>
            <a:endParaRPr lang="en-US"/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4098925" y="4433887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9942" name="Line 17"/>
          <p:cNvSpPr>
            <a:spLocks noChangeShapeType="1"/>
          </p:cNvSpPr>
          <p:nvPr/>
        </p:nvSpPr>
        <p:spPr bwMode="auto">
          <a:xfrm flipH="1">
            <a:off x="838200" y="4648200"/>
            <a:ext cx="3276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8"/>
          <p:cNvSpPr>
            <a:spLocks noChangeShapeType="1"/>
          </p:cNvSpPr>
          <p:nvPr/>
        </p:nvSpPr>
        <p:spPr bwMode="auto">
          <a:xfrm>
            <a:off x="4495800" y="4648200"/>
            <a:ext cx="441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 flipH="1">
            <a:off x="8305800" y="3124200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85344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73914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39947" name="Line 23"/>
          <p:cNvSpPr>
            <a:spLocks noChangeShapeType="1"/>
          </p:cNvSpPr>
          <p:nvPr/>
        </p:nvSpPr>
        <p:spPr bwMode="auto">
          <a:xfrm>
            <a:off x="78486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3246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39949" name="Line 25"/>
          <p:cNvSpPr>
            <a:spLocks noChangeShapeType="1"/>
          </p:cNvSpPr>
          <p:nvPr/>
        </p:nvSpPr>
        <p:spPr bwMode="auto">
          <a:xfrm flipH="1">
            <a:off x="6324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6705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 Box 27"/>
          <p:cNvSpPr txBox="1">
            <a:spLocks noChangeArrowheads="1"/>
          </p:cNvSpPr>
          <p:nvPr/>
        </p:nvSpPr>
        <p:spPr bwMode="auto">
          <a:xfrm>
            <a:off x="37338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 flipH="1">
            <a:off x="2971800" y="3124200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4114800" y="3124200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30"/>
          <p:cNvSpPr txBox="1">
            <a:spLocks noChangeArrowheads="1"/>
          </p:cNvSpPr>
          <p:nvPr/>
        </p:nvSpPr>
        <p:spPr bwMode="auto">
          <a:xfrm>
            <a:off x="685800" y="2438400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>
            <a:off x="1600200" y="3429000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32"/>
          <p:cNvSpPr txBox="1">
            <a:spLocks noChangeArrowheads="1"/>
          </p:cNvSpPr>
          <p:nvPr/>
        </p:nvSpPr>
        <p:spPr bwMode="auto">
          <a:xfrm>
            <a:off x="82296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0" y="3804486"/>
            <a:ext cx="9097965" cy="369888"/>
            <a:chOff x="-6" y="2400"/>
            <a:chExt cx="5731" cy="233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25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42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519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496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25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71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0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2346" y="5256415"/>
            <a:ext cx="7058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Properties we maintain: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- Either </a:t>
            </a:r>
            <a:r>
              <a:rPr lang="en-US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en-US" dirty="0">
                <a:latin typeface="Arial" pitchFamily="34" charset="0"/>
                <a:cs typeface="Arial" pitchFamily="34" charset="0"/>
              </a:rPr>
              <a:t> buckets with the same power-of-2 number of 1s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- Buckets </a:t>
            </a:r>
            <a:r>
              <a:rPr lang="en-US" dirty="0">
                <a:latin typeface="Arial" pitchFamily="34" charset="0"/>
                <a:cs typeface="Arial" pitchFamily="34" charset="0"/>
              </a:rPr>
              <a:t>do not overlap in timestamps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- Buckets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sorted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972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Updating Buckets – (1)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bit comes in, drop the last (oldest) bucket if its end-time is prior to </a:t>
            </a:r>
            <a:r>
              <a:rPr lang="en-US" i="1" dirty="0" smtClean="0"/>
              <a:t>N</a:t>
            </a:r>
            <a:r>
              <a:rPr lang="en-US" dirty="0" smtClean="0"/>
              <a:t>  time units before the current time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2 cases:</a:t>
            </a:r>
            <a:r>
              <a:rPr lang="en-US" b="1" dirty="0" smtClean="0"/>
              <a:t> </a:t>
            </a:r>
            <a:r>
              <a:rPr lang="en-US" dirty="0" smtClean="0"/>
              <a:t>Current bit is 0 or 1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If the current bit is 0</a:t>
            </a:r>
            <a:r>
              <a:rPr lang="en-US" dirty="0" smtClean="0"/>
              <a:t>, no other changes are needed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56BB5B-B3F2-4BDD-B09F-F556406A061E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Updating Buckets – (2)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b="1" dirty="0" smtClean="0">
                <a:solidFill>
                  <a:schemeClr val="accent4"/>
                </a:solidFill>
              </a:rPr>
              <a:t>If the current bit is 1: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/>
              <a:t>Create a new bucket of size 1, for just this bit</a:t>
            </a:r>
          </a:p>
          <a:p>
            <a:pPr marL="1255776" lvl="2" indent="-533400"/>
            <a:r>
              <a:rPr lang="en-US" dirty="0" smtClean="0"/>
              <a:t>End timestamp = current time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/>
              <a:t>If there are now three buckets of size 1, combine the oldest two into a bucket of size 2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/>
              <a:t>If there are now three buckets of size 2, combine the oldest two into a bucket of size 4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/>
              <a:t>And so on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0C658C-A62C-4A0D-92D9-6B055064CAB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Example: Updating Buckets</a:t>
            </a:r>
            <a:endParaRPr lang="en-US" dirty="0">
              <a:ea typeface="+mj-ea"/>
            </a:endParaRP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455702-6A89-42EF-B3B5-4059C61339C5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1" y="1905000"/>
            <a:ext cx="8993188" cy="366713"/>
            <a:chOff x="0" y="1200"/>
            <a:chExt cx="5665" cy="231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19" y="1200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24" y="120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184" y="120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44" y="120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24" y="1200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696" y="1200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592" y="1200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392" y="1200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0" y="1200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-2" y="2743200"/>
            <a:ext cx="9005890" cy="366713"/>
            <a:chOff x="0" y="1728"/>
            <a:chExt cx="5673" cy="231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27" y="1728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20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27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87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64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36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0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51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0" y="3505200"/>
            <a:ext cx="8983664" cy="366713"/>
            <a:chOff x="0" y="2208"/>
            <a:chExt cx="5659" cy="231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13" y="2208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0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0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78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61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21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44" y="220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44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-1" y="4343400"/>
            <a:ext cx="9010653" cy="366713"/>
            <a:chOff x="0" y="2736"/>
            <a:chExt cx="5676" cy="231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30" y="2736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63" y="2736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20" y="2736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273" y="2736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896" y="2736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56" y="2736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36" y="2736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80" y="2736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04" y="2736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0" y="2736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397" y="2736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-1" y="6019800"/>
            <a:ext cx="8993189" cy="366713"/>
            <a:chOff x="0" y="3792"/>
            <a:chExt cx="5665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19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20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80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56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0" y="5181600"/>
            <a:ext cx="9005890" cy="366713"/>
            <a:chOff x="0" y="3264"/>
            <a:chExt cx="5673" cy="231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27" y="3264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20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292" y="3264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896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56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3" y="3264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4" y="3264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0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393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36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8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How to Query?</a:t>
            </a:r>
            <a:endParaRPr lang="en-US" dirty="0">
              <a:ea typeface="+mj-ea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b="1" dirty="0" smtClean="0">
                <a:solidFill>
                  <a:schemeClr val="accent3"/>
                </a:solidFill>
              </a:rPr>
              <a:t>To estimate the number of 1s in the most recent </a:t>
            </a:r>
            <a:r>
              <a:rPr lang="en-US" b="1" i="1" dirty="0" smtClean="0">
                <a:solidFill>
                  <a:schemeClr val="accent3"/>
                </a:solidFill>
              </a:rPr>
              <a:t>N</a:t>
            </a:r>
            <a:r>
              <a:rPr lang="en-US" b="1" dirty="0" smtClean="0">
                <a:solidFill>
                  <a:schemeClr val="accent3"/>
                </a:solidFill>
              </a:rPr>
              <a:t> bits: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Sum the sizes of all buckets but the last</a:t>
            </a:r>
          </a:p>
          <a:p>
            <a:pPr marL="1886712" lvl="5" indent="-53340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(note “size” means the number of 1s in the bucket)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Add half the size of the last bucket</a:t>
            </a:r>
          </a:p>
          <a:p>
            <a:pPr marL="609600" indent="-609600"/>
            <a:endParaRPr lang="en-US" dirty="0" smtClean="0">
              <a:solidFill>
                <a:schemeClr val="accent2"/>
              </a:solidFill>
            </a:endParaRPr>
          </a:p>
          <a:p>
            <a:pPr marL="609600" indent="-609600"/>
            <a:r>
              <a:rPr lang="en-US" b="1" dirty="0" smtClean="0">
                <a:solidFill>
                  <a:schemeClr val="accent2"/>
                </a:solidFill>
              </a:rPr>
              <a:t>Remember:</a:t>
            </a:r>
            <a:r>
              <a:rPr lang="en-US" b="1" dirty="0" smtClean="0"/>
              <a:t> </a:t>
            </a:r>
            <a:r>
              <a:rPr lang="en-US" dirty="0" smtClean="0"/>
              <a:t>We do not know how many 1s </a:t>
            </a:r>
            <a:br>
              <a:rPr lang="en-US" dirty="0" smtClean="0"/>
            </a:br>
            <a:r>
              <a:rPr lang="en-US" dirty="0" smtClean="0"/>
              <a:t>of the last bucket are still within the wanted window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652E42-2152-4CA4-A973-A1348F4F8EED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</a:t>
            </a:r>
            <a:r>
              <a:rPr lang="en-US" dirty="0" err="1">
                <a:ea typeface="+mj-ea"/>
              </a:rPr>
              <a:t>Bucketized</a:t>
            </a:r>
            <a:r>
              <a:rPr lang="en-US" dirty="0">
                <a:ea typeface="+mj-ea"/>
              </a:rPr>
              <a:t> Stream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850B7C-C16F-413A-9012-C62F3E88417E}" type="slidenum">
              <a:rPr lang="en-US"/>
              <a:pPr/>
              <a:t>38</a:t>
            </a:fld>
            <a:endParaRPr lang="en-US"/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4098925" y="4433887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9942" name="Line 17"/>
          <p:cNvSpPr>
            <a:spLocks noChangeShapeType="1"/>
          </p:cNvSpPr>
          <p:nvPr/>
        </p:nvSpPr>
        <p:spPr bwMode="auto">
          <a:xfrm flipH="1">
            <a:off x="838200" y="4648200"/>
            <a:ext cx="3276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8"/>
          <p:cNvSpPr>
            <a:spLocks noChangeShapeType="1"/>
          </p:cNvSpPr>
          <p:nvPr/>
        </p:nvSpPr>
        <p:spPr bwMode="auto">
          <a:xfrm>
            <a:off x="4495800" y="4648200"/>
            <a:ext cx="441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 flipH="1">
            <a:off x="8305800" y="3124200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85344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73914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39947" name="Line 23"/>
          <p:cNvSpPr>
            <a:spLocks noChangeShapeType="1"/>
          </p:cNvSpPr>
          <p:nvPr/>
        </p:nvSpPr>
        <p:spPr bwMode="auto">
          <a:xfrm>
            <a:off x="78486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3246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39949" name="Line 25"/>
          <p:cNvSpPr>
            <a:spLocks noChangeShapeType="1"/>
          </p:cNvSpPr>
          <p:nvPr/>
        </p:nvSpPr>
        <p:spPr bwMode="auto">
          <a:xfrm flipH="1">
            <a:off x="6324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6705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 Box 27"/>
          <p:cNvSpPr txBox="1">
            <a:spLocks noChangeArrowheads="1"/>
          </p:cNvSpPr>
          <p:nvPr/>
        </p:nvSpPr>
        <p:spPr bwMode="auto">
          <a:xfrm>
            <a:off x="37338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 flipH="1">
            <a:off x="2971800" y="3124200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4114800" y="3124200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30"/>
          <p:cNvSpPr txBox="1">
            <a:spLocks noChangeArrowheads="1"/>
          </p:cNvSpPr>
          <p:nvPr/>
        </p:nvSpPr>
        <p:spPr bwMode="auto">
          <a:xfrm>
            <a:off x="685800" y="2438400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>
            <a:off x="1600200" y="3429000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32"/>
          <p:cNvSpPr txBox="1">
            <a:spLocks noChangeArrowheads="1"/>
          </p:cNvSpPr>
          <p:nvPr/>
        </p:nvSpPr>
        <p:spPr bwMode="auto">
          <a:xfrm>
            <a:off x="8229600" y="2438400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0" y="3804486"/>
            <a:ext cx="9097965" cy="369888"/>
            <a:chOff x="-6" y="2400"/>
            <a:chExt cx="5731" cy="233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25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42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519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496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25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71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0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Error </a:t>
            </a:r>
            <a:r>
              <a:rPr lang="en-US" dirty="0" smtClean="0">
                <a:ea typeface="+mj-ea"/>
              </a:rPr>
              <a:t>Bound: Proof</a:t>
            </a:r>
            <a:endParaRPr lang="en-US" dirty="0">
              <a:ea typeface="+mj-ea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last bucket has size 2</a:t>
            </a:r>
            <a:r>
              <a:rPr lang="en-US" i="1" baseline="30000" dirty="0" smtClean="0"/>
              <a:t>r</a:t>
            </a:r>
            <a:endParaRPr lang="en-US" dirty="0" smtClean="0"/>
          </a:p>
          <a:p>
            <a:r>
              <a:rPr lang="en-US" dirty="0" smtClean="0"/>
              <a:t>Then by assuming 2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-1 </a:t>
            </a:r>
            <a:r>
              <a:rPr lang="en-US" dirty="0" smtClean="0"/>
              <a:t> (i.e., half) of its 1s are still within the window, we make an error of at most 2</a:t>
            </a:r>
            <a:r>
              <a:rPr lang="en-US" i="1" baseline="30000" dirty="0" smtClean="0"/>
              <a:t>r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Since there is at least one bucket of each of the sizes less than 2</a:t>
            </a:r>
            <a:r>
              <a:rPr lang="en-US" i="1" baseline="30000" dirty="0" smtClean="0"/>
              <a:t>r</a:t>
            </a:r>
            <a:r>
              <a:rPr lang="en-US" dirty="0" smtClean="0"/>
              <a:t>, the true sum is at least </a:t>
            </a:r>
            <a:br>
              <a:rPr lang="en-US" dirty="0" smtClean="0"/>
            </a:br>
            <a:r>
              <a:rPr lang="en-US" dirty="0" smtClean="0"/>
              <a:t>1 + 2 + 4 + .. + 2</a:t>
            </a:r>
            <a:r>
              <a:rPr lang="en-US" baseline="30000" dirty="0" smtClean="0"/>
              <a:t>r-1</a:t>
            </a:r>
            <a:r>
              <a:rPr lang="en-US" dirty="0" smtClean="0"/>
              <a:t>  = 2</a:t>
            </a:r>
            <a:r>
              <a:rPr lang="en-US" i="1" baseline="30000" dirty="0" smtClean="0"/>
              <a:t>r </a:t>
            </a:r>
            <a:r>
              <a:rPr lang="en-US" dirty="0" smtClean="0"/>
              <a:t>-1</a:t>
            </a:r>
          </a:p>
          <a:p>
            <a:r>
              <a:rPr lang="en-US" dirty="0" smtClean="0"/>
              <a:t>Thus, error at most 50%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8A1642-F42C-4DE9-9FD8-58F4D32317D8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52400" y="5881687"/>
            <a:ext cx="8978901" cy="366713"/>
            <a:chOff x="0" y="2400"/>
            <a:chExt cx="5656" cy="231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" y="2400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424" y="240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84" y="240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944" y="240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224" y="2400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96" y="2400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92" y="2400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392" y="2400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400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251325" y="6324600"/>
            <a:ext cx="340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990600" y="6477000"/>
            <a:ext cx="3276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648200" y="6477000"/>
            <a:ext cx="441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979859-3BD4-4C40-8911-A994FCFE9EAB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10000" y="1371600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Processor</a:t>
            </a: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3200400" y="3962400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H="1">
            <a:off x="3810000" y="3200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31242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31242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1242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62000" y="1524000"/>
            <a:ext cx="223651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H="1">
            <a:off x="914400" y="3107967"/>
            <a:ext cx="117546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419600" y="152400"/>
            <a:ext cx="99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876800" y="76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6765924" y="2071687"/>
            <a:ext cx="879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867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486400" y="4267200"/>
            <a:ext cx="1676400" cy="19050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029200" y="32004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7" name="Rectangle 18"/>
          <p:cNvSpPr>
            <a:spLocks noChangeArrowheads="1"/>
          </p:cNvSpPr>
          <p:nvPr/>
        </p:nvSpPr>
        <p:spPr bwMode="auto">
          <a:xfrm>
            <a:off x="4724400" y="1447800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7655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Extensions</a:t>
            </a:r>
            <a:endParaRPr lang="en-US" dirty="0">
              <a:ea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use the same trick to answer queries “</a:t>
            </a:r>
            <a:r>
              <a:rPr lang="en-US" dirty="0" smtClean="0">
                <a:solidFill>
                  <a:schemeClr val="accent3"/>
                </a:solidFill>
              </a:rPr>
              <a:t>How many 1’s in the last </a:t>
            </a:r>
            <a:r>
              <a:rPr lang="en-US" i="1" dirty="0" smtClean="0">
                <a:solidFill>
                  <a:schemeClr val="accent3"/>
                </a:solidFill>
              </a:rPr>
              <a:t>k</a:t>
            </a:r>
            <a:r>
              <a:rPr lang="en-US" dirty="0" smtClean="0">
                <a:solidFill>
                  <a:schemeClr val="accent3"/>
                </a:solidFill>
              </a:rPr>
              <a:t>?</a:t>
            </a:r>
            <a:r>
              <a:rPr lang="en-US" dirty="0" smtClean="0"/>
              <a:t>” where </a:t>
            </a:r>
            <a:r>
              <a:rPr lang="en-US" i="1" dirty="0" smtClean="0"/>
              <a:t>k</a:t>
            </a:r>
            <a:r>
              <a:rPr lang="en-US" dirty="0" smtClean="0"/>
              <a:t> &lt; </a:t>
            </a:r>
            <a:r>
              <a:rPr lang="en-US" i="1" dirty="0" smtClean="0"/>
              <a:t>N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A: Find earliest bucket B that at overlaps with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Number of 1s is the sum of sizes of more recent buckets + ½ size of B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Can we handle the case where the stream is not bits, but integers, and we want the sum of the last </a:t>
            </a:r>
            <a:r>
              <a:rPr lang="en-US" i="1" dirty="0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</a:rPr>
              <a:t> elements?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25FE0E-4A62-46BD-913D-C0CBA09F384F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6200" y="3962400"/>
            <a:ext cx="8978901" cy="685800"/>
            <a:chOff x="0" y="5715000"/>
            <a:chExt cx="8978901" cy="685800"/>
          </a:xfrm>
        </p:grpSpPr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0" y="5715000"/>
              <a:ext cx="8978901" cy="366713"/>
              <a:chOff x="0" y="2400"/>
              <a:chExt cx="5656" cy="231"/>
            </a:xfrm>
          </p:grpSpPr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10" y="2400"/>
                <a:ext cx="56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1001010110001011010101010101011010101010101110101010111010100010110010</a:t>
                </a: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5424" y="2400"/>
                <a:ext cx="96" cy="192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96" cy="192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4944" y="2400"/>
                <a:ext cx="240" cy="192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480" cy="192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528" cy="192"/>
              </a:xfrm>
              <a:prstGeom prst="rect">
                <a:avLst/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1008" cy="192"/>
              </a:xfrm>
              <a:prstGeom prst="rect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1104" cy="192"/>
              </a:xfrm>
              <a:prstGeom prst="rect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1344" cy="192"/>
              </a:xfrm>
              <a:prstGeom prst="rect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098925" y="6031468"/>
              <a:ext cx="288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008000"/>
                  </a:solidFill>
                </a:rPr>
                <a:t>k</a:t>
              </a:r>
              <a:endParaRPr lang="en-US" i="1" dirty="0">
                <a:solidFill>
                  <a:srgbClr val="008000"/>
                </a:solidFill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2667000" y="6248400"/>
              <a:ext cx="1371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419600" y="6248400"/>
              <a:ext cx="4419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9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Reducing the Error</a:t>
            </a:r>
            <a:endParaRPr lang="en-US" dirty="0">
              <a:ea typeface="+mj-ea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Instead of maintaining 1 or 2 of each size bucket, we allow either </a:t>
            </a:r>
            <a:r>
              <a:rPr lang="en-US" i="1" dirty="0" smtClean="0"/>
              <a:t>r</a:t>
            </a:r>
            <a:r>
              <a:rPr lang="en-US" dirty="0" smtClean="0"/>
              <a:t> -1 or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r</a:t>
            </a:r>
            <a:r>
              <a:rPr lang="en-US" dirty="0" smtClean="0"/>
              <a:t> &gt; 2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Except for the largest size buckets; we can have any number between 1 and </a:t>
            </a:r>
            <a:r>
              <a:rPr lang="en-US" i="1" dirty="0" smtClean="0">
                <a:ea typeface="ＭＳ Ｐゴシック" pitchFamily="34" charset="-128"/>
              </a:rPr>
              <a:t>r</a:t>
            </a:r>
            <a:r>
              <a:rPr lang="en-US" dirty="0" smtClean="0">
                <a:ea typeface="ＭＳ Ｐゴシック" pitchFamily="34" charset="-128"/>
              </a:rPr>
              <a:t> of those</a:t>
            </a:r>
          </a:p>
          <a:p>
            <a:pPr lvl="8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Error is at most 1/(</a:t>
            </a:r>
            <a:r>
              <a:rPr lang="en-US" i="1" dirty="0" smtClean="0">
                <a:solidFill>
                  <a:schemeClr val="accent3"/>
                </a:solidFill>
              </a:rPr>
              <a:t>r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By picking </a:t>
            </a:r>
            <a:r>
              <a:rPr lang="en-US" i="1" dirty="0" smtClean="0"/>
              <a:t>r</a:t>
            </a:r>
            <a:r>
              <a:rPr lang="en-US" dirty="0" smtClean="0"/>
              <a:t> appropriately, we can tradeoff between number of bits and the error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0BAA4B-B633-41EB-B871-53BD7BD4D4C1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Problems on </a:t>
            </a:r>
            <a:r>
              <a:rPr lang="en-US" dirty="0" smtClean="0"/>
              <a:t>Data Streams</a:t>
            </a:r>
            <a:endParaRPr lang="en-US" dirty="0">
              <a:ea typeface="+mj-ea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Types of queries one wants on answer on a stream: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Sampling data from a stream</a:t>
            </a:r>
          </a:p>
          <a:p>
            <a:pPr lvl="2"/>
            <a:r>
              <a:rPr lang="en-US" dirty="0" smtClean="0"/>
              <a:t>Construct a random sample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Queries over sliding windows</a:t>
            </a:r>
          </a:p>
          <a:p>
            <a:pPr lvl="2"/>
            <a:r>
              <a:rPr lang="en-US" dirty="0" smtClean="0"/>
              <a:t>Number of items of type </a:t>
            </a:r>
            <a:r>
              <a:rPr lang="en-US" i="1" dirty="0" smtClean="0"/>
              <a:t>x</a:t>
            </a:r>
            <a:r>
              <a:rPr lang="en-US" dirty="0" smtClean="0"/>
              <a:t> in the last </a:t>
            </a:r>
            <a:r>
              <a:rPr lang="en-US" i="1" dirty="0" smtClean="0"/>
              <a:t>k</a:t>
            </a:r>
            <a:r>
              <a:rPr lang="en-US" dirty="0" smtClean="0"/>
              <a:t> elements of the stream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We will examine these two </a:t>
            </a:r>
            <a:r>
              <a:rPr lang="en-US" dirty="0" smtClean="0">
                <a:solidFill>
                  <a:srgbClr val="7030A0"/>
                </a:solidFill>
              </a:rPr>
              <a:t>problems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32EB16-7E4B-4BDE-B59F-4A8D3012456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Problems on </a:t>
            </a:r>
            <a:r>
              <a:rPr lang="en-US" dirty="0" smtClean="0"/>
              <a:t>Data Streams</a:t>
            </a:r>
            <a:endParaRPr lang="en-US" dirty="0">
              <a:ea typeface="+mj-ea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Types of queries one wants on answer on a stream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Filtering a data stream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elements with property </a:t>
            </a:r>
            <a:r>
              <a:rPr lang="en-US" i="1" dirty="0"/>
              <a:t>x</a:t>
            </a:r>
            <a:r>
              <a:rPr lang="en-US" dirty="0"/>
              <a:t> from the stream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Counting distinct elements</a:t>
            </a:r>
          </a:p>
          <a:p>
            <a:pPr lvl="2"/>
            <a:r>
              <a:rPr lang="en-US" dirty="0" smtClean="0"/>
              <a:t>Number of distinct elements in the last </a:t>
            </a:r>
            <a:r>
              <a:rPr lang="en-US" i="1" dirty="0" smtClean="0"/>
              <a:t>k</a:t>
            </a:r>
            <a:r>
              <a:rPr lang="en-US" dirty="0" smtClean="0"/>
              <a:t> elements </a:t>
            </a:r>
            <a:br>
              <a:rPr lang="en-US" dirty="0" smtClean="0"/>
            </a:br>
            <a:r>
              <a:rPr lang="en-US" dirty="0" smtClean="0"/>
              <a:t>of the stream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Estimating moments</a:t>
            </a:r>
          </a:p>
          <a:p>
            <a:pPr lvl="2"/>
            <a:r>
              <a:rPr lang="en-US" dirty="0" smtClean="0"/>
              <a:t>Estimate avg./std. dev. of last </a:t>
            </a:r>
            <a:r>
              <a:rPr lang="en-US" i="1" dirty="0" smtClean="0"/>
              <a:t>k</a:t>
            </a:r>
            <a:r>
              <a:rPr lang="en-US" dirty="0" smtClean="0"/>
              <a:t> elements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Finding frequent elements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32EB16-7E4B-4BDE-B59F-4A8D3012456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Applications –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Mining query streams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Google wants to know what queries are more frequent today than yesterday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Mining click streams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Yahoo wants to know which of its pages are getting an unusual number of hits in the past hour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Mining social network news feeds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E.g., look for trending topics on Twitter, Facebook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1474B1-2C23-4DD1-A052-9C111C8A70D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Applications –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Sensor Networks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Many sensors feeding into a central controller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Telephone call records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Data feeds into customer bills as well as settlements between telephone companies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IP packets monitored at a switch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Gather information for optimal routing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Detect denial-of-service attacks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0EA4DB-B5B1-4175-A080-027CCD24F19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Sampling from a Data Stream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29012</TotalTime>
  <Words>2658</Words>
  <Application>Microsoft Office PowerPoint</Application>
  <PresentationFormat>On-screen Show (4:3)</PresentationFormat>
  <Paragraphs>429</Paragraphs>
  <Slides>41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Mining Data Streams  </vt:lpstr>
      <vt:lpstr>Data Streams</vt:lpstr>
      <vt:lpstr>The Stream Model</vt:lpstr>
      <vt:lpstr>PowerPoint Presentation</vt:lpstr>
      <vt:lpstr>Problems on Data Streams</vt:lpstr>
      <vt:lpstr>Problems on Data Streams</vt:lpstr>
      <vt:lpstr>Applications – (1)</vt:lpstr>
      <vt:lpstr>Applications – (2)</vt:lpstr>
      <vt:lpstr> Sampling from a Data Stream</vt:lpstr>
      <vt:lpstr>Sampling from a Data Stream</vt:lpstr>
      <vt:lpstr>Sampling a Fixed Proportion</vt:lpstr>
      <vt:lpstr>Problem with Naïve Approach</vt:lpstr>
      <vt:lpstr>Solution: Sample Users</vt:lpstr>
      <vt:lpstr>Generalized Solution</vt:lpstr>
      <vt:lpstr>Maintaining a fixed-size sample</vt:lpstr>
      <vt:lpstr>Solution: Fixed Size Sample</vt:lpstr>
      <vt:lpstr>Proof: By Induction</vt:lpstr>
      <vt:lpstr>Proof: By Induction</vt:lpstr>
      <vt:lpstr>Queries over a  (long) Sliding Window</vt:lpstr>
      <vt:lpstr>Sliding Windows</vt:lpstr>
      <vt:lpstr>Sliding Window: 1 Stream</vt:lpstr>
      <vt:lpstr>Counting Bits – (1)</vt:lpstr>
      <vt:lpstr>Counting Bits – (2)</vt:lpstr>
      <vt:lpstr>An attempt: Simple solution</vt:lpstr>
      <vt:lpstr>DGIM Method</vt:lpstr>
      <vt:lpstr>Idea: Exponential Windows</vt:lpstr>
      <vt:lpstr>What’s Good?</vt:lpstr>
      <vt:lpstr>What’s Not So Good?</vt:lpstr>
      <vt:lpstr>Fixup: DGIM method</vt:lpstr>
      <vt:lpstr>DGIM: Timestamps</vt:lpstr>
      <vt:lpstr>DGIM: Buckets</vt:lpstr>
      <vt:lpstr>Representing a Stream by Buckets</vt:lpstr>
      <vt:lpstr>Example: Bucketized Stream</vt:lpstr>
      <vt:lpstr>Updating Buckets – (1)</vt:lpstr>
      <vt:lpstr>Updating Buckets – (2)</vt:lpstr>
      <vt:lpstr>Example: Updating Buckets</vt:lpstr>
      <vt:lpstr>How to Query?</vt:lpstr>
      <vt:lpstr>Example: Bucketized Stream</vt:lpstr>
      <vt:lpstr>Error Bound: Proof</vt:lpstr>
      <vt:lpstr>Extensions</vt:lpstr>
      <vt:lpstr>Reducing the Error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1321</cp:revision>
  <cp:lastPrinted>2012-03-27T06:06:38Z</cp:lastPrinted>
  <dcterms:created xsi:type="dcterms:W3CDTF">2009-06-12T17:14:38Z</dcterms:created>
  <dcterms:modified xsi:type="dcterms:W3CDTF">2012-03-27T06:34:05Z</dcterms:modified>
</cp:coreProperties>
</file>