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56" r:id="rId2"/>
    <p:sldId id="306" r:id="rId3"/>
    <p:sldId id="314" r:id="rId4"/>
    <p:sldId id="334" r:id="rId5"/>
    <p:sldId id="335" r:id="rId6"/>
    <p:sldId id="343" r:id="rId7"/>
    <p:sldId id="344" r:id="rId8"/>
    <p:sldId id="311" r:id="rId9"/>
    <p:sldId id="337" r:id="rId10"/>
    <p:sldId id="315" r:id="rId11"/>
    <p:sldId id="327" r:id="rId12"/>
    <p:sldId id="330" r:id="rId13"/>
    <p:sldId id="345" r:id="rId14"/>
    <p:sldId id="319" r:id="rId15"/>
    <p:sldId id="325" r:id="rId16"/>
    <p:sldId id="333" r:id="rId17"/>
    <p:sldId id="339" r:id="rId18"/>
    <p:sldId id="342" r:id="rId19"/>
    <p:sldId id="318" r:id="rId20"/>
    <p:sldId id="324" r:id="rId21"/>
    <p:sldId id="320" r:id="rId22"/>
    <p:sldId id="332" r:id="rId23"/>
    <p:sldId id="321" r:id="rId24"/>
    <p:sldId id="322" r:id="rId25"/>
    <p:sldId id="323" r:id="rId26"/>
    <p:sldId id="338" r:id="rId27"/>
    <p:sldId id="340" r:id="rId28"/>
    <p:sldId id="341" r:id="rId29"/>
  </p:sldIdLst>
  <p:sldSz cx="9144000" cy="6858000" type="screen4x3"/>
  <p:notesSz cx="7315200" cy="9601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2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3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3D0B074-1E92-4E8A-9AA6-9FF2D39359A2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C9B0142-4CA9-4AE8-8ABC-66709BF2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1482-08C2-44F2-A9FC-AE2EB970EEAF}" type="datetime1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35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5612-2387-48AB-BDB1-CDACECAC63DD}" type="datetime1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69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8296-0C82-4F53-AD5A-D27F9D105C2C}" type="datetime1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13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400800"/>
            <a:ext cx="5867400" cy="320675"/>
          </a:xfrm>
        </p:spPr>
        <p:txBody>
          <a:bodyPr/>
          <a:lstStyle/>
          <a:p>
            <a:r>
              <a:rPr lang="en-US" altLang="zh-CN" dirty="0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41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2994-BB85-459B-B676-A2F208E9D03C}" type="datetime1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52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C93-78C7-4822-A97C-DFB666A5A13A}" type="datetime1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4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57-A7E3-4A5F-BCB1-0AE5AC55F5A2}" type="datetime1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50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1604-1D64-4D16-9DE0-29198BE87B56}" type="datetime1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1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2545-EF46-49CF-9515-47DCE778A280}" type="datetime1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7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1D77-38FD-41BC-B25D-F1CE17568CE6}" type="datetime1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52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3A83-6707-4947-BC14-FCF1AA1D8854}" type="datetime1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9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FEE8E-0339-44E7-813B-711DEFC8D540}" type="datetime1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The 13th International Conference on Web Information Systems Engineering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01FA0-8FAE-4840-862A-4B822942A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92365"/>
            <a:ext cx="7772400" cy="1112835"/>
          </a:xfrm>
        </p:spPr>
        <p:txBody>
          <a:bodyPr>
            <a:no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Role of Twitter in YouTube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Videos Diffusion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200" y="3962400"/>
            <a:ext cx="4191000" cy="137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George Christodoulou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EPFL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Switzerland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9400" y="581561"/>
            <a:ext cx="63246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Laboratory for Internet Computing</a:t>
            </a:r>
          </a:p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Department of Computer Science</a:t>
            </a:r>
          </a:p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University of Cyprus</a:t>
            </a:r>
          </a:p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http://linc.ucy.ac.cy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andpapad.CS7807\Downloads\LInC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67978"/>
            <a:ext cx="2273865" cy="7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标题 2"/>
          <p:cNvSpPr txBox="1">
            <a:spLocks/>
          </p:cNvSpPr>
          <p:nvPr/>
        </p:nvSpPr>
        <p:spPr>
          <a:xfrm>
            <a:off x="4191000" y="3974926"/>
            <a:ext cx="4595876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Chryssis Georgiou  &amp;  </a:t>
            </a:r>
            <a:r>
              <a:rPr lang="en-US" sz="2400" u="sng" dirty="0" smtClean="0">
                <a:solidFill>
                  <a:schemeClr val="tx1"/>
                </a:solidFill>
              </a:rPr>
              <a:t>George Pallis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Computer Science Department,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University of Cyprus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7" y="366075"/>
            <a:ext cx="32289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1400" y="5996929"/>
            <a:ext cx="198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 November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present the methodology that we have followed in order to collect the Twitter dataset</a:t>
            </a:r>
          </a:p>
          <a:p>
            <a:pPr lvl="1"/>
            <a:r>
              <a:rPr lang="en-US" dirty="0" smtClean="0"/>
              <a:t>1,4 million users</a:t>
            </a:r>
          </a:p>
          <a:p>
            <a:pPr lvl="1"/>
            <a:r>
              <a:rPr lang="en-US" dirty="0" smtClean="0"/>
              <a:t>300 million tweets</a:t>
            </a:r>
          </a:p>
          <a:p>
            <a:pPr lvl="1"/>
            <a:r>
              <a:rPr lang="en-US" dirty="0" smtClean="0"/>
              <a:t>1,3 millions single messages with a video link</a:t>
            </a:r>
          </a:p>
          <a:p>
            <a:r>
              <a:rPr lang="en-US" dirty="0" smtClean="0"/>
              <a:t>We examine the role of social cascading in YouTube video diffusion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Challenge: Gathering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collection i</a:t>
            </a:r>
            <a:r>
              <a:rPr lang="en-US" dirty="0" smtClean="0"/>
              <a:t>s </a:t>
            </a:r>
            <a:r>
              <a:rPr lang="en-US" dirty="0"/>
              <a:t>not a straightforward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Twitter's </a:t>
            </a:r>
            <a:r>
              <a:rPr lang="en-US" dirty="0"/>
              <a:t>recently </a:t>
            </a:r>
            <a:r>
              <a:rPr lang="en-US" dirty="0" smtClean="0"/>
              <a:t>modified </a:t>
            </a:r>
            <a:r>
              <a:rPr lang="en-US" dirty="0"/>
              <a:t>policy of limiting the number of search </a:t>
            </a:r>
            <a:r>
              <a:rPr lang="en-US" dirty="0" smtClean="0"/>
              <a:t>requests per </a:t>
            </a:r>
            <a:r>
              <a:rPr lang="en-US" dirty="0"/>
              <a:t>hour from a given IP </a:t>
            </a:r>
            <a:r>
              <a:rPr lang="en-US" dirty="0" smtClean="0"/>
              <a:t>address</a:t>
            </a:r>
          </a:p>
          <a:p>
            <a:r>
              <a:rPr lang="en-US" dirty="0"/>
              <a:t>Data collection took over </a:t>
            </a:r>
            <a:r>
              <a:rPr lang="en-US" dirty="0" smtClean="0"/>
              <a:t>five </a:t>
            </a:r>
            <a:r>
              <a:rPr lang="en-US" dirty="0"/>
              <a:t>months using four Cloud </a:t>
            </a:r>
            <a:r>
              <a:rPr lang="en-US" dirty="0" smtClean="0"/>
              <a:t>infrastructures</a:t>
            </a:r>
          </a:p>
          <a:p>
            <a:pPr lvl="1"/>
            <a:r>
              <a:rPr lang="en-US" dirty="0" err="1" smtClean="0"/>
              <a:t>Nephelae</a:t>
            </a:r>
            <a:r>
              <a:rPr lang="en-US" dirty="0" smtClean="0"/>
              <a:t> </a:t>
            </a:r>
            <a:r>
              <a:rPr lang="en-US" dirty="0"/>
              <a:t>Cloud - http://grid.ucy.ac.cy/Nephelae/</a:t>
            </a:r>
            <a:endParaRPr lang="en-US" dirty="0" smtClean="0"/>
          </a:p>
          <a:p>
            <a:pPr lvl="1"/>
            <a:r>
              <a:rPr lang="en-US" dirty="0" err="1" smtClean="0"/>
              <a:t>Okeanos</a:t>
            </a:r>
            <a:r>
              <a:rPr lang="en-US" dirty="0"/>
              <a:t> - https://cms.okeanos.grnet.gr/about/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Amazon EC2 </a:t>
            </a:r>
          </a:p>
          <a:p>
            <a:pPr lvl="1"/>
            <a:r>
              <a:rPr lang="en-US" dirty="0" smtClean="0"/>
              <a:t>Rackspace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108955" y="1203497"/>
            <a:ext cx="2497335" cy="1248667"/>
            <a:chOff x="1799332" y="0"/>
            <a:chExt cx="2497335" cy="1248667"/>
          </a:xfrm>
        </p:grpSpPr>
        <p:sp>
          <p:nvSpPr>
            <p:cNvPr id="11" name="Rounded Rectangle 10"/>
            <p:cNvSpPr/>
            <p:nvPr/>
          </p:nvSpPr>
          <p:spPr>
            <a:xfrm>
              <a:off x="1799332" y="0"/>
              <a:ext cx="2497335" cy="124866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860287" y="60955"/>
              <a:ext cx="2375425" cy="11267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/>
              <a:r>
                <a:rPr lang="en-US" dirty="0" smtClean="0"/>
                <a:t>Aggregate </a:t>
              </a:r>
              <a:r>
                <a:rPr lang="en-US" dirty="0"/>
                <a:t>user profiles and </a:t>
              </a:r>
              <a:r>
                <a:rPr lang="en-US" dirty="0" smtClean="0"/>
                <a:t>tweets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18065" y="1203497"/>
            <a:ext cx="2497335" cy="1248667"/>
            <a:chOff x="3205935" y="1407666"/>
            <a:chExt cx="2497335" cy="1248667"/>
          </a:xfrm>
        </p:grpSpPr>
        <p:sp>
          <p:nvSpPr>
            <p:cNvPr id="14" name="Rounded Rectangle 13"/>
            <p:cNvSpPr/>
            <p:nvPr/>
          </p:nvSpPr>
          <p:spPr>
            <a:xfrm>
              <a:off x="3205935" y="1407666"/>
              <a:ext cx="2497335" cy="124866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3266890" y="1468621"/>
              <a:ext cx="2375425" cy="11267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Analyze </a:t>
              </a:r>
              <a:r>
                <a:rPr lang="en-US" dirty="0"/>
                <a:t>tweets to get HTTP URLs</a:t>
              </a:r>
              <a:endParaRPr lang="en-US" sz="18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94265" y="3293680"/>
            <a:ext cx="2497335" cy="1248667"/>
            <a:chOff x="1799332" y="2814269"/>
            <a:chExt cx="2497335" cy="1248667"/>
          </a:xfrm>
        </p:grpSpPr>
        <p:sp>
          <p:nvSpPr>
            <p:cNvPr id="17" name="Rounded Rectangle 16"/>
            <p:cNvSpPr/>
            <p:nvPr/>
          </p:nvSpPr>
          <p:spPr>
            <a:xfrm>
              <a:off x="1799332" y="2814269"/>
              <a:ext cx="2497335" cy="124866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1860287" y="2875224"/>
              <a:ext cx="2375425" cy="11267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Extract location using Geocoding </a:t>
              </a:r>
              <a:r>
                <a:rPr lang="en-US" dirty="0"/>
                <a:t>API of Google Maps</a:t>
              </a:r>
              <a:endParaRPr lang="en-US" sz="18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17665" y="3392834"/>
            <a:ext cx="2497335" cy="1248667"/>
            <a:chOff x="392728" y="1407666"/>
            <a:chExt cx="2497335" cy="1248667"/>
          </a:xfrm>
        </p:grpSpPr>
        <p:sp>
          <p:nvSpPr>
            <p:cNvPr id="20" name="Rounded Rectangle 19"/>
            <p:cNvSpPr/>
            <p:nvPr/>
          </p:nvSpPr>
          <p:spPr>
            <a:xfrm>
              <a:off x="392728" y="1407666"/>
              <a:ext cx="2497335" cy="124866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53683" y="1468621"/>
              <a:ext cx="2375425" cy="11267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Pre-process </a:t>
              </a:r>
              <a:r>
                <a:rPr lang="en-US" dirty="0"/>
                <a:t>the content in </a:t>
              </a:r>
              <a:r>
                <a:rPr lang="en-US" dirty="0" smtClean="0"/>
                <a:t>tweets using URL shortening services</a:t>
              </a:r>
              <a:endParaRPr lang="en-US" sz="18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3020" y="914400"/>
            <a:ext cx="1716847" cy="736352"/>
            <a:chOff x="392728" y="1407666"/>
            <a:chExt cx="2497335" cy="1248667"/>
          </a:xfrm>
        </p:grpSpPr>
        <p:sp>
          <p:nvSpPr>
            <p:cNvPr id="39" name="Rounded Rectangle 38"/>
            <p:cNvSpPr/>
            <p:nvPr/>
          </p:nvSpPr>
          <p:spPr>
            <a:xfrm>
              <a:off x="392728" y="1407666"/>
              <a:ext cx="2497335" cy="124866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453683" y="1468621"/>
              <a:ext cx="2375425" cy="11267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Twitter User profiles</a:t>
              </a:r>
              <a:endParaRPr lang="en-US" sz="1800" kern="1200" dirty="0"/>
            </a:p>
          </p:txBody>
        </p:sp>
      </p:grp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5801"/>
            <a:ext cx="2133600" cy="365125"/>
          </a:xfrm>
        </p:spPr>
        <p:txBody>
          <a:bodyPr/>
          <a:lstStyle/>
          <a:p>
            <a:fld id="{23601FA0-8FAE-4840-862A-4B822942A89F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30" name="Picture 2" descr="C:\Users\andpapad.CS7807\Dropbox\presentation\SocialNetworkAnalysis_Graph_Gradien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3" y="1752600"/>
            <a:ext cx="1143000" cy="98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34104" y="3329363"/>
            <a:ext cx="2404296" cy="1299210"/>
            <a:chOff x="392728" y="1357123"/>
            <a:chExt cx="2497335" cy="1299210"/>
          </a:xfrm>
        </p:grpSpPr>
        <p:sp>
          <p:nvSpPr>
            <p:cNvPr id="36" name="Rounded Rectangle 35"/>
            <p:cNvSpPr/>
            <p:nvPr/>
          </p:nvSpPr>
          <p:spPr>
            <a:xfrm>
              <a:off x="392728" y="1407666"/>
              <a:ext cx="2497335" cy="124866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481751" y="1357123"/>
              <a:ext cx="2375425" cy="11267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Filter the YouTube URLs</a:t>
              </a:r>
              <a:endParaRPr lang="en-US" sz="1800" kern="1200" dirty="0"/>
            </a:p>
          </p:txBody>
        </p:sp>
      </p:grpSp>
      <p:sp>
        <p:nvSpPr>
          <p:cNvPr id="3" name="Right Arrow 2"/>
          <p:cNvSpPr/>
          <p:nvPr/>
        </p:nvSpPr>
        <p:spPr>
          <a:xfrm rot="2017304">
            <a:off x="2299883" y="1328532"/>
            <a:ext cx="639543" cy="2403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Arrow 3"/>
          <p:cNvSpPr/>
          <p:nvPr/>
        </p:nvSpPr>
        <p:spPr>
          <a:xfrm rot="19947592">
            <a:off x="2294398" y="1980983"/>
            <a:ext cx="634569" cy="25715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ight Arrow 43"/>
          <p:cNvSpPr/>
          <p:nvPr/>
        </p:nvSpPr>
        <p:spPr>
          <a:xfrm>
            <a:off x="5679984" y="1646250"/>
            <a:ext cx="639543" cy="2403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ight Arrow 44"/>
          <p:cNvSpPr/>
          <p:nvPr/>
        </p:nvSpPr>
        <p:spPr>
          <a:xfrm rot="5400000">
            <a:off x="7253495" y="2728270"/>
            <a:ext cx="639543" cy="2403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ight Arrow 46"/>
          <p:cNvSpPr/>
          <p:nvPr/>
        </p:nvSpPr>
        <p:spPr>
          <a:xfrm rot="10800000">
            <a:off x="5762480" y="3897008"/>
            <a:ext cx="639543" cy="2403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ight Arrow 47"/>
          <p:cNvSpPr/>
          <p:nvPr/>
        </p:nvSpPr>
        <p:spPr>
          <a:xfrm rot="10800000">
            <a:off x="2469412" y="3879599"/>
            <a:ext cx="639543" cy="2403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utoShape 16"/>
          <p:cNvSpPr>
            <a:spLocks noChangeArrowheads="1"/>
          </p:cNvSpPr>
          <p:nvPr/>
        </p:nvSpPr>
        <p:spPr bwMode="auto">
          <a:xfrm>
            <a:off x="1295400" y="4807029"/>
            <a:ext cx="6996178" cy="1669971"/>
          </a:xfrm>
          <a:prstGeom prst="roundRect">
            <a:avLst>
              <a:gd name="adj" fmla="val 16667"/>
            </a:avLst>
          </a:prstGeom>
          <a:solidFill>
            <a:srgbClr val="99CC00">
              <a:alpha val="30000"/>
            </a:srgbClr>
          </a:solidFill>
          <a:ln w="19050" algn="ctr">
            <a:solidFill>
              <a:srgbClr val="99CC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285750" indent="-285750" eaLnBrk="1">
              <a:lnSpc>
                <a:spcPct val="90000"/>
              </a:lnSpc>
              <a:spcBef>
                <a:spcPct val="20000"/>
              </a:spcBef>
              <a:buClr>
                <a:srgbClr val="FF6309"/>
              </a:buClr>
              <a:buFont typeface="Arial" pitchFamily="34" charset="0"/>
              <a:buChar char="•"/>
            </a:pPr>
            <a:endParaRPr lang="en-US" b="1" dirty="0" smtClean="0">
              <a:latin typeface="Calibri" pitchFamily="34" charset="0"/>
            </a:endParaRPr>
          </a:p>
          <a:p>
            <a:pPr marL="285750" indent="-285750" eaLnBrk="1">
              <a:lnSpc>
                <a:spcPct val="90000"/>
              </a:lnSpc>
              <a:spcBef>
                <a:spcPct val="20000"/>
              </a:spcBef>
              <a:buClr>
                <a:srgbClr val="FF6309"/>
              </a:buCl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</a:rPr>
              <a:t>1,384,758 Twitter user profiles </a:t>
            </a:r>
          </a:p>
          <a:p>
            <a:pPr marL="285750" indent="-285750" eaLnBrk="1">
              <a:lnSpc>
                <a:spcPct val="90000"/>
              </a:lnSpc>
              <a:spcBef>
                <a:spcPct val="20000"/>
              </a:spcBef>
              <a:buClr>
                <a:srgbClr val="FF6309"/>
              </a:buCl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</a:rPr>
              <a:t>247,399,334 directed follower links</a:t>
            </a:r>
          </a:p>
          <a:p>
            <a:pPr marL="285750" indent="-285750" eaLnBrk="1">
              <a:lnSpc>
                <a:spcPct val="90000"/>
              </a:lnSpc>
              <a:spcBef>
                <a:spcPct val="20000"/>
              </a:spcBef>
              <a:buClr>
                <a:srgbClr val="FF6309"/>
              </a:buCl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299,071,571 public </a:t>
            </a:r>
            <a:r>
              <a:rPr lang="en-US" b="1" dirty="0" smtClean="0">
                <a:latin typeface="Calibri" pitchFamily="34" charset="0"/>
              </a:rPr>
              <a:t>tweets</a:t>
            </a:r>
          </a:p>
          <a:p>
            <a:pPr marL="285750" indent="-285750" eaLnBrk="1">
              <a:lnSpc>
                <a:spcPct val="90000"/>
              </a:lnSpc>
              <a:spcBef>
                <a:spcPct val="20000"/>
              </a:spcBef>
              <a:buClr>
                <a:srgbClr val="FF6309"/>
              </a:buCl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</a:rPr>
              <a:t>1,3 </a:t>
            </a:r>
            <a:r>
              <a:rPr lang="en-US" b="1" dirty="0">
                <a:latin typeface="Calibri" pitchFamily="34" charset="0"/>
              </a:rPr>
              <a:t>millions </a:t>
            </a:r>
            <a:r>
              <a:rPr lang="en-US" b="1" dirty="0" smtClean="0">
                <a:latin typeface="Calibri" pitchFamily="34" charset="0"/>
              </a:rPr>
              <a:t>YouTube URLs</a:t>
            </a:r>
          </a:p>
          <a:p>
            <a:pPr algn="r" eaLnBrk="1">
              <a:lnSpc>
                <a:spcPct val="90000"/>
              </a:lnSpc>
              <a:spcBef>
                <a:spcPct val="20000"/>
              </a:spcBef>
              <a:buClr>
                <a:srgbClr val="FF6309"/>
              </a:buClr>
            </a:pPr>
            <a:r>
              <a:rPr lang="en-US" dirty="0" smtClean="0">
                <a:latin typeface="Calibri" pitchFamily="34" charset="0"/>
              </a:rPr>
              <a:t>				(</a:t>
            </a:r>
            <a:r>
              <a:rPr lang="en-US" dirty="0">
                <a:latin typeface="Calibri" pitchFamily="34" charset="0"/>
              </a:rPr>
              <a:t>December 2011 - April 2012)</a:t>
            </a:r>
          </a:p>
          <a:p>
            <a:pPr eaLnBrk="1">
              <a:lnSpc>
                <a:spcPct val="90000"/>
              </a:lnSpc>
              <a:spcBef>
                <a:spcPct val="20000"/>
              </a:spcBef>
              <a:buClr>
                <a:srgbClr val="FF6309"/>
              </a:buClr>
            </a:pPr>
            <a:r>
              <a:rPr lang="en-US" dirty="0" smtClean="0">
                <a:latin typeface="Calibri" pitchFamily="34" charset="0"/>
              </a:rPr>
              <a:t>	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590800"/>
            <a:ext cx="6901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Twitter graph</a:t>
            </a:r>
            <a:r>
              <a:rPr lang="en-US" baseline="30000" dirty="0" smtClean="0"/>
              <a:t>1</a:t>
            </a:r>
          </a:p>
          <a:p>
            <a:pPr algn="just"/>
            <a:r>
              <a:rPr lang="en-US" baseline="42000" dirty="0"/>
              <a:t>1</a:t>
            </a:r>
            <a:r>
              <a:rPr lang="en-US" baseline="30000" dirty="0"/>
              <a:t>H. </a:t>
            </a:r>
            <a:r>
              <a:rPr lang="en-US" baseline="30000" dirty="0" err="1"/>
              <a:t>Kwak</a:t>
            </a:r>
            <a:r>
              <a:rPr lang="en-US" baseline="30000" dirty="0"/>
              <a:t>, C. Lee, H. Park, and S. Moon. What is Twitter, a social network or </a:t>
            </a:r>
            <a:r>
              <a:rPr lang="en-US" baseline="30000" dirty="0" smtClean="0"/>
              <a:t>a news </a:t>
            </a:r>
            <a:r>
              <a:rPr lang="en-US" baseline="30000" dirty="0"/>
              <a:t>media? In Proceedings of the 19th International Conference on World </a:t>
            </a:r>
            <a:r>
              <a:rPr lang="en-US" baseline="30000" dirty="0" smtClean="0"/>
              <a:t>Wide Web </a:t>
            </a:r>
            <a:r>
              <a:rPr lang="en-US" baseline="30000" dirty="0"/>
              <a:t>(WWW '11), pages 591{600, New York, NY, USA, 2010. ACM.</a:t>
            </a:r>
          </a:p>
          <a:p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3293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System for Twitter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9" t="35190" r="32535" b="18173"/>
          <a:stretch/>
        </p:blipFill>
        <p:spPr bwMode="auto">
          <a:xfrm>
            <a:off x="1324627" y="1600200"/>
            <a:ext cx="6513535" cy="479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389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Characteristics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283057"/>
              </p:ext>
            </p:extLst>
          </p:nvPr>
        </p:nvGraphicFramePr>
        <p:xfrm>
          <a:off x="381000" y="1371600"/>
          <a:ext cx="8229600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6096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Twitter User Profile</a:t>
                      </a:r>
                      <a:r>
                        <a:rPr lang="en-US" baseline="0" dirty="0" smtClean="0"/>
                        <a:t> Information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Verified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user’s identity has been verified by email account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Followers_count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the number of users that follow the user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user's account is private and only their approved followers can read their tweets or see extended information about them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Listed_count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the number of lists the user is a member of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Friends_count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friends count the number of users the user follows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the location of user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Geo_enabled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if enabled allows applications to send tweets with a geographic location attached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the language of user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Favourites_count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the number of tweets the user has classified as favorites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Created_at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the date that the account has been created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Time_zone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the time zone of each tweet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9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Characteristics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411266"/>
              </p:ext>
            </p:extLst>
          </p:nvPr>
        </p:nvGraphicFramePr>
        <p:xfrm>
          <a:off x="381000" y="1828800"/>
          <a:ext cx="8353806" cy="343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806"/>
                <a:gridCol w="6096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r>
                        <a:rPr lang="en-US" baseline="0" dirty="0" smtClean="0"/>
                        <a:t> Information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the unique ID of the tweet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Text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the text of tweet (typically up to 140 characters)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Created_at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the date that the tweet has been published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Retweeted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if it is new tweet or a </a:t>
                      </a:r>
                      <a:r>
                        <a:rPr lang="en-US" dirty="0" err="1" smtClean="0"/>
                        <a:t>retweet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In_reply_to_status_id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the ID of an existing status that the update is in reply 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In_reply_to_user_id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the user ID that the tweet replies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 of the tweet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Retweet_count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the number of times that a tweet has been </a:t>
                      </a:r>
                      <a:r>
                        <a:rPr lang="en-US" dirty="0" err="1" smtClean="0"/>
                        <a:t>retweeted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Social Cascading</a:t>
            </a:r>
            <a:endParaRPr lang="en-GB" dirty="0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914400" y="2422029"/>
            <a:ext cx="7620000" cy="3733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99CC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>
              <a:lnSpc>
                <a:spcPct val="90000"/>
              </a:lnSpc>
              <a:spcBef>
                <a:spcPct val="20000"/>
              </a:spcBef>
              <a:buClr>
                <a:srgbClr val="FF6309"/>
              </a:buClr>
              <a:buFont typeface="Wingdings" pitchFamily="2" charset="2"/>
              <a:buNone/>
            </a:pPr>
            <a:endParaRPr lang="en-US" sz="2600">
              <a:latin typeface="Calibr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6" t="54603" r="31667" b="36297"/>
          <a:stretch/>
        </p:blipFill>
        <p:spPr bwMode="auto">
          <a:xfrm>
            <a:off x="1659935" y="3124200"/>
            <a:ext cx="6417265" cy="113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25823"/>
            <a:ext cx="8229600" cy="1545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we investigate </a:t>
            </a:r>
            <a:r>
              <a:rPr lang="en-US" sz="2800" dirty="0"/>
              <a:t>the role of </a:t>
            </a:r>
            <a:r>
              <a:rPr lang="en-US" sz="2800" dirty="0" smtClean="0"/>
              <a:t>the </a:t>
            </a:r>
            <a:r>
              <a:rPr lang="en-US" sz="2800" dirty="0" err="1" smtClean="0"/>
              <a:t>retweeting</a:t>
            </a:r>
            <a:r>
              <a:rPr lang="en-US" sz="2800" dirty="0" smtClean="0"/>
              <a:t> </a:t>
            </a:r>
            <a:r>
              <a:rPr lang="en-US" sz="2800" dirty="0"/>
              <a:t>mechanism in </a:t>
            </a:r>
            <a:r>
              <a:rPr lang="en-US" sz="2800" dirty="0" smtClean="0"/>
              <a:t>YouTube video diffusion?</a:t>
            </a:r>
          </a:p>
          <a:p>
            <a:pPr marL="457200" lvl="1" indent="0" algn="ctr">
              <a:buNone/>
            </a:pPr>
            <a:r>
              <a:rPr lang="en-US" sz="3000" i="1" dirty="0" smtClean="0">
                <a:solidFill>
                  <a:srgbClr val="000090"/>
                </a:solidFill>
              </a:rPr>
              <a:t>v</a:t>
            </a:r>
            <a:r>
              <a:rPr lang="en-GB" sz="3000" i="1" dirty="0" err="1">
                <a:solidFill>
                  <a:srgbClr val="000090"/>
                </a:solidFill>
              </a:rPr>
              <a:t>ideo</a:t>
            </a:r>
            <a:r>
              <a:rPr lang="en-GB" sz="3000" i="1" dirty="0">
                <a:solidFill>
                  <a:srgbClr val="000090"/>
                </a:solidFill>
              </a:rPr>
              <a:t> </a:t>
            </a:r>
            <a:r>
              <a:rPr lang="en-GB" sz="3000" i="1" dirty="0" err="1">
                <a:solidFill>
                  <a:srgbClr val="000090"/>
                </a:solidFill>
              </a:rPr>
              <a:t>retweet</a:t>
            </a:r>
            <a:r>
              <a:rPr lang="en-GB" sz="3000" i="1" dirty="0">
                <a:solidFill>
                  <a:srgbClr val="000090"/>
                </a:solidFill>
              </a:rPr>
              <a:t> </a:t>
            </a:r>
            <a:r>
              <a:rPr lang="en-GB" sz="3000" i="1" dirty="0" smtClean="0">
                <a:solidFill>
                  <a:srgbClr val="000090"/>
                </a:solidFill>
              </a:rPr>
              <a:t>likelihood</a:t>
            </a:r>
          </a:p>
          <a:p>
            <a:pPr marL="457200" lvl="1" indent="0" algn="ctr">
              <a:buNone/>
            </a:pPr>
            <a:endParaRPr lang="en-US" sz="3000" i="1" dirty="0">
              <a:solidFill>
                <a:srgbClr val="000090"/>
              </a:solidFill>
            </a:endParaRPr>
          </a:p>
          <a:p>
            <a:pPr marL="457200" lvl="1" indent="0" algn="ctr">
              <a:buNone/>
            </a:pPr>
            <a:endParaRPr lang="en-US" sz="3000" i="1" dirty="0" smtClean="0">
              <a:solidFill>
                <a:srgbClr val="000090"/>
              </a:solidFill>
            </a:endParaRPr>
          </a:p>
          <a:p>
            <a:pPr marL="457200" lvl="1" indent="0" algn="ctr">
              <a:buNone/>
            </a:pPr>
            <a:endParaRPr lang="en-US" sz="3000" i="1" dirty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GB" sz="3000" i="1" dirty="0">
              <a:solidFill>
                <a:srgbClr val="00009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9457" y="4555629"/>
            <a:ext cx="724988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i="1" dirty="0" err="1" smtClean="0">
                <a:solidFill>
                  <a:srgbClr val="000090"/>
                </a:solidFill>
              </a:rPr>
              <a:t>OutgoingVideos</a:t>
            </a:r>
            <a:r>
              <a:rPr lang="en-US" sz="2000" i="1" dirty="0">
                <a:solidFill>
                  <a:srgbClr val="000090"/>
                </a:solidFill>
              </a:rPr>
              <a:t>: </a:t>
            </a:r>
            <a:r>
              <a:rPr lang="en-US" sz="2000" dirty="0"/>
              <a:t>the set of videos (over all users) that were </a:t>
            </a:r>
            <a:r>
              <a:rPr lang="en-US" sz="2000" dirty="0" err="1"/>
              <a:t>retweeted</a:t>
            </a:r>
            <a:r>
              <a:rPr lang="en-US" sz="2000" dirty="0"/>
              <a:t> by some user to another user (multiplicities are not counted)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i="1" dirty="0" err="1">
                <a:solidFill>
                  <a:srgbClr val="000090"/>
                </a:solidFill>
              </a:rPr>
              <a:t>IncomingVideos</a:t>
            </a:r>
            <a:r>
              <a:rPr lang="en-US" sz="2000" i="1" dirty="0">
                <a:solidFill>
                  <a:srgbClr val="000090"/>
                </a:solidFill>
              </a:rPr>
              <a:t>: </a:t>
            </a:r>
            <a:r>
              <a:rPr lang="en-US" sz="2000" dirty="0"/>
              <a:t>all videos that a user received by some other user, as a result of a </a:t>
            </a:r>
            <a:r>
              <a:rPr lang="en-US" sz="2000" dirty="0" err="1"/>
              <a:t>retweet</a:t>
            </a:r>
            <a:r>
              <a:rPr lang="en-US" sz="2000" dirty="0"/>
              <a:t> of the latter</a:t>
            </a:r>
            <a:endParaRPr lang="en-GB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Social Cascading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6021"/>
            <a:ext cx="5329466" cy="3997100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>
            <a:off x="2022579" y="4326402"/>
            <a:ext cx="1327921" cy="193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300543" y="4571671"/>
            <a:ext cx="1978900" cy="472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565193" y="3483030"/>
            <a:ext cx="942256" cy="94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234640" y="3350186"/>
            <a:ext cx="241637" cy="1010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47" t="42757" r="26926" b="28622"/>
          <a:stretch/>
        </p:blipFill>
        <p:spPr>
          <a:xfrm>
            <a:off x="6838882" y="1447800"/>
            <a:ext cx="704918" cy="1144021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6941796" y="3175667"/>
            <a:ext cx="1354914" cy="695324"/>
            <a:chOff x="5659703" y="7696200"/>
            <a:chExt cx="1354914" cy="695324"/>
          </a:xfrm>
        </p:grpSpPr>
        <p:grpSp>
          <p:nvGrpSpPr>
            <p:cNvPr id="83" name="Group 82"/>
            <p:cNvGrpSpPr/>
            <p:nvPr/>
          </p:nvGrpSpPr>
          <p:grpSpPr>
            <a:xfrm>
              <a:off x="5659703" y="7696200"/>
              <a:ext cx="1059204" cy="695324"/>
              <a:chOff x="9144001" y="3743325"/>
              <a:chExt cx="1654630" cy="1600200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1" y="3743325"/>
                <a:ext cx="1600200" cy="1600200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7779" y="4760471"/>
                <a:ext cx="1190852" cy="434093"/>
              </a:xfrm>
              <a:prstGeom prst="rect">
                <a:avLst/>
              </a:prstGeom>
            </p:spPr>
          </p:pic>
        </p:grpSp>
        <p:sp>
          <p:nvSpPr>
            <p:cNvPr id="84" name="TextBox 83"/>
            <p:cNvSpPr txBox="1"/>
            <p:nvPr/>
          </p:nvSpPr>
          <p:spPr>
            <a:xfrm>
              <a:off x="6443117" y="7768842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789086" y="3212282"/>
            <a:ext cx="1354914" cy="695324"/>
            <a:chOff x="5659703" y="7696200"/>
            <a:chExt cx="1354914" cy="695324"/>
          </a:xfrm>
        </p:grpSpPr>
        <p:grpSp>
          <p:nvGrpSpPr>
            <p:cNvPr id="88" name="Group 87"/>
            <p:cNvGrpSpPr/>
            <p:nvPr/>
          </p:nvGrpSpPr>
          <p:grpSpPr>
            <a:xfrm>
              <a:off x="5659703" y="7696200"/>
              <a:ext cx="1059204" cy="695324"/>
              <a:chOff x="9144001" y="3743325"/>
              <a:chExt cx="1654630" cy="1600200"/>
            </a:xfrm>
          </p:grpSpPr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1" y="3743325"/>
                <a:ext cx="1600200" cy="1600200"/>
              </a:xfrm>
              <a:prstGeom prst="rect">
                <a:avLst/>
              </a:prstGeom>
            </p:spPr>
          </p:pic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7779" y="4760471"/>
                <a:ext cx="1190852" cy="434093"/>
              </a:xfrm>
              <a:prstGeom prst="rect">
                <a:avLst/>
              </a:prstGeom>
            </p:spPr>
          </p:pic>
        </p:grpSp>
        <p:sp>
          <p:nvSpPr>
            <p:cNvPr id="89" name="TextBox 88"/>
            <p:cNvSpPr txBox="1"/>
            <p:nvPr/>
          </p:nvSpPr>
          <p:spPr>
            <a:xfrm>
              <a:off x="6443117" y="7768842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>
            <a:off x="3637501" y="4526634"/>
            <a:ext cx="1736876" cy="236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5989490" y="3080479"/>
            <a:ext cx="1354914" cy="870885"/>
            <a:chOff x="5659703" y="7696200"/>
            <a:chExt cx="1354914" cy="695324"/>
          </a:xfrm>
        </p:grpSpPr>
        <p:grpSp>
          <p:nvGrpSpPr>
            <p:cNvPr id="95" name="Group 94"/>
            <p:cNvGrpSpPr/>
            <p:nvPr/>
          </p:nvGrpSpPr>
          <p:grpSpPr>
            <a:xfrm>
              <a:off x="5659703" y="7696200"/>
              <a:ext cx="1059204" cy="695324"/>
              <a:chOff x="9144001" y="3743325"/>
              <a:chExt cx="1654630" cy="1600200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1" y="3743325"/>
                <a:ext cx="1600200" cy="1600200"/>
              </a:xfrm>
              <a:prstGeom prst="rect">
                <a:avLst/>
              </a:prstGeom>
            </p:spPr>
          </p:pic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7779" y="4760471"/>
                <a:ext cx="1190852" cy="434093"/>
              </a:xfrm>
              <a:prstGeom prst="rect">
                <a:avLst/>
              </a:prstGeom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6443117" y="7768842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311218" y="2743200"/>
            <a:ext cx="1992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IncomingVideos</a:t>
            </a:r>
            <a:r>
              <a:rPr lang="en-US" sz="2000" b="1" dirty="0" smtClean="0"/>
              <a:t>:</a:t>
            </a:r>
            <a:endParaRPr lang="en-GB" b="1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6941796" y="4462689"/>
            <a:ext cx="1354914" cy="695324"/>
            <a:chOff x="5659703" y="7696200"/>
            <a:chExt cx="1354914" cy="695324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59703" y="7696200"/>
              <a:ext cx="1059204" cy="695324"/>
              <a:chOff x="9144001" y="3743325"/>
              <a:chExt cx="1654630" cy="1600200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1" y="3743325"/>
                <a:ext cx="1600200" cy="1600200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7779" y="4760471"/>
                <a:ext cx="1190852" cy="434093"/>
              </a:xfrm>
              <a:prstGeom prst="rect">
                <a:avLst/>
              </a:prstGeom>
            </p:spPr>
          </p:pic>
        </p:grpSp>
        <p:sp>
          <p:nvSpPr>
            <p:cNvPr id="112" name="TextBox 111"/>
            <p:cNvSpPr txBox="1"/>
            <p:nvPr/>
          </p:nvSpPr>
          <p:spPr>
            <a:xfrm>
              <a:off x="6443117" y="7768842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858310" y="4371706"/>
            <a:ext cx="1354914" cy="870885"/>
            <a:chOff x="5659703" y="7696200"/>
            <a:chExt cx="1354914" cy="695324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59703" y="7696200"/>
              <a:ext cx="1059204" cy="695324"/>
              <a:chOff x="9144001" y="3743325"/>
              <a:chExt cx="1654630" cy="1600200"/>
            </a:xfrm>
          </p:grpSpPr>
          <p:pic>
            <p:nvPicPr>
              <p:cNvPr id="118" name="Picture 117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1" y="3743325"/>
                <a:ext cx="1600200" cy="1600200"/>
              </a:xfrm>
              <a:prstGeom prst="rect">
                <a:avLst/>
              </a:prstGeom>
            </p:spPr>
          </p:pic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7779" y="4760471"/>
                <a:ext cx="1190852" cy="434093"/>
              </a:xfrm>
              <a:prstGeom prst="rect">
                <a:avLst/>
              </a:prstGeom>
            </p:spPr>
          </p:pic>
        </p:grpSp>
        <p:sp>
          <p:nvSpPr>
            <p:cNvPr id="117" name="TextBox 116"/>
            <p:cNvSpPr txBox="1"/>
            <p:nvPr/>
          </p:nvSpPr>
          <p:spPr>
            <a:xfrm>
              <a:off x="6443117" y="7768842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6180038" y="4034427"/>
            <a:ext cx="1992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OutgoingVideos</a:t>
            </a:r>
            <a:r>
              <a:rPr lang="en-US" sz="2000" b="1" dirty="0" smtClean="0"/>
              <a:t>:</a:t>
            </a:r>
            <a:endParaRPr lang="en-GB" b="1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6422967" y="5525046"/>
            <a:ext cx="1354914" cy="870885"/>
            <a:chOff x="5659703" y="7696200"/>
            <a:chExt cx="1354914" cy="695324"/>
          </a:xfrm>
        </p:grpSpPr>
        <p:grpSp>
          <p:nvGrpSpPr>
            <p:cNvPr id="122" name="Group 121"/>
            <p:cNvGrpSpPr/>
            <p:nvPr/>
          </p:nvGrpSpPr>
          <p:grpSpPr>
            <a:xfrm>
              <a:off x="5659703" y="7696200"/>
              <a:ext cx="1059204" cy="695324"/>
              <a:chOff x="9144001" y="3743325"/>
              <a:chExt cx="1654630" cy="1600200"/>
            </a:xfrm>
          </p:grpSpPr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1" y="3743325"/>
                <a:ext cx="1600200" cy="1600200"/>
              </a:xfrm>
              <a:prstGeom prst="rect">
                <a:avLst/>
              </a:prstGeom>
            </p:spPr>
          </p:pic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7779" y="4760471"/>
                <a:ext cx="1190852" cy="434093"/>
              </a:xfrm>
              <a:prstGeom prst="rect">
                <a:avLst/>
              </a:prstGeom>
            </p:spPr>
          </p:pic>
        </p:grpSp>
        <p:sp>
          <p:nvSpPr>
            <p:cNvPr id="123" name="TextBox 122"/>
            <p:cNvSpPr txBox="1"/>
            <p:nvPr/>
          </p:nvSpPr>
          <p:spPr>
            <a:xfrm>
              <a:off x="6443117" y="7768842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5003446" y="5049755"/>
            <a:ext cx="4157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|</a:t>
            </a:r>
            <a:r>
              <a:rPr lang="en-US" sz="2000" b="1" dirty="0" err="1" smtClean="0"/>
              <a:t>OutgoingVideos</a:t>
            </a:r>
            <a:r>
              <a:rPr lang="en-US" sz="3000" b="1" dirty="0" err="1" smtClean="0"/>
              <a:t>∩</a:t>
            </a:r>
            <a:r>
              <a:rPr lang="en-US" sz="2000" b="1" dirty="0" err="1" smtClean="0"/>
              <a:t>IncomingVideos</a:t>
            </a:r>
            <a:r>
              <a:rPr lang="en-US" sz="2000" b="1" dirty="0" smtClean="0"/>
              <a:t>|:</a:t>
            </a:r>
            <a:endParaRPr lang="en-GB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2210279" y="3824459"/>
            <a:ext cx="1354914" cy="695324"/>
            <a:chOff x="5659703" y="7696200"/>
            <a:chExt cx="1354914" cy="695324"/>
          </a:xfrm>
        </p:grpSpPr>
        <p:grpSp>
          <p:nvGrpSpPr>
            <p:cNvPr id="17" name="Group 16"/>
            <p:cNvGrpSpPr/>
            <p:nvPr/>
          </p:nvGrpSpPr>
          <p:grpSpPr>
            <a:xfrm>
              <a:off x="5659703" y="7696200"/>
              <a:ext cx="1059204" cy="695324"/>
              <a:chOff x="9144001" y="3743325"/>
              <a:chExt cx="1654630" cy="160020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1" y="3743325"/>
                <a:ext cx="1600200" cy="16002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7779" y="4760471"/>
                <a:ext cx="1190852" cy="434093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6443117" y="7768842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18572" y="4502064"/>
            <a:ext cx="1354914" cy="695324"/>
            <a:chOff x="5659703" y="7696200"/>
            <a:chExt cx="1354914" cy="695324"/>
          </a:xfrm>
        </p:grpSpPr>
        <p:grpSp>
          <p:nvGrpSpPr>
            <p:cNvPr id="32" name="Group 31"/>
            <p:cNvGrpSpPr/>
            <p:nvPr/>
          </p:nvGrpSpPr>
          <p:grpSpPr>
            <a:xfrm>
              <a:off x="5659703" y="7696200"/>
              <a:ext cx="1059204" cy="695324"/>
              <a:chOff x="9144001" y="3743325"/>
              <a:chExt cx="1654630" cy="1600200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1" y="3743325"/>
                <a:ext cx="1600200" cy="1600200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7779" y="4760471"/>
                <a:ext cx="1190852" cy="434093"/>
              </a:xfrm>
              <a:prstGeom prst="rect">
                <a:avLst/>
              </a:prstGeom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6443117" y="7768842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31286" y="3267076"/>
            <a:ext cx="1354914" cy="695324"/>
            <a:chOff x="5659703" y="7696200"/>
            <a:chExt cx="1354914" cy="695324"/>
          </a:xfrm>
        </p:grpSpPr>
        <p:grpSp>
          <p:nvGrpSpPr>
            <p:cNvPr id="37" name="Group 36"/>
            <p:cNvGrpSpPr/>
            <p:nvPr/>
          </p:nvGrpSpPr>
          <p:grpSpPr>
            <a:xfrm>
              <a:off x="5659703" y="7696200"/>
              <a:ext cx="1059204" cy="695324"/>
              <a:chOff x="9144001" y="3743325"/>
              <a:chExt cx="1654630" cy="1600200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1" y="3743325"/>
                <a:ext cx="1600200" cy="1600200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7779" y="4760471"/>
                <a:ext cx="1190852" cy="434093"/>
              </a:xfrm>
              <a:prstGeom prst="rect">
                <a:avLst/>
              </a:prstGeom>
            </p:spPr>
          </p:pic>
        </p:grpSp>
        <p:sp>
          <p:nvSpPr>
            <p:cNvPr id="38" name="TextBox 37"/>
            <p:cNvSpPr txBox="1"/>
            <p:nvPr/>
          </p:nvSpPr>
          <p:spPr>
            <a:xfrm>
              <a:off x="6443117" y="7768842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750486" y="3571876"/>
            <a:ext cx="1354914" cy="695324"/>
            <a:chOff x="5659703" y="7696200"/>
            <a:chExt cx="1354914" cy="695324"/>
          </a:xfrm>
        </p:grpSpPr>
        <p:grpSp>
          <p:nvGrpSpPr>
            <p:cNvPr id="47" name="Group 46"/>
            <p:cNvGrpSpPr/>
            <p:nvPr/>
          </p:nvGrpSpPr>
          <p:grpSpPr>
            <a:xfrm>
              <a:off x="5659703" y="7696200"/>
              <a:ext cx="1059204" cy="695324"/>
              <a:chOff x="9144001" y="3743325"/>
              <a:chExt cx="1654630" cy="1600200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1" y="3743325"/>
                <a:ext cx="1600200" cy="1600200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7779" y="4760471"/>
                <a:ext cx="1190852" cy="434093"/>
              </a:xfrm>
              <a:prstGeom prst="rect">
                <a:avLst/>
              </a:prstGeom>
            </p:spPr>
          </p:pic>
        </p:grpSp>
        <p:sp>
          <p:nvSpPr>
            <p:cNvPr id="48" name="TextBox 47"/>
            <p:cNvSpPr txBox="1"/>
            <p:nvPr/>
          </p:nvSpPr>
          <p:spPr>
            <a:xfrm>
              <a:off x="6443117" y="7768842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 flipH="1" flipV="1">
            <a:off x="3551288" y="4644805"/>
            <a:ext cx="816446" cy="824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4262666" y="4104424"/>
            <a:ext cx="1354914" cy="695324"/>
            <a:chOff x="5659703" y="7696200"/>
            <a:chExt cx="1354914" cy="695324"/>
          </a:xfrm>
        </p:grpSpPr>
        <p:grpSp>
          <p:nvGrpSpPr>
            <p:cNvPr id="78" name="Group 77"/>
            <p:cNvGrpSpPr/>
            <p:nvPr/>
          </p:nvGrpSpPr>
          <p:grpSpPr>
            <a:xfrm>
              <a:off x="5659703" y="7696200"/>
              <a:ext cx="1059204" cy="695324"/>
              <a:chOff x="9144001" y="3743325"/>
              <a:chExt cx="1654630" cy="1600200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1" y="3743325"/>
                <a:ext cx="1600200" cy="1600200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7779" y="4760471"/>
                <a:ext cx="1190852" cy="434093"/>
              </a:xfrm>
              <a:prstGeom prst="rect">
                <a:avLst/>
              </a:prstGeom>
            </p:spPr>
          </p:pic>
        </p:grpSp>
        <p:sp>
          <p:nvSpPr>
            <p:cNvPr id="79" name="TextBox 78"/>
            <p:cNvSpPr txBox="1"/>
            <p:nvPr/>
          </p:nvSpPr>
          <p:spPr>
            <a:xfrm>
              <a:off x="6443117" y="7768842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25321" y="4623346"/>
            <a:ext cx="1354914" cy="695324"/>
            <a:chOff x="5659703" y="7696200"/>
            <a:chExt cx="1354914" cy="695324"/>
          </a:xfrm>
        </p:grpSpPr>
        <p:grpSp>
          <p:nvGrpSpPr>
            <p:cNvPr id="42" name="Group 41"/>
            <p:cNvGrpSpPr/>
            <p:nvPr/>
          </p:nvGrpSpPr>
          <p:grpSpPr>
            <a:xfrm>
              <a:off x="5659703" y="7696200"/>
              <a:ext cx="1059204" cy="695324"/>
              <a:chOff x="9144001" y="3743325"/>
              <a:chExt cx="1654630" cy="1600200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1" y="3743325"/>
                <a:ext cx="1600200" cy="1600200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7779" y="4760471"/>
                <a:ext cx="1190852" cy="434093"/>
              </a:xfrm>
              <a:prstGeom prst="rect">
                <a:avLst/>
              </a:prstGeom>
            </p:spPr>
          </p:pic>
        </p:grpSp>
        <p:sp>
          <p:nvSpPr>
            <p:cNvPr id="43" name="TextBox 42"/>
            <p:cNvSpPr txBox="1"/>
            <p:nvPr/>
          </p:nvSpPr>
          <p:spPr>
            <a:xfrm>
              <a:off x="6443117" y="7768842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9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0" grpId="0"/>
      <p:bldP spid="1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019800" cy="365125"/>
          </a:xfrm>
        </p:spPr>
        <p:txBody>
          <a:bodyPr/>
          <a:lstStyle/>
          <a:p>
            <a:r>
              <a:rPr lang="en-US" altLang="zh-CN" dirty="0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Twitter Users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6" t="31813" r="31754" b="30292"/>
          <a:stretch/>
        </p:blipFill>
        <p:spPr bwMode="auto">
          <a:xfrm>
            <a:off x="1143000" y="1600200"/>
            <a:ext cx="6753726" cy="389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Introduction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558673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Explosive growth of social media: </a:t>
            </a:r>
            <a:r>
              <a:rPr lang="en-US" dirty="0" err="1" smtClean="0"/>
              <a:t>Facebook</a:t>
            </a:r>
            <a:r>
              <a:rPr lang="en-US" dirty="0" smtClean="0"/>
              <a:t>, Twitter, </a:t>
            </a:r>
            <a:r>
              <a:rPr lang="en-US" dirty="0" err="1" smtClean="0"/>
              <a:t>Digg</a:t>
            </a:r>
            <a:r>
              <a:rPr lang="en-US" dirty="0" smtClean="0"/>
              <a:t>, etc</a:t>
            </a:r>
          </a:p>
          <a:p>
            <a:pPr lvl="1"/>
            <a:r>
              <a:rPr lang="en-US" dirty="0" smtClean="0"/>
              <a:t>The primary causes behind the recent increases in HTTP traffic</a:t>
            </a:r>
          </a:p>
          <a:p>
            <a:pPr lvl="1"/>
            <a:r>
              <a:rPr lang="en-US" dirty="0" smtClean="0"/>
              <a:t>Anyone has the potential of spreading a message</a:t>
            </a:r>
          </a:p>
          <a:p>
            <a:r>
              <a:rPr lang="en-US" dirty="0" smtClean="0"/>
              <a:t>Growing popularity of streaming media services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  <p:pic>
        <p:nvPicPr>
          <p:cNvPr id="14340" name="Picture 3" descr="socialmedia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3930" y="1630471"/>
            <a:ext cx="2479675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4" descr="nggshow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3930" y="3784601"/>
            <a:ext cx="2449512" cy="234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Twitter Users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3" t="35400" r="31755" b="24367"/>
          <a:stretch/>
        </p:blipFill>
        <p:spPr bwMode="auto">
          <a:xfrm>
            <a:off x="1524000" y="1752600"/>
            <a:ext cx="6737684" cy="413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1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Geographic Popularity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381000"/>
          </a:xfrm>
        </p:spPr>
        <p:txBody>
          <a:bodyPr>
            <a:noAutofit/>
          </a:bodyPr>
          <a:lstStyle/>
          <a:p>
            <a:r>
              <a:rPr lang="en-US" sz="2400" dirty="0"/>
              <a:t>Twitter uses its own time zone system which divides the globe into </a:t>
            </a:r>
            <a:r>
              <a:rPr lang="en-US" sz="2400" i="1" dirty="0">
                <a:solidFill>
                  <a:srgbClr val="000090"/>
                </a:solidFill>
              </a:rPr>
              <a:t>142 zones</a:t>
            </a:r>
            <a:endParaRPr lang="en-GB" sz="2400" i="1" dirty="0">
              <a:solidFill>
                <a:srgbClr val="0000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8" t="38363" r="31755" b="26082"/>
          <a:stretch/>
        </p:blipFill>
        <p:spPr bwMode="auto">
          <a:xfrm>
            <a:off x="1447800" y="2526082"/>
            <a:ext cx="676976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Videos Popularity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2" t="33227" r="24285" b="15979"/>
          <a:stretch/>
        </p:blipFill>
        <p:spPr bwMode="auto">
          <a:xfrm>
            <a:off x="228600" y="1344640"/>
            <a:ext cx="8686800" cy="4871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Social Cascade Length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1" t="27291" r="31930" b="31852"/>
          <a:stretch/>
        </p:blipFill>
        <p:spPr bwMode="auto">
          <a:xfrm>
            <a:off x="1371600" y="1676400"/>
            <a:ext cx="6689558" cy="420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4" t="39610" r="34386" b="18753"/>
          <a:stretch/>
        </p:blipFill>
        <p:spPr bwMode="auto">
          <a:xfrm>
            <a:off x="1676400" y="1752600"/>
            <a:ext cx="5839328" cy="4283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" y="1524000"/>
            <a:ext cx="9144000" cy="4724400"/>
          </a:xfrm>
        </p:spPr>
        <p:txBody>
          <a:bodyPr>
            <a:noAutofit/>
          </a:bodyPr>
          <a:lstStyle/>
          <a:p>
            <a:pPr>
              <a:lnSpc>
                <a:spcPts val="2200"/>
              </a:lnSpc>
              <a:spcAft>
                <a:spcPct val="0"/>
              </a:spcAft>
            </a:pPr>
            <a:r>
              <a:rPr lang="en-US" sz="2400" dirty="0">
                <a:latin typeface="Calibri" pitchFamily="34" charset="0"/>
                <a:ea typeface="DejaVu Sans"/>
                <a:cs typeface="DejaVu Sans"/>
              </a:rPr>
              <a:t>We study how the </a:t>
            </a:r>
            <a:r>
              <a:rPr lang="en-US" sz="2400" dirty="0" err="1" smtClean="0">
                <a:latin typeface="Calibri" pitchFamily="34" charset="0"/>
                <a:ea typeface="DejaVu Sans"/>
                <a:cs typeface="DejaVu Sans"/>
              </a:rPr>
              <a:t>retweeting</a:t>
            </a:r>
            <a:r>
              <a:rPr lang="en-US" sz="2400" dirty="0" smtClean="0">
                <a:latin typeface="Calibri" pitchFamily="34" charset="0"/>
                <a:ea typeface="DejaVu Sans"/>
                <a:cs typeface="DejaVu Sans"/>
              </a:rPr>
              <a:t> influences the diffusion </a:t>
            </a:r>
            <a:r>
              <a:rPr lang="en-US" sz="2400" dirty="0">
                <a:latin typeface="Calibri" pitchFamily="34" charset="0"/>
                <a:ea typeface="DejaVu Sans"/>
                <a:cs typeface="DejaVu Sans"/>
              </a:rPr>
              <a:t>of YouTube </a:t>
            </a:r>
            <a:r>
              <a:rPr lang="en-US" sz="2400" dirty="0" smtClean="0">
                <a:latin typeface="Calibri" pitchFamily="34" charset="0"/>
                <a:ea typeface="DejaVu Sans"/>
                <a:cs typeface="DejaVu Sans"/>
              </a:rPr>
              <a:t>videos</a:t>
            </a:r>
            <a:endParaRPr lang="en-US" sz="1800" dirty="0">
              <a:latin typeface="Calibri" pitchFamily="34" charset="0"/>
              <a:ea typeface="DejaVu Sans"/>
              <a:cs typeface="DejaVu Sans"/>
            </a:endParaRPr>
          </a:p>
          <a:p>
            <a:pPr>
              <a:lnSpc>
                <a:spcPts val="2200"/>
              </a:lnSpc>
              <a:spcAft>
                <a:spcPct val="0"/>
              </a:spcAft>
            </a:pPr>
            <a:r>
              <a:rPr lang="en-US" sz="3000" i="1" dirty="0">
                <a:solidFill>
                  <a:srgbClr val="000090"/>
                </a:solidFill>
              </a:rPr>
              <a:t>Observations:</a:t>
            </a:r>
          </a:p>
          <a:p>
            <a:pPr lvl="1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DejaVu Sans"/>
                <a:cs typeface="DejaVu Sans"/>
              </a:rPr>
              <a:t>Social </a:t>
            </a:r>
            <a:r>
              <a:rPr lang="en-US" sz="2400" dirty="0">
                <a:latin typeface="Calibri" pitchFamily="34" charset="0"/>
                <a:ea typeface="DejaVu Sans"/>
                <a:cs typeface="DejaVu Sans"/>
              </a:rPr>
              <a:t>cascading effect</a:t>
            </a:r>
          </a:p>
          <a:p>
            <a:pPr lvl="2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DejaVu Sans"/>
                <a:cs typeface="DejaVu Sans"/>
              </a:rPr>
              <a:t>has high </a:t>
            </a:r>
            <a:r>
              <a:rPr lang="en-US" sz="2000" dirty="0">
                <a:latin typeface="Calibri" pitchFamily="34" charset="0"/>
                <a:ea typeface="DejaVu Sans"/>
                <a:cs typeface="DejaVu Sans"/>
              </a:rPr>
              <a:t>impact on a more focused and less diverse set of </a:t>
            </a:r>
            <a:r>
              <a:rPr lang="en-US" sz="2000" dirty="0" smtClean="0">
                <a:latin typeface="Calibri" pitchFamily="34" charset="0"/>
                <a:ea typeface="DejaVu Sans"/>
                <a:cs typeface="DejaVu Sans"/>
              </a:rPr>
              <a:t>geographic regions</a:t>
            </a:r>
          </a:p>
          <a:p>
            <a:pPr lvl="2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DejaVu Sans"/>
                <a:cs typeface="DejaVu Sans"/>
              </a:rPr>
              <a:t>ends </a:t>
            </a:r>
            <a:r>
              <a:rPr lang="en-US" sz="2000" dirty="0">
                <a:latin typeface="Calibri" pitchFamily="34" charset="0"/>
                <a:ea typeface="DejaVu Sans"/>
                <a:cs typeface="DejaVu Sans"/>
              </a:rPr>
              <a:t>within 24 </a:t>
            </a:r>
            <a:r>
              <a:rPr lang="en-US" sz="2000" dirty="0" smtClean="0">
                <a:latin typeface="Calibri" pitchFamily="34" charset="0"/>
                <a:ea typeface="DejaVu Sans"/>
                <a:cs typeface="DejaVu Sans"/>
              </a:rPr>
              <a:t>hours</a:t>
            </a:r>
          </a:p>
          <a:p>
            <a:pPr lvl="1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DejaVu Sans"/>
                <a:cs typeface="DejaVu Sans"/>
              </a:rPr>
              <a:t>Users </a:t>
            </a:r>
            <a:r>
              <a:rPr lang="en-US" sz="2400" dirty="0">
                <a:latin typeface="Calibri" pitchFamily="34" charset="0"/>
                <a:ea typeface="DejaVu Sans"/>
                <a:cs typeface="DejaVu Sans"/>
              </a:rPr>
              <a:t>are </a:t>
            </a:r>
            <a:r>
              <a:rPr lang="en-US" sz="2400" dirty="0" smtClean="0">
                <a:latin typeface="Calibri" pitchFamily="34" charset="0"/>
                <a:ea typeface="DejaVu Sans"/>
                <a:cs typeface="DejaVu Sans"/>
              </a:rPr>
              <a:t>influenced </a:t>
            </a:r>
            <a:r>
              <a:rPr lang="en-US" sz="2400" dirty="0">
                <a:latin typeface="Calibri" pitchFamily="34" charset="0"/>
                <a:ea typeface="DejaVu Sans"/>
                <a:cs typeface="DejaVu Sans"/>
              </a:rPr>
              <a:t>more from the follows who also follow them </a:t>
            </a:r>
          </a:p>
          <a:p>
            <a:pPr>
              <a:lnSpc>
                <a:spcPts val="2200"/>
              </a:lnSpc>
              <a:spcAft>
                <a:spcPct val="0"/>
              </a:spcAft>
              <a:buSzTx/>
            </a:pPr>
            <a:r>
              <a:rPr lang="es-ES" sz="3000" i="1" dirty="0" err="1" smtClean="0">
                <a:solidFill>
                  <a:srgbClr val="000090"/>
                </a:solidFill>
              </a:rPr>
              <a:t>Ongoing</a:t>
            </a:r>
            <a:r>
              <a:rPr lang="es-ES" sz="3000" i="1" dirty="0" smtClean="0">
                <a:solidFill>
                  <a:srgbClr val="000090"/>
                </a:solidFill>
              </a:rPr>
              <a:t>/</a:t>
            </a:r>
            <a:r>
              <a:rPr lang="es-ES" sz="3000" i="1" dirty="0" err="1" smtClean="0">
                <a:solidFill>
                  <a:srgbClr val="000090"/>
                </a:solidFill>
              </a:rPr>
              <a:t>Future</a:t>
            </a:r>
            <a:r>
              <a:rPr lang="es-ES" sz="3000" i="1" dirty="0" smtClean="0">
                <a:solidFill>
                  <a:srgbClr val="000090"/>
                </a:solidFill>
              </a:rPr>
              <a:t> </a:t>
            </a:r>
            <a:r>
              <a:rPr lang="es-ES" sz="3000" i="1" dirty="0" err="1">
                <a:solidFill>
                  <a:srgbClr val="000090"/>
                </a:solidFill>
              </a:rPr>
              <a:t>work</a:t>
            </a:r>
            <a:r>
              <a:rPr lang="es-ES" sz="3000" i="1" dirty="0">
                <a:solidFill>
                  <a:srgbClr val="000090"/>
                </a:solidFill>
              </a:rPr>
              <a:t>:</a:t>
            </a:r>
          </a:p>
          <a:p>
            <a:pPr lvl="1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latin typeface="Calibri" pitchFamily="34" charset="0"/>
                <a:ea typeface="DejaVu Sans"/>
                <a:cs typeface="DejaVu Sans"/>
              </a:rPr>
              <a:t>study the </a:t>
            </a:r>
            <a:r>
              <a:rPr lang="en-US" sz="2400" dirty="0" err="1">
                <a:latin typeface="Calibri" pitchFamily="34" charset="0"/>
                <a:ea typeface="DejaVu Sans"/>
                <a:cs typeface="DejaVu Sans"/>
              </a:rPr>
              <a:t>retweeting</a:t>
            </a:r>
            <a:r>
              <a:rPr lang="en-US" sz="2400" dirty="0">
                <a:latin typeface="Calibri" pitchFamily="34" charset="0"/>
                <a:ea typeface="DejaVu Sans"/>
                <a:cs typeface="DejaVu Sans"/>
              </a:rPr>
              <a:t> </a:t>
            </a:r>
            <a:r>
              <a:rPr lang="en-US" sz="2400" dirty="0" smtClean="0">
                <a:latin typeface="Calibri" pitchFamily="34" charset="0"/>
                <a:ea typeface="DejaVu Sans"/>
                <a:cs typeface="DejaVu Sans"/>
              </a:rPr>
              <a:t>influence </a:t>
            </a:r>
            <a:r>
              <a:rPr lang="en-US" sz="2400" dirty="0" err="1" smtClean="0">
                <a:latin typeface="Calibri" pitchFamily="34" charset="0"/>
                <a:ea typeface="DejaVu Sans"/>
                <a:cs typeface="DejaVu Sans"/>
              </a:rPr>
              <a:t>wrt</a:t>
            </a:r>
            <a:r>
              <a:rPr lang="en-US" sz="2400" dirty="0" smtClean="0">
                <a:latin typeface="Calibri" pitchFamily="34" charset="0"/>
                <a:ea typeface="DejaVu Sans"/>
                <a:cs typeface="DejaVu Sans"/>
              </a:rPr>
              <a:t> </a:t>
            </a:r>
            <a:r>
              <a:rPr lang="en-US" sz="2400" dirty="0">
                <a:latin typeface="Calibri" pitchFamily="34" charset="0"/>
                <a:ea typeface="DejaVu Sans"/>
                <a:cs typeface="DejaVu Sans"/>
              </a:rPr>
              <a:t>the popularity dynamics of YouTube videos over the </a:t>
            </a:r>
            <a:r>
              <a:rPr lang="en-US" sz="2400" dirty="0" smtClean="0">
                <a:latin typeface="Calibri" pitchFamily="34" charset="0"/>
                <a:ea typeface="DejaVu Sans"/>
                <a:cs typeface="DejaVu Sans"/>
              </a:rPr>
              <a:t>time</a:t>
            </a:r>
          </a:p>
          <a:p>
            <a:pPr lvl="1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latin typeface="Calibri" pitchFamily="34" charset="0"/>
                <a:ea typeface="DejaVu Sans"/>
                <a:cs typeface="DejaVu Sans"/>
              </a:rPr>
              <a:t>develop a realistic </a:t>
            </a:r>
            <a:r>
              <a:rPr lang="en-US" sz="2400" dirty="0" smtClean="0">
                <a:latin typeface="Calibri" pitchFamily="34" charset="0"/>
                <a:ea typeface="DejaVu Sans"/>
                <a:cs typeface="DejaVu Sans"/>
              </a:rPr>
              <a:t>media workload generator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461125"/>
            <a:ext cx="5486400" cy="273049"/>
          </a:xfrm>
        </p:spPr>
        <p:txBody>
          <a:bodyPr/>
          <a:lstStyle/>
          <a:p>
            <a:r>
              <a:rPr lang="en-US" altLang="zh-CN" dirty="0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23601FA0-8FAE-4840-862A-4B822942A89F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467419"/>
            <a:ext cx="63246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Laboratory for Internet Computing</a:t>
            </a:r>
          </a:p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Department of Computer Science</a:t>
            </a:r>
          </a:p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University of Cyprus</a:t>
            </a:r>
          </a:p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http://linc.ucy.ac.cy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C:\Users\andpapad.CS7807\Downloads\LInC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53836"/>
            <a:ext cx="2273865" cy="7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7" y="366075"/>
            <a:ext cx="32289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4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660066"/>
                </a:solidFill>
              </a:rPr>
              <a:t>Twitter </a:t>
            </a:r>
            <a:r>
              <a:rPr lang="en-US" dirty="0"/>
              <a:t>Background</a:t>
            </a:r>
          </a:p>
        </p:txBody>
      </p:sp>
      <p:pic>
        <p:nvPicPr>
          <p:cNvPr id="15364" name="Picture 3" descr="twitter_logo_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276225"/>
            <a:ext cx="3103563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andpapad.CS7807\Dropbox\presentation\SocialNetworkAnalysis_Graph_Gradien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17638"/>
            <a:ext cx="5715000" cy="49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System for Twitter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8" t="24932" r="20262" b="9259"/>
          <a:stretch/>
        </p:blipFill>
        <p:spPr bwMode="auto">
          <a:xfrm>
            <a:off x="838200" y="1275347"/>
            <a:ext cx="7259053" cy="517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5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B1AB-480F-4374-9B59-4DF59E16BFC9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Spread of information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000090"/>
                </a:solidFill>
              </a:rPr>
              <a:t>Social network </a:t>
            </a:r>
            <a:r>
              <a:rPr lang="en-US" dirty="0"/>
              <a:t>plays fundamental role in spread of information or influence</a:t>
            </a:r>
          </a:p>
          <a:p>
            <a:r>
              <a:rPr lang="en-US" dirty="0"/>
              <a:t>Viral marketing (Word of mouth)</a:t>
            </a:r>
          </a:p>
          <a:p>
            <a:pPr lvl="1"/>
            <a:r>
              <a:rPr lang="en-US" dirty="0"/>
              <a:t>An idea gets a sudden widespread popularity</a:t>
            </a:r>
          </a:p>
          <a:p>
            <a:r>
              <a:rPr lang="en-US" dirty="0" smtClean="0"/>
              <a:t>Examples: </a:t>
            </a:r>
            <a:endParaRPr lang="en-US" dirty="0"/>
          </a:p>
          <a:p>
            <a:pPr lvl="1"/>
            <a:r>
              <a:rPr lang="en-US" dirty="0" err="1"/>
              <a:t>GMail</a:t>
            </a:r>
            <a:r>
              <a:rPr lang="en-US" dirty="0"/>
              <a:t> achieved wide popularity and the only way to obtain an account was through referral</a:t>
            </a:r>
          </a:p>
          <a:p>
            <a:pPr lvl="1"/>
            <a:r>
              <a:rPr lang="en-US" dirty="0"/>
              <a:t>In blogs a piece of information spreads rapidly before eventually picked by mass </a:t>
            </a:r>
            <a:r>
              <a:rPr lang="en-US" dirty="0" smtClean="0"/>
              <a:t>media</a:t>
            </a:r>
          </a:p>
          <a:p>
            <a:r>
              <a:rPr lang="en-US" sz="3500" i="1" dirty="0">
                <a:solidFill>
                  <a:srgbClr val="000090"/>
                </a:solidFill>
              </a:rPr>
              <a:t>Social Cascade </a:t>
            </a:r>
            <a:r>
              <a:rPr lang="en-US" dirty="0" smtClean="0"/>
              <a:t>is information </a:t>
            </a:r>
            <a:r>
              <a:rPr lang="en-GB" dirty="0" smtClean="0"/>
              <a:t>spreading through a social network </a:t>
            </a:r>
            <a:r>
              <a:rPr lang="en-US" dirty="0" smtClean="0"/>
              <a:t>due to </a:t>
            </a:r>
            <a:r>
              <a:rPr lang="en-US" sz="3500" i="1" dirty="0">
                <a:solidFill>
                  <a:srgbClr val="000090"/>
                </a:solidFill>
              </a:rPr>
              <a:t>influence</a:t>
            </a:r>
            <a:r>
              <a:rPr lang="en-US" dirty="0" smtClean="0"/>
              <a:t> by others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4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 </a:t>
            </a:r>
            <a:r>
              <a:rPr lang="en-US" dirty="0" smtClean="0"/>
              <a:t>We </a:t>
            </a:r>
            <a:r>
              <a:rPr lang="en-US" dirty="0"/>
              <a:t>say that user B was reached by a social cascade about content c if and only if</a:t>
            </a:r>
            <a:r>
              <a:rPr lang="en-US" dirty="0" smtClean="0"/>
              <a:t>:</a:t>
            </a:r>
          </a:p>
          <a:p>
            <a:pPr marL="822960" lvl="1" indent="-457200"/>
            <a:r>
              <a:rPr lang="en-US" dirty="0" smtClean="0"/>
              <a:t>There </a:t>
            </a:r>
            <a:r>
              <a:rPr lang="en-US" dirty="0"/>
              <a:t>is another </a:t>
            </a:r>
            <a:r>
              <a:rPr lang="en-US" sz="3000" i="1" dirty="0">
                <a:solidFill>
                  <a:srgbClr val="000090"/>
                </a:solidFill>
              </a:rPr>
              <a:t>user A </a:t>
            </a:r>
            <a:r>
              <a:rPr lang="en-US" dirty="0"/>
              <a:t>which posted </a:t>
            </a:r>
            <a:r>
              <a:rPr lang="en-US" sz="3000" i="1" dirty="0">
                <a:solidFill>
                  <a:srgbClr val="000090"/>
                </a:solidFill>
              </a:rPr>
              <a:t>content c</a:t>
            </a:r>
            <a:r>
              <a:rPr lang="en-US" dirty="0"/>
              <a:t> and</a:t>
            </a:r>
            <a:endParaRPr lang="en-US" sz="3000" dirty="0"/>
          </a:p>
          <a:p>
            <a:pPr marL="822960" lvl="1" indent="-457200"/>
            <a:r>
              <a:rPr lang="en-US" dirty="0" smtClean="0"/>
              <a:t> </a:t>
            </a:r>
            <a:r>
              <a:rPr lang="en-US" sz="3000" i="1" dirty="0">
                <a:solidFill>
                  <a:srgbClr val="000090"/>
                </a:solidFill>
              </a:rPr>
              <a:t>User A </a:t>
            </a:r>
            <a:r>
              <a:rPr lang="en-US" dirty="0"/>
              <a:t>posted </a:t>
            </a:r>
            <a:r>
              <a:rPr lang="en-US" sz="3000" i="1" dirty="0">
                <a:solidFill>
                  <a:srgbClr val="000090"/>
                </a:solidFill>
              </a:rPr>
              <a:t>content c </a:t>
            </a:r>
            <a:r>
              <a:rPr lang="en-US" dirty="0" smtClean="0"/>
              <a:t>before </a:t>
            </a:r>
            <a:r>
              <a:rPr lang="en-US" sz="3000" i="1" dirty="0">
                <a:solidFill>
                  <a:srgbClr val="000090"/>
                </a:solidFill>
              </a:rPr>
              <a:t>user B </a:t>
            </a:r>
            <a:r>
              <a:rPr lang="en-US" dirty="0"/>
              <a:t>posted it and</a:t>
            </a:r>
            <a:endParaRPr lang="en-US" sz="3000" dirty="0"/>
          </a:p>
          <a:p>
            <a:pPr marL="822960" lvl="1" indent="-457200"/>
            <a:r>
              <a:rPr lang="en-US" dirty="0" smtClean="0"/>
              <a:t>There </a:t>
            </a:r>
            <a:r>
              <a:rPr lang="en-US" dirty="0"/>
              <a:t>was a social connection from </a:t>
            </a:r>
            <a:r>
              <a:rPr lang="en-US" sz="3000" i="1" dirty="0">
                <a:solidFill>
                  <a:srgbClr val="000090"/>
                </a:solidFill>
              </a:rPr>
              <a:t>user A</a:t>
            </a:r>
            <a:r>
              <a:rPr lang="en-US" dirty="0"/>
              <a:t> to </a:t>
            </a:r>
            <a:r>
              <a:rPr lang="en-US" sz="3000" i="1" dirty="0">
                <a:solidFill>
                  <a:srgbClr val="000090"/>
                </a:solidFill>
              </a:rPr>
              <a:t>user B </a:t>
            </a:r>
            <a:r>
              <a:rPr lang="en-US" dirty="0"/>
              <a:t>when </a:t>
            </a:r>
            <a:r>
              <a:rPr lang="en-US" sz="3000" i="1" dirty="0">
                <a:solidFill>
                  <a:srgbClr val="000090"/>
                </a:solidFill>
              </a:rPr>
              <a:t>user A </a:t>
            </a:r>
            <a:r>
              <a:rPr lang="en-US" dirty="0"/>
              <a:t>posted </a:t>
            </a:r>
            <a:r>
              <a:rPr lang="en-US" sz="3000" i="1" dirty="0">
                <a:solidFill>
                  <a:srgbClr val="000090"/>
                </a:solidFill>
              </a:rPr>
              <a:t>content </a:t>
            </a:r>
            <a:r>
              <a:rPr lang="en-US" sz="3000" i="1" dirty="0" smtClean="0">
                <a:solidFill>
                  <a:srgbClr val="000090"/>
                </a:solidFill>
              </a:rPr>
              <a:t>c</a:t>
            </a:r>
            <a:endParaRPr lang="en-US" sz="3000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What is a social cascade?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Cascade Representation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1524000"/>
            <a:ext cx="7428599" cy="4953000"/>
            <a:chOff x="990600" y="1219200"/>
            <a:chExt cx="7428599" cy="49530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50000" r="19881" b="11958"/>
            <a:stretch/>
          </p:blipFill>
          <p:spPr bwMode="auto">
            <a:xfrm>
              <a:off x="1447800" y="1219200"/>
              <a:ext cx="6971399" cy="495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90600" y="1371600"/>
              <a:ext cx="2057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660066"/>
                </a:solidFill>
              </a:rPr>
              <a:t>Twitter </a:t>
            </a:r>
            <a:r>
              <a:rPr lang="en-US" dirty="0"/>
              <a:t>Background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60400" y="201295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err="1" smtClean="0"/>
              <a:t>Microblogging</a:t>
            </a:r>
            <a:r>
              <a:rPr lang="en-US" dirty="0" smtClean="0"/>
              <a:t> service </a:t>
            </a:r>
          </a:p>
          <a:p>
            <a:pPr eaLnBrk="1" hangingPunct="1"/>
            <a:r>
              <a:rPr lang="en-US" dirty="0" smtClean="0"/>
              <a:t>200 million users as of March 2011</a:t>
            </a:r>
          </a:p>
          <a:p>
            <a:pPr eaLnBrk="1" hangingPunct="1"/>
            <a:r>
              <a:rPr lang="en-US" dirty="0" smtClean="0"/>
              <a:t>User </a:t>
            </a:r>
            <a:r>
              <a:rPr lang="en-US" i="1" dirty="0">
                <a:solidFill>
                  <a:srgbClr val="000090"/>
                </a:solidFill>
              </a:rPr>
              <a:t>follow</a:t>
            </a:r>
            <a:r>
              <a:rPr lang="en-US" i="1" dirty="0" smtClean="0"/>
              <a:t> </a:t>
            </a:r>
            <a:r>
              <a:rPr lang="en-US" dirty="0" smtClean="0"/>
              <a:t>other users </a:t>
            </a:r>
            <a:endParaRPr lang="en-US" i="1" dirty="0" smtClean="0"/>
          </a:p>
          <a:p>
            <a:pPr eaLnBrk="1" hangingPunct="1"/>
            <a:r>
              <a:rPr lang="en-US" dirty="0" smtClean="0"/>
              <a:t>Many business, celebrities, news organizations, and others use Twitter</a:t>
            </a:r>
          </a:p>
          <a:p>
            <a:pPr eaLnBrk="1" hangingPunct="1"/>
            <a:r>
              <a:rPr lang="en-US" i="1" dirty="0">
                <a:solidFill>
                  <a:srgbClr val="000090"/>
                </a:solidFill>
              </a:rPr>
              <a:t>Tweet</a:t>
            </a:r>
            <a:r>
              <a:rPr lang="en-US" dirty="0" smtClean="0"/>
              <a:t>: A shot post of at most 140 characters</a:t>
            </a:r>
          </a:p>
          <a:p>
            <a:pPr eaLnBrk="1" hangingPunct="1"/>
            <a:r>
              <a:rPr lang="en-US" i="1" dirty="0" err="1">
                <a:solidFill>
                  <a:srgbClr val="000090"/>
                </a:solidFill>
              </a:rPr>
              <a:t>Retweet</a:t>
            </a:r>
            <a:r>
              <a:rPr lang="en-US" dirty="0" smtClean="0"/>
              <a:t>: A tweet originally posted by a user and reposted by another user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15364" name="Picture 3" descr="twitter_logo_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276225"/>
            <a:ext cx="3103563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2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057400" y="381000"/>
            <a:ext cx="6781800" cy="1143000"/>
          </a:xfrm>
        </p:spPr>
        <p:txBody>
          <a:bodyPr/>
          <a:lstStyle/>
          <a:p>
            <a:pPr eaLnBrk="1" hangingPunct="1"/>
            <a:r>
              <a:rPr lang="en-US" dirty="0"/>
              <a:t>Background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60400" y="201295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YouTube is the most popular and bandwidth intensive service of today’s Internet</a:t>
            </a:r>
          </a:p>
          <a:p>
            <a:pPr lvl="1"/>
            <a:r>
              <a:rPr lang="en-US" dirty="0" smtClean="0"/>
              <a:t>accounts for 20-35% of the Internet traﬃc with 35 hours of videos uploaded every minute and more than 700 billion playbacks in 2010</a:t>
            </a:r>
          </a:p>
          <a:p>
            <a:r>
              <a:rPr lang="en-US" dirty="0" smtClean="0"/>
              <a:t>YouTube has  transformed Internet users from video consumers to video producers</a:t>
            </a:r>
          </a:p>
          <a:p>
            <a:r>
              <a:rPr lang="en-US" dirty="0" smtClean="0"/>
              <a:t>More than 400 tweets per minute with a YouTube Link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"/>
            <a:ext cx="3048000" cy="111106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34" y="248205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affects users' navigation behavior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1410266" y="3733800"/>
            <a:ext cx="6837364" cy="2209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vl="1" algn="ctr" eaLnBrk="1" hangingPunct="1"/>
            <a:r>
              <a:rPr lang="en-US" sz="3600" dirty="0">
                <a:solidFill>
                  <a:srgbClr val="FFFFFF"/>
                </a:solidFill>
                <a:latin typeface="Corbel" pitchFamily="34" charset="0"/>
                <a:sym typeface="Symbol" pitchFamily="18" charset="2"/>
              </a:rPr>
              <a:t>What is the role of </a:t>
            </a:r>
          </a:p>
          <a:p>
            <a:pPr marL="114300" lvl="1" algn="ctr" eaLnBrk="1" hangingPunct="1"/>
            <a:r>
              <a:rPr lang="en-US" sz="3600" dirty="0" err="1" smtClean="0">
                <a:solidFill>
                  <a:srgbClr val="E66C7D"/>
                </a:solidFill>
                <a:latin typeface="Corbel" pitchFamily="34" charset="0"/>
                <a:sym typeface="Symbol" pitchFamily="18" charset="2"/>
              </a:rPr>
              <a:t>retweeting</a:t>
            </a:r>
            <a:endParaRPr lang="en-US" sz="3600" dirty="0" smtClean="0">
              <a:solidFill>
                <a:srgbClr val="FFFFFF"/>
              </a:solidFill>
              <a:latin typeface="Corbel" pitchFamily="34" charset="0"/>
              <a:sym typeface="Symbol" pitchFamily="18" charset="2"/>
            </a:endParaRPr>
          </a:p>
          <a:p>
            <a:pPr marL="114300" lvl="1" algn="ctr" eaLnBrk="1" hangingPunct="1"/>
            <a:r>
              <a:rPr lang="en-US" sz="3600" dirty="0" smtClean="0">
                <a:solidFill>
                  <a:srgbClr val="FFFFFF"/>
                </a:solidFill>
                <a:latin typeface="Corbel" pitchFamily="34" charset="0"/>
                <a:sym typeface="Symbol" pitchFamily="18" charset="2"/>
              </a:rPr>
              <a:t>in </a:t>
            </a:r>
          </a:p>
          <a:p>
            <a:pPr marL="114300" lvl="1" algn="ctr" eaLnBrk="1" hangingPunct="1"/>
            <a:r>
              <a:rPr lang="en-US" sz="3600" dirty="0" smtClean="0">
                <a:solidFill>
                  <a:srgbClr val="6BB76D"/>
                </a:solidFill>
                <a:latin typeface="Corbel" pitchFamily="34" charset="0"/>
                <a:sym typeface="Symbol" pitchFamily="18" charset="2"/>
              </a:rPr>
              <a:t>YouTube </a:t>
            </a:r>
            <a:r>
              <a:rPr lang="en-US" sz="3600" dirty="0">
                <a:solidFill>
                  <a:srgbClr val="6BB76D"/>
                </a:solidFill>
                <a:latin typeface="Corbel" pitchFamily="34" charset="0"/>
                <a:sym typeface="Symbol" pitchFamily="18" charset="2"/>
              </a:rPr>
              <a:t>video </a:t>
            </a:r>
            <a:r>
              <a:rPr lang="en-US" sz="3600" dirty="0" smtClean="0">
                <a:solidFill>
                  <a:srgbClr val="6BB76D"/>
                </a:solidFill>
                <a:latin typeface="Corbel" pitchFamily="34" charset="0"/>
                <a:sym typeface="Symbol" pitchFamily="18" charset="2"/>
              </a:rPr>
              <a:t>diffusion?</a:t>
            </a:r>
            <a:endParaRPr lang="en-US" sz="3600" dirty="0">
              <a:solidFill>
                <a:srgbClr val="FFFFFF"/>
              </a:solidFill>
              <a:latin typeface="Corbe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2" name="Picture 3" descr="twitter_logo_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118" y="1339665"/>
            <a:ext cx="3103563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48" y="228600"/>
            <a:ext cx="3048000" cy="1111065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4486048" y="1533521"/>
            <a:ext cx="685800" cy="11334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1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witter_logo_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118" y="1339665"/>
            <a:ext cx="3103563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48" y="228600"/>
            <a:ext cx="3048000" cy="1111065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4486048" y="1533521"/>
            <a:ext cx="685800" cy="11334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13th International Conference on Web Information Systems Engineering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FA0-8FAE-4840-862A-4B822942A89F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76200" y="2773363"/>
            <a:ext cx="9002712" cy="33988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Serious implications and new challenges </a:t>
            </a:r>
          </a:p>
          <a:p>
            <a:pPr algn="ctr" eaLnBrk="1" hangingPunct="1"/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for Internet services and content providers </a:t>
            </a:r>
          </a:p>
          <a:p>
            <a:pPr algn="ctr" eaLnBrk="1" hangingPunct="1"/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towards improving:</a:t>
            </a:r>
          </a:p>
          <a:p>
            <a:pPr marL="457200" indent="-457200" algn="ctr" eaLnBrk="1" hangingPunct="1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Caching, </a:t>
            </a:r>
          </a:p>
          <a:p>
            <a:pPr marL="457200" indent="-457200" algn="ctr" eaLnBrk="1" hangingPunct="1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Content Delivery Networks,</a:t>
            </a:r>
          </a:p>
          <a:p>
            <a:pPr marL="457200" indent="-457200" algn="ctr" eaLnBrk="1" hangingPunct="1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Searching,</a:t>
            </a:r>
          </a:p>
          <a:p>
            <a:pPr marL="457200" indent="-457200" algn="ctr" eaLnBrk="1" hangingPunct="1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 Content Recommendation</a:t>
            </a:r>
            <a:endParaRPr lang="en-US" sz="3200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6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</Template>
  <TotalTime>4454</TotalTime>
  <Words>1218</Words>
  <Application>Microsoft Office PowerPoint</Application>
  <PresentationFormat>On-screen Show (4:3)</PresentationFormat>
  <Paragraphs>233</Paragraphs>
  <Slides>28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The Role of Twitter in YouTube Videos Diffusion</vt:lpstr>
      <vt:lpstr>Introduction</vt:lpstr>
      <vt:lpstr>Spread of information</vt:lpstr>
      <vt:lpstr>What is a social cascade?</vt:lpstr>
      <vt:lpstr>Social Cascade Representation</vt:lpstr>
      <vt:lpstr>Twitter Background</vt:lpstr>
      <vt:lpstr>Background</vt:lpstr>
      <vt:lpstr>  affects users' navigation behavior  </vt:lpstr>
      <vt:lpstr>PowerPoint Presentation</vt:lpstr>
      <vt:lpstr>Contributions</vt:lpstr>
      <vt:lpstr>Key Challenge: Gathering the data</vt:lpstr>
      <vt:lpstr>Methodology</vt:lpstr>
      <vt:lpstr>Data Collection System for Twitter</vt:lpstr>
      <vt:lpstr>Data Set Characteristics</vt:lpstr>
      <vt:lpstr>Data Set Characteristics</vt:lpstr>
      <vt:lpstr>Effects of Social Cascading</vt:lpstr>
      <vt:lpstr>Effects of Social Cascading</vt:lpstr>
      <vt:lpstr>Evaluation</vt:lpstr>
      <vt:lpstr>Impact of Twitter Users</vt:lpstr>
      <vt:lpstr>Impact of Twitter Users</vt:lpstr>
      <vt:lpstr>Impact of Geographic Popularity</vt:lpstr>
      <vt:lpstr>Impact of Videos Popularity</vt:lpstr>
      <vt:lpstr>Impact of Social Cascade Length</vt:lpstr>
      <vt:lpstr>Impact of Time</vt:lpstr>
      <vt:lpstr>Conclusions</vt:lpstr>
      <vt:lpstr>Thank You!</vt:lpstr>
      <vt:lpstr>Twitter Background</vt:lpstr>
      <vt:lpstr>Data Collection System for Twitter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Technology</dc:subject>
  <dc:creator>Andreas Papadopoulos</dc:creator>
  <cp:keywords>technology,technogy PowerPoint template, free, PowerPoint template, download, PPT template, PowerPoint templates, slideshow template, POT, POTX, Power Point template, slide show template</cp:keywords>
  <dc:description>Made by Leawo Software. To find more free PowerPoint templates, please visit http://www.leawo.com/free-powerpoint-templates/</dc:description>
  <cp:lastModifiedBy>George Pallis</cp:lastModifiedBy>
  <cp:revision>143</cp:revision>
  <cp:lastPrinted>2013-04-10T09:39:36Z</cp:lastPrinted>
  <dcterms:created xsi:type="dcterms:W3CDTF">2012-11-13T11:37:04Z</dcterms:created>
  <dcterms:modified xsi:type="dcterms:W3CDTF">2013-04-10T09:39:59Z</dcterms:modified>
  <cp:category>technology, PowerPoint template</cp:category>
</cp:coreProperties>
</file>