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notesMasterIdLst>
    <p:notesMasterId r:id="rId16"/>
  </p:notesMasterIdLst>
  <p:handoutMasterIdLst>
    <p:handoutMasterId r:id="rId17"/>
  </p:handoutMasterIdLst>
  <p:sldIdLst>
    <p:sldId id="256" r:id="rId2"/>
    <p:sldId id="257" r:id="rId3"/>
    <p:sldId id="269" r:id="rId4"/>
    <p:sldId id="268" r:id="rId5"/>
    <p:sldId id="271" r:id="rId6"/>
    <p:sldId id="270" r:id="rId7"/>
    <p:sldId id="267" r:id="rId8"/>
    <p:sldId id="273" r:id="rId9"/>
    <p:sldId id="274" r:id="rId10"/>
    <p:sldId id="275" r:id="rId11"/>
    <p:sldId id="276" r:id="rId12"/>
    <p:sldId id="272"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4699"/>
  </p:normalViewPr>
  <p:slideViewPr>
    <p:cSldViewPr snapToGrid="0" snapToObjects="1">
      <p:cViewPr varScale="1">
        <p:scale>
          <a:sx n="84" d="100"/>
          <a:sy n="84" d="100"/>
        </p:scale>
        <p:origin x="200" y="75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E7B406-388C-6F46-9784-00EC925A33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79FF7A-91E7-A441-86D3-23A12E1CDB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2890E9-905B-C140-A6CF-AF83E262F513}" type="datetime1">
              <a:rPr lang="en-US" smtClean="0"/>
              <a:t>4/28/19</a:t>
            </a:fld>
            <a:endParaRPr lang="en-US"/>
          </a:p>
        </p:txBody>
      </p:sp>
      <p:sp>
        <p:nvSpPr>
          <p:cNvPr id="4" name="Footer Placeholder 3">
            <a:extLst>
              <a:ext uri="{FF2B5EF4-FFF2-40B4-BE49-F238E27FC236}">
                <a16:creationId xmlns:a16="http://schemas.microsoft.com/office/drawing/2014/main" id="{8D68C14A-9F5D-FD4D-83B9-66C55366D2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91CAE2-892F-3F46-8704-FD7DA989DA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B8BCB6-023E-B647-A418-0AA56A40B2A2}" type="slidenum">
              <a:rPr lang="en-US" smtClean="0"/>
              <a:t>‹#›</a:t>
            </a:fld>
            <a:endParaRPr lang="en-US"/>
          </a:p>
        </p:txBody>
      </p:sp>
    </p:spTree>
    <p:extLst>
      <p:ext uri="{BB962C8B-B14F-4D97-AF65-F5344CB8AC3E}">
        <p14:creationId xmlns:p14="http://schemas.microsoft.com/office/powerpoint/2010/main" val="350965706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48C9C-34F3-C645-ABA5-B6D12BA019E2}" type="datetime1">
              <a:rPr lang="en-US" smtClean="0"/>
              <a:t>4/28/19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20121-3D23-9A49-81D5-097876B72B6F}" type="slidenum">
              <a:rPr lang="en-US" smtClean="0"/>
              <a:t>‹#›</a:t>
            </a:fld>
            <a:endParaRPr lang="en-US"/>
          </a:p>
        </p:txBody>
      </p:sp>
    </p:spTree>
    <p:extLst>
      <p:ext uri="{BB962C8B-B14F-4D97-AF65-F5344CB8AC3E}">
        <p14:creationId xmlns:p14="http://schemas.microsoft.com/office/powerpoint/2010/main" val="333963882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3577049"/>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10724845" y="6127638"/>
            <a:ext cx="779767" cy="365125"/>
          </a:xfrm>
        </p:spPr>
        <p:txBody>
          <a:bodyPr/>
          <a:lstStyle/>
          <a:p>
            <a:fld id="{C3CD8601-18F9-C94A-894F-2DDE006F41B8}" type="slidenum">
              <a:rPr lang="en-US" smtClean="0"/>
              <a:t>‹#›</a:t>
            </a:fld>
            <a:endParaRPr lang="en-US"/>
          </a:p>
        </p:txBody>
      </p:sp>
    </p:spTree>
    <p:extLst>
      <p:ext uri="{BB962C8B-B14F-4D97-AF65-F5344CB8AC3E}">
        <p14:creationId xmlns:p14="http://schemas.microsoft.com/office/powerpoint/2010/main" val="212195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0" y="1914471"/>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0724844" y="6135807"/>
            <a:ext cx="779767" cy="365125"/>
          </a:xfrm>
        </p:spPr>
        <p:txBody>
          <a:bodyPr/>
          <a:lstStyle/>
          <a:p>
            <a:fld id="{C3CD8601-18F9-C94A-894F-2DDE006F41B8}" type="slidenum">
              <a:rPr lang="en-US" smtClean="0"/>
              <a:t>‹#›</a:t>
            </a:fld>
            <a:endParaRPr lang="en-US" dirty="0"/>
          </a:p>
        </p:txBody>
      </p:sp>
    </p:spTree>
    <p:extLst>
      <p:ext uri="{BB962C8B-B14F-4D97-AF65-F5344CB8AC3E}">
        <p14:creationId xmlns:p14="http://schemas.microsoft.com/office/powerpoint/2010/main" val="203757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0" y="1803751"/>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0724968" y="6135808"/>
            <a:ext cx="779767" cy="365125"/>
          </a:xfrm>
        </p:spPr>
        <p:txBody>
          <a:bodyPr/>
          <a:lstStyle/>
          <a:p>
            <a:fld id="{C3CD8601-18F9-C94A-894F-2DDE006F41B8}"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0777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0" y="453453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724846" y="6135808"/>
            <a:ext cx="779767" cy="365125"/>
          </a:xfrm>
        </p:spPr>
        <p:txBody>
          <a:bodyPr/>
          <a:lstStyle/>
          <a:p>
            <a:fld id="{C3CD8601-18F9-C94A-894F-2DDE006F41B8}" type="slidenum">
              <a:rPr lang="en-US" smtClean="0"/>
              <a:t>‹#›</a:t>
            </a:fld>
            <a:endParaRPr lang="en-US" dirty="0"/>
          </a:p>
        </p:txBody>
      </p:sp>
    </p:spTree>
    <p:extLst>
      <p:ext uri="{BB962C8B-B14F-4D97-AF65-F5344CB8AC3E}">
        <p14:creationId xmlns:p14="http://schemas.microsoft.com/office/powerpoint/2010/main" val="335231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0" y="1803751"/>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724968" y="6156522"/>
            <a:ext cx="779767" cy="365125"/>
          </a:xfrm>
        </p:spPr>
        <p:txBody>
          <a:bodyPr/>
          <a:lstStyle/>
          <a:p>
            <a:fld id="{C3CD8601-18F9-C94A-894F-2DDE006F41B8}"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2038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0" y="1813768"/>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724844" y="6135808"/>
            <a:ext cx="779767" cy="365125"/>
          </a:xfrm>
        </p:spPr>
        <p:txBody>
          <a:bodyPr/>
          <a:lstStyle/>
          <a:p>
            <a:fld id="{C3CD8601-18F9-C94A-894F-2DDE006F41B8}" type="slidenum">
              <a:rPr lang="en-US" smtClean="0"/>
              <a:t>‹#›</a:t>
            </a:fld>
            <a:endParaRPr lang="en-US" dirty="0"/>
          </a:p>
        </p:txBody>
      </p:sp>
    </p:spTree>
    <p:extLst>
      <p:ext uri="{BB962C8B-B14F-4D97-AF65-F5344CB8AC3E}">
        <p14:creationId xmlns:p14="http://schemas.microsoft.com/office/powerpoint/2010/main" val="2106287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CD8601-18F9-C94A-894F-2DDE006F41B8}" type="slidenum">
              <a:rPr lang="en-US" smtClean="0"/>
              <a:t>‹#›</a:t>
            </a:fld>
            <a:endParaRPr lang="en-US"/>
          </a:p>
        </p:txBody>
      </p:sp>
    </p:spTree>
    <p:extLst>
      <p:ext uri="{BB962C8B-B14F-4D97-AF65-F5344CB8AC3E}">
        <p14:creationId xmlns:p14="http://schemas.microsoft.com/office/powerpoint/2010/main" val="1241404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CD8601-18F9-C94A-894F-2DDE006F41B8}" type="slidenum">
              <a:rPr lang="en-US" smtClean="0"/>
              <a:t>‹#›</a:t>
            </a:fld>
            <a:endParaRPr lang="en-US"/>
          </a:p>
        </p:txBody>
      </p:sp>
    </p:spTree>
    <p:extLst>
      <p:ext uri="{BB962C8B-B14F-4D97-AF65-F5344CB8AC3E}">
        <p14:creationId xmlns:p14="http://schemas.microsoft.com/office/powerpoint/2010/main" val="99700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CD8601-18F9-C94A-894F-2DDE006F41B8}" type="slidenum">
              <a:rPr lang="en-US" smtClean="0"/>
              <a:t>‹#›</a:t>
            </a:fld>
            <a:endParaRPr lang="en-US"/>
          </a:p>
        </p:txBody>
      </p:sp>
    </p:spTree>
    <p:extLst>
      <p:ext uri="{BB962C8B-B14F-4D97-AF65-F5344CB8AC3E}">
        <p14:creationId xmlns:p14="http://schemas.microsoft.com/office/powerpoint/2010/main" val="325064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0" y="2921703"/>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0724844" y="6135808"/>
            <a:ext cx="779767" cy="365125"/>
          </a:xfrm>
        </p:spPr>
        <p:txBody>
          <a:bodyPr/>
          <a:lstStyle/>
          <a:p>
            <a:fld id="{C3CD8601-18F9-C94A-894F-2DDE006F41B8}" type="slidenum">
              <a:rPr lang="en-US" smtClean="0"/>
              <a:t>‹#›</a:t>
            </a:fld>
            <a:endParaRPr lang="en-US" dirty="0"/>
          </a:p>
        </p:txBody>
      </p:sp>
    </p:spTree>
    <p:extLst>
      <p:ext uri="{BB962C8B-B14F-4D97-AF65-F5344CB8AC3E}">
        <p14:creationId xmlns:p14="http://schemas.microsoft.com/office/powerpoint/2010/main" val="41090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10724844" y="6135808"/>
            <a:ext cx="779767" cy="365125"/>
          </a:xfrm>
        </p:spPr>
        <p:txBody>
          <a:bodyPr/>
          <a:lstStyle/>
          <a:p>
            <a:fld id="{C3CD8601-18F9-C94A-894F-2DDE006F41B8}" type="slidenum">
              <a:rPr lang="en-US" smtClean="0"/>
              <a:t>‹#›</a:t>
            </a:fld>
            <a:endParaRPr lang="en-US" dirty="0"/>
          </a:p>
        </p:txBody>
      </p:sp>
    </p:spTree>
    <p:extLst>
      <p:ext uri="{BB962C8B-B14F-4D97-AF65-F5344CB8AC3E}">
        <p14:creationId xmlns:p14="http://schemas.microsoft.com/office/powerpoint/2010/main" val="309130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10715003" y="6135807"/>
            <a:ext cx="779767" cy="365125"/>
          </a:xfrm>
        </p:spPr>
        <p:txBody>
          <a:bodyPr/>
          <a:lstStyle/>
          <a:p>
            <a:fld id="{C3CD8601-18F9-C94A-894F-2DDE006F41B8}" type="slidenum">
              <a:rPr lang="en-US" smtClean="0"/>
              <a:t>‹#›</a:t>
            </a:fld>
            <a:endParaRPr lang="en-US" dirty="0"/>
          </a:p>
        </p:txBody>
      </p:sp>
    </p:spTree>
    <p:extLst>
      <p:ext uri="{BB962C8B-B14F-4D97-AF65-F5344CB8AC3E}">
        <p14:creationId xmlns:p14="http://schemas.microsoft.com/office/powerpoint/2010/main" val="162952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CD8601-18F9-C94A-894F-2DDE006F41B8}" type="slidenum">
              <a:rPr lang="en-US" smtClean="0"/>
              <a:t>‹#›</a:t>
            </a:fld>
            <a:endParaRPr lang="en-US"/>
          </a:p>
        </p:txBody>
      </p:sp>
    </p:spTree>
    <p:extLst>
      <p:ext uri="{BB962C8B-B14F-4D97-AF65-F5344CB8AC3E}">
        <p14:creationId xmlns:p14="http://schemas.microsoft.com/office/powerpoint/2010/main" val="107093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CD8601-18F9-C94A-894F-2DDE006F41B8}" type="slidenum">
              <a:rPr lang="en-US" smtClean="0"/>
              <a:t>‹#›</a:t>
            </a:fld>
            <a:endParaRPr lang="en-US"/>
          </a:p>
        </p:txBody>
      </p:sp>
    </p:spTree>
    <p:extLst>
      <p:ext uri="{BB962C8B-B14F-4D97-AF65-F5344CB8AC3E}">
        <p14:creationId xmlns:p14="http://schemas.microsoft.com/office/powerpoint/2010/main" val="2422572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CD8601-18F9-C94A-894F-2DDE006F41B8}" type="slidenum">
              <a:rPr lang="en-US" smtClean="0"/>
              <a:t>‹#›</a:t>
            </a:fld>
            <a:endParaRPr lang="en-US"/>
          </a:p>
        </p:txBody>
      </p:sp>
    </p:spTree>
    <p:extLst>
      <p:ext uri="{BB962C8B-B14F-4D97-AF65-F5344CB8AC3E}">
        <p14:creationId xmlns:p14="http://schemas.microsoft.com/office/powerpoint/2010/main" val="197155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726249" y="6135808"/>
            <a:ext cx="779767" cy="365125"/>
          </a:xfrm>
        </p:spPr>
        <p:txBody>
          <a:bodyPr/>
          <a:lstStyle/>
          <a:p>
            <a:fld id="{C3CD8601-18F9-C94A-894F-2DDE006F41B8}" type="slidenum">
              <a:rPr lang="en-US" smtClean="0"/>
              <a:t>‹#›</a:t>
            </a:fld>
            <a:endParaRPr lang="en-US" dirty="0"/>
          </a:p>
        </p:txBody>
      </p:sp>
    </p:spTree>
    <p:extLst>
      <p:ext uri="{BB962C8B-B14F-4D97-AF65-F5344CB8AC3E}">
        <p14:creationId xmlns:p14="http://schemas.microsoft.com/office/powerpoint/2010/main" val="2578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10724844" y="6139959"/>
            <a:ext cx="779767" cy="365125"/>
          </a:xfrm>
          <a:prstGeom prst="rect">
            <a:avLst/>
          </a:prstGeom>
        </p:spPr>
        <p:txBody>
          <a:bodyPr vert="horz" lIns="91440" tIns="45720" rIns="91440" bIns="45720" rtlCol="0" anchor="ctr"/>
          <a:lstStyle>
            <a:lvl1pPr algn="r">
              <a:defRPr sz="2000">
                <a:solidFill>
                  <a:schemeClr val="bg1">
                    <a:lumMod val="65000"/>
                  </a:schemeClr>
                </a:solidFill>
              </a:defRPr>
            </a:lvl1pPr>
          </a:lstStyle>
          <a:p>
            <a:fld id="{C3CD8601-18F9-C94A-894F-2DDE006F41B8}" type="slidenum">
              <a:rPr lang="en-US" smtClean="0"/>
              <a:pPr/>
              <a:t>‹#›</a:t>
            </a:fld>
            <a:endParaRPr lang="en-US" dirty="0"/>
          </a:p>
        </p:txBody>
      </p:sp>
    </p:spTree>
    <p:extLst>
      <p:ext uri="{BB962C8B-B14F-4D97-AF65-F5344CB8AC3E}">
        <p14:creationId xmlns:p14="http://schemas.microsoft.com/office/powerpoint/2010/main" val="351243086"/>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journey-to-the-center-of-multi-label-classification-384c40229bff" TargetMode="External"/><Relationship Id="rId2" Type="http://schemas.openxmlformats.org/officeDocument/2006/relationships/hyperlink" Target="https://www.kaggle.com/c/jigsaw-toxic-comment-classification-challenge/data" TargetMode="External"/><Relationship Id="rId1" Type="http://schemas.openxmlformats.org/officeDocument/2006/relationships/slideLayout" Target="../slideLayouts/slideLayout2.xml"/><Relationship Id="rId4" Type="http://schemas.openxmlformats.org/officeDocument/2006/relationships/hyperlink" Target="https://www.analyticsvidhya.com/blog/2017/08/introduction-to-multi-label-classifica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FFDF-6A67-0F45-BA57-B268991AE7D0}"/>
              </a:ext>
            </a:extLst>
          </p:cNvPr>
          <p:cNvSpPr>
            <a:spLocks noGrp="1"/>
          </p:cNvSpPr>
          <p:nvPr>
            <p:ph type="ctrTitle"/>
          </p:nvPr>
        </p:nvSpPr>
        <p:spPr>
          <a:xfrm>
            <a:off x="3373062" y="1273994"/>
            <a:ext cx="8131550" cy="2262781"/>
          </a:xfrm>
        </p:spPr>
        <p:txBody>
          <a:bodyPr>
            <a:normAutofit fontScale="90000"/>
          </a:bodyPr>
          <a:lstStyle/>
          <a:p>
            <a:r>
              <a:rPr lang="en-US" b="1" dirty="0">
                <a:solidFill>
                  <a:schemeClr val="accent2">
                    <a:lumMod val="50000"/>
                  </a:schemeClr>
                </a:solidFill>
              </a:rPr>
              <a:t>Toxic Comment Classification Challenge</a:t>
            </a:r>
          </a:p>
        </p:txBody>
      </p:sp>
      <p:pic>
        <p:nvPicPr>
          <p:cNvPr id="69" name="Picture 68" descr="CrownBIG.jpg">
            <a:extLst>
              <a:ext uri="{FF2B5EF4-FFF2-40B4-BE49-F238E27FC236}">
                <a16:creationId xmlns:a16="http://schemas.microsoft.com/office/drawing/2014/main" id="{8AD3703F-4855-B746-A956-1183B1A245D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351954" y="215128"/>
            <a:ext cx="584998" cy="467998"/>
          </a:xfrm>
          <a:prstGeom prst="rect">
            <a:avLst/>
          </a:prstGeom>
        </p:spPr>
      </p:pic>
      <p:sp>
        <p:nvSpPr>
          <p:cNvPr id="70" name="Text Placeholder 3">
            <a:extLst>
              <a:ext uri="{FF2B5EF4-FFF2-40B4-BE49-F238E27FC236}">
                <a16:creationId xmlns:a16="http://schemas.microsoft.com/office/drawing/2014/main" id="{BE66E9EA-249B-6A42-8BF6-AD2E7CEB6354}"/>
              </a:ext>
            </a:extLst>
          </p:cNvPr>
          <p:cNvSpPr txBox="1">
            <a:spLocks/>
          </p:cNvSpPr>
          <p:nvPr/>
        </p:nvSpPr>
        <p:spPr>
          <a:xfrm>
            <a:off x="4001297" y="4599756"/>
            <a:ext cx="6875080" cy="19685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US" b="1" dirty="0">
                <a:solidFill>
                  <a:schemeClr val="accent2">
                    <a:lumMod val="50000"/>
                  </a:schemeClr>
                </a:solidFill>
              </a:rPr>
              <a:t>Presented by Cathy Deng</a:t>
            </a:r>
          </a:p>
          <a:p>
            <a:pPr marL="0" indent="0" algn="r">
              <a:buNone/>
            </a:pPr>
            <a:r>
              <a:rPr lang="en-US" b="1" dirty="0">
                <a:solidFill>
                  <a:schemeClr val="accent2">
                    <a:lumMod val="50000"/>
                  </a:schemeClr>
                </a:solidFill>
              </a:rPr>
              <a:t>UIN: 01124163</a:t>
            </a:r>
          </a:p>
          <a:p>
            <a:pPr marL="0" indent="0" algn="r">
              <a:buNone/>
            </a:pPr>
            <a:r>
              <a:rPr lang="en-US" b="1" dirty="0">
                <a:solidFill>
                  <a:schemeClr val="accent2">
                    <a:lumMod val="50000"/>
                  </a:schemeClr>
                </a:solidFill>
              </a:rPr>
              <a:t>Master student of Computer Science</a:t>
            </a:r>
          </a:p>
          <a:p>
            <a:pPr marL="0" indent="0" algn="r">
              <a:buNone/>
            </a:pPr>
            <a:r>
              <a:rPr lang="en-US" b="1" dirty="0">
                <a:solidFill>
                  <a:schemeClr val="accent2">
                    <a:lumMod val="50000"/>
                  </a:schemeClr>
                </a:solidFill>
              </a:rPr>
              <a:t>Old Dominion University</a:t>
            </a:r>
          </a:p>
          <a:p>
            <a:pPr marL="0" indent="0">
              <a:buNone/>
            </a:pPr>
            <a:endParaRPr lang="en-US" dirty="0"/>
          </a:p>
        </p:txBody>
      </p:sp>
    </p:spTree>
    <p:extLst>
      <p:ext uri="{BB962C8B-B14F-4D97-AF65-F5344CB8AC3E}">
        <p14:creationId xmlns:p14="http://schemas.microsoft.com/office/powerpoint/2010/main" val="610325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2693-486B-0841-B942-FC5C6B67FFA0}"/>
              </a:ext>
            </a:extLst>
          </p:cNvPr>
          <p:cNvSpPr>
            <a:spLocks noGrp="1"/>
          </p:cNvSpPr>
          <p:nvPr>
            <p:ph type="title"/>
          </p:nvPr>
        </p:nvSpPr>
        <p:spPr>
          <a:xfrm>
            <a:off x="1918555" y="532670"/>
            <a:ext cx="8911687" cy="1280890"/>
          </a:xfrm>
        </p:spPr>
        <p:txBody>
          <a:bodyPr/>
          <a:lstStyle/>
          <a:p>
            <a:r>
              <a:rPr lang="en-US" b="1" dirty="0">
                <a:solidFill>
                  <a:schemeClr val="accent2">
                    <a:lumMod val="50000"/>
                  </a:schemeClr>
                </a:solidFill>
              </a:rPr>
              <a:t>Results of Strategy 3 - Label Powerset </a:t>
            </a:r>
          </a:p>
        </p:txBody>
      </p:sp>
      <p:pic>
        <p:nvPicPr>
          <p:cNvPr id="6" name="Content Placeholder 5" descr="A screenshot of a cell phone&#10;&#10;Description automatically generated">
            <a:extLst>
              <a:ext uri="{FF2B5EF4-FFF2-40B4-BE49-F238E27FC236}">
                <a16:creationId xmlns:a16="http://schemas.microsoft.com/office/drawing/2014/main" id="{7B885148-4684-984C-BDF4-FD23C2694F5D}"/>
              </a:ext>
            </a:extLst>
          </p:cNvPr>
          <p:cNvPicPr>
            <a:picLocks noGrp="1" noChangeAspect="1"/>
          </p:cNvPicPr>
          <p:nvPr>
            <p:ph idx="1"/>
          </p:nvPr>
        </p:nvPicPr>
        <p:blipFill>
          <a:blip r:embed="rId2"/>
          <a:stretch>
            <a:fillRect/>
          </a:stretch>
        </p:blipFill>
        <p:spPr>
          <a:xfrm>
            <a:off x="2041113" y="1539875"/>
            <a:ext cx="9277804" cy="4159885"/>
          </a:xfrm>
        </p:spPr>
      </p:pic>
    </p:spTree>
    <p:extLst>
      <p:ext uri="{BB962C8B-B14F-4D97-AF65-F5344CB8AC3E}">
        <p14:creationId xmlns:p14="http://schemas.microsoft.com/office/powerpoint/2010/main" val="4725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2693-486B-0841-B942-FC5C6B67FFA0}"/>
              </a:ext>
            </a:extLst>
          </p:cNvPr>
          <p:cNvSpPr>
            <a:spLocks noGrp="1"/>
          </p:cNvSpPr>
          <p:nvPr>
            <p:ph type="title"/>
          </p:nvPr>
        </p:nvSpPr>
        <p:spPr>
          <a:xfrm>
            <a:off x="1918555" y="532670"/>
            <a:ext cx="8911687" cy="1280890"/>
          </a:xfrm>
        </p:spPr>
        <p:txBody>
          <a:bodyPr/>
          <a:lstStyle/>
          <a:p>
            <a:r>
              <a:rPr lang="en-US" b="1" dirty="0">
                <a:solidFill>
                  <a:schemeClr val="accent2">
                    <a:lumMod val="50000"/>
                  </a:schemeClr>
                </a:solidFill>
              </a:rPr>
              <a:t>Compare 3 strategies</a:t>
            </a: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D8CEDCE8-89ED-E34D-BAB0-EBC0B4E12E1B}"/>
              </a:ext>
            </a:extLst>
          </p:cNvPr>
          <p:cNvPicPr>
            <a:picLocks noGrp="1" noChangeAspect="1"/>
          </p:cNvPicPr>
          <p:nvPr>
            <p:ph idx="1"/>
          </p:nvPr>
        </p:nvPicPr>
        <p:blipFill>
          <a:blip r:embed="rId2"/>
          <a:stretch>
            <a:fillRect/>
          </a:stretch>
        </p:blipFill>
        <p:spPr>
          <a:xfrm>
            <a:off x="1918556" y="1524000"/>
            <a:ext cx="9390970" cy="4206240"/>
          </a:xfrm>
        </p:spPr>
      </p:pic>
    </p:spTree>
    <p:extLst>
      <p:ext uri="{BB962C8B-B14F-4D97-AF65-F5344CB8AC3E}">
        <p14:creationId xmlns:p14="http://schemas.microsoft.com/office/powerpoint/2010/main" val="236507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1B0E-E122-4E48-BDA1-9D7528D3648F}"/>
              </a:ext>
            </a:extLst>
          </p:cNvPr>
          <p:cNvSpPr>
            <a:spLocks noGrp="1"/>
          </p:cNvSpPr>
          <p:nvPr>
            <p:ph type="title"/>
          </p:nvPr>
        </p:nvSpPr>
        <p:spPr/>
        <p:txBody>
          <a:bodyPr/>
          <a:lstStyle/>
          <a:p>
            <a:r>
              <a:rPr lang="en-US" b="1" dirty="0">
                <a:solidFill>
                  <a:schemeClr val="accent2">
                    <a:lumMod val="50000"/>
                  </a:schemeClr>
                </a:solidFill>
              </a:rPr>
              <a:t>Lesson Learned</a:t>
            </a:r>
            <a:endParaRPr lang="en-US" dirty="0"/>
          </a:p>
        </p:txBody>
      </p:sp>
      <p:sp>
        <p:nvSpPr>
          <p:cNvPr id="3" name="Content Placeholder 2">
            <a:extLst>
              <a:ext uri="{FF2B5EF4-FFF2-40B4-BE49-F238E27FC236}">
                <a16:creationId xmlns:a16="http://schemas.microsoft.com/office/drawing/2014/main" id="{7CFD1484-42BF-A64E-B65F-E8598EEFCD74}"/>
              </a:ext>
            </a:extLst>
          </p:cNvPr>
          <p:cNvSpPr>
            <a:spLocks noGrp="1"/>
          </p:cNvSpPr>
          <p:nvPr>
            <p:ph idx="1"/>
          </p:nvPr>
        </p:nvSpPr>
        <p:spPr>
          <a:xfrm>
            <a:off x="2589212" y="2133600"/>
            <a:ext cx="8915400" cy="4724400"/>
          </a:xfrm>
        </p:spPr>
        <p:txBody>
          <a:bodyPr/>
          <a:lstStyle/>
          <a:p>
            <a:r>
              <a:rPr lang="en-US" dirty="0"/>
              <a:t>Different from the projects I did before. This project has multi-target. I read some materials about this and learned how to build model for multi-target.</a:t>
            </a:r>
          </a:p>
          <a:p>
            <a:endParaRPr lang="en-US" dirty="0"/>
          </a:p>
          <a:p>
            <a:r>
              <a:rPr lang="en-US" dirty="0"/>
              <a:t>In the project design stage, I planned to use map-reduce frame work to calculate TF-IDF. But when I implemented, I </a:t>
            </a:r>
            <a:r>
              <a:rPr lang="en-US" dirty="0" err="1"/>
              <a:t>understanded</a:t>
            </a:r>
            <a:r>
              <a:rPr lang="en-US" dirty="0"/>
              <a:t> the shortage of Hadoop. So I change to </a:t>
            </a:r>
            <a:r>
              <a:rPr lang="en-US" dirty="0" err="1"/>
              <a:t>pyspark</a:t>
            </a:r>
            <a:r>
              <a:rPr lang="en-US" dirty="0"/>
              <a:t>.</a:t>
            </a:r>
          </a:p>
          <a:p>
            <a:endParaRPr lang="en-US" dirty="0"/>
          </a:p>
          <a:p>
            <a:r>
              <a:rPr lang="en-US" dirty="0"/>
              <a:t>At first, I didn’t quite understand how spark works. I only know that I can use transformations to do simple transformation of the data. When I started to write code for TF-IDF, I used for loop to process each line. It works fine with small dataset. But when I try it with big dataset, it will take 3 to 4 hours to run. When I finally understand how spark works, I write functions for each line and use transformations of </a:t>
            </a:r>
            <a:r>
              <a:rPr lang="en-US" dirty="0" err="1"/>
              <a:t>rdd</a:t>
            </a:r>
            <a:r>
              <a:rPr lang="en-US" dirty="0"/>
              <a:t>. This is really fast. When I ran it on full dataset, it only takes around 15 mins.</a:t>
            </a:r>
          </a:p>
        </p:txBody>
      </p:sp>
    </p:spTree>
    <p:extLst>
      <p:ext uri="{BB962C8B-B14F-4D97-AF65-F5344CB8AC3E}">
        <p14:creationId xmlns:p14="http://schemas.microsoft.com/office/powerpoint/2010/main" val="384826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1B0E-E122-4E48-BDA1-9D7528D3648F}"/>
              </a:ext>
            </a:extLst>
          </p:cNvPr>
          <p:cNvSpPr>
            <a:spLocks noGrp="1"/>
          </p:cNvSpPr>
          <p:nvPr>
            <p:ph type="title"/>
          </p:nvPr>
        </p:nvSpPr>
        <p:spPr/>
        <p:txBody>
          <a:bodyPr/>
          <a:lstStyle/>
          <a:p>
            <a:r>
              <a:rPr lang="en-US" b="1" dirty="0">
                <a:solidFill>
                  <a:schemeClr val="accent2">
                    <a:lumMod val="50000"/>
                  </a:schemeClr>
                </a:solidFill>
              </a:rPr>
              <a:t>Future Enhancement</a:t>
            </a:r>
            <a:endParaRPr lang="en-US" dirty="0"/>
          </a:p>
        </p:txBody>
      </p:sp>
      <p:sp>
        <p:nvSpPr>
          <p:cNvPr id="3" name="Content Placeholder 2">
            <a:extLst>
              <a:ext uri="{FF2B5EF4-FFF2-40B4-BE49-F238E27FC236}">
                <a16:creationId xmlns:a16="http://schemas.microsoft.com/office/drawing/2014/main" id="{7CFD1484-42BF-A64E-B65F-E8598EEFCD74}"/>
              </a:ext>
            </a:extLst>
          </p:cNvPr>
          <p:cNvSpPr>
            <a:spLocks noGrp="1"/>
          </p:cNvSpPr>
          <p:nvPr>
            <p:ph idx="1"/>
          </p:nvPr>
        </p:nvSpPr>
        <p:spPr/>
        <p:txBody>
          <a:bodyPr/>
          <a:lstStyle/>
          <a:p>
            <a:pPr lvl="0"/>
            <a:r>
              <a:rPr lang="en-US" b="1" dirty="0"/>
              <a:t>Use PCA to do feature selection</a:t>
            </a:r>
            <a:r>
              <a:rPr lang="en-US" dirty="0"/>
              <a:t>: For a high threshold, each comment will have a large number of features. This will affect the efficiency of our algorithm. I didn’t have time to implement PCA or other feature selection method after data preprocess</a:t>
            </a:r>
          </a:p>
          <a:p>
            <a:pPr lvl="0"/>
            <a:r>
              <a:rPr lang="en-US" b="1" dirty="0"/>
              <a:t>Predict different targets at the same time</a:t>
            </a:r>
            <a:r>
              <a:rPr lang="en-US" dirty="0"/>
              <a:t>: For strategy 1, different targets are considered as mutually exclusive. So if the model can predict the targets simultaneously instead of sequentially. The model will be much faster. It is the same for strategy 3.  After create 2</a:t>
            </a:r>
            <a:r>
              <a:rPr lang="en-US" baseline="30000" dirty="0"/>
              <a:t>6</a:t>
            </a:r>
            <a:r>
              <a:rPr lang="en-US" dirty="0"/>
              <a:t> = 64 labels, all labels are considered as mutually exclusive.</a:t>
            </a:r>
          </a:p>
          <a:p>
            <a:endParaRPr lang="en-US" dirty="0"/>
          </a:p>
        </p:txBody>
      </p:sp>
    </p:spTree>
    <p:extLst>
      <p:ext uri="{BB962C8B-B14F-4D97-AF65-F5344CB8AC3E}">
        <p14:creationId xmlns:p14="http://schemas.microsoft.com/office/powerpoint/2010/main" val="52776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1B0E-E122-4E48-BDA1-9D7528D3648F}"/>
              </a:ext>
            </a:extLst>
          </p:cNvPr>
          <p:cNvSpPr>
            <a:spLocks noGrp="1"/>
          </p:cNvSpPr>
          <p:nvPr>
            <p:ph type="title"/>
          </p:nvPr>
        </p:nvSpPr>
        <p:spPr/>
        <p:txBody>
          <a:bodyPr/>
          <a:lstStyle/>
          <a:p>
            <a:r>
              <a:rPr lang="en-US" b="1" dirty="0">
                <a:solidFill>
                  <a:schemeClr val="accent2">
                    <a:lumMod val="50000"/>
                  </a:schemeClr>
                </a:solidFill>
              </a:rPr>
              <a:t>Reference</a:t>
            </a:r>
            <a:endParaRPr lang="en-US" dirty="0"/>
          </a:p>
        </p:txBody>
      </p:sp>
      <p:sp>
        <p:nvSpPr>
          <p:cNvPr id="3" name="Content Placeholder 2">
            <a:extLst>
              <a:ext uri="{FF2B5EF4-FFF2-40B4-BE49-F238E27FC236}">
                <a16:creationId xmlns:a16="http://schemas.microsoft.com/office/drawing/2014/main" id="{7CFD1484-42BF-A64E-B65F-E8598EEFCD74}"/>
              </a:ext>
            </a:extLst>
          </p:cNvPr>
          <p:cNvSpPr>
            <a:spLocks noGrp="1"/>
          </p:cNvSpPr>
          <p:nvPr>
            <p:ph idx="1"/>
          </p:nvPr>
        </p:nvSpPr>
        <p:spPr/>
        <p:txBody>
          <a:bodyPr>
            <a:normAutofit/>
          </a:bodyPr>
          <a:lstStyle/>
          <a:p>
            <a:r>
              <a:rPr lang="en-US" dirty="0"/>
              <a:t>[1] Toxic Comment Classification Challenge</a:t>
            </a:r>
          </a:p>
          <a:p>
            <a:pPr marL="400050" lvl="1" indent="0">
              <a:buNone/>
            </a:pPr>
            <a:r>
              <a:rPr lang="en-US" u="sng" dirty="0">
                <a:hlinkClick r:id="rId2"/>
              </a:rPr>
              <a:t>https://www.kaggle.com/c/jigsaw-toxic-comment-classification-challenge/data</a:t>
            </a:r>
            <a:endParaRPr lang="en-US" dirty="0"/>
          </a:p>
          <a:p>
            <a:pPr marL="0" indent="0">
              <a:buNone/>
            </a:pPr>
            <a:r>
              <a:rPr lang="en-US" dirty="0"/>
              <a:t> </a:t>
            </a:r>
          </a:p>
          <a:p>
            <a:r>
              <a:rPr lang="en-US" dirty="0"/>
              <a:t>[2] Deep dive into multi-label classification..! (With detailed Case Study)</a:t>
            </a:r>
          </a:p>
          <a:p>
            <a:pPr marL="400050" lvl="1" indent="0">
              <a:buNone/>
            </a:pPr>
            <a:r>
              <a:rPr lang="en-US" u="sng" dirty="0">
                <a:hlinkClick r:id="rId3"/>
              </a:rPr>
              <a:t>https://towardsdatascience.com/journey-to-the-center-of-multi-label-classification-384c40229bff</a:t>
            </a:r>
            <a:endParaRPr lang="en-US" dirty="0"/>
          </a:p>
          <a:p>
            <a:endParaRPr lang="en-US" dirty="0"/>
          </a:p>
          <a:p>
            <a:r>
              <a:rPr lang="en-US" dirty="0"/>
              <a:t>[3] Solving Multi-Label Classification problems (Case studies included)</a:t>
            </a:r>
          </a:p>
          <a:p>
            <a:pPr marL="400050" lvl="1" indent="0">
              <a:buNone/>
            </a:pPr>
            <a:r>
              <a:rPr lang="en-US" u="sng" dirty="0">
                <a:hlinkClick r:id="rId4"/>
              </a:rPr>
              <a:t>https://www.analyticsvidhya.com/blog/2017/08/introduction-to-multi-label-classification/</a:t>
            </a:r>
            <a:endParaRPr lang="en-US" dirty="0"/>
          </a:p>
          <a:p>
            <a:endParaRPr lang="en-US" dirty="0"/>
          </a:p>
        </p:txBody>
      </p:sp>
    </p:spTree>
    <p:extLst>
      <p:ext uri="{BB962C8B-B14F-4D97-AF65-F5344CB8AC3E}">
        <p14:creationId xmlns:p14="http://schemas.microsoft.com/office/powerpoint/2010/main" val="238227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FAD1-6C32-B542-8747-83B7A417C8C4}"/>
              </a:ext>
            </a:extLst>
          </p:cNvPr>
          <p:cNvSpPr>
            <a:spLocks noGrp="1"/>
          </p:cNvSpPr>
          <p:nvPr>
            <p:ph type="title"/>
          </p:nvPr>
        </p:nvSpPr>
        <p:spPr>
          <a:xfrm>
            <a:off x="1800445" y="492173"/>
            <a:ext cx="8911687" cy="821183"/>
          </a:xfrm>
        </p:spPr>
        <p:txBody>
          <a:bodyPr>
            <a:normAutofit/>
          </a:bodyPr>
          <a:lstStyle/>
          <a:p>
            <a:r>
              <a:rPr lang="en-US" b="1" dirty="0">
                <a:solidFill>
                  <a:schemeClr val="accent2">
                    <a:lumMod val="50000"/>
                  </a:schemeClr>
                </a:solidFill>
              </a:rPr>
              <a:t>Project Description</a:t>
            </a:r>
          </a:p>
        </p:txBody>
      </p:sp>
      <p:pic>
        <p:nvPicPr>
          <p:cNvPr id="4" name="Picture 3" descr="CrownBIG.jpg">
            <a:extLst>
              <a:ext uri="{FF2B5EF4-FFF2-40B4-BE49-F238E27FC236}">
                <a16:creationId xmlns:a16="http://schemas.microsoft.com/office/drawing/2014/main" id="{9EF4B2AA-4DCD-B547-BCE4-E39B0CE01B5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351954" y="215128"/>
            <a:ext cx="584998" cy="467998"/>
          </a:xfrm>
          <a:prstGeom prst="rect">
            <a:avLst/>
          </a:prstGeom>
        </p:spPr>
      </p:pic>
      <p:sp>
        <p:nvSpPr>
          <p:cNvPr id="5" name="Slide Number Placeholder 3">
            <a:extLst>
              <a:ext uri="{FF2B5EF4-FFF2-40B4-BE49-F238E27FC236}">
                <a16:creationId xmlns:a16="http://schemas.microsoft.com/office/drawing/2014/main" id="{1D2B9C08-4C4D-5249-A2E8-B68CD919AF03}"/>
              </a:ext>
            </a:extLst>
          </p:cNvPr>
          <p:cNvSpPr>
            <a:spLocks noGrp="1"/>
          </p:cNvSpPr>
          <p:nvPr>
            <p:ph type="sldNum" sz="quarter" idx="12"/>
          </p:nvPr>
        </p:nvSpPr>
        <p:spPr>
          <a:xfrm>
            <a:off x="9006254" y="6356350"/>
            <a:ext cx="2743200" cy="365125"/>
          </a:xfrm>
        </p:spPr>
        <p:txBody>
          <a:bodyPr/>
          <a:lstStyle/>
          <a:p>
            <a:fld id="{D4F7D0B0-7E7B-4879-A888-F5F2D3156A72}" type="slidenum">
              <a:rPr lang="en-US" smtClean="0">
                <a:solidFill>
                  <a:schemeClr val="tx1"/>
                </a:solidFill>
              </a:rPr>
              <a:t>2</a:t>
            </a:fld>
            <a:endParaRPr lang="en-US" dirty="0">
              <a:solidFill>
                <a:schemeClr val="tx1"/>
              </a:solidFill>
            </a:endParaRPr>
          </a:p>
        </p:txBody>
      </p:sp>
      <p:sp>
        <p:nvSpPr>
          <p:cNvPr id="6" name="Content Placeholder 5">
            <a:extLst>
              <a:ext uri="{FF2B5EF4-FFF2-40B4-BE49-F238E27FC236}">
                <a16:creationId xmlns:a16="http://schemas.microsoft.com/office/drawing/2014/main" id="{1EDD40DD-C89E-5B4B-99E5-7BA7AA2720D8}"/>
              </a:ext>
            </a:extLst>
          </p:cNvPr>
          <p:cNvSpPr>
            <a:spLocks noGrp="1"/>
          </p:cNvSpPr>
          <p:nvPr>
            <p:ph idx="1"/>
          </p:nvPr>
        </p:nvSpPr>
        <p:spPr>
          <a:xfrm>
            <a:off x="2589212" y="2133600"/>
            <a:ext cx="8915400" cy="3510395"/>
          </a:xfrm>
        </p:spPr>
        <p:txBody>
          <a:bodyPr/>
          <a:lstStyle/>
          <a:p>
            <a:r>
              <a:rPr lang="en-US" dirty="0"/>
              <a:t>Toxic comments make people stop expressing themselves and give up on seeking different opinions online. To effectively facilitate conversations, platforms need tools to improve online conversation. Google and Conversation AI released the competition “Toxic Comment Classification Challenge”[1] on Kaggle last year, because the tool they were using still made errors. </a:t>
            </a:r>
          </a:p>
          <a:p>
            <a:r>
              <a:rPr lang="en-US" dirty="0"/>
              <a:t>This project build three multi-headed models that’s capable of detecting different types of toxicity. </a:t>
            </a:r>
          </a:p>
          <a:p>
            <a:r>
              <a:rPr lang="en-US" dirty="0"/>
              <a:t>The types of toxicity are: toxic, </a:t>
            </a:r>
            <a:r>
              <a:rPr lang="en-US" dirty="0" err="1"/>
              <a:t>severe_toxic</a:t>
            </a:r>
            <a:r>
              <a:rPr lang="en-US" dirty="0"/>
              <a:t>, obscene, threat, insult, </a:t>
            </a:r>
            <a:r>
              <a:rPr lang="en-US" dirty="0" err="1"/>
              <a:t>identity_hate</a:t>
            </a:r>
            <a:r>
              <a:rPr lang="en-US" dirty="0"/>
              <a:t>. These will be the six targets that predicted in this project.</a:t>
            </a:r>
          </a:p>
          <a:p>
            <a:endParaRPr lang="en-US" dirty="0"/>
          </a:p>
        </p:txBody>
      </p:sp>
    </p:spTree>
    <p:extLst>
      <p:ext uri="{BB962C8B-B14F-4D97-AF65-F5344CB8AC3E}">
        <p14:creationId xmlns:p14="http://schemas.microsoft.com/office/powerpoint/2010/main" val="4388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FAD1-6C32-B542-8747-83B7A417C8C4}"/>
              </a:ext>
            </a:extLst>
          </p:cNvPr>
          <p:cNvSpPr>
            <a:spLocks noGrp="1"/>
          </p:cNvSpPr>
          <p:nvPr>
            <p:ph type="title"/>
          </p:nvPr>
        </p:nvSpPr>
        <p:spPr>
          <a:xfrm>
            <a:off x="1800445" y="492173"/>
            <a:ext cx="8911687" cy="821183"/>
          </a:xfrm>
        </p:spPr>
        <p:txBody>
          <a:bodyPr>
            <a:normAutofit/>
          </a:bodyPr>
          <a:lstStyle/>
          <a:p>
            <a:r>
              <a:rPr lang="en-US" b="1" dirty="0">
                <a:solidFill>
                  <a:schemeClr val="accent2">
                    <a:lumMod val="50000"/>
                  </a:schemeClr>
                </a:solidFill>
              </a:rPr>
              <a:t>Overview of Data</a:t>
            </a:r>
          </a:p>
        </p:txBody>
      </p:sp>
      <p:pic>
        <p:nvPicPr>
          <p:cNvPr id="4" name="Picture 3" descr="CrownBIG.jpg">
            <a:extLst>
              <a:ext uri="{FF2B5EF4-FFF2-40B4-BE49-F238E27FC236}">
                <a16:creationId xmlns:a16="http://schemas.microsoft.com/office/drawing/2014/main" id="{9EF4B2AA-4DCD-B547-BCE4-E39B0CE01B5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351954" y="215128"/>
            <a:ext cx="584998" cy="467998"/>
          </a:xfrm>
          <a:prstGeom prst="rect">
            <a:avLst/>
          </a:prstGeom>
        </p:spPr>
      </p:pic>
      <p:sp>
        <p:nvSpPr>
          <p:cNvPr id="5" name="Slide Number Placeholder 3">
            <a:extLst>
              <a:ext uri="{FF2B5EF4-FFF2-40B4-BE49-F238E27FC236}">
                <a16:creationId xmlns:a16="http://schemas.microsoft.com/office/drawing/2014/main" id="{1D2B9C08-4C4D-5249-A2E8-B68CD919AF03}"/>
              </a:ext>
            </a:extLst>
          </p:cNvPr>
          <p:cNvSpPr>
            <a:spLocks noGrp="1"/>
          </p:cNvSpPr>
          <p:nvPr>
            <p:ph type="sldNum" sz="quarter" idx="12"/>
          </p:nvPr>
        </p:nvSpPr>
        <p:spPr>
          <a:xfrm>
            <a:off x="9006254" y="6356350"/>
            <a:ext cx="2743200" cy="365125"/>
          </a:xfrm>
        </p:spPr>
        <p:txBody>
          <a:bodyPr/>
          <a:lstStyle/>
          <a:p>
            <a:fld id="{D4F7D0B0-7E7B-4879-A888-F5F2D3156A72}" type="slidenum">
              <a:rPr lang="en-US" smtClean="0">
                <a:solidFill>
                  <a:schemeClr val="tx1"/>
                </a:solidFill>
              </a:rPr>
              <a:t>3</a:t>
            </a:fld>
            <a:endParaRPr lang="en-US" dirty="0">
              <a:solidFill>
                <a:schemeClr val="tx1"/>
              </a:solidFill>
            </a:endParaRPr>
          </a:p>
        </p:txBody>
      </p:sp>
      <p:sp>
        <p:nvSpPr>
          <p:cNvPr id="6" name="Content Placeholder 5">
            <a:extLst>
              <a:ext uri="{FF2B5EF4-FFF2-40B4-BE49-F238E27FC236}">
                <a16:creationId xmlns:a16="http://schemas.microsoft.com/office/drawing/2014/main" id="{1EDD40DD-C89E-5B4B-99E5-7BA7AA2720D8}"/>
              </a:ext>
            </a:extLst>
          </p:cNvPr>
          <p:cNvSpPr>
            <a:spLocks noGrp="1"/>
          </p:cNvSpPr>
          <p:nvPr>
            <p:ph idx="1"/>
          </p:nvPr>
        </p:nvSpPr>
        <p:spPr>
          <a:xfrm>
            <a:off x="2589212" y="2133600"/>
            <a:ext cx="8915400" cy="3510395"/>
          </a:xfrm>
        </p:spPr>
        <p:txBody>
          <a:bodyPr/>
          <a:lstStyle/>
          <a:p>
            <a:r>
              <a:rPr lang="en-US" dirty="0" err="1"/>
              <a:t>train.csv</a:t>
            </a:r>
            <a:r>
              <a:rPr lang="en-US" dirty="0"/>
              <a:t>:  </a:t>
            </a:r>
          </a:p>
          <a:p>
            <a:pPr lvl="1"/>
            <a:r>
              <a:rPr lang="en-US" dirty="0"/>
              <a:t>160k records: each record consists of a comment retrieved from Wikipedia, and 6 labels which were labeled by human raters for toxic behavior. </a:t>
            </a:r>
          </a:p>
          <a:p>
            <a:pPr marL="457200" lvl="1" indent="0">
              <a:buNone/>
            </a:pPr>
            <a:endParaRPr lang="en-US" dirty="0"/>
          </a:p>
          <a:p>
            <a:r>
              <a:rPr lang="en-US" dirty="0" err="1"/>
              <a:t>test.csv</a:t>
            </a:r>
            <a:r>
              <a:rPr lang="en-US" dirty="0"/>
              <a:t>:</a:t>
            </a:r>
          </a:p>
          <a:p>
            <a:pPr lvl="1"/>
            <a:r>
              <a:rPr lang="en-US" dirty="0"/>
              <a:t>153k records: After the competition, 6k of the test records are labeled for model evaluation. </a:t>
            </a:r>
          </a:p>
          <a:p>
            <a:pPr lvl="1"/>
            <a:r>
              <a:rPr lang="en-US" dirty="0"/>
              <a:t>This project will use labels of these 6k records to evaluate the model.</a:t>
            </a:r>
          </a:p>
          <a:p>
            <a:pPr lvl="1"/>
            <a:endParaRPr lang="en-US" dirty="0"/>
          </a:p>
        </p:txBody>
      </p:sp>
    </p:spTree>
    <p:extLst>
      <p:ext uri="{BB962C8B-B14F-4D97-AF65-F5344CB8AC3E}">
        <p14:creationId xmlns:p14="http://schemas.microsoft.com/office/powerpoint/2010/main" val="32554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FAD1-6C32-B542-8747-83B7A417C8C4}"/>
              </a:ext>
            </a:extLst>
          </p:cNvPr>
          <p:cNvSpPr>
            <a:spLocks noGrp="1"/>
          </p:cNvSpPr>
          <p:nvPr>
            <p:ph type="title"/>
          </p:nvPr>
        </p:nvSpPr>
        <p:spPr>
          <a:xfrm>
            <a:off x="1800445" y="492173"/>
            <a:ext cx="8911687" cy="821183"/>
          </a:xfrm>
        </p:spPr>
        <p:txBody>
          <a:bodyPr>
            <a:normAutofit/>
          </a:bodyPr>
          <a:lstStyle/>
          <a:p>
            <a:r>
              <a:rPr lang="en-US" b="1" dirty="0">
                <a:solidFill>
                  <a:schemeClr val="accent2">
                    <a:lumMod val="50000"/>
                  </a:schemeClr>
                </a:solidFill>
              </a:rPr>
              <a:t>Overview of Data</a:t>
            </a:r>
          </a:p>
        </p:txBody>
      </p:sp>
      <p:pic>
        <p:nvPicPr>
          <p:cNvPr id="4" name="Picture 3" descr="CrownBIG.jpg">
            <a:extLst>
              <a:ext uri="{FF2B5EF4-FFF2-40B4-BE49-F238E27FC236}">
                <a16:creationId xmlns:a16="http://schemas.microsoft.com/office/drawing/2014/main" id="{9EF4B2AA-4DCD-B547-BCE4-E39B0CE01B5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351954" y="215128"/>
            <a:ext cx="584998" cy="467998"/>
          </a:xfrm>
          <a:prstGeom prst="rect">
            <a:avLst/>
          </a:prstGeom>
        </p:spPr>
      </p:pic>
      <p:sp>
        <p:nvSpPr>
          <p:cNvPr id="5" name="Slide Number Placeholder 3">
            <a:extLst>
              <a:ext uri="{FF2B5EF4-FFF2-40B4-BE49-F238E27FC236}">
                <a16:creationId xmlns:a16="http://schemas.microsoft.com/office/drawing/2014/main" id="{1D2B9C08-4C4D-5249-A2E8-B68CD919AF03}"/>
              </a:ext>
            </a:extLst>
          </p:cNvPr>
          <p:cNvSpPr>
            <a:spLocks noGrp="1"/>
          </p:cNvSpPr>
          <p:nvPr>
            <p:ph type="sldNum" sz="quarter" idx="12"/>
          </p:nvPr>
        </p:nvSpPr>
        <p:spPr>
          <a:xfrm>
            <a:off x="9006254" y="6356350"/>
            <a:ext cx="2743200" cy="365125"/>
          </a:xfrm>
        </p:spPr>
        <p:txBody>
          <a:bodyPr/>
          <a:lstStyle/>
          <a:p>
            <a:fld id="{D4F7D0B0-7E7B-4879-A888-F5F2D3156A72}" type="slidenum">
              <a:rPr lang="en-US" smtClean="0">
                <a:solidFill>
                  <a:schemeClr val="tx1"/>
                </a:solidFill>
              </a:rPr>
              <a:t>4</a:t>
            </a:fld>
            <a:endParaRPr lang="en-US" dirty="0">
              <a:solidFill>
                <a:schemeClr val="tx1"/>
              </a:solidFill>
            </a:endParaRPr>
          </a:p>
        </p:txBody>
      </p:sp>
      <p:pic>
        <p:nvPicPr>
          <p:cNvPr id="9" name="Picture 8" descr="A screenshot of a cell phone&#10;&#10;Description automatically generated">
            <a:extLst>
              <a:ext uri="{FF2B5EF4-FFF2-40B4-BE49-F238E27FC236}">
                <a16:creationId xmlns:a16="http://schemas.microsoft.com/office/drawing/2014/main" id="{D2ACA37A-8A14-B242-A55B-6AC1732BB81A}"/>
              </a:ext>
            </a:extLst>
          </p:cNvPr>
          <p:cNvPicPr>
            <a:picLocks noChangeAspect="1"/>
          </p:cNvPicPr>
          <p:nvPr/>
        </p:nvPicPr>
        <p:blipFill>
          <a:blip r:embed="rId3"/>
          <a:stretch>
            <a:fillRect/>
          </a:stretch>
        </p:blipFill>
        <p:spPr>
          <a:xfrm>
            <a:off x="2410931" y="1479232"/>
            <a:ext cx="7690714" cy="5059680"/>
          </a:xfrm>
          <a:prstGeom prst="rect">
            <a:avLst/>
          </a:prstGeom>
        </p:spPr>
      </p:pic>
    </p:spTree>
    <p:extLst>
      <p:ext uri="{BB962C8B-B14F-4D97-AF65-F5344CB8AC3E}">
        <p14:creationId xmlns:p14="http://schemas.microsoft.com/office/powerpoint/2010/main" val="381069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FAD1-6C32-B542-8747-83B7A417C8C4}"/>
              </a:ext>
            </a:extLst>
          </p:cNvPr>
          <p:cNvSpPr>
            <a:spLocks noGrp="1"/>
          </p:cNvSpPr>
          <p:nvPr>
            <p:ph type="title"/>
          </p:nvPr>
        </p:nvSpPr>
        <p:spPr>
          <a:xfrm>
            <a:off x="1800445" y="492173"/>
            <a:ext cx="8911687" cy="821183"/>
          </a:xfrm>
        </p:spPr>
        <p:txBody>
          <a:bodyPr>
            <a:normAutofit/>
          </a:bodyPr>
          <a:lstStyle/>
          <a:p>
            <a:r>
              <a:rPr lang="en-US" b="1" dirty="0">
                <a:solidFill>
                  <a:schemeClr val="accent2">
                    <a:lumMod val="50000"/>
                  </a:schemeClr>
                </a:solidFill>
              </a:rPr>
              <a:t>Technical Approach</a:t>
            </a:r>
          </a:p>
        </p:txBody>
      </p:sp>
      <p:pic>
        <p:nvPicPr>
          <p:cNvPr id="4" name="Picture 3" descr="CrownBIG.jpg">
            <a:extLst>
              <a:ext uri="{FF2B5EF4-FFF2-40B4-BE49-F238E27FC236}">
                <a16:creationId xmlns:a16="http://schemas.microsoft.com/office/drawing/2014/main" id="{9EF4B2AA-4DCD-B547-BCE4-E39B0CE01B5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351954" y="215128"/>
            <a:ext cx="584998" cy="467998"/>
          </a:xfrm>
          <a:prstGeom prst="rect">
            <a:avLst/>
          </a:prstGeom>
        </p:spPr>
      </p:pic>
      <p:sp>
        <p:nvSpPr>
          <p:cNvPr id="5" name="Slide Number Placeholder 3">
            <a:extLst>
              <a:ext uri="{FF2B5EF4-FFF2-40B4-BE49-F238E27FC236}">
                <a16:creationId xmlns:a16="http://schemas.microsoft.com/office/drawing/2014/main" id="{1D2B9C08-4C4D-5249-A2E8-B68CD919AF03}"/>
              </a:ext>
            </a:extLst>
          </p:cNvPr>
          <p:cNvSpPr>
            <a:spLocks noGrp="1"/>
          </p:cNvSpPr>
          <p:nvPr>
            <p:ph type="sldNum" sz="quarter" idx="12"/>
          </p:nvPr>
        </p:nvSpPr>
        <p:spPr>
          <a:xfrm>
            <a:off x="9006254" y="6356350"/>
            <a:ext cx="2743200" cy="365125"/>
          </a:xfrm>
        </p:spPr>
        <p:txBody>
          <a:bodyPr/>
          <a:lstStyle/>
          <a:p>
            <a:fld id="{D4F7D0B0-7E7B-4879-A888-F5F2D3156A72}" type="slidenum">
              <a:rPr lang="en-US" smtClean="0">
                <a:solidFill>
                  <a:schemeClr val="tx1"/>
                </a:solidFill>
              </a:rPr>
              <a:t>5</a:t>
            </a:fld>
            <a:endParaRPr lang="en-US" dirty="0">
              <a:solidFill>
                <a:schemeClr val="tx1"/>
              </a:solidFill>
            </a:endParaRPr>
          </a:p>
        </p:txBody>
      </p:sp>
      <p:sp>
        <p:nvSpPr>
          <p:cNvPr id="6" name="Content Placeholder 5">
            <a:extLst>
              <a:ext uri="{FF2B5EF4-FFF2-40B4-BE49-F238E27FC236}">
                <a16:creationId xmlns:a16="http://schemas.microsoft.com/office/drawing/2014/main" id="{0D1E6659-AD21-E545-9C3F-6204F42CB109}"/>
              </a:ext>
            </a:extLst>
          </p:cNvPr>
          <p:cNvSpPr>
            <a:spLocks noGrp="1"/>
          </p:cNvSpPr>
          <p:nvPr>
            <p:ph idx="1"/>
          </p:nvPr>
        </p:nvSpPr>
        <p:spPr>
          <a:xfrm>
            <a:off x="2589212" y="2133600"/>
            <a:ext cx="8915400" cy="3510395"/>
          </a:xfrm>
        </p:spPr>
        <p:txBody>
          <a:bodyPr/>
          <a:lstStyle/>
          <a:p>
            <a:r>
              <a:rPr lang="en-US" dirty="0"/>
              <a:t>Data Preprocess:  </a:t>
            </a:r>
          </a:p>
          <a:p>
            <a:pPr lvl="1"/>
            <a:r>
              <a:rPr lang="en-US" dirty="0" err="1"/>
              <a:t>Downsample</a:t>
            </a:r>
            <a:endParaRPr lang="en-US" dirty="0"/>
          </a:p>
          <a:p>
            <a:pPr lvl="1"/>
            <a:r>
              <a:rPr lang="en-US" dirty="0"/>
              <a:t>Get TF-IDF</a:t>
            </a:r>
          </a:p>
          <a:p>
            <a:pPr lvl="1"/>
            <a:r>
              <a:rPr lang="en-US" dirty="0"/>
              <a:t>Use TF-IDF for tokens of each comment as features </a:t>
            </a:r>
          </a:p>
          <a:p>
            <a:pPr marL="457200" lvl="1" indent="0">
              <a:buNone/>
            </a:pPr>
            <a:endParaRPr lang="en-US" dirty="0"/>
          </a:p>
          <a:p>
            <a:r>
              <a:rPr lang="en-US" dirty="0"/>
              <a:t>Models:</a:t>
            </a:r>
          </a:p>
          <a:p>
            <a:pPr lvl="1"/>
            <a:r>
              <a:rPr lang="en-US" dirty="0"/>
              <a:t>Strategy 1: Binary Relevance </a:t>
            </a:r>
          </a:p>
          <a:p>
            <a:pPr lvl="1"/>
            <a:r>
              <a:rPr lang="en-US" dirty="0"/>
              <a:t>Strategy 2: Classifier Chains </a:t>
            </a:r>
          </a:p>
          <a:p>
            <a:pPr lvl="1"/>
            <a:r>
              <a:rPr lang="en-US" dirty="0"/>
              <a:t>Strategy 3: Label Powerset </a:t>
            </a:r>
          </a:p>
        </p:txBody>
      </p:sp>
    </p:spTree>
    <p:extLst>
      <p:ext uri="{BB962C8B-B14F-4D97-AF65-F5344CB8AC3E}">
        <p14:creationId xmlns:p14="http://schemas.microsoft.com/office/powerpoint/2010/main" val="266827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FAD1-6C32-B542-8747-83B7A417C8C4}"/>
              </a:ext>
            </a:extLst>
          </p:cNvPr>
          <p:cNvSpPr>
            <a:spLocks noGrp="1"/>
          </p:cNvSpPr>
          <p:nvPr>
            <p:ph type="title"/>
          </p:nvPr>
        </p:nvSpPr>
        <p:spPr>
          <a:xfrm>
            <a:off x="1800445" y="492173"/>
            <a:ext cx="8911687" cy="821183"/>
          </a:xfrm>
        </p:spPr>
        <p:txBody>
          <a:bodyPr>
            <a:normAutofit/>
          </a:bodyPr>
          <a:lstStyle/>
          <a:p>
            <a:r>
              <a:rPr lang="en-US" b="1" dirty="0">
                <a:solidFill>
                  <a:schemeClr val="accent2">
                    <a:lumMod val="50000"/>
                  </a:schemeClr>
                </a:solidFill>
              </a:rPr>
              <a:t>Implementation Detail (</a:t>
            </a:r>
            <a:r>
              <a:rPr lang="en-US" b="1" dirty="0" err="1">
                <a:solidFill>
                  <a:schemeClr val="accent2">
                    <a:lumMod val="50000"/>
                  </a:schemeClr>
                </a:solidFill>
              </a:rPr>
              <a:t>pyspark</a:t>
            </a:r>
            <a:r>
              <a:rPr lang="en-US" b="1" dirty="0">
                <a:solidFill>
                  <a:schemeClr val="accent2">
                    <a:lumMod val="50000"/>
                  </a:schemeClr>
                </a:solidFill>
              </a:rPr>
              <a:t>)</a:t>
            </a:r>
          </a:p>
        </p:txBody>
      </p:sp>
      <p:pic>
        <p:nvPicPr>
          <p:cNvPr id="4" name="Picture 3" descr="CrownBIG.jpg">
            <a:extLst>
              <a:ext uri="{FF2B5EF4-FFF2-40B4-BE49-F238E27FC236}">
                <a16:creationId xmlns:a16="http://schemas.microsoft.com/office/drawing/2014/main" id="{9EF4B2AA-4DCD-B547-BCE4-E39B0CE01B5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351954" y="215128"/>
            <a:ext cx="584998" cy="467998"/>
          </a:xfrm>
          <a:prstGeom prst="rect">
            <a:avLst/>
          </a:prstGeom>
        </p:spPr>
      </p:pic>
      <p:sp>
        <p:nvSpPr>
          <p:cNvPr id="5" name="Slide Number Placeholder 3">
            <a:extLst>
              <a:ext uri="{FF2B5EF4-FFF2-40B4-BE49-F238E27FC236}">
                <a16:creationId xmlns:a16="http://schemas.microsoft.com/office/drawing/2014/main" id="{1D2B9C08-4C4D-5249-A2E8-B68CD919AF03}"/>
              </a:ext>
            </a:extLst>
          </p:cNvPr>
          <p:cNvSpPr>
            <a:spLocks noGrp="1"/>
          </p:cNvSpPr>
          <p:nvPr>
            <p:ph type="sldNum" sz="quarter" idx="12"/>
          </p:nvPr>
        </p:nvSpPr>
        <p:spPr>
          <a:xfrm>
            <a:off x="9006254" y="6356350"/>
            <a:ext cx="2743200" cy="365125"/>
          </a:xfrm>
        </p:spPr>
        <p:txBody>
          <a:bodyPr/>
          <a:lstStyle/>
          <a:p>
            <a:fld id="{D4F7D0B0-7E7B-4879-A888-F5F2D3156A72}" type="slidenum">
              <a:rPr lang="en-US" smtClean="0">
                <a:solidFill>
                  <a:schemeClr val="tx1"/>
                </a:solidFill>
              </a:rPr>
              <a:t>6</a:t>
            </a:fld>
            <a:endParaRPr lang="en-US" dirty="0">
              <a:solidFill>
                <a:schemeClr val="tx1"/>
              </a:solidFill>
            </a:endParaRPr>
          </a:p>
        </p:txBody>
      </p:sp>
      <p:sp>
        <p:nvSpPr>
          <p:cNvPr id="6" name="Content Placeholder 5">
            <a:extLst>
              <a:ext uri="{FF2B5EF4-FFF2-40B4-BE49-F238E27FC236}">
                <a16:creationId xmlns:a16="http://schemas.microsoft.com/office/drawing/2014/main" id="{0D1E6659-AD21-E545-9C3F-6204F42CB109}"/>
              </a:ext>
            </a:extLst>
          </p:cNvPr>
          <p:cNvSpPr>
            <a:spLocks noGrp="1"/>
          </p:cNvSpPr>
          <p:nvPr>
            <p:ph idx="1"/>
          </p:nvPr>
        </p:nvSpPr>
        <p:spPr>
          <a:xfrm>
            <a:off x="2589212" y="2133600"/>
            <a:ext cx="8915400" cy="3510395"/>
          </a:xfrm>
        </p:spPr>
        <p:txBody>
          <a:bodyPr/>
          <a:lstStyle/>
          <a:p>
            <a:r>
              <a:rPr lang="en-US" dirty="0"/>
              <a:t>Data Preprocess:  </a:t>
            </a:r>
          </a:p>
          <a:p>
            <a:pPr lvl="1"/>
            <a:r>
              <a:rPr lang="en-US" dirty="0"/>
              <a:t>8 functions to process the data and get TF-IDF</a:t>
            </a:r>
          </a:p>
          <a:p>
            <a:pPr lvl="1"/>
            <a:r>
              <a:rPr lang="en-US" dirty="0"/>
              <a:t>Create RDD for train and test dataset, use map, filter transformations. </a:t>
            </a:r>
          </a:p>
          <a:p>
            <a:pPr lvl="1"/>
            <a:r>
              <a:rPr lang="en-US" dirty="0"/>
              <a:t>After data process, train and test will be stored in drive, so I can use it for different models</a:t>
            </a:r>
          </a:p>
          <a:p>
            <a:pPr marL="457200" lvl="1" indent="0">
              <a:buNone/>
            </a:pPr>
            <a:endParaRPr lang="en-US" dirty="0"/>
          </a:p>
          <a:p>
            <a:r>
              <a:rPr lang="en-US" dirty="0"/>
              <a:t>Models:</a:t>
            </a:r>
          </a:p>
          <a:p>
            <a:pPr lvl="1"/>
            <a:r>
              <a:rPr lang="en-US" dirty="0"/>
              <a:t>Get train and test dataset, create RDD respectively</a:t>
            </a:r>
          </a:p>
          <a:p>
            <a:pPr lvl="1"/>
            <a:r>
              <a:rPr lang="en-US" dirty="0"/>
              <a:t>Similar to data process,  use map, </a:t>
            </a:r>
            <a:r>
              <a:rPr lang="en-US" dirty="0" err="1"/>
              <a:t>flatMap</a:t>
            </a:r>
            <a:r>
              <a:rPr lang="en-US" dirty="0"/>
              <a:t> transformations in this part.</a:t>
            </a:r>
          </a:p>
        </p:txBody>
      </p:sp>
    </p:spTree>
    <p:extLst>
      <p:ext uri="{BB962C8B-B14F-4D97-AF65-F5344CB8AC3E}">
        <p14:creationId xmlns:p14="http://schemas.microsoft.com/office/powerpoint/2010/main" val="27814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2693-486B-0841-B942-FC5C6B67FFA0}"/>
              </a:ext>
            </a:extLst>
          </p:cNvPr>
          <p:cNvSpPr>
            <a:spLocks noGrp="1"/>
          </p:cNvSpPr>
          <p:nvPr>
            <p:ph type="title"/>
          </p:nvPr>
        </p:nvSpPr>
        <p:spPr>
          <a:xfrm>
            <a:off x="1918555" y="532670"/>
            <a:ext cx="8911687" cy="1280890"/>
          </a:xfrm>
        </p:spPr>
        <p:txBody>
          <a:bodyPr/>
          <a:lstStyle/>
          <a:p>
            <a:r>
              <a:rPr lang="en-US" b="1" dirty="0">
                <a:solidFill>
                  <a:schemeClr val="accent2">
                    <a:lumMod val="50000"/>
                  </a:schemeClr>
                </a:solidFill>
              </a:rPr>
              <a:t>Why approach is scalable</a:t>
            </a:r>
            <a:endParaRPr lang="en-US" dirty="0"/>
          </a:p>
        </p:txBody>
      </p:sp>
      <p:sp>
        <p:nvSpPr>
          <p:cNvPr id="3" name="Content Placeholder 2">
            <a:extLst>
              <a:ext uri="{FF2B5EF4-FFF2-40B4-BE49-F238E27FC236}">
                <a16:creationId xmlns:a16="http://schemas.microsoft.com/office/drawing/2014/main" id="{7BC93BEB-F5F6-AD48-9F23-D261929B564A}"/>
              </a:ext>
            </a:extLst>
          </p:cNvPr>
          <p:cNvSpPr>
            <a:spLocks noGrp="1"/>
          </p:cNvSpPr>
          <p:nvPr>
            <p:ph idx="1"/>
          </p:nvPr>
        </p:nvSpPr>
        <p:spPr/>
        <p:txBody>
          <a:bodyPr/>
          <a:lstStyle/>
          <a:p>
            <a:r>
              <a:rPr lang="en-US" dirty="0"/>
              <a:t>When I process data, I always use transformations, such as map / filter / </a:t>
            </a:r>
            <a:r>
              <a:rPr lang="en-US" dirty="0" err="1"/>
              <a:t>flatMap</a:t>
            </a:r>
            <a:r>
              <a:rPr lang="en-US" dirty="0"/>
              <a:t>. </a:t>
            </a:r>
          </a:p>
          <a:p>
            <a:pPr lvl="1"/>
            <a:r>
              <a:rPr lang="en-US" dirty="0"/>
              <a:t>All transformations in Spark are lazy, they are only computed when an action requires a result. This will make my code run more efficiently.</a:t>
            </a:r>
          </a:p>
          <a:p>
            <a:pPr lvl="1"/>
            <a:r>
              <a:rPr lang="en-US" dirty="0"/>
              <a:t>Also when I use these transformations, the system will parallelize data and process the each line of the data sim</a:t>
            </a:r>
            <a:r>
              <a:rPr lang="en-US" altLang="zh-TW" dirty="0"/>
              <a:t>ultaneously. So even the data is very large, the data can be processed with different nodes.</a:t>
            </a:r>
            <a:endParaRPr lang="en-US" dirty="0"/>
          </a:p>
        </p:txBody>
      </p:sp>
    </p:spTree>
    <p:extLst>
      <p:ext uri="{BB962C8B-B14F-4D97-AF65-F5344CB8AC3E}">
        <p14:creationId xmlns:p14="http://schemas.microsoft.com/office/powerpoint/2010/main" val="69194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2693-486B-0841-B942-FC5C6B67FFA0}"/>
              </a:ext>
            </a:extLst>
          </p:cNvPr>
          <p:cNvSpPr>
            <a:spLocks noGrp="1"/>
          </p:cNvSpPr>
          <p:nvPr>
            <p:ph type="title"/>
          </p:nvPr>
        </p:nvSpPr>
        <p:spPr>
          <a:xfrm>
            <a:off x="1918555" y="532670"/>
            <a:ext cx="8911687" cy="1280890"/>
          </a:xfrm>
        </p:spPr>
        <p:txBody>
          <a:bodyPr/>
          <a:lstStyle/>
          <a:p>
            <a:r>
              <a:rPr lang="en-US" b="1" dirty="0">
                <a:solidFill>
                  <a:schemeClr val="accent2">
                    <a:lumMod val="50000"/>
                  </a:schemeClr>
                </a:solidFill>
              </a:rPr>
              <a:t>Results of Strategy 1 - Binary Relevance </a:t>
            </a:r>
          </a:p>
        </p:txBody>
      </p:sp>
      <p:pic>
        <p:nvPicPr>
          <p:cNvPr id="6" name="Content Placeholder 5" descr="A screenshot of a cell phone&#10;&#10;Description automatically generated">
            <a:extLst>
              <a:ext uri="{FF2B5EF4-FFF2-40B4-BE49-F238E27FC236}">
                <a16:creationId xmlns:a16="http://schemas.microsoft.com/office/drawing/2014/main" id="{19102BFF-3873-964D-9E86-DEA2410A8425}"/>
              </a:ext>
            </a:extLst>
          </p:cNvPr>
          <p:cNvPicPr>
            <a:picLocks noGrp="1" noChangeAspect="1"/>
          </p:cNvPicPr>
          <p:nvPr>
            <p:ph idx="1"/>
          </p:nvPr>
        </p:nvPicPr>
        <p:blipFill>
          <a:blip r:embed="rId2"/>
          <a:stretch>
            <a:fillRect/>
          </a:stretch>
        </p:blipFill>
        <p:spPr>
          <a:xfrm>
            <a:off x="1918555" y="1447800"/>
            <a:ext cx="9677642" cy="4569633"/>
          </a:xfrm>
        </p:spPr>
      </p:pic>
    </p:spTree>
    <p:extLst>
      <p:ext uri="{BB962C8B-B14F-4D97-AF65-F5344CB8AC3E}">
        <p14:creationId xmlns:p14="http://schemas.microsoft.com/office/powerpoint/2010/main" val="260546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2693-486B-0841-B942-FC5C6B67FFA0}"/>
              </a:ext>
            </a:extLst>
          </p:cNvPr>
          <p:cNvSpPr>
            <a:spLocks noGrp="1"/>
          </p:cNvSpPr>
          <p:nvPr>
            <p:ph type="title"/>
          </p:nvPr>
        </p:nvSpPr>
        <p:spPr>
          <a:xfrm>
            <a:off x="1918555" y="532670"/>
            <a:ext cx="8911687" cy="1280890"/>
          </a:xfrm>
        </p:spPr>
        <p:txBody>
          <a:bodyPr/>
          <a:lstStyle/>
          <a:p>
            <a:r>
              <a:rPr lang="en-US" b="1" dirty="0">
                <a:solidFill>
                  <a:schemeClr val="accent2">
                    <a:lumMod val="50000"/>
                  </a:schemeClr>
                </a:solidFill>
              </a:rPr>
              <a:t>Results of Strategy 2 - Classifier Chains </a:t>
            </a:r>
          </a:p>
        </p:txBody>
      </p:sp>
      <p:pic>
        <p:nvPicPr>
          <p:cNvPr id="7" name="Content Placeholder 6" descr="A screenshot of a cell phone&#10;&#10;Description automatically generated">
            <a:extLst>
              <a:ext uri="{FF2B5EF4-FFF2-40B4-BE49-F238E27FC236}">
                <a16:creationId xmlns:a16="http://schemas.microsoft.com/office/drawing/2014/main" id="{BCBAD052-4E8B-D040-A56C-C3E9E4C08B23}"/>
              </a:ext>
            </a:extLst>
          </p:cNvPr>
          <p:cNvPicPr>
            <a:picLocks noGrp="1" noChangeAspect="1"/>
          </p:cNvPicPr>
          <p:nvPr>
            <p:ph idx="1"/>
          </p:nvPr>
        </p:nvPicPr>
        <p:blipFill>
          <a:blip r:embed="rId2"/>
          <a:stretch>
            <a:fillRect/>
          </a:stretch>
        </p:blipFill>
        <p:spPr>
          <a:xfrm>
            <a:off x="1918555" y="1600200"/>
            <a:ext cx="9557165" cy="4285142"/>
          </a:xfrm>
        </p:spPr>
      </p:pic>
    </p:spTree>
    <p:extLst>
      <p:ext uri="{BB962C8B-B14F-4D97-AF65-F5344CB8AC3E}">
        <p14:creationId xmlns:p14="http://schemas.microsoft.com/office/powerpoint/2010/main" val="12874574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597</Words>
  <Application>Microsoft Macintosh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Toxic Comment Classification Challenge</vt:lpstr>
      <vt:lpstr>Project Description</vt:lpstr>
      <vt:lpstr>Overview of Data</vt:lpstr>
      <vt:lpstr>Overview of Data</vt:lpstr>
      <vt:lpstr>Technical Approach</vt:lpstr>
      <vt:lpstr>Implementation Detail (pyspark)</vt:lpstr>
      <vt:lpstr>Why approach is scalable</vt:lpstr>
      <vt:lpstr>Results of Strategy 1 - Binary Relevance </vt:lpstr>
      <vt:lpstr>Results of Strategy 2 - Classifier Chains </vt:lpstr>
      <vt:lpstr>Results of Strategy 3 - Label Powerset </vt:lpstr>
      <vt:lpstr>Compare 3 strategies</vt:lpstr>
      <vt:lpstr>Lesson Learned</vt:lpstr>
      <vt:lpstr>Future Enhancement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Selection of Partitioning Variables for Small Multiple Displays </dc:title>
  <dc:creator>ss_natasha@outlook.com</dc:creator>
  <cp:lastModifiedBy>cathy lu</cp:lastModifiedBy>
  <cp:revision>55</cp:revision>
  <dcterms:created xsi:type="dcterms:W3CDTF">2019-03-14T15:43:39Z</dcterms:created>
  <dcterms:modified xsi:type="dcterms:W3CDTF">2019-04-29T01:59:53Z</dcterms:modified>
</cp:coreProperties>
</file>