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615E87-0578-4B36-B067-37EBE9B6E503}">
  <a:tblStyle styleId="{6C615E87-0578-4B36-B067-37EBE9B6E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5c4d35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5c4d3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c5c4d35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c5c4d35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c5c4d35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c5c4d35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c5c4d35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c5c4d35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cb97e5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cb97e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c5c4d35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c5c4d35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c5c4d3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c5c4d3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cb97e5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cb97e5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c5c4d35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c5c4d35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cb97e5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cb97e5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7e33f5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7e33f5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cb97e5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cb97e5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cb97e51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cb97e5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7e33f5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7e33f5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6861be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6861be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c5c4d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c5c4d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c5c4d3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c5c4d3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c5c4d3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c5c4d3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c5c4d3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c5c4d3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c5c4d3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c5c4d3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6850"/>
            <a:ext cx="8520600" cy="18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Transformer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</a:t>
            </a:r>
            <a:r>
              <a:rPr lang="en" sz="3000"/>
              <a:t>new sequence transduction architecture</a:t>
            </a:r>
            <a:endParaRPr sz="3000"/>
          </a:p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             </a:t>
            </a:r>
            <a:endParaRPr sz="2400">
              <a:solidFill>
                <a:srgbClr val="666666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Paper:Attention is all you need</a:t>
            </a:r>
            <a:r>
              <a:rPr baseline="30000" lang="en" sz="2400">
                <a:solidFill>
                  <a:srgbClr val="666666"/>
                </a:solidFill>
              </a:rPr>
              <a:t>[1]</a:t>
            </a:r>
            <a:endParaRPr baseline="30000" sz="2400">
              <a:solidFill>
                <a:srgbClr val="66666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7025"/>
            <a:ext cx="80481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Mahsa Sharifi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Cathy Deng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Yuming He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275" y="2011338"/>
            <a:ext cx="2949700" cy="27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076" y="1232375"/>
            <a:ext cx="2367724" cy="34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25650"/>
            <a:ext cx="85206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		</a:t>
            </a:r>
            <a:r>
              <a:rPr lang="en" sz="2400"/>
              <a:t>WMT 2014 English-to-German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0" y="8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{6C615E87-0578-4B36-B067-37EBE9B6E503}</a:tableStyleId>
              </a:tblPr>
              <a:tblGrid>
                <a:gridCol w="1336475"/>
                <a:gridCol w="3829675"/>
                <a:gridCol w="3977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Totally:4.5M sentence pairs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English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German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Orig_pairs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For more information , read our privacy statement 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Mehr Informationen hierzu entnehmen Sie bitte unserer Datenschutzerklärung 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Tokenize,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lowercase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['for', 'more', 'information', ',', 'read', 'our', 'privacy', 'statement', '.']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['mehr', 'informationen', 'hierzu', 'entnehmen', 'sie', 'bitte', 'unserer', 'datenschutzerklärung', '.']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Dictionary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(TOP:50K)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[13, 53, 126, 4, 889, 39, 2483, 1172, 5]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[92, 43467, 3467, 6742, 47, 391, 137, 0, 4]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Padding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(Max:80)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[13, 53, 126, 4, 889, 39, 2483, 1172, 5,X,X,X,X,X,...X,X,X,X,X,X]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[st,92, 43467, 3467, 6742, 47, 391, 137, 0, 4,et,X,X,X,X...,X,X,X,X,X]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Embedding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  ---&gt;  [0.15,0.71,0.18,0.2….] length=512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---&gt;  [0.2….]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---&gt;  [0.7….]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---&gt;  [0.13,0.92,0.38,0.9….] length=512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43467  ---&gt;  [0.2….]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  ---&gt;  [0.4….]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/>
        </p:nvSpPr>
        <p:spPr>
          <a:xfrm>
            <a:off x="4035900" y="4723025"/>
            <a:ext cx="1072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325" y="1808825"/>
            <a:ext cx="6464825" cy="7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83100" y="695275"/>
            <a:ext cx="83616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paper: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GPUs: 8 (not used)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Adam optimizer (used):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rate (used):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Warmup_steps(used) = 4000 (0.04% of total training steps)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training steps(used): 100K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 we decide: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batch size: 4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small epochs to save training time: 3, 5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the model with least loss, best accuracy</a:t>
            </a:r>
            <a:endParaRPr sz="18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75" y="1576825"/>
            <a:ext cx="3338874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00" y="3957000"/>
            <a:ext cx="8014449" cy="2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400" y="2108375"/>
            <a:ext cx="3800050" cy="28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71292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dataset: 87400 pairs of sentences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dataset: 5800 </a:t>
            </a:r>
            <a:r>
              <a:rPr lang="en"/>
              <a:t>pairs of sentences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dataset: 3912 pairs of sentences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Warmup steps: 4000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Epochs: 3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100" y="2239650"/>
            <a:ext cx="3938075" cy="27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71292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BLEU: 3.62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Prediction: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5" y="1495450"/>
            <a:ext cx="7898652" cy="15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2917200"/>
            <a:ext cx="85206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can predict the length of the sentence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</a:t>
            </a:r>
            <a:r>
              <a:rPr lang="en"/>
              <a:t>s might affect the model: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</a:t>
            </a:r>
            <a:r>
              <a:rPr lang="en" sz="1800"/>
              <a:t>ata is unbalance, too many padding in the dataset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Comparing to vocabulary dictionary(size 50000), sample is limit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Batch size is too small, create a lot of noise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Step size too big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test batch size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484325"/>
            <a:ext cx="8520600" cy="20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dataset as Model 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Update weight after every 10 mini batches(size 4)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BLEU: 3.84 (</a:t>
            </a:r>
            <a:r>
              <a:rPr b="1" lang="en"/>
              <a:t>higher than model 1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Prediction: Same as Model 1, only predict 0, 50000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Loss:                                    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50" y="1927375"/>
            <a:ext cx="3979575" cy="28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383850" y="4597225"/>
            <a:ext cx="6347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>
                <a:solidFill>
                  <a:schemeClr val="dk2"/>
                </a:solidFill>
              </a:rPr>
              <a:t>Conclusion: Accumulating weight can avoid some noise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increase train dataset 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56052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dataset: </a:t>
            </a:r>
            <a:r>
              <a:rPr b="1" lang="en"/>
              <a:t>300K pairs of sentences 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dataset: 30K </a:t>
            </a:r>
            <a:r>
              <a:rPr lang="en"/>
              <a:t>pairs of sentences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dataset: 10K pairs of sentences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weights after training 10 mini-batches(size 4)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was not finished (more than 5 days)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50" y="2262425"/>
            <a:ext cx="3953575" cy="2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4: change warmup steps 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775" y="1974425"/>
            <a:ext cx="3630626" cy="27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2126825"/>
            <a:ext cx="3716491" cy="26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71292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dataset as Model 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Epochs: 5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weights after training 10 / 50 mini-batches(size 4)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Warmup-step: </a:t>
            </a:r>
            <a:r>
              <a:rPr b="1" lang="en"/>
              <a:t>0.04% of total step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94152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BLEU: 3.65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Prediction: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360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lang="en"/>
              <a:t>can predict the length of the sentence and provide a eos sign.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75" y="1890126"/>
            <a:ext cx="7540401" cy="1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5: decrease padding 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941525"/>
            <a:ext cx="90540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dataset based on the length of the original sentence and target sentence.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Length &lt;= 10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 &lt; Length &lt;= 20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20 &lt; Length &lt;= 30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30 &lt; Leng</a:t>
            </a:r>
            <a:r>
              <a:rPr lang="en" sz="1800"/>
              <a:t>t</a:t>
            </a:r>
            <a:r>
              <a:rPr lang="en" sz="1800"/>
              <a:t>h &lt;= 40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40 &lt; Length &lt;= 60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60 &lt; Length &lt;= 80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model for each case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Choose 100K data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 5 epoch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5: decrease padding 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941525"/>
            <a:ext cx="40551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50" y="1501074"/>
            <a:ext cx="3630875" cy="235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775" y="294400"/>
            <a:ext cx="3630875" cy="23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8775" y="2827750"/>
            <a:ext cx="3502950" cy="22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7700"/>
            <a:ext cx="8520600" cy="9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Defining the problem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747150"/>
            <a:ext cx="85206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.</a:t>
            </a:r>
            <a:r>
              <a:rPr lang="en"/>
              <a:t>Sequence modeling and transduction problems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-Language Modeling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-Machine Translation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5: decrease padding 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25" y="752450"/>
            <a:ext cx="9054000" cy="24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 score: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max length 10: 6.09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</a:t>
            </a:r>
            <a:r>
              <a:rPr lang="en"/>
              <a:t>max length </a:t>
            </a:r>
            <a:r>
              <a:rPr lang="en"/>
              <a:t>20: 8.38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</a:t>
            </a:r>
            <a:r>
              <a:rPr lang="en"/>
              <a:t>max length </a:t>
            </a:r>
            <a:r>
              <a:rPr lang="en"/>
              <a:t>30: 5.41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</a:t>
            </a:r>
            <a:r>
              <a:rPr lang="en"/>
              <a:t>max length </a:t>
            </a:r>
            <a:r>
              <a:rPr lang="en"/>
              <a:t>40: 6.09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output: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length 10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49" y="3503600"/>
            <a:ext cx="7329826" cy="4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725" y="2741000"/>
            <a:ext cx="7464375" cy="3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13" y="3025475"/>
            <a:ext cx="9054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length 20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13" y="3939875"/>
            <a:ext cx="9054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length 30 / 40 (Factor: epochs, data size)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850" y="4322450"/>
            <a:ext cx="7329827" cy="7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66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222125" y="1532925"/>
            <a:ext cx="86103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Accumulate gradients help avoid noise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dataset size matters to the loss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 warmup steps help model decrease loss dramatically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</a:t>
            </a:r>
            <a:r>
              <a:rPr lang="en"/>
              <a:t>dataset based on the length of sentence solve the too much padding problem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43950" y="762450"/>
            <a:ext cx="85206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Previously used, state of the art methods:</a:t>
            </a:r>
            <a:endParaRPr sz="30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3950" y="1646925"/>
            <a:ext cx="85206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-RNN(Recurrent Neural Network)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-CNN(Convolutional Neural Network)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2741075"/>
            <a:ext cx="85206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</a:t>
            </a:r>
            <a:endParaRPr sz="30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3625550"/>
            <a:ext cx="85206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-Very slow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-Long term memory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89175" y="926300"/>
            <a:ext cx="35157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Encoder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6 identical layers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Two sub-layers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Multi-head self-attention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Position-wise fully connected feed-forward 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Decoder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6 identical layers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Three sub-layers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Masked multi-head self-attention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Multi-head self-attention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Position-wise fully connected feed-forward network</a:t>
            </a:r>
            <a:endParaRPr sz="1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475" y="152400"/>
            <a:ext cx="381600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91050" y="222850"/>
            <a:ext cx="463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Transformer</a:t>
            </a:r>
            <a:r>
              <a:rPr lang="en" sz="3000"/>
              <a:t> Architecture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89175" y="1154900"/>
            <a:ext cx="5166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Programming language: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Framework: Pytorch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Files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91050" y="222850"/>
            <a:ext cx="463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</a:t>
            </a:r>
            <a:endParaRPr sz="30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75" y="2451575"/>
            <a:ext cx="1604375" cy="16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575" y="2451575"/>
            <a:ext cx="1604375" cy="16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650" y="2451575"/>
            <a:ext cx="1604375" cy="16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8625" y="2451575"/>
            <a:ext cx="1604375" cy="16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25" y="276475"/>
            <a:ext cx="1114300" cy="1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375" y="152400"/>
            <a:ext cx="381600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1637725" y="635075"/>
            <a:ext cx="463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</a:t>
            </a:r>
            <a:endParaRPr sz="3000"/>
          </a:p>
        </p:txBody>
      </p:sp>
      <p:sp>
        <p:nvSpPr>
          <p:cNvPr id="96" name="Google Shape;96;p18"/>
          <p:cNvSpPr/>
          <p:nvPr/>
        </p:nvSpPr>
        <p:spPr>
          <a:xfrm>
            <a:off x="396650" y="3864525"/>
            <a:ext cx="2367000" cy="959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WordEmbedder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word to 512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dimentional vector</a:t>
            </a:r>
            <a:endParaRPr/>
          </a:p>
        </p:txBody>
      </p:sp>
      <p:cxnSp>
        <p:nvCxnSpPr>
          <p:cNvPr id="97" name="Google Shape;97;p18"/>
          <p:cNvCxnSpPr>
            <a:stCxn id="96" idx="3"/>
          </p:cNvCxnSpPr>
          <p:nvPr/>
        </p:nvCxnSpPr>
        <p:spPr>
          <a:xfrm flipH="1" rot="10800000">
            <a:off x="2763650" y="3941175"/>
            <a:ext cx="1215600" cy="40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/>
          <p:nvPr/>
        </p:nvSpPr>
        <p:spPr>
          <a:xfrm>
            <a:off x="396650" y="2366400"/>
            <a:ext cx="2367000" cy="959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PositionalEncoder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 the position information in the output of Embedder</a:t>
            </a:r>
            <a:endParaRPr/>
          </a:p>
        </p:txBody>
      </p:sp>
      <p:cxnSp>
        <p:nvCxnSpPr>
          <p:cNvPr id="99" name="Google Shape;99;p18"/>
          <p:cNvCxnSpPr>
            <a:stCxn id="98" idx="3"/>
          </p:cNvCxnSpPr>
          <p:nvPr/>
        </p:nvCxnSpPr>
        <p:spPr>
          <a:xfrm>
            <a:off x="2763650" y="2846250"/>
            <a:ext cx="614100" cy="73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/>
          <p:nvPr/>
        </p:nvSpPr>
        <p:spPr>
          <a:xfrm>
            <a:off x="6601500" y="3662925"/>
            <a:ext cx="2367000" cy="116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Attention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attention using q, k, v generated from the input vector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601500" y="2681300"/>
            <a:ext cx="2367000" cy="486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MultiHeadAttention</a:t>
            </a:r>
            <a:endParaRPr/>
          </a:p>
        </p:txBody>
      </p:sp>
      <p:cxnSp>
        <p:nvCxnSpPr>
          <p:cNvPr id="102" name="Google Shape;102;p18"/>
          <p:cNvCxnSpPr>
            <a:stCxn id="100" idx="0"/>
            <a:endCxn id="101" idx="2"/>
          </p:cNvCxnSpPr>
          <p:nvPr/>
        </p:nvCxnSpPr>
        <p:spPr>
          <a:xfrm rot="10800000">
            <a:off x="7785000" y="3167625"/>
            <a:ext cx="0" cy="4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101" idx="1"/>
          </p:cNvCxnSpPr>
          <p:nvPr/>
        </p:nvCxnSpPr>
        <p:spPr>
          <a:xfrm rot="10800000">
            <a:off x="6039000" y="2924450"/>
            <a:ext cx="56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6601500" y="1285525"/>
            <a:ext cx="2367000" cy="486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FeedForward</a:t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 rot="10800000">
            <a:off x="6039000" y="1528675"/>
            <a:ext cx="56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637725" y="635075"/>
            <a:ext cx="463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</a:t>
            </a:r>
            <a:endParaRPr sz="30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25" y="210728"/>
            <a:ext cx="1161281" cy="11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702600" y="1849650"/>
            <a:ext cx="3724500" cy="2206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 Encoder: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Get Input Sentence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 WordEmbedder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 Positional Encoder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i in range(6):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Call MultiHeadAttention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Call FeedForward</a:t>
            </a:r>
            <a:endParaRPr sz="18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700" y="152400"/>
            <a:ext cx="38160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637725" y="635075"/>
            <a:ext cx="463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</a:t>
            </a:r>
            <a:endParaRPr sz="3000"/>
          </a:p>
        </p:txBody>
      </p:sp>
      <p:sp>
        <p:nvSpPr>
          <p:cNvPr id="119" name="Google Shape;119;p20"/>
          <p:cNvSpPr/>
          <p:nvPr/>
        </p:nvSpPr>
        <p:spPr>
          <a:xfrm>
            <a:off x="702600" y="1457975"/>
            <a:ext cx="4453800" cy="2406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DecoderCycle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Get masked output sentence as input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WordEmbedder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PositionalEncoder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 in range(6):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MultiHeadAttention with mask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MultiHeadAttention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FeedForward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Linear on the output of previous step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Softmax to get the probability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00" y="152400"/>
            <a:ext cx="381600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00" y="152400"/>
            <a:ext cx="1174400" cy="1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702600" y="4056950"/>
            <a:ext cx="4453800" cy="819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Decoder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DecoderCycle untile all words in the sentence is predicted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637725" y="635075"/>
            <a:ext cx="463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</a:t>
            </a:r>
            <a:endParaRPr sz="3000"/>
          </a:p>
        </p:txBody>
      </p:sp>
      <p:sp>
        <p:nvSpPr>
          <p:cNvPr id="128" name="Google Shape;128;p21"/>
          <p:cNvSpPr/>
          <p:nvPr/>
        </p:nvSpPr>
        <p:spPr>
          <a:xfrm>
            <a:off x="689800" y="1969775"/>
            <a:ext cx="4453800" cy="1689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 Transformer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Call Encoder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Call Decoder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Return outputProbability, output</a:t>
            </a:r>
            <a:endParaRPr sz="18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00" y="152400"/>
            <a:ext cx="381600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50" y="210750"/>
            <a:ext cx="1061775" cy="10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