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58" r:id="rId5"/>
    <p:sldId id="259" r:id="rId6"/>
    <p:sldId id="269" r:id="rId7"/>
    <p:sldId id="276" r:id="rId8"/>
    <p:sldId id="261" r:id="rId9"/>
    <p:sldId id="274" r:id="rId10"/>
    <p:sldId id="271" r:id="rId11"/>
    <p:sldId id="277" r:id="rId12"/>
    <p:sldId id="264" r:id="rId13"/>
    <p:sldId id="260" r:id="rId14"/>
    <p:sldId id="268" r:id="rId15"/>
    <p:sldId id="275" r:id="rId16"/>
    <p:sldId id="278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ACADA-DFF4-4128-9BE2-AE2A1F6606C9}" type="datetimeFigureOut">
              <a:rPr lang="fr-FR" smtClean="0"/>
              <a:t>14/04/2011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381E9-D588-46C3-9766-AE2BCC819A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boudin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381E9-D588-46C3-9766-AE2BCC819AB0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D510-316D-46BB-8A96-77A680FF7F28}" type="datetimeFigureOut">
              <a:rPr lang="fr-FR" smtClean="0"/>
              <a:pPr/>
              <a:t>14/04/2011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AAF-A0F3-4716-97A3-4BEE575B96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D510-316D-46BB-8A96-77A680FF7F28}" type="datetimeFigureOut">
              <a:rPr lang="fr-FR" smtClean="0"/>
              <a:pPr/>
              <a:t>14/04/2011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AAF-A0F3-4716-97A3-4BEE575B96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D510-316D-46BB-8A96-77A680FF7F28}" type="datetimeFigureOut">
              <a:rPr lang="fr-FR" smtClean="0"/>
              <a:pPr/>
              <a:t>14/04/2011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AAF-A0F3-4716-97A3-4BEE575B96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D510-316D-46BB-8A96-77A680FF7F28}" type="datetimeFigureOut">
              <a:rPr lang="fr-FR" smtClean="0"/>
              <a:pPr/>
              <a:t>14/04/2011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AAF-A0F3-4716-97A3-4BEE575B96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D510-316D-46BB-8A96-77A680FF7F28}" type="datetimeFigureOut">
              <a:rPr lang="fr-FR" smtClean="0"/>
              <a:pPr/>
              <a:t>14/04/2011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AAF-A0F3-4716-97A3-4BEE575B96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D510-316D-46BB-8A96-77A680FF7F28}" type="datetimeFigureOut">
              <a:rPr lang="fr-FR" smtClean="0"/>
              <a:pPr/>
              <a:t>14/04/2011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AAF-A0F3-4716-97A3-4BEE575B96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D510-316D-46BB-8A96-77A680FF7F28}" type="datetimeFigureOut">
              <a:rPr lang="fr-FR" smtClean="0"/>
              <a:pPr/>
              <a:t>14/04/2011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AAF-A0F3-4716-97A3-4BEE575B96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D510-316D-46BB-8A96-77A680FF7F28}" type="datetimeFigureOut">
              <a:rPr lang="fr-FR" smtClean="0"/>
              <a:pPr/>
              <a:t>14/04/2011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AAF-A0F3-4716-97A3-4BEE575B96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D510-316D-46BB-8A96-77A680FF7F28}" type="datetimeFigureOut">
              <a:rPr lang="fr-FR" smtClean="0"/>
              <a:pPr/>
              <a:t>14/04/2011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AAF-A0F3-4716-97A3-4BEE575B96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D510-316D-46BB-8A96-77A680FF7F28}" type="datetimeFigureOut">
              <a:rPr lang="fr-FR" smtClean="0"/>
              <a:pPr/>
              <a:t>14/04/2011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AAF-A0F3-4716-97A3-4BEE575B96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D510-316D-46BB-8A96-77A680FF7F28}" type="datetimeFigureOut">
              <a:rPr lang="fr-FR" smtClean="0"/>
              <a:pPr/>
              <a:t>14/04/2011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AAF-A0F3-4716-97A3-4BEE575B96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1D510-316D-46BB-8A96-77A680FF7F28}" type="datetimeFigureOut">
              <a:rPr lang="fr-FR" smtClean="0"/>
              <a:pPr/>
              <a:t>14/04/2011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47AAF-A0F3-4716-97A3-4BEE575B96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free-tintin.net/dessins/fus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472" y="1868810"/>
            <a:ext cx="7619960" cy="192023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PROJET LANCEUR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Soutenance finale</a:t>
            </a:r>
          </a:p>
          <a:p>
            <a:r>
              <a:rPr lang="fr-FR" dirty="0" smtClean="0"/>
              <a:t>CISI</a:t>
            </a:r>
            <a:endParaRPr lang="fr-FR" dirty="0"/>
          </a:p>
        </p:txBody>
      </p:sp>
      <p:pic>
        <p:nvPicPr>
          <p:cNvPr id="1026" name="Picture 2" descr="C:\Users\Maxime\Documents\Logo_MA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5085184"/>
            <a:ext cx="1430292" cy="1251506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611560" y="3326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Yann </a:t>
            </a:r>
            <a:r>
              <a:rPr lang="fr-FR" dirty="0" err="1" smtClean="0">
                <a:solidFill>
                  <a:schemeClr val="bg1"/>
                </a:solidFill>
              </a:rPr>
              <a:t>Blaudin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de Thé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228184" y="3326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Leonor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bg1"/>
                </a:solidFill>
              </a:rPr>
              <a:t>de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chemeClr val="bg1"/>
                </a:solidFill>
              </a:rPr>
              <a:t>Mijolla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2290" name="Picture 2" descr="http://www.aps.org/publications/apsnews/200710/images/korolev_for_we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764704"/>
            <a:ext cx="576312" cy="946606"/>
          </a:xfrm>
          <a:prstGeom prst="rect">
            <a:avLst/>
          </a:prstGeom>
          <a:noFill/>
        </p:spPr>
      </p:pic>
      <p:pic>
        <p:nvPicPr>
          <p:cNvPr id="12292" name="Picture 4" descr="http://www.redstone.army.mil/history/goddard/goddard_files/drgodd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 flipV="1">
            <a:off x="1241148" y="822857"/>
            <a:ext cx="594548" cy="877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free-tintin.net/dessins/fus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0648"/>
            <a:ext cx="4762500" cy="120015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Architecture externe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5792"/>
          </a:xfrm>
          <a:ln w="127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1800" b="1" dirty="0" smtClean="0">
                <a:solidFill>
                  <a:schemeClr val="bg1"/>
                </a:solidFill>
              </a:rPr>
              <a:t>Géométries </a:t>
            </a:r>
            <a:r>
              <a:rPr lang="fr-FR" sz="1800" b="1" dirty="0" smtClean="0">
                <a:solidFill>
                  <a:schemeClr val="bg1"/>
                </a:solidFill>
              </a:rPr>
              <a:t>possibles</a:t>
            </a:r>
          </a:p>
          <a:p>
            <a:pPr algn="ctr">
              <a:buNone/>
            </a:pPr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81192" y="5951686"/>
            <a:ext cx="2133600" cy="365125"/>
          </a:xfrm>
        </p:spPr>
        <p:txBody>
          <a:bodyPr/>
          <a:lstStyle/>
          <a:p>
            <a:fld id="{34047AAF-A0F3-4716-97A3-4BEE575B96C3}" type="slidenum">
              <a:rPr lang="fr-FR" smtClean="0"/>
              <a:pPr/>
              <a:t>10</a:t>
            </a:fld>
            <a:endParaRPr lang="fr-FR"/>
          </a:p>
        </p:txBody>
      </p:sp>
      <p:grpSp>
        <p:nvGrpSpPr>
          <p:cNvPr id="5" name="Groupe 63"/>
          <p:cNvGrpSpPr/>
          <p:nvPr/>
        </p:nvGrpSpPr>
        <p:grpSpPr>
          <a:xfrm>
            <a:off x="1115616" y="2808312"/>
            <a:ext cx="793310" cy="3467060"/>
            <a:chOff x="2831565" y="476673"/>
            <a:chExt cx="1774749" cy="7756317"/>
          </a:xfrm>
        </p:grpSpPr>
        <p:grpSp>
          <p:nvGrpSpPr>
            <p:cNvPr id="7" name="Groupe 1"/>
            <p:cNvGrpSpPr/>
            <p:nvPr/>
          </p:nvGrpSpPr>
          <p:grpSpPr>
            <a:xfrm>
              <a:off x="3034003" y="476673"/>
              <a:ext cx="1574537" cy="1933195"/>
              <a:chOff x="3059832" y="476673"/>
              <a:chExt cx="2520280" cy="3096343"/>
            </a:xfrm>
          </p:grpSpPr>
          <p:cxnSp>
            <p:nvCxnSpPr>
              <p:cNvPr id="109" name="Connecteur droit 2"/>
              <p:cNvCxnSpPr>
                <a:endCxn id="112" idx="0"/>
              </p:cNvCxnSpPr>
              <p:nvPr/>
            </p:nvCxnSpPr>
            <p:spPr>
              <a:xfrm rot="16200000" flipV="1">
                <a:off x="3167351" y="2312383"/>
                <a:ext cx="1656184" cy="986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3"/>
              <p:cNvCxnSpPr>
                <a:endCxn id="112" idx="4"/>
              </p:cNvCxnSpPr>
              <p:nvPr/>
            </p:nvCxnSpPr>
            <p:spPr>
              <a:xfrm rot="16200000" flipV="1">
                <a:off x="4530394" y="2307273"/>
                <a:ext cx="1667389" cy="1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4"/>
              <p:cNvCxnSpPr/>
              <p:nvPr/>
            </p:nvCxnSpPr>
            <p:spPr>
              <a:xfrm rot="10800000">
                <a:off x="3059832" y="2276871"/>
                <a:ext cx="237626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5"/>
              <p:cNvCxnSpPr/>
              <p:nvPr/>
            </p:nvCxnSpPr>
            <p:spPr>
              <a:xfrm rot="10800000">
                <a:off x="3059832" y="1484784"/>
                <a:ext cx="237626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Forme libre 6"/>
              <p:cNvSpPr/>
              <p:nvPr/>
            </p:nvSpPr>
            <p:spPr>
              <a:xfrm>
                <a:off x="3994950" y="491231"/>
                <a:ext cx="1369137" cy="993553"/>
              </a:xfrm>
              <a:custGeom>
                <a:avLst/>
                <a:gdLst>
                  <a:gd name="connsiteX0" fmla="*/ 0 w 1154098"/>
                  <a:gd name="connsiteY0" fmla="*/ 787153 h 787153"/>
                  <a:gd name="connsiteX1" fmla="*/ 124288 w 1154098"/>
                  <a:gd name="connsiteY1" fmla="*/ 334392 h 787153"/>
                  <a:gd name="connsiteX2" fmla="*/ 497150 w 1154098"/>
                  <a:gd name="connsiteY2" fmla="*/ 14796 h 787153"/>
                  <a:gd name="connsiteX3" fmla="*/ 976544 w 1154098"/>
                  <a:gd name="connsiteY3" fmla="*/ 245616 h 787153"/>
                  <a:gd name="connsiteX4" fmla="*/ 1154098 w 1154098"/>
                  <a:gd name="connsiteY4" fmla="*/ 778276 h 787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4098" h="787153">
                    <a:moveTo>
                      <a:pt x="0" y="787153"/>
                    </a:moveTo>
                    <a:cubicBezTo>
                      <a:pt x="20715" y="625135"/>
                      <a:pt x="41430" y="463118"/>
                      <a:pt x="124288" y="334392"/>
                    </a:cubicBezTo>
                    <a:cubicBezTo>
                      <a:pt x="207146" y="205666"/>
                      <a:pt x="355107" y="29592"/>
                      <a:pt x="497150" y="14796"/>
                    </a:cubicBezTo>
                    <a:cubicBezTo>
                      <a:pt x="639193" y="0"/>
                      <a:pt x="867053" y="118369"/>
                      <a:pt x="976544" y="245616"/>
                    </a:cubicBezTo>
                    <a:cubicBezTo>
                      <a:pt x="1086035" y="372863"/>
                      <a:pt x="1124506" y="688020"/>
                      <a:pt x="1154098" y="778276"/>
                    </a:cubicBezTo>
                  </a:path>
                </a:pathLst>
              </a:cu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4" name="Connecteur droit 7"/>
              <p:cNvCxnSpPr/>
              <p:nvPr/>
            </p:nvCxnSpPr>
            <p:spPr>
              <a:xfrm rot="10800000">
                <a:off x="3059832" y="476673"/>
                <a:ext cx="237626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Rectangle 8"/>
              <p:cNvSpPr/>
              <p:nvPr/>
            </p:nvSpPr>
            <p:spPr>
              <a:xfrm>
                <a:off x="4139952" y="908720"/>
                <a:ext cx="1080120" cy="136815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6" name="Connecteur droit 9"/>
              <p:cNvCxnSpPr/>
              <p:nvPr/>
            </p:nvCxnSpPr>
            <p:spPr>
              <a:xfrm rot="10800000">
                <a:off x="3059832" y="3140967"/>
                <a:ext cx="237626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0"/>
              <p:cNvCxnSpPr/>
              <p:nvPr/>
            </p:nvCxnSpPr>
            <p:spPr>
              <a:xfrm rot="10800000">
                <a:off x="3059832" y="2420888"/>
                <a:ext cx="237626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ectangle 11"/>
              <p:cNvSpPr/>
              <p:nvPr/>
            </p:nvSpPr>
            <p:spPr>
              <a:xfrm>
                <a:off x="3995936" y="2420888"/>
                <a:ext cx="1368152" cy="72008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ZoneTexte 12"/>
              <p:cNvSpPr txBox="1"/>
              <p:nvPr/>
            </p:nvSpPr>
            <p:spPr>
              <a:xfrm>
                <a:off x="4139952" y="2492897"/>
                <a:ext cx="1440160" cy="49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sz="1400" dirty="0"/>
              </a:p>
            </p:txBody>
          </p:sp>
          <p:cxnSp>
            <p:nvCxnSpPr>
              <p:cNvPr id="120" name="Connecteur droit 13"/>
              <p:cNvCxnSpPr/>
              <p:nvPr/>
            </p:nvCxnSpPr>
            <p:spPr>
              <a:xfrm rot="5400000">
                <a:off x="3743908" y="3320988"/>
                <a:ext cx="50405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14"/>
            <p:cNvGrpSpPr/>
            <p:nvPr/>
          </p:nvGrpSpPr>
          <p:grpSpPr>
            <a:xfrm>
              <a:off x="3170932" y="1844826"/>
              <a:ext cx="1289973" cy="1921404"/>
              <a:chOff x="3131840" y="1412776"/>
              <a:chExt cx="2376265" cy="3539425"/>
            </a:xfrm>
          </p:grpSpPr>
          <p:sp>
            <p:nvSpPr>
              <p:cNvPr id="84" name="Rectangle à coins arrondis 83"/>
              <p:cNvSpPr/>
              <p:nvPr/>
            </p:nvSpPr>
            <p:spPr>
              <a:xfrm>
                <a:off x="3995936" y="2132856"/>
                <a:ext cx="1368152" cy="86409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5" name="Connecteur droit 84"/>
              <p:cNvCxnSpPr/>
              <p:nvPr/>
            </p:nvCxnSpPr>
            <p:spPr>
              <a:xfrm rot="5400000">
                <a:off x="4427984" y="3789040"/>
                <a:ext cx="1872208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3095836" y="3825044"/>
                <a:ext cx="1800200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87" name="Rectangle à coins arrondis 86"/>
              <p:cNvSpPr/>
              <p:nvPr/>
            </p:nvSpPr>
            <p:spPr>
              <a:xfrm>
                <a:off x="4499992" y="3944089"/>
                <a:ext cx="216024" cy="3600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Triangle isocèle 87"/>
              <p:cNvSpPr/>
              <p:nvPr/>
            </p:nvSpPr>
            <p:spPr>
              <a:xfrm>
                <a:off x="4211960" y="4304129"/>
                <a:ext cx="792088" cy="64807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9" name="Connecteur droit 88"/>
              <p:cNvCxnSpPr/>
              <p:nvPr/>
            </p:nvCxnSpPr>
            <p:spPr>
              <a:xfrm rot="16200000" flipV="1">
                <a:off x="3779912" y="2060848"/>
                <a:ext cx="360040" cy="72008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rot="5400000" flipH="1" flipV="1">
                <a:off x="5256076" y="2024844"/>
                <a:ext cx="360040" cy="144016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>
                <a:stCxn id="84" idx="2"/>
              </p:cNvCxnSpPr>
              <p:nvPr/>
            </p:nvCxnSpPr>
            <p:spPr>
              <a:xfrm rot="16200000" flipH="1">
                <a:off x="5022050" y="2654914"/>
                <a:ext cx="72008" cy="756084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92" name="Ellipse 91"/>
              <p:cNvSpPr/>
              <p:nvPr/>
            </p:nvSpPr>
            <p:spPr>
              <a:xfrm>
                <a:off x="4788024" y="4016097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3" name="Connecteur droit 92"/>
              <p:cNvCxnSpPr/>
              <p:nvPr/>
            </p:nvCxnSpPr>
            <p:spPr>
              <a:xfrm rot="5400000" flipH="1">
                <a:off x="4779288" y="3736801"/>
                <a:ext cx="8736" cy="13528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93"/>
              <p:cNvCxnSpPr>
                <a:endCxn id="87" idx="0"/>
              </p:cNvCxnSpPr>
              <p:nvPr/>
            </p:nvCxnSpPr>
            <p:spPr>
              <a:xfrm rot="5400000">
                <a:off x="4590002" y="3818075"/>
                <a:ext cx="144016" cy="108012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>
                <a:stCxn id="92" idx="4"/>
              </p:cNvCxnSpPr>
              <p:nvPr/>
            </p:nvCxnSpPr>
            <p:spPr>
              <a:xfrm rot="16200000" flipH="1">
                <a:off x="5202070" y="4142111"/>
                <a:ext cx="72008" cy="54006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 rot="5400000" flipH="1" flipV="1">
                <a:off x="4890520" y="3830561"/>
                <a:ext cx="1235169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>
                <a:endCxn id="108" idx="0"/>
              </p:cNvCxnSpPr>
              <p:nvPr/>
            </p:nvCxnSpPr>
            <p:spPr>
              <a:xfrm rot="10800000" flipV="1">
                <a:off x="4638046" y="3212974"/>
                <a:ext cx="870059" cy="106173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/>
              <p:cNvCxnSpPr/>
              <p:nvPr/>
            </p:nvCxnSpPr>
            <p:spPr>
              <a:xfrm rot="10800000">
                <a:off x="3131840" y="2996952"/>
                <a:ext cx="237626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98"/>
              <p:cNvCxnSpPr/>
              <p:nvPr/>
            </p:nvCxnSpPr>
            <p:spPr>
              <a:xfrm rot="10800000">
                <a:off x="3131840" y="3284983"/>
                <a:ext cx="237626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/>
              <p:nvPr/>
            </p:nvCxnSpPr>
            <p:spPr>
              <a:xfrm rot="10800000">
                <a:off x="3131840" y="3717032"/>
                <a:ext cx="237626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/>
              <p:cNvCxnSpPr/>
              <p:nvPr/>
            </p:nvCxnSpPr>
            <p:spPr>
              <a:xfrm rot="5400000">
                <a:off x="5256076" y="1664804"/>
                <a:ext cx="50405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/>
              <p:cNvCxnSpPr>
                <a:stCxn id="87" idx="1"/>
              </p:cNvCxnSpPr>
              <p:nvPr/>
            </p:nvCxnSpPr>
            <p:spPr>
              <a:xfrm rot="10800000">
                <a:off x="3923928" y="3872081"/>
                <a:ext cx="576064" cy="25202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/>
              <p:nvPr/>
            </p:nvCxnSpPr>
            <p:spPr>
              <a:xfrm rot="5400000" flipH="1" flipV="1">
                <a:off x="3023829" y="2960947"/>
                <a:ext cx="1800200" cy="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/>
              <p:cNvCxnSpPr/>
              <p:nvPr/>
            </p:nvCxnSpPr>
            <p:spPr>
              <a:xfrm flipV="1">
                <a:off x="3923928" y="1988840"/>
                <a:ext cx="720080" cy="7200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>
                <a:endCxn id="84" idx="0"/>
              </p:cNvCxnSpPr>
              <p:nvPr/>
            </p:nvCxnSpPr>
            <p:spPr>
              <a:xfrm rot="16200000" flipH="1">
                <a:off x="4590002" y="2042846"/>
                <a:ext cx="144016" cy="3600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/>
              <p:nvPr/>
            </p:nvCxnSpPr>
            <p:spPr>
              <a:xfrm rot="5400000">
                <a:off x="5076056" y="3429000"/>
                <a:ext cx="720080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/>
              <p:cNvCxnSpPr/>
              <p:nvPr/>
            </p:nvCxnSpPr>
            <p:spPr>
              <a:xfrm rot="10800000">
                <a:off x="4788024" y="3789040"/>
                <a:ext cx="648072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08" name="Rectangle à coins arrondis 107"/>
              <p:cNvSpPr/>
              <p:nvPr/>
            </p:nvSpPr>
            <p:spPr>
              <a:xfrm>
                <a:off x="3982246" y="3319147"/>
                <a:ext cx="1311601" cy="3279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Rectangle à coins arrondis 66"/>
            <p:cNvSpPr/>
            <p:nvPr/>
          </p:nvSpPr>
          <p:spPr>
            <a:xfrm>
              <a:off x="3504123" y="3989638"/>
              <a:ext cx="965076" cy="129311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/>
            <p:cNvCxnSpPr/>
            <p:nvPr/>
          </p:nvCxnSpPr>
          <p:spPr>
            <a:xfrm rot="16200000" flipH="1">
              <a:off x="3924824" y="5791518"/>
              <a:ext cx="1042718" cy="25183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rot="5400000">
              <a:off x="2841856" y="5575045"/>
              <a:ext cx="1312292" cy="12243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0" name="Triangle isocèle 69"/>
            <p:cNvSpPr/>
            <p:nvPr/>
          </p:nvSpPr>
          <p:spPr>
            <a:xfrm>
              <a:off x="3721579" y="5282748"/>
              <a:ext cx="507935" cy="70427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1" name="Connecteur droit 70"/>
            <p:cNvCxnSpPr/>
            <p:nvPr/>
          </p:nvCxnSpPr>
          <p:spPr>
            <a:xfrm rot="5400000" flipH="1" flipV="1">
              <a:off x="3347867" y="3801284"/>
              <a:ext cx="443077" cy="13056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rot="10800000">
              <a:off x="2843808" y="3989638"/>
              <a:ext cx="167618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0800000">
              <a:off x="2843808" y="5023480"/>
              <a:ext cx="167618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rot="10800000">
              <a:off x="2894602" y="5860401"/>
              <a:ext cx="167618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rot="10800000">
              <a:off x="2843808" y="3645024"/>
              <a:ext cx="167618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rot="5400000" flipH="1" flipV="1">
              <a:off x="3504123" y="4088100"/>
              <a:ext cx="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rot="16200000" flipV="1">
              <a:off x="4190443" y="3809345"/>
              <a:ext cx="443076" cy="11443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8" name="Rectangle à coins arrondis 77"/>
            <p:cNvSpPr/>
            <p:nvPr/>
          </p:nvSpPr>
          <p:spPr>
            <a:xfrm>
              <a:off x="3491880" y="6165304"/>
              <a:ext cx="965076" cy="103384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/>
            <p:nvPr/>
          </p:nvCxnSpPr>
          <p:spPr>
            <a:xfrm rot="5400000">
              <a:off x="3989266" y="7568377"/>
              <a:ext cx="93538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rot="5400000">
              <a:off x="3024189" y="7568377"/>
              <a:ext cx="93538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1" name="Triangle isocèle 80"/>
            <p:cNvSpPr/>
            <p:nvPr/>
          </p:nvSpPr>
          <p:spPr>
            <a:xfrm>
              <a:off x="3745848" y="7199147"/>
              <a:ext cx="507935" cy="103384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2" name="Connecteur droit 81"/>
            <p:cNvCxnSpPr/>
            <p:nvPr/>
          </p:nvCxnSpPr>
          <p:spPr>
            <a:xfrm rot="10800000">
              <a:off x="2831565" y="7199146"/>
              <a:ext cx="167618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rot="10800000">
              <a:off x="2882359" y="8036067"/>
              <a:ext cx="167618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1" name="Ellipse 120"/>
          <p:cNvSpPr/>
          <p:nvPr/>
        </p:nvSpPr>
        <p:spPr>
          <a:xfrm>
            <a:off x="2339752" y="3816424"/>
            <a:ext cx="576064" cy="57606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/>
          <p:cNvSpPr txBox="1"/>
          <p:nvPr/>
        </p:nvSpPr>
        <p:spPr>
          <a:xfrm>
            <a:off x="2483768" y="38884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</a:t>
            </a:r>
            <a:endParaRPr lang="fr-FR" b="1" dirty="0"/>
          </a:p>
        </p:txBody>
      </p:sp>
      <p:grpSp>
        <p:nvGrpSpPr>
          <p:cNvPr id="9" name="Groupe 178"/>
          <p:cNvGrpSpPr/>
          <p:nvPr/>
        </p:nvGrpSpPr>
        <p:grpSpPr>
          <a:xfrm>
            <a:off x="3563888" y="2720568"/>
            <a:ext cx="817553" cy="3573016"/>
            <a:chOff x="5220072" y="582628"/>
            <a:chExt cx="1435889" cy="6275372"/>
          </a:xfrm>
        </p:grpSpPr>
        <p:grpSp>
          <p:nvGrpSpPr>
            <p:cNvPr id="10" name="Groupe 58"/>
            <p:cNvGrpSpPr/>
            <p:nvPr/>
          </p:nvGrpSpPr>
          <p:grpSpPr>
            <a:xfrm>
              <a:off x="5220069" y="582628"/>
              <a:ext cx="1437688" cy="6275369"/>
              <a:chOff x="2831565" y="476673"/>
              <a:chExt cx="1776975" cy="7756317"/>
            </a:xfrm>
          </p:grpSpPr>
          <p:grpSp>
            <p:nvGrpSpPr>
              <p:cNvPr id="11" name="Groupe 1"/>
              <p:cNvGrpSpPr/>
              <p:nvPr/>
            </p:nvGrpSpPr>
            <p:grpSpPr>
              <a:xfrm>
                <a:off x="3034003" y="476673"/>
                <a:ext cx="1574537" cy="1933195"/>
                <a:chOff x="3059832" y="476673"/>
                <a:chExt cx="2520280" cy="3096343"/>
              </a:xfrm>
            </p:grpSpPr>
            <p:cxnSp>
              <p:nvCxnSpPr>
                <p:cNvPr id="223" name="Connecteur droit 2"/>
                <p:cNvCxnSpPr>
                  <a:endCxn id="225" idx="0"/>
                </p:cNvCxnSpPr>
                <p:nvPr/>
              </p:nvCxnSpPr>
              <p:spPr>
                <a:xfrm rot="16200000" flipV="1">
                  <a:off x="3167351" y="2312383"/>
                  <a:ext cx="1656184" cy="986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onnecteur droit 223"/>
                <p:cNvCxnSpPr>
                  <a:endCxn id="225" idx="4"/>
                </p:cNvCxnSpPr>
                <p:nvPr/>
              </p:nvCxnSpPr>
              <p:spPr>
                <a:xfrm rot="16200000" flipV="1">
                  <a:off x="4530394" y="2307273"/>
                  <a:ext cx="1667389" cy="1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Connecteur droit 4"/>
                <p:cNvCxnSpPr/>
                <p:nvPr/>
              </p:nvCxnSpPr>
              <p:spPr>
                <a:xfrm rot="10800000">
                  <a:off x="3059832" y="2276871"/>
                  <a:ext cx="237626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Connecteur droit 5"/>
                <p:cNvCxnSpPr/>
                <p:nvPr/>
              </p:nvCxnSpPr>
              <p:spPr>
                <a:xfrm rot="10800000">
                  <a:off x="3059832" y="1484784"/>
                  <a:ext cx="237626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7" name="Forme libre 6"/>
                <p:cNvSpPr/>
                <p:nvPr/>
              </p:nvSpPr>
              <p:spPr>
                <a:xfrm>
                  <a:off x="3994950" y="491231"/>
                  <a:ext cx="1369137" cy="993553"/>
                </a:xfrm>
                <a:custGeom>
                  <a:avLst/>
                  <a:gdLst>
                    <a:gd name="connsiteX0" fmla="*/ 0 w 1154098"/>
                    <a:gd name="connsiteY0" fmla="*/ 787153 h 787153"/>
                    <a:gd name="connsiteX1" fmla="*/ 124288 w 1154098"/>
                    <a:gd name="connsiteY1" fmla="*/ 334392 h 787153"/>
                    <a:gd name="connsiteX2" fmla="*/ 497150 w 1154098"/>
                    <a:gd name="connsiteY2" fmla="*/ 14796 h 787153"/>
                    <a:gd name="connsiteX3" fmla="*/ 976544 w 1154098"/>
                    <a:gd name="connsiteY3" fmla="*/ 245616 h 787153"/>
                    <a:gd name="connsiteX4" fmla="*/ 1154098 w 1154098"/>
                    <a:gd name="connsiteY4" fmla="*/ 778276 h 787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4098" h="787153">
                      <a:moveTo>
                        <a:pt x="0" y="787153"/>
                      </a:moveTo>
                      <a:cubicBezTo>
                        <a:pt x="20715" y="625135"/>
                        <a:pt x="41430" y="463118"/>
                        <a:pt x="124288" y="334392"/>
                      </a:cubicBezTo>
                      <a:cubicBezTo>
                        <a:pt x="207146" y="205666"/>
                        <a:pt x="355107" y="29592"/>
                        <a:pt x="497150" y="14796"/>
                      </a:cubicBezTo>
                      <a:cubicBezTo>
                        <a:pt x="639193" y="0"/>
                        <a:pt x="867053" y="118369"/>
                        <a:pt x="976544" y="245616"/>
                      </a:cubicBezTo>
                      <a:cubicBezTo>
                        <a:pt x="1086035" y="372863"/>
                        <a:pt x="1124506" y="688020"/>
                        <a:pt x="1154098" y="778276"/>
                      </a:cubicBezTo>
                    </a:path>
                  </a:pathLst>
                </a:cu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28" name="Connecteur droit 7"/>
                <p:cNvCxnSpPr/>
                <p:nvPr/>
              </p:nvCxnSpPr>
              <p:spPr>
                <a:xfrm rot="10800000">
                  <a:off x="3059832" y="476673"/>
                  <a:ext cx="237626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9" name="Rectangle 8"/>
                <p:cNvSpPr/>
                <p:nvPr/>
              </p:nvSpPr>
              <p:spPr>
                <a:xfrm>
                  <a:off x="4139952" y="908720"/>
                  <a:ext cx="1080120" cy="136815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30" name="Connecteur droit 9"/>
                <p:cNvCxnSpPr/>
                <p:nvPr/>
              </p:nvCxnSpPr>
              <p:spPr>
                <a:xfrm rot="10800000">
                  <a:off x="3059832" y="3140967"/>
                  <a:ext cx="237626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onnecteur droit 10"/>
                <p:cNvCxnSpPr/>
                <p:nvPr/>
              </p:nvCxnSpPr>
              <p:spPr>
                <a:xfrm rot="10800000">
                  <a:off x="3059832" y="2420888"/>
                  <a:ext cx="237626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Rectangle 11"/>
                <p:cNvSpPr/>
                <p:nvPr/>
              </p:nvSpPr>
              <p:spPr>
                <a:xfrm>
                  <a:off x="3995936" y="2420888"/>
                  <a:ext cx="1368152" cy="72008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" name="ZoneTexte 12"/>
                <p:cNvSpPr txBox="1"/>
                <p:nvPr/>
              </p:nvSpPr>
              <p:spPr>
                <a:xfrm>
                  <a:off x="4139951" y="2492896"/>
                  <a:ext cx="1440161" cy="4929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fr-FR" sz="1400" dirty="0"/>
                </a:p>
              </p:txBody>
            </p:sp>
            <p:cxnSp>
              <p:nvCxnSpPr>
                <p:cNvPr id="234" name="Connecteur droit 13"/>
                <p:cNvCxnSpPr/>
                <p:nvPr/>
              </p:nvCxnSpPr>
              <p:spPr>
                <a:xfrm rot="5400000">
                  <a:off x="3743908" y="3320988"/>
                  <a:ext cx="50405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e 14"/>
              <p:cNvGrpSpPr/>
              <p:nvPr/>
            </p:nvGrpSpPr>
            <p:grpSpPr>
              <a:xfrm>
                <a:off x="3170929" y="1844825"/>
                <a:ext cx="1346383" cy="1921404"/>
                <a:chOff x="3131840" y="1412776"/>
                <a:chExt cx="2480182" cy="3539425"/>
              </a:xfrm>
            </p:grpSpPr>
            <p:sp>
              <p:nvSpPr>
                <p:cNvPr id="200" name="Rectangle à coins arrondis 199"/>
                <p:cNvSpPr/>
                <p:nvPr/>
              </p:nvSpPr>
              <p:spPr>
                <a:xfrm>
                  <a:off x="3995936" y="2132855"/>
                  <a:ext cx="1616086" cy="864096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01" name="Connecteur droit 200"/>
                <p:cNvCxnSpPr/>
                <p:nvPr/>
              </p:nvCxnSpPr>
              <p:spPr>
                <a:xfrm rot="5400000">
                  <a:off x="4601497" y="3789039"/>
                  <a:ext cx="1872207" cy="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Connecteur droit 201"/>
                <p:cNvCxnSpPr/>
                <p:nvPr/>
              </p:nvCxnSpPr>
              <p:spPr>
                <a:xfrm rot="5400000">
                  <a:off x="3095836" y="3825044"/>
                  <a:ext cx="1800200" cy="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203" name="Rectangle à coins arrondis 202"/>
                <p:cNvSpPr/>
                <p:nvPr/>
              </p:nvSpPr>
              <p:spPr>
                <a:xfrm>
                  <a:off x="4499992" y="3944089"/>
                  <a:ext cx="216024" cy="3600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" name="Triangle isocèle 203"/>
                <p:cNvSpPr/>
                <p:nvPr/>
              </p:nvSpPr>
              <p:spPr>
                <a:xfrm>
                  <a:off x="4211960" y="4304129"/>
                  <a:ext cx="792088" cy="648072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05" name="Connecteur droit 204"/>
                <p:cNvCxnSpPr/>
                <p:nvPr/>
              </p:nvCxnSpPr>
              <p:spPr>
                <a:xfrm rot="16200000" flipV="1">
                  <a:off x="3779912" y="2060848"/>
                  <a:ext cx="360040" cy="72008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/>
                <p:cNvCxnSpPr>
                  <a:stCxn id="200" idx="2"/>
                </p:cNvCxnSpPr>
                <p:nvPr/>
              </p:nvCxnSpPr>
              <p:spPr>
                <a:xfrm rot="16200000" flipH="1">
                  <a:off x="5084032" y="2716898"/>
                  <a:ext cx="72007" cy="632112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207" name="Ellipse 206"/>
                <p:cNvSpPr/>
                <p:nvPr/>
              </p:nvSpPr>
              <p:spPr>
                <a:xfrm>
                  <a:off x="4788024" y="4016097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08" name="Connecteur droit 207"/>
                <p:cNvCxnSpPr/>
                <p:nvPr/>
              </p:nvCxnSpPr>
              <p:spPr>
                <a:xfrm rot="5400000" flipH="1">
                  <a:off x="4779288" y="3736801"/>
                  <a:ext cx="8736" cy="135280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>
                  <a:endCxn id="203" idx="0"/>
                </p:cNvCxnSpPr>
                <p:nvPr/>
              </p:nvCxnSpPr>
              <p:spPr>
                <a:xfrm rot="5400000">
                  <a:off x="4590002" y="3818075"/>
                  <a:ext cx="144016" cy="108012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>
                  <a:stCxn id="207" idx="4"/>
                </p:cNvCxnSpPr>
                <p:nvPr/>
              </p:nvCxnSpPr>
              <p:spPr>
                <a:xfrm rot="16200000" flipH="1">
                  <a:off x="5202070" y="4142111"/>
                  <a:ext cx="72008" cy="54006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>
                <a:xfrm rot="5400000" flipH="1" flipV="1">
                  <a:off x="4890520" y="3830561"/>
                  <a:ext cx="1235169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onnecteur droit 211"/>
                <p:cNvCxnSpPr>
                  <a:endCxn id="222" idx="0"/>
                </p:cNvCxnSpPr>
                <p:nvPr/>
              </p:nvCxnSpPr>
              <p:spPr>
                <a:xfrm rot="10800000" flipV="1">
                  <a:off x="4556071" y="3299630"/>
                  <a:ext cx="952034" cy="28879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Connecteur droit 212"/>
                <p:cNvCxnSpPr/>
                <p:nvPr/>
              </p:nvCxnSpPr>
              <p:spPr>
                <a:xfrm rot="10800000">
                  <a:off x="3131840" y="2996952"/>
                  <a:ext cx="237626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onnecteur droit 213"/>
                <p:cNvCxnSpPr/>
                <p:nvPr/>
              </p:nvCxnSpPr>
              <p:spPr>
                <a:xfrm rot="10800000">
                  <a:off x="3131840" y="3717032"/>
                  <a:ext cx="237626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onnecteur droit 214"/>
                <p:cNvCxnSpPr/>
                <p:nvPr/>
              </p:nvCxnSpPr>
              <p:spPr>
                <a:xfrm rot="5400000">
                  <a:off x="5256076" y="1664804"/>
                  <a:ext cx="50405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/>
                <p:cNvCxnSpPr>
                  <a:stCxn id="203" idx="1"/>
                </p:cNvCxnSpPr>
                <p:nvPr/>
              </p:nvCxnSpPr>
              <p:spPr>
                <a:xfrm rot="10800000">
                  <a:off x="3923928" y="3872081"/>
                  <a:ext cx="576064" cy="25202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/>
                <p:cNvCxnSpPr/>
                <p:nvPr/>
              </p:nvCxnSpPr>
              <p:spPr>
                <a:xfrm rot="5400000" flipH="1" flipV="1">
                  <a:off x="3023829" y="2960947"/>
                  <a:ext cx="1800200" cy="2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/>
                <p:cNvCxnSpPr/>
                <p:nvPr/>
              </p:nvCxnSpPr>
              <p:spPr>
                <a:xfrm flipV="1">
                  <a:off x="3923928" y="1988840"/>
                  <a:ext cx="720080" cy="7200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Connecteur droit 218"/>
                <p:cNvCxnSpPr>
                  <a:endCxn id="200" idx="0"/>
                </p:cNvCxnSpPr>
                <p:nvPr/>
              </p:nvCxnSpPr>
              <p:spPr>
                <a:xfrm>
                  <a:off x="4644009" y="1988837"/>
                  <a:ext cx="159970" cy="144019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onnecteur droit 219"/>
                <p:cNvCxnSpPr/>
                <p:nvPr/>
              </p:nvCxnSpPr>
              <p:spPr>
                <a:xfrm rot="5400000">
                  <a:off x="5076056" y="3429000"/>
                  <a:ext cx="720080" cy="0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onnecteur droit 220"/>
                <p:cNvCxnSpPr/>
                <p:nvPr/>
              </p:nvCxnSpPr>
              <p:spPr>
                <a:xfrm rot="10800000">
                  <a:off x="4788024" y="3789040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222" name="Rectangle à coins arrondis 221"/>
                <p:cNvSpPr/>
                <p:nvPr/>
              </p:nvSpPr>
              <p:spPr>
                <a:xfrm>
                  <a:off x="3982246" y="3328510"/>
                  <a:ext cx="1147650" cy="40519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84" name="Rectangle à coins arrondis 183"/>
              <p:cNvSpPr/>
              <p:nvPr/>
            </p:nvSpPr>
            <p:spPr>
              <a:xfrm>
                <a:off x="3716300" y="3989638"/>
                <a:ext cx="657184" cy="1293111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5" name="Connecteur droit 184"/>
              <p:cNvCxnSpPr/>
              <p:nvPr/>
            </p:nvCxnSpPr>
            <p:spPr>
              <a:xfrm rot="16200000" flipH="1">
                <a:off x="3883615" y="5697325"/>
                <a:ext cx="1042718" cy="25183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/>
              <p:cNvCxnSpPr/>
              <p:nvPr/>
            </p:nvCxnSpPr>
            <p:spPr>
              <a:xfrm rot="5400000">
                <a:off x="3053893" y="5623810"/>
                <a:ext cx="1312292" cy="12243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87" name="Triangle isocèle 186"/>
              <p:cNvSpPr/>
              <p:nvPr/>
            </p:nvSpPr>
            <p:spPr>
              <a:xfrm>
                <a:off x="3805301" y="5282748"/>
                <a:ext cx="439728" cy="67005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8" name="Connecteur droit 187"/>
              <p:cNvCxnSpPr/>
              <p:nvPr/>
            </p:nvCxnSpPr>
            <p:spPr>
              <a:xfrm rot="16200000" flipV="1">
                <a:off x="3500624" y="3779090"/>
                <a:ext cx="349743" cy="81616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>
              <a:xfrm rot="10800000">
                <a:off x="2843808" y="3989638"/>
                <a:ext cx="16761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 189"/>
              <p:cNvCxnSpPr/>
              <p:nvPr/>
            </p:nvCxnSpPr>
            <p:spPr>
              <a:xfrm rot="10800000">
                <a:off x="2843808" y="5023480"/>
                <a:ext cx="16761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Connecteur droit 190"/>
              <p:cNvCxnSpPr/>
              <p:nvPr/>
            </p:nvCxnSpPr>
            <p:spPr>
              <a:xfrm rot="10800000">
                <a:off x="2894602" y="5860401"/>
                <a:ext cx="16761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191"/>
              <p:cNvCxnSpPr/>
              <p:nvPr/>
            </p:nvCxnSpPr>
            <p:spPr>
              <a:xfrm rot="10800000">
                <a:off x="2843808" y="3645024"/>
                <a:ext cx="16761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Connecteur droit 192"/>
              <p:cNvCxnSpPr/>
              <p:nvPr/>
            </p:nvCxnSpPr>
            <p:spPr>
              <a:xfrm rot="5400000" flipH="1" flipV="1">
                <a:off x="3504123" y="4088100"/>
                <a:ext cx="0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4" name="Connecteur droit 193"/>
              <p:cNvCxnSpPr/>
              <p:nvPr/>
            </p:nvCxnSpPr>
            <p:spPr>
              <a:xfrm rot="5400000" flipH="1" flipV="1">
                <a:off x="4229356" y="3748718"/>
                <a:ext cx="356006" cy="136098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5" name="Connecteur droit 194"/>
              <p:cNvCxnSpPr/>
              <p:nvPr/>
            </p:nvCxnSpPr>
            <p:spPr>
              <a:xfrm rot="5400000">
                <a:off x="3912220" y="7577509"/>
                <a:ext cx="935382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6" name="Connecteur droit 195"/>
              <p:cNvCxnSpPr/>
              <p:nvPr/>
            </p:nvCxnSpPr>
            <p:spPr>
              <a:xfrm rot="5400000">
                <a:off x="3247897" y="7568377"/>
                <a:ext cx="935382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97" name="Triangle isocèle 196"/>
              <p:cNvSpPr/>
              <p:nvPr/>
            </p:nvSpPr>
            <p:spPr>
              <a:xfrm>
                <a:off x="3810580" y="7199147"/>
                <a:ext cx="507935" cy="103384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98" name="Connecteur droit 197"/>
              <p:cNvCxnSpPr/>
              <p:nvPr/>
            </p:nvCxnSpPr>
            <p:spPr>
              <a:xfrm rot="10800000">
                <a:off x="2831565" y="7199146"/>
                <a:ext cx="16761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>
              <a:xfrm rot="10800000">
                <a:off x="2882359" y="8036067"/>
                <a:ext cx="16761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1" name="Rectangle à coins arrondis 180"/>
            <p:cNvSpPr/>
            <p:nvPr/>
          </p:nvSpPr>
          <p:spPr>
            <a:xfrm>
              <a:off x="5940152" y="5157192"/>
              <a:ext cx="531705" cy="10081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5" name="Ellipse 234"/>
          <p:cNvSpPr/>
          <p:nvPr/>
        </p:nvSpPr>
        <p:spPr>
          <a:xfrm>
            <a:off x="4932040" y="3816424"/>
            <a:ext cx="576064" cy="57606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ZoneTexte 235"/>
          <p:cNvSpPr txBox="1"/>
          <p:nvPr/>
        </p:nvSpPr>
        <p:spPr>
          <a:xfrm>
            <a:off x="5076056" y="38884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2</a:t>
            </a:r>
            <a:endParaRPr lang="fr-FR" b="1" dirty="0"/>
          </a:p>
        </p:txBody>
      </p:sp>
      <p:grpSp>
        <p:nvGrpSpPr>
          <p:cNvPr id="13" name="Groupe 236"/>
          <p:cNvGrpSpPr/>
          <p:nvPr/>
        </p:nvGrpSpPr>
        <p:grpSpPr>
          <a:xfrm>
            <a:off x="6372200" y="2664296"/>
            <a:ext cx="792088" cy="3594959"/>
            <a:chOff x="7020272" y="332656"/>
            <a:chExt cx="1437690" cy="6525079"/>
          </a:xfrm>
        </p:grpSpPr>
        <p:grpSp>
          <p:nvGrpSpPr>
            <p:cNvPr id="14" name="Groupe 144"/>
            <p:cNvGrpSpPr/>
            <p:nvPr/>
          </p:nvGrpSpPr>
          <p:grpSpPr>
            <a:xfrm>
              <a:off x="7020269" y="332656"/>
              <a:ext cx="1437688" cy="6525078"/>
              <a:chOff x="2831565" y="476673"/>
              <a:chExt cx="1776975" cy="8064955"/>
            </a:xfrm>
          </p:grpSpPr>
          <p:grpSp>
            <p:nvGrpSpPr>
              <p:cNvPr id="15" name="Groupe 1"/>
              <p:cNvGrpSpPr/>
              <p:nvPr/>
            </p:nvGrpSpPr>
            <p:grpSpPr>
              <a:xfrm>
                <a:off x="3034003" y="476673"/>
                <a:ext cx="1574537" cy="1933195"/>
                <a:chOff x="3059832" y="476673"/>
                <a:chExt cx="2520280" cy="3096343"/>
              </a:xfrm>
            </p:grpSpPr>
            <p:cxnSp>
              <p:nvCxnSpPr>
                <p:cNvPr id="280" name="Connecteur droit 2"/>
                <p:cNvCxnSpPr>
                  <a:endCxn id="283" idx="0"/>
                </p:cNvCxnSpPr>
                <p:nvPr/>
              </p:nvCxnSpPr>
              <p:spPr>
                <a:xfrm rot="16200000" flipV="1">
                  <a:off x="3167351" y="2312383"/>
                  <a:ext cx="1656184" cy="986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Connecteur droit 3"/>
                <p:cNvCxnSpPr>
                  <a:endCxn id="283" idx="4"/>
                </p:cNvCxnSpPr>
                <p:nvPr/>
              </p:nvCxnSpPr>
              <p:spPr>
                <a:xfrm rot="16200000" flipV="1">
                  <a:off x="4530394" y="2307273"/>
                  <a:ext cx="1667389" cy="1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droit 4"/>
                <p:cNvCxnSpPr/>
                <p:nvPr/>
              </p:nvCxnSpPr>
              <p:spPr>
                <a:xfrm rot="10800000">
                  <a:off x="3059832" y="2276871"/>
                  <a:ext cx="237626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Connecteur droit 5"/>
                <p:cNvCxnSpPr/>
                <p:nvPr/>
              </p:nvCxnSpPr>
              <p:spPr>
                <a:xfrm rot="10800000">
                  <a:off x="3059832" y="1484784"/>
                  <a:ext cx="237626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Forme libre 6"/>
                <p:cNvSpPr/>
                <p:nvPr/>
              </p:nvSpPr>
              <p:spPr>
                <a:xfrm>
                  <a:off x="3994950" y="491231"/>
                  <a:ext cx="1369137" cy="993553"/>
                </a:xfrm>
                <a:custGeom>
                  <a:avLst/>
                  <a:gdLst>
                    <a:gd name="connsiteX0" fmla="*/ 0 w 1154098"/>
                    <a:gd name="connsiteY0" fmla="*/ 787153 h 787153"/>
                    <a:gd name="connsiteX1" fmla="*/ 124288 w 1154098"/>
                    <a:gd name="connsiteY1" fmla="*/ 334392 h 787153"/>
                    <a:gd name="connsiteX2" fmla="*/ 497150 w 1154098"/>
                    <a:gd name="connsiteY2" fmla="*/ 14796 h 787153"/>
                    <a:gd name="connsiteX3" fmla="*/ 976544 w 1154098"/>
                    <a:gd name="connsiteY3" fmla="*/ 245616 h 787153"/>
                    <a:gd name="connsiteX4" fmla="*/ 1154098 w 1154098"/>
                    <a:gd name="connsiteY4" fmla="*/ 778276 h 787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4098" h="787153">
                      <a:moveTo>
                        <a:pt x="0" y="787153"/>
                      </a:moveTo>
                      <a:cubicBezTo>
                        <a:pt x="20715" y="625135"/>
                        <a:pt x="41430" y="463118"/>
                        <a:pt x="124288" y="334392"/>
                      </a:cubicBezTo>
                      <a:cubicBezTo>
                        <a:pt x="207146" y="205666"/>
                        <a:pt x="355107" y="29592"/>
                        <a:pt x="497150" y="14796"/>
                      </a:cubicBezTo>
                      <a:cubicBezTo>
                        <a:pt x="639193" y="0"/>
                        <a:pt x="867053" y="118369"/>
                        <a:pt x="976544" y="245616"/>
                      </a:cubicBezTo>
                      <a:cubicBezTo>
                        <a:pt x="1086035" y="372863"/>
                        <a:pt x="1124506" y="688020"/>
                        <a:pt x="1154098" y="778276"/>
                      </a:cubicBezTo>
                    </a:path>
                  </a:pathLst>
                </a:cu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85" name="Connecteur droit 7"/>
                <p:cNvCxnSpPr/>
                <p:nvPr/>
              </p:nvCxnSpPr>
              <p:spPr>
                <a:xfrm rot="10800000">
                  <a:off x="3059832" y="476673"/>
                  <a:ext cx="237626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6" name="Rectangle 8"/>
                <p:cNvSpPr/>
                <p:nvPr/>
              </p:nvSpPr>
              <p:spPr>
                <a:xfrm>
                  <a:off x="4139952" y="908720"/>
                  <a:ext cx="1080120" cy="136815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87" name="Connecteur droit 9"/>
                <p:cNvCxnSpPr/>
                <p:nvPr/>
              </p:nvCxnSpPr>
              <p:spPr>
                <a:xfrm rot="10800000">
                  <a:off x="3059832" y="3140967"/>
                  <a:ext cx="237626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Connecteur droit 10"/>
                <p:cNvCxnSpPr/>
                <p:nvPr/>
              </p:nvCxnSpPr>
              <p:spPr>
                <a:xfrm rot="10800000">
                  <a:off x="3059832" y="2420888"/>
                  <a:ext cx="237626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9" name="Rectangle 11"/>
                <p:cNvSpPr/>
                <p:nvPr/>
              </p:nvSpPr>
              <p:spPr>
                <a:xfrm>
                  <a:off x="3995936" y="2420888"/>
                  <a:ext cx="1368152" cy="72008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" name="ZoneTexte 12"/>
                <p:cNvSpPr txBox="1"/>
                <p:nvPr/>
              </p:nvSpPr>
              <p:spPr>
                <a:xfrm>
                  <a:off x="4139951" y="2492896"/>
                  <a:ext cx="1440161" cy="4929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fr-FR" sz="1400" dirty="0"/>
                </a:p>
              </p:txBody>
            </p:sp>
            <p:cxnSp>
              <p:nvCxnSpPr>
                <p:cNvPr id="291" name="Connecteur droit 13"/>
                <p:cNvCxnSpPr/>
                <p:nvPr/>
              </p:nvCxnSpPr>
              <p:spPr>
                <a:xfrm rot="5400000">
                  <a:off x="3743908" y="3320988"/>
                  <a:ext cx="50405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e 14"/>
              <p:cNvGrpSpPr/>
              <p:nvPr/>
            </p:nvGrpSpPr>
            <p:grpSpPr>
              <a:xfrm>
                <a:off x="3170931" y="1844825"/>
                <a:ext cx="1346383" cy="1921404"/>
                <a:chOff x="3131840" y="1412776"/>
                <a:chExt cx="2480182" cy="3539425"/>
              </a:xfrm>
            </p:grpSpPr>
            <p:sp>
              <p:nvSpPr>
                <p:cNvPr id="257" name="Rectangle à coins arrondis 256"/>
                <p:cNvSpPr/>
                <p:nvPr/>
              </p:nvSpPr>
              <p:spPr>
                <a:xfrm>
                  <a:off x="3995936" y="2132855"/>
                  <a:ext cx="1616086" cy="864096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58" name="Connecteur droit 257"/>
                <p:cNvCxnSpPr/>
                <p:nvPr/>
              </p:nvCxnSpPr>
              <p:spPr>
                <a:xfrm rot="5400000">
                  <a:off x="4601497" y="3789039"/>
                  <a:ext cx="1872207" cy="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Connecteur droit 258"/>
                <p:cNvCxnSpPr/>
                <p:nvPr/>
              </p:nvCxnSpPr>
              <p:spPr>
                <a:xfrm rot="5400000">
                  <a:off x="3095836" y="3825044"/>
                  <a:ext cx="1800200" cy="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260" name="Rectangle à coins arrondis 259"/>
                <p:cNvSpPr/>
                <p:nvPr/>
              </p:nvSpPr>
              <p:spPr>
                <a:xfrm>
                  <a:off x="4499992" y="3944089"/>
                  <a:ext cx="216024" cy="3600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" name="Triangle isocèle 260"/>
                <p:cNvSpPr/>
                <p:nvPr/>
              </p:nvSpPr>
              <p:spPr>
                <a:xfrm>
                  <a:off x="4211960" y="4304129"/>
                  <a:ext cx="792088" cy="648072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62" name="Connecteur droit 261"/>
                <p:cNvCxnSpPr/>
                <p:nvPr/>
              </p:nvCxnSpPr>
              <p:spPr>
                <a:xfrm rot="16200000" flipV="1">
                  <a:off x="3779912" y="2060848"/>
                  <a:ext cx="360040" cy="72008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Connecteur droit 262"/>
                <p:cNvCxnSpPr>
                  <a:stCxn id="257" idx="2"/>
                </p:cNvCxnSpPr>
                <p:nvPr/>
              </p:nvCxnSpPr>
              <p:spPr>
                <a:xfrm rot="16200000" flipH="1">
                  <a:off x="5084032" y="2716898"/>
                  <a:ext cx="72007" cy="632112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264" name="Ellipse 263"/>
                <p:cNvSpPr/>
                <p:nvPr/>
              </p:nvSpPr>
              <p:spPr>
                <a:xfrm>
                  <a:off x="4788024" y="4016097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65" name="Connecteur droit 264"/>
                <p:cNvCxnSpPr/>
                <p:nvPr/>
              </p:nvCxnSpPr>
              <p:spPr>
                <a:xfrm rot="5400000" flipH="1">
                  <a:off x="4779288" y="3736801"/>
                  <a:ext cx="8736" cy="135280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Connecteur droit 265"/>
                <p:cNvCxnSpPr>
                  <a:endCxn id="260" idx="0"/>
                </p:cNvCxnSpPr>
                <p:nvPr/>
              </p:nvCxnSpPr>
              <p:spPr>
                <a:xfrm rot="5400000">
                  <a:off x="4590002" y="3818075"/>
                  <a:ext cx="144016" cy="108012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Connecteur droit 266"/>
                <p:cNvCxnSpPr>
                  <a:stCxn id="264" idx="4"/>
                </p:cNvCxnSpPr>
                <p:nvPr/>
              </p:nvCxnSpPr>
              <p:spPr>
                <a:xfrm rot="16200000" flipH="1">
                  <a:off x="5202070" y="4142111"/>
                  <a:ext cx="72008" cy="54006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onnecteur droit 267"/>
                <p:cNvCxnSpPr/>
                <p:nvPr/>
              </p:nvCxnSpPr>
              <p:spPr>
                <a:xfrm rot="5400000" flipH="1" flipV="1">
                  <a:off x="4890520" y="3830561"/>
                  <a:ext cx="1235169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268"/>
                <p:cNvCxnSpPr>
                  <a:endCxn id="279" idx="0"/>
                </p:cNvCxnSpPr>
                <p:nvPr/>
              </p:nvCxnSpPr>
              <p:spPr>
                <a:xfrm rot="10800000" flipV="1">
                  <a:off x="4556071" y="3299630"/>
                  <a:ext cx="952034" cy="28879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Connecteur droit 269"/>
                <p:cNvCxnSpPr/>
                <p:nvPr/>
              </p:nvCxnSpPr>
              <p:spPr>
                <a:xfrm rot="10800000">
                  <a:off x="3131840" y="2996952"/>
                  <a:ext cx="237626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Connecteur droit 270"/>
                <p:cNvCxnSpPr/>
                <p:nvPr/>
              </p:nvCxnSpPr>
              <p:spPr>
                <a:xfrm rot="10800000">
                  <a:off x="3131840" y="3717032"/>
                  <a:ext cx="237626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271"/>
                <p:cNvCxnSpPr/>
                <p:nvPr/>
              </p:nvCxnSpPr>
              <p:spPr>
                <a:xfrm rot="5400000">
                  <a:off x="5256076" y="1664804"/>
                  <a:ext cx="50405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Connecteur droit 272"/>
                <p:cNvCxnSpPr>
                  <a:stCxn id="260" idx="1"/>
                </p:cNvCxnSpPr>
                <p:nvPr/>
              </p:nvCxnSpPr>
              <p:spPr>
                <a:xfrm rot="10800000">
                  <a:off x="3923928" y="3872081"/>
                  <a:ext cx="576064" cy="25202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Connecteur droit 273"/>
                <p:cNvCxnSpPr/>
                <p:nvPr/>
              </p:nvCxnSpPr>
              <p:spPr>
                <a:xfrm rot="5400000" flipH="1" flipV="1">
                  <a:off x="3023829" y="2960947"/>
                  <a:ext cx="1800200" cy="2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Connecteur droit 274"/>
                <p:cNvCxnSpPr/>
                <p:nvPr/>
              </p:nvCxnSpPr>
              <p:spPr>
                <a:xfrm flipV="1">
                  <a:off x="3923928" y="1988840"/>
                  <a:ext cx="720080" cy="7200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Connecteur droit 275"/>
                <p:cNvCxnSpPr>
                  <a:endCxn id="257" idx="0"/>
                </p:cNvCxnSpPr>
                <p:nvPr/>
              </p:nvCxnSpPr>
              <p:spPr>
                <a:xfrm>
                  <a:off x="4644009" y="1988837"/>
                  <a:ext cx="159970" cy="144019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Connecteur droit 276"/>
                <p:cNvCxnSpPr/>
                <p:nvPr/>
              </p:nvCxnSpPr>
              <p:spPr>
                <a:xfrm rot="5400000">
                  <a:off x="5076056" y="3429000"/>
                  <a:ext cx="720080" cy="0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Connecteur droit 277"/>
                <p:cNvCxnSpPr/>
                <p:nvPr/>
              </p:nvCxnSpPr>
              <p:spPr>
                <a:xfrm rot="10800000">
                  <a:off x="4788024" y="3789040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279" name="Rectangle à coins arrondis 278"/>
                <p:cNvSpPr/>
                <p:nvPr/>
              </p:nvSpPr>
              <p:spPr>
                <a:xfrm>
                  <a:off x="3982246" y="3328510"/>
                  <a:ext cx="1147650" cy="40519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42" name="Rectangle à coins arrondis 241"/>
              <p:cNvSpPr/>
              <p:nvPr/>
            </p:nvSpPr>
            <p:spPr>
              <a:xfrm>
                <a:off x="3632579" y="3989638"/>
                <a:ext cx="890014" cy="1293111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3" name="Connecteur droit 242"/>
              <p:cNvCxnSpPr/>
              <p:nvPr/>
            </p:nvCxnSpPr>
            <p:spPr>
              <a:xfrm rot="5400000">
                <a:off x="3899589" y="5638752"/>
                <a:ext cx="1068013" cy="178011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44" name="Connecteur droit 243"/>
              <p:cNvCxnSpPr/>
              <p:nvPr/>
            </p:nvCxnSpPr>
            <p:spPr>
              <a:xfrm rot="16200000" flipH="1">
                <a:off x="3122084" y="5704241"/>
                <a:ext cx="1092330" cy="71342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45" name="Triangle isocèle 244"/>
              <p:cNvSpPr/>
              <p:nvPr/>
            </p:nvSpPr>
            <p:spPr>
              <a:xfrm>
                <a:off x="3805301" y="5282748"/>
                <a:ext cx="439728" cy="67005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6" name="Connecteur droit 245"/>
              <p:cNvCxnSpPr/>
              <p:nvPr/>
            </p:nvCxnSpPr>
            <p:spPr>
              <a:xfrm rot="5400000" flipH="1" flipV="1">
                <a:off x="3437783" y="3839823"/>
                <a:ext cx="391701" cy="2111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47" name="Connecteur droit 246"/>
              <p:cNvCxnSpPr/>
              <p:nvPr/>
            </p:nvCxnSpPr>
            <p:spPr>
              <a:xfrm rot="10800000">
                <a:off x="2843808" y="3989638"/>
                <a:ext cx="16761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Connecteur droit 247"/>
              <p:cNvCxnSpPr/>
              <p:nvPr/>
            </p:nvCxnSpPr>
            <p:spPr>
              <a:xfrm rot="10800000">
                <a:off x="2843808" y="5023480"/>
                <a:ext cx="16761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Connecteur droit 248"/>
              <p:cNvCxnSpPr/>
              <p:nvPr/>
            </p:nvCxnSpPr>
            <p:spPr>
              <a:xfrm rot="10800000">
                <a:off x="2894602" y="5860401"/>
                <a:ext cx="16761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Connecteur droit 249"/>
              <p:cNvCxnSpPr/>
              <p:nvPr/>
            </p:nvCxnSpPr>
            <p:spPr>
              <a:xfrm rot="10800000">
                <a:off x="2843808" y="3645024"/>
                <a:ext cx="16761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Connecteur droit 250"/>
              <p:cNvCxnSpPr/>
              <p:nvPr/>
            </p:nvCxnSpPr>
            <p:spPr>
              <a:xfrm rot="5400000" flipH="1" flipV="1">
                <a:off x="3504123" y="4088100"/>
                <a:ext cx="0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52" name="Connecteur droit 251"/>
              <p:cNvCxnSpPr/>
              <p:nvPr/>
            </p:nvCxnSpPr>
            <p:spPr>
              <a:xfrm rot="5400000">
                <a:off x="3912220" y="7577509"/>
                <a:ext cx="935382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53" name="Connecteur droit 252"/>
              <p:cNvCxnSpPr/>
              <p:nvPr/>
            </p:nvCxnSpPr>
            <p:spPr>
              <a:xfrm rot="5400000">
                <a:off x="3247897" y="7568377"/>
                <a:ext cx="935382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54" name="Triangle isocèle 253"/>
              <p:cNvSpPr/>
              <p:nvPr/>
            </p:nvSpPr>
            <p:spPr>
              <a:xfrm>
                <a:off x="3810580" y="7507785"/>
                <a:ext cx="507935" cy="103384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55" name="Connecteur droit 254"/>
              <p:cNvCxnSpPr/>
              <p:nvPr/>
            </p:nvCxnSpPr>
            <p:spPr>
              <a:xfrm rot="10800000">
                <a:off x="2831565" y="7199146"/>
                <a:ext cx="16761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255"/>
              <p:cNvCxnSpPr/>
              <p:nvPr/>
            </p:nvCxnSpPr>
            <p:spPr>
              <a:xfrm rot="10800000">
                <a:off x="2882359" y="8036067"/>
                <a:ext cx="16761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9" name="Rectangle à coins arrondis 238"/>
            <p:cNvSpPr/>
            <p:nvPr/>
          </p:nvSpPr>
          <p:spPr>
            <a:xfrm>
              <a:off x="7740352" y="4869160"/>
              <a:ext cx="531705" cy="12961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2" name="Ellipse 291"/>
          <p:cNvSpPr/>
          <p:nvPr/>
        </p:nvSpPr>
        <p:spPr>
          <a:xfrm>
            <a:off x="7596336" y="3816424"/>
            <a:ext cx="576064" cy="57606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3" name="ZoneTexte 292"/>
          <p:cNvSpPr txBox="1"/>
          <p:nvPr/>
        </p:nvSpPr>
        <p:spPr>
          <a:xfrm>
            <a:off x="7740352" y="38884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3</a:t>
            </a:r>
            <a:endParaRPr lang="fr-FR" b="1" dirty="0"/>
          </a:p>
        </p:txBody>
      </p:sp>
      <p:sp>
        <p:nvSpPr>
          <p:cNvPr id="295" name="Rectangle 294"/>
          <p:cNvSpPr/>
          <p:nvPr/>
        </p:nvSpPr>
        <p:spPr>
          <a:xfrm>
            <a:off x="3275856" y="2592288"/>
            <a:ext cx="2520280" cy="3861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/>
      <p:bldP spid="235" grpId="0" animBg="1"/>
      <p:bldP spid="236" grpId="0"/>
      <p:bldP spid="292" grpId="0" animBg="1"/>
      <p:bldP spid="293" grpId="0"/>
      <p:bldP spid="2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Ellipse 356"/>
          <p:cNvSpPr/>
          <p:nvPr/>
        </p:nvSpPr>
        <p:spPr>
          <a:xfrm>
            <a:off x="6660232" y="3501008"/>
            <a:ext cx="216024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 descr="http://www.free-tintin.net/dessins/fus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0648"/>
            <a:ext cx="4762500" cy="120015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Architecture interne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AAF-A0F3-4716-97A3-4BEE575B96C3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57912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3" name="ZoneTexte 352"/>
          <p:cNvSpPr txBox="1"/>
          <p:nvPr/>
        </p:nvSpPr>
        <p:spPr>
          <a:xfrm>
            <a:off x="7164288" y="2403256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Pertes: 1475 m/s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55" name="Flèche droite 354"/>
          <p:cNvSpPr/>
          <p:nvPr/>
        </p:nvSpPr>
        <p:spPr>
          <a:xfrm>
            <a:off x="6732240" y="2556564"/>
            <a:ext cx="288032" cy="7200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6" name="Rectangle 355"/>
          <p:cNvSpPr/>
          <p:nvPr/>
        </p:nvSpPr>
        <p:spPr>
          <a:xfrm>
            <a:off x="7056784" y="3645024"/>
            <a:ext cx="2987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Ltot</a:t>
            </a:r>
            <a:r>
              <a:rPr lang="fr-FR" dirty="0" smtClean="0">
                <a:solidFill>
                  <a:schemeClr val="bg1"/>
                </a:solidFill>
              </a:rPr>
              <a:t> = 41,17m</a:t>
            </a:r>
          </a:p>
          <a:p>
            <a:r>
              <a:rPr lang="fr-FR" dirty="0" err="1" smtClean="0">
                <a:solidFill>
                  <a:schemeClr val="bg1"/>
                </a:solidFill>
              </a:rPr>
              <a:t>Ltot</a:t>
            </a:r>
            <a:r>
              <a:rPr lang="fr-FR" dirty="0" smtClean="0">
                <a:solidFill>
                  <a:schemeClr val="bg1"/>
                </a:solidFill>
              </a:rPr>
              <a:t>/ Ø = 10,01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8" name="Espace réservé du pied de page 357"/>
          <p:cNvSpPr>
            <a:spLocks noGrp="1"/>
          </p:cNvSpPr>
          <p:nvPr>
            <p:ph type="ftr" sz="quarter" idx="11"/>
          </p:nvPr>
        </p:nvSpPr>
        <p:spPr>
          <a:xfrm>
            <a:off x="3131840" y="6492875"/>
            <a:ext cx="2895600" cy="365125"/>
          </a:xfrm>
        </p:spPr>
        <p:txBody>
          <a:bodyPr/>
          <a:lstStyle/>
          <a:p>
            <a:r>
              <a:rPr lang="fr-FR" dirty="0" smtClean="0"/>
              <a:t>Projet Lanceur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free-tintin.net/dessins/fus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0648"/>
            <a:ext cx="4762500" cy="120015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Simulation 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trajectoire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8350" y="2492896"/>
            <a:ext cx="7582082" cy="42484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Choix d’architecture pour le programme :</a:t>
            </a:r>
          </a:p>
          <a:p>
            <a:pPr lvl="1">
              <a:buNone/>
            </a:pPr>
            <a:r>
              <a:rPr lang="fr-FR" sz="2000" dirty="0" smtClean="0">
                <a:solidFill>
                  <a:schemeClr val="bg1"/>
                </a:solidFill>
              </a:rPr>
              <a:t>- Architecture organisée</a:t>
            </a:r>
          </a:p>
          <a:p>
            <a:pPr lvl="1"/>
            <a:endParaRPr lang="fr-FR" dirty="0" smtClean="0">
              <a:solidFill>
                <a:schemeClr val="bg1"/>
              </a:solidFill>
            </a:endParaRPr>
          </a:p>
          <a:p>
            <a:pPr lvl="1"/>
            <a:endParaRPr lang="fr-FR" dirty="0" smtClean="0">
              <a:solidFill>
                <a:schemeClr val="bg1"/>
              </a:solidFill>
            </a:endParaRPr>
          </a:p>
          <a:p>
            <a:pPr lvl="1"/>
            <a:endParaRPr lang="fr-FR" dirty="0" smtClean="0">
              <a:solidFill>
                <a:schemeClr val="bg1"/>
              </a:solidFill>
            </a:endParaRPr>
          </a:p>
          <a:p>
            <a:pPr lvl="1"/>
            <a:endParaRPr lang="fr-FR" dirty="0" smtClean="0">
              <a:solidFill>
                <a:schemeClr val="bg1"/>
              </a:solidFill>
            </a:endParaRPr>
          </a:p>
          <a:p>
            <a:pPr lvl="1"/>
            <a:endParaRPr lang="fr-FR" dirty="0" smtClean="0">
              <a:solidFill>
                <a:schemeClr val="bg1"/>
              </a:solidFill>
            </a:endParaRPr>
          </a:p>
          <a:p>
            <a:pPr lvl="1"/>
            <a:endParaRPr lang="fr-FR" dirty="0" smtClean="0">
              <a:solidFill>
                <a:schemeClr val="bg1"/>
              </a:solidFill>
            </a:endParaRPr>
          </a:p>
          <a:p>
            <a:pPr lvl="1"/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7544" y="2996952"/>
            <a:ext cx="655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2000" dirty="0" smtClean="0">
                <a:solidFill>
                  <a:schemeClr val="bg1"/>
                </a:solidFill>
              </a:rPr>
              <a:t>- Rapide à l’</a:t>
            </a:r>
            <a:r>
              <a:rPr lang="fr-FR" sz="2000" dirty="0" err="1" smtClean="0">
                <a:solidFill>
                  <a:schemeClr val="bg1"/>
                </a:solidFill>
              </a:rPr>
              <a:t>éxecution</a:t>
            </a:r>
            <a:r>
              <a:rPr lang="fr-FR" sz="2000" dirty="0" smtClean="0">
                <a:solidFill>
                  <a:schemeClr val="bg1"/>
                </a:solidFill>
              </a:rPr>
              <a:t> : 1s Pour une trajectoire.</a:t>
            </a:r>
          </a:p>
          <a:p>
            <a:pPr lvl="1">
              <a:buFontTx/>
              <a:buChar char="-"/>
            </a:pPr>
            <a:endParaRPr lang="fr-FR" sz="2000" dirty="0" smtClean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r>
              <a:rPr lang="fr-FR" sz="2000" dirty="0" smtClean="0">
                <a:solidFill>
                  <a:schemeClr val="bg1"/>
                </a:solidFill>
              </a:rPr>
              <a:t>Architecture souple : 34 fonctions.</a:t>
            </a:r>
          </a:p>
          <a:p>
            <a:pPr lvl="1"/>
            <a:endParaRPr lang="fr-FR" sz="2000" dirty="0" smtClean="0">
              <a:solidFill>
                <a:schemeClr val="bg1"/>
              </a:solidFill>
            </a:endParaRPr>
          </a:p>
          <a:p>
            <a:pPr lvl="1"/>
            <a:r>
              <a:rPr lang="fr-FR" sz="2000" dirty="0" smtClean="0">
                <a:solidFill>
                  <a:schemeClr val="bg1"/>
                </a:solidFill>
              </a:rPr>
              <a:t>- Séparation Optimisation / Simulation</a:t>
            </a:r>
          </a:p>
          <a:p>
            <a:pPr lvl="1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</p:txBody>
      </p:sp>
      <p:grpSp>
        <p:nvGrpSpPr>
          <p:cNvPr id="68" name="Groupe 19"/>
          <p:cNvGrpSpPr>
            <a:grpSpLocks/>
          </p:cNvGrpSpPr>
          <p:nvPr/>
        </p:nvGrpSpPr>
        <p:grpSpPr bwMode="auto">
          <a:xfrm>
            <a:off x="6516216" y="2276872"/>
            <a:ext cx="1428924" cy="1440160"/>
            <a:chOff x="7000898" y="500042"/>
            <a:chExt cx="1430616" cy="1439623"/>
          </a:xfrm>
        </p:grpSpPr>
        <p:grpSp>
          <p:nvGrpSpPr>
            <p:cNvPr id="69" name="Groupe 20"/>
            <p:cNvGrpSpPr>
              <a:grpSpLocks/>
            </p:cNvGrpSpPr>
            <p:nvPr/>
          </p:nvGrpSpPr>
          <p:grpSpPr bwMode="auto">
            <a:xfrm>
              <a:off x="7000898" y="500042"/>
              <a:ext cx="727741" cy="1439623"/>
              <a:chOff x="6858022" y="428604"/>
              <a:chExt cx="727741" cy="1439623"/>
            </a:xfrm>
          </p:grpSpPr>
          <p:grpSp>
            <p:nvGrpSpPr>
              <p:cNvPr id="75" name="Groupe 26"/>
              <p:cNvGrpSpPr>
                <a:grpSpLocks/>
              </p:cNvGrpSpPr>
              <p:nvPr/>
            </p:nvGrpSpPr>
            <p:grpSpPr bwMode="auto">
              <a:xfrm>
                <a:off x="7143772" y="428604"/>
                <a:ext cx="441991" cy="1439623"/>
                <a:chOff x="6000764" y="500042"/>
                <a:chExt cx="441991" cy="1439623"/>
              </a:xfrm>
            </p:grpSpPr>
            <p:sp>
              <p:nvSpPr>
                <p:cNvPr id="77" name="ZoneTexte 196"/>
                <p:cNvSpPr txBox="1">
                  <a:spLocks noChangeArrowheads="1"/>
                </p:cNvSpPr>
                <p:nvPr/>
              </p:nvSpPr>
              <p:spPr bwMode="auto">
                <a:xfrm>
                  <a:off x="6000764" y="500042"/>
                  <a:ext cx="441991" cy="1439623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fr-FR" sz="1200" dirty="0" err="1">
                      <a:solidFill>
                        <a:schemeClr val="bg1"/>
                      </a:solidFill>
                      <a:latin typeface="Calibri" pitchFamily="34" charset="0"/>
                    </a:rPr>
                    <a:t>X</a:t>
                  </a:r>
                  <a:r>
                    <a:rPr lang="fr-FR" sz="1200" baseline="-25000" dirty="0" err="1">
                      <a:solidFill>
                        <a:schemeClr val="bg1"/>
                      </a:solidFill>
                      <a:latin typeface="Calibri" pitchFamily="34" charset="0"/>
                    </a:rPr>
                    <a:t>eq</a:t>
                  </a:r>
                  <a:endParaRPr lang="fr-FR" sz="1200" baseline="-25000" dirty="0">
                    <a:solidFill>
                      <a:schemeClr val="bg1"/>
                    </a:solidFill>
                    <a:latin typeface="Calibri" pitchFamily="34" charset="0"/>
                  </a:endParaRPr>
                </a:p>
                <a:p>
                  <a:r>
                    <a:rPr lang="fr-FR" sz="1200" dirty="0" err="1">
                      <a:solidFill>
                        <a:schemeClr val="bg1"/>
                      </a:solidFill>
                      <a:latin typeface="Calibri" pitchFamily="34" charset="0"/>
                    </a:rPr>
                    <a:t>Y</a:t>
                  </a:r>
                  <a:r>
                    <a:rPr lang="fr-FR" sz="1200" baseline="-25000" dirty="0" err="1">
                      <a:solidFill>
                        <a:schemeClr val="bg1"/>
                      </a:solidFill>
                      <a:latin typeface="Calibri" pitchFamily="34" charset="0"/>
                    </a:rPr>
                    <a:t>eq</a:t>
                  </a:r>
                  <a:endParaRPr lang="fr-FR" sz="1200" baseline="-25000" dirty="0">
                    <a:solidFill>
                      <a:schemeClr val="bg1"/>
                    </a:solidFill>
                    <a:latin typeface="Calibri" pitchFamily="34" charset="0"/>
                  </a:endParaRPr>
                </a:p>
                <a:p>
                  <a:r>
                    <a:rPr lang="fr-FR" sz="1200" dirty="0" err="1">
                      <a:solidFill>
                        <a:schemeClr val="bg1"/>
                      </a:solidFill>
                      <a:latin typeface="Calibri" pitchFamily="34" charset="0"/>
                    </a:rPr>
                    <a:t>Z</a:t>
                  </a:r>
                  <a:r>
                    <a:rPr lang="fr-FR" sz="1200" baseline="-25000" dirty="0" err="1">
                      <a:solidFill>
                        <a:schemeClr val="bg1"/>
                      </a:solidFill>
                      <a:latin typeface="Calibri" pitchFamily="34" charset="0"/>
                    </a:rPr>
                    <a:t>eq</a:t>
                  </a:r>
                  <a:endParaRPr lang="fr-FR" sz="1200" baseline="-25000" dirty="0">
                    <a:solidFill>
                      <a:schemeClr val="bg1"/>
                    </a:solidFill>
                    <a:latin typeface="Calibri" pitchFamily="34" charset="0"/>
                  </a:endParaRPr>
                </a:p>
                <a:p>
                  <a:r>
                    <a:rPr lang="fr-FR" sz="1200" dirty="0" err="1">
                      <a:solidFill>
                        <a:schemeClr val="bg1"/>
                      </a:solidFill>
                      <a:latin typeface="Calibri" pitchFamily="34" charset="0"/>
                    </a:rPr>
                    <a:t>Vx</a:t>
                  </a:r>
                  <a:r>
                    <a:rPr lang="fr-FR" sz="1200" baseline="-25000" dirty="0" err="1">
                      <a:solidFill>
                        <a:schemeClr val="bg1"/>
                      </a:solidFill>
                      <a:latin typeface="Calibri" pitchFamily="34" charset="0"/>
                    </a:rPr>
                    <a:t>eq</a:t>
                  </a:r>
                  <a:endParaRPr lang="fr-FR" sz="1200" baseline="-25000" dirty="0">
                    <a:solidFill>
                      <a:schemeClr val="bg1"/>
                    </a:solidFill>
                    <a:latin typeface="Calibri" pitchFamily="34" charset="0"/>
                  </a:endParaRPr>
                </a:p>
                <a:p>
                  <a:r>
                    <a:rPr lang="fr-FR" sz="1200" dirty="0" err="1">
                      <a:solidFill>
                        <a:schemeClr val="bg1"/>
                      </a:solidFill>
                      <a:latin typeface="Calibri" pitchFamily="34" charset="0"/>
                    </a:rPr>
                    <a:t>Vy</a:t>
                  </a:r>
                  <a:r>
                    <a:rPr lang="fr-FR" sz="1200" baseline="-25000" dirty="0" err="1">
                      <a:solidFill>
                        <a:schemeClr val="bg1"/>
                      </a:solidFill>
                      <a:latin typeface="Calibri" pitchFamily="34" charset="0"/>
                    </a:rPr>
                    <a:t>eq</a:t>
                  </a:r>
                  <a:endParaRPr lang="fr-FR" sz="1200" baseline="-25000" dirty="0">
                    <a:solidFill>
                      <a:schemeClr val="bg1"/>
                    </a:solidFill>
                    <a:latin typeface="Calibri" pitchFamily="34" charset="0"/>
                  </a:endParaRPr>
                </a:p>
                <a:p>
                  <a:r>
                    <a:rPr lang="fr-FR" sz="1200" dirty="0" err="1">
                      <a:solidFill>
                        <a:schemeClr val="bg1"/>
                      </a:solidFill>
                      <a:latin typeface="Calibri" pitchFamily="34" charset="0"/>
                    </a:rPr>
                    <a:t>Vz</a:t>
                  </a:r>
                  <a:r>
                    <a:rPr lang="fr-FR" sz="1200" baseline="-25000" dirty="0" err="1">
                      <a:solidFill>
                        <a:schemeClr val="bg1"/>
                      </a:solidFill>
                      <a:latin typeface="Calibri" pitchFamily="34" charset="0"/>
                    </a:rPr>
                    <a:t>eq</a:t>
                  </a:r>
                  <a:endParaRPr lang="fr-FR" sz="1200" baseline="-25000" dirty="0">
                    <a:solidFill>
                      <a:schemeClr val="bg1"/>
                    </a:solidFill>
                    <a:latin typeface="Calibri" pitchFamily="34" charset="0"/>
                  </a:endParaRPr>
                </a:p>
                <a:p>
                  <a:r>
                    <a:rPr lang="fr-FR" sz="1200" dirty="0">
                      <a:solidFill>
                        <a:schemeClr val="bg1"/>
                      </a:solidFill>
                      <a:latin typeface="Calibri" pitchFamily="34" charset="0"/>
                    </a:rPr>
                    <a:t>m</a:t>
                  </a:r>
                </a:p>
              </p:txBody>
            </p:sp>
            <p:sp>
              <p:nvSpPr>
                <p:cNvPr id="78" name="Parenthèses 77"/>
                <p:cNvSpPr/>
                <p:nvPr/>
              </p:nvSpPr>
              <p:spPr>
                <a:xfrm>
                  <a:off x="6001100" y="500042"/>
                  <a:ext cx="434845" cy="1439623"/>
                </a:xfrm>
                <a:prstGeom prst="bracketPair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ysClr val="windowText" lastClr="000000"/>
                      </a:solidFill>
                      <a:latin typeface="Calibri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ysClr val="windowText" lastClr="000000"/>
                      </a:solidFill>
                      <a:latin typeface="Calibri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ysClr val="windowText" lastClr="000000"/>
                      </a:solidFill>
                      <a:latin typeface="Calibri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ysClr val="windowText" lastClr="000000"/>
                      </a:solidFill>
                      <a:latin typeface="Calibri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ysClr val="windowText" lastClr="000000"/>
                      </a:solidFill>
                      <a:latin typeface="Calibri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ysClr val="windowText" lastClr="000000"/>
                      </a:solidFill>
                      <a:latin typeface="Calibri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ysClr val="windowText" lastClr="000000"/>
                      </a:solidFill>
                      <a:latin typeface="Calibri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ysClr val="windowText" lastClr="000000"/>
                      </a:solidFill>
                      <a:latin typeface="Calibri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ysClr val="windowText" lastClr="000000"/>
                      </a:solidFill>
                      <a:latin typeface="Calibri"/>
                    </a:defRPr>
                  </a:lvl9pPr>
                </a:lstStyle>
                <a:p>
                  <a:pPr algn="ctr">
                    <a:defRPr/>
                  </a:pPr>
                  <a:endParaRPr lang="fr-FR" sz="28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6" name="ZoneTexte 199"/>
              <p:cNvSpPr txBox="1">
                <a:spLocks noChangeArrowheads="1"/>
              </p:cNvSpPr>
              <p:nvPr/>
            </p:nvSpPr>
            <p:spPr bwMode="auto">
              <a:xfrm>
                <a:off x="6858022" y="785794"/>
                <a:ext cx="342165" cy="276896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200">
                    <a:solidFill>
                      <a:schemeClr val="bg1"/>
                    </a:solidFill>
                    <a:latin typeface="Calibri" pitchFamily="34" charset="0"/>
                  </a:rPr>
                  <a:t>X=</a:t>
                </a:r>
              </a:p>
            </p:txBody>
          </p:sp>
        </p:grpSp>
        <p:sp>
          <p:nvSpPr>
            <p:cNvPr id="70" name="Accolade fermante 69"/>
            <p:cNvSpPr/>
            <p:nvPr/>
          </p:nvSpPr>
          <p:spPr>
            <a:xfrm>
              <a:off x="7692272" y="541302"/>
              <a:ext cx="46091" cy="455442"/>
            </a:xfrm>
            <a:prstGeom prst="rightBrace">
              <a:avLst>
                <a:gd name="adj1" fmla="val 8333"/>
                <a:gd name="adj2" fmla="val 49365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9pPr>
            </a:lstStyle>
            <a:p>
              <a:pPr algn="ctr">
                <a:defRPr/>
              </a:pPr>
              <a:endParaRPr lang="fr-FR" sz="2800">
                <a:solidFill>
                  <a:schemeClr val="bg1"/>
                </a:solidFill>
              </a:endParaRPr>
            </a:p>
          </p:txBody>
        </p:sp>
        <p:sp>
          <p:nvSpPr>
            <p:cNvPr id="71" name="Accolade fermante 70"/>
            <p:cNvSpPr/>
            <p:nvPr/>
          </p:nvSpPr>
          <p:spPr>
            <a:xfrm>
              <a:off x="7695451" y="1031656"/>
              <a:ext cx="46091" cy="428465"/>
            </a:xfrm>
            <a:prstGeom prst="rightBrac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9pPr>
            </a:lstStyle>
            <a:p>
              <a:pPr algn="ctr">
                <a:defRPr/>
              </a:pPr>
              <a:endParaRPr lang="fr-FR" sz="2800">
                <a:solidFill>
                  <a:schemeClr val="bg1"/>
                </a:solidFill>
              </a:endParaRPr>
            </a:p>
          </p:txBody>
        </p:sp>
        <p:sp>
          <p:nvSpPr>
            <p:cNvPr id="72" name="ZoneTexte 203"/>
            <p:cNvSpPr txBox="1">
              <a:spLocks noChangeArrowheads="1"/>
            </p:cNvSpPr>
            <p:nvPr/>
          </p:nvSpPr>
          <p:spPr bwMode="auto">
            <a:xfrm>
              <a:off x="7721827" y="644004"/>
              <a:ext cx="709687" cy="27689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200" b="1" dirty="0">
                  <a:solidFill>
                    <a:schemeClr val="bg1"/>
                  </a:solidFill>
                  <a:latin typeface="Calibri" pitchFamily="34" charset="0"/>
                </a:rPr>
                <a:t>position</a:t>
              </a:r>
            </a:p>
          </p:txBody>
        </p:sp>
        <p:sp>
          <p:nvSpPr>
            <p:cNvPr id="73" name="ZoneTexte 204"/>
            <p:cNvSpPr txBox="1">
              <a:spLocks noChangeArrowheads="1"/>
            </p:cNvSpPr>
            <p:nvPr/>
          </p:nvSpPr>
          <p:spPr bwMode="auto">
            <a:xfrm>
              <a:off x="7721829" y="1219854"/>
              <a:ext cx="622767" cy="27689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200" b="1">
                  <a:solidFill>
                    <a:schemeClr val="bg1"/>
                  </a:solidFill>
                  <a:latin typeface="Calibri" pitchFamily="34" charset="0"/>
                </a:rPr>
                <a:t>vitesse</a:t>
              </a:r>
            </a:p>
          </p:txBody>
        </p:sp>
        <p:sp>
          <p:nvSpPr>
            <p:cNvPr id="74" name="ZoneTexte 205"/>
            <p:cNvSpPr txBox="1">
              <a:spLocks noChangeArrowheads="1"/>
            </p:cNvSpPr>
            <p:nvPr/>
          </p:nvSpPr>
          <p:spPr bwMode="auto">
            <a:xfrm>
              <a:off x="7721828" y="1579759"/>
              <a:ext cx="584505" cy="27689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200" b="1" dirty="0">
                  <a:solidFill>
                    <a:schemeClr val="bg1"/>
                  </a:solidFill>
                  <a:latin typeface="Calibri" pitchFamily="34" charset="0"/>
                </a:rPr>
                <a:t>masse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3861048"/>
            <a:ext cx="2755089" cy="158417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5085184"/>
            <a:ext cx="5410200" cy="1438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free-tintin.net/dessins/fus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0648"/>
            <a:ext cx="4762500" cy="120015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Simulation 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trajectoire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8435" name="Picture 3" descr="http://fr.academic.ru/pictures/frwiki/83/Schema-lancement-Ariane-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0"/>
            <a:ext cx="3786427" cy="2592288"/>
          </a:xfrm>
          <a:prstGeom prst="rect">
            <a:avLst/>
          </a:prstGeom>
          <a:noFill/>
        </p:spPr>
      </p:pic>
      <p:pic>
        <p:nvPicPr>
          <p:cNvPr id="12" name="Espace réservé du contenu 3" descr="mass.png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355977" y="1556792"/>
            <a:ext cx="4392488" cy="2697163"/>
          </a:xfrm>
          <a:prstGeom prst="rect">
            <a:avLst/>
          </a:prstGeom>
        </p:spPr>
      </p:pic>
      <p:grpSp>
        <p:nvGrpSpPr>
          <p:cNvPr id="13" name="Groupe 14"/>
          <p:cNvGrpSpPr>
            <a:grpSpLocks/>
          </p:cNvGrpSpPr>
          <p:nvPr/>
        </p:nvGrpSpPr>
        <p:grpSpPr bwMode="auto">
          <a:xfrm>
            <a:off x="4355976" y="2708920"/>
            <a:ext cx="894037" cy="648072"/>
            <a:chOff x="595240" y="3214686"/>
            <a:chExt cx="1500232" cy="1087494"/>
          </a:xfrm>
        </p:grpSpPr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595240" y="3577184"/>
              <a:ext cx="1208325" cy="7249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fr-FR" sz="1100" dirty="0">
                  <a:latin typeface="Calibri" pitchFamily="34" charset="0"/>
                </a:rPr>
                <a:t>Palier de débit</a:t>
              </a:r>
              <a:endParaRPr lang="fr-FR" dirty="0"/>
            </a:p>
          </p:txBody>
        </p:sp>
        <p:cxnSp>
          <p:nvCxnSpPr>
            <p:cNvPr id="15" name="AutoShape 9"/>
            <p:cNvCxnSpPr>
              <a:cxnSpLocks noChangeShapeType="1"/>
            </p:cNvCxnSpPr>
            <p:nvPr/>
          </p:nvCxnSpPr>
          <p:spPr bwMode="auto">
            <a:xfrm flipV="1">
              <a:off x="1723997" y="3214686"/>
              <a:ext cx="371475" cy="333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e 15"/>
          <p:cNvGrpSpPr>
            <a:grpSpLocks/>
          </p:cNvGrpSpPr>
          <p:nvPr/>
        </p:nvGrpSpPr>
        <p:grpSpPr bwMode="auto">
          <a:xfrm>
            <a:off x="4788024" y="3501008"/>
            <a:ext cx="908201" cy="576065"/>
            <a:chOff x="1181072" y="4424361"/>
            <a:chExt cx="1524000" cy="636071"/>
          </a:xfrm>
        </p:grpSpPr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1181072" y="4605337"/>
              <a:ext cx="1208323" cy="4550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fr-FR" sz="1100" dirty="0">
                  <a:latin typeface="Calibri" pitchFamily="34" charset="0"/>
                </a:rPr>
                <a:t>Largage coiffe</a:t>
              </a:r>
              <a:endParaRPr lang="fr-FR" dirty="0"/>
            </a:p>
          </p:txBody>
        </p:sp>
        <p:cxnSp>
          <p:nvCxnSpPr>
            <p:cNvPr id="18" name="AutoShape 11"/>
            <p:cNvCxnSpPr>
              <a:cxnSpLocks noChangeShapeType="1"/>
            </p:cNvCxnSpPr>
            <p:nvPr/>
          </p:nvCxnSpPr>
          <p:spPr bwMode="auto">
            <a:xfrm flipV="1">
              <a:off x="2333597" y="4424361"/>
              <a:ext cx="371475" cy="333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pic>
        <p:nvPicPr>
          <p:cNvPr id="19" name="Espace réservé du contenu 3" descr="incidenceCV.png"/>
          <p:cNvPicPr>
            <a:picLocks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395536" y="4437112"/>
            <a:ext cx="3816424" cy="2232248"/>
          </a:xfrm>
          <a:prstGeom prst="rect">
            <a:avLst/>
          </a:prstGeom>
        </p:spPr>
      </p:pic>
      <p:pic>
        <p:nvPicPr>
          <p:cNvPr id="20" name="Espace réservé du contenu 3" descr="theta.png"/>
          <p:cNvPicPr>
            <a:picLocks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4427984" y="4437112"/>
            <a:ext cx="4320480" cy="223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free-tintin.net/dessins/fus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0648"/>
            <a:ext cx="4762500" cy="120015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Design CATIA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83968" y="220486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 rot="10800000" flipV="1">
            <a:off x="3707904" y="3212976"/>
            <a:ext cx="288032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732240" y="2924944"/>
            <a:ext cx="149951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Paramétrable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fr-FR" sz="2400" dirty="0" err="1" smtClean="0">
                <a:solidFill>
                  <a:schemeClr val="bg1"/>
                </a:solidFill>
              </a:rPr>
              <a:t>Paramétrisation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52536" y="2132856"/>
            <a:ext cx="9649072" cy="38884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/>
          <a:srcRect l="9823" r="9823"/>
          <a:stretch>
            <a:fillRect/>
          </a:stretch>
        </p:blipFill>
        <p:spPr bwMode="auto">
          <a:xfrm>
            <a:off x="-756592" y="2276872"/>
            <a:ext cx="5263190" cy="3528392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5" name="Image 14" descr="E:\Users\Leonor\Bureau\Projet Lanceur\Rapport\Vue Lanceur Déjupé.png"/>
          <p:cNvPicPr/>
          <p:nvPr/>
        </p:nvPicPr>
        <p:blipFill>
          <a:blip r:embed="rId5" cstate="print"/>
          <a:srcRect l="13133" r="13133"/>
          <a:stretch>
            <a:fillRect/>
          </a:stretch>
        </p:blipFill>
        <p:spPr bwMode="auto">
          <a:xfrm>
            <a:off x="4208345" y="2269803"/>
            <a:ext cx="4935655" cy="3535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Flèche droite 15"/>
          <p:cNvSpPr/>
          <p:nvPr/>
        </p:nvSpPr>
        <p:spPr>
          <a:xfrm>
            <a:off x="107504" y="6237312"/>
            <a:ext cx="576064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83568" y="6237312"/>
            <a:ext cx="96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Détection des conflits	- Vue d’ensemble à l’échelle	           - Actualisation facile 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7452320" y="620688"/>
            <a:ext cx="1731528" cy="504056"/>
            <a:chOff x="7452320" y="620688"/>
            <a:chExt cx="1731528" cy="504056"/>
          </a:xfrm>
        </p:grpSpPr>
        <p:sp>
          <p:nvSpPr>
            <p:cNvPr id="18" name="Ellipse 17"/>
            <p:cNvSpPr/>
            <p:nvPr/>
          </p:nvSpPr>
          <p:spPr>
            <a:xfrm>
              <a:off x="7452320" y="620688"/>
              <a:ext cx="1512168" cy="504056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7455656" y="680296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2"/>
                  </a:solidFill>
                </a:rPr>
                <a:t>Démonstration</a:t>
              </a:r>
              <a:endParaRPr lang="fr-FR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free-tintin.net/dessins/fus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8136" y="212626"/>
            <a:ext cx="4762500" cy="120015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AAF-A0F3-4716-97A3-4BEE575B96C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Projet Lanceur 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971600" y="2248272"/>
            <a:ext cx="7272808" cy="384502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Approche agile</a:t>
            </a:r>
          </a:p>
          <a:p>
            <a:pPr lvl="1"/>
            <a:r>
              <a:rPr lang="fr-FR" sz="1800" dirty="0" smtClean="0">
                <a:solidFill>
                  <a:schemeClr val="bg1"/>
                </a:solidFill>
              </a:rPr>
              <a:t>CATIA</a:t>
            </a:r>
          </a:p>
          <a:p>
            <a:pPr lvl="1"/>
            <a:r>
              <a:rPr lang="fr-FR" sz="1800" dirty="0" smtClean="0">
                <a:solidFill>
                  <a:schemeClr val="bg1"/>
                </a:solidFill>
              </a:rPr>
              <a:t>SVN</a:t>
            </a:r>
          </a:p>
          <a:p>
            <a:pPr lvl="1"/>
            <a:r>
              <a:rPr lang="fr-FR" sz="1800" dirty="0" smtClean="0">
                <a:solidFill>
                  <a:schemeClr val="bg1"/>
                </a:solidFill>
              </a:rPr>
              <a:t>Excel</a:t>
            </a:r>
          </a:p>
          <a:p>
            <a:pPr marL="457200" lvl="1" indent="0">
              <a:buNone/>
            </a:pPr>
            <a:endParaRPr lang="fr-FR" sz="1800" dirty="0" smtClean="0">
              <a:solidFill>
                <a:schemeClr val="bg1"/>
              </a:solidFill>
            </a:endParaRPr>
          </a:p>
          <a:p>
            <a:r>
              <a:rPr lang="fr-FR" sz="2000" b="1" dirty="0" smtClean="0">
                <a:solidFill>
                  <a:schemeClr val="bg1"/>
                </a:solidFill>
              </a:rPr>
              <a:t>Lanceur innovant</a:t>
            </a:r>
          </a:p>
          <a:p>
            <a:pPr lvl="1"/>
            <a:r>
              <a:rPr lang="fr-FR" sz="1800" dirty="0" smtClean="0">
                <a:solidFill>
                  <a:schemeClr val="bg1"/>
                </a:solidFill>
              </a:rPr>
              <a:t>Respect du </a:t>
            </a:r>
            <a:r>
              <a:rPr lang="fr-FR" sz="1800" dirty="0" err="1" smtClean="0">
                <a:solidFill>
                  <a:schemeClr val="bg1"/>
                </a:solidFill>
              </a:rPr>
              <a:t>CdCF</a:t>
            </a:r>
            <a:r>
              <a:rPr lang="fr-FR" sz="1800" dirty="0" smtClean="0">
                <a:solidFill>
                  <a:schemeClr val="bg1"/>
                </a:solidFill>
              </a:rPr>
              <a:t> (très dimensionnant)</a:t>
            </a:r>
          </a:p>
          <a:p>
            <a:pPr marL="457200" lvl="1" indent="0">
              <a:buNone/>
            </a:pPr>
            <a:endParaRPr lang="fr-FR" sz="1800" dirty="0" smtClean="0">
              <a:solidFill>
                <a:schemeClr val="bg1"/>
              </a:solidFill>
            </a:endParaRPr>
          </a:p>
          <a:p>
            <a:r>
              <a:rPr lang="fr-FR" sz="2000" b="1" dirty="0" smtClean="0">
                <a:solidFill>
                  <a:schemeClr val="bg1"/>
                </a:solidFill>
              </a:rPr>
              <a:t>Démarche d’ingénierie système</a:t>
            </a:r>
            <a:endParaRPr lang="fr-FR" sz="2000" b="1" dirty="0" smtClean="0">
              <a:solidFill>
                <a:schemeClr val="bg1"/>
              </a:solidFill>
            </a:endParaRPr>
          </a:p>
          <a:p>
            <a:pPr lvl="1"/>
            <a:r>
              <a:rPr lang="fr-FR" sz="1800" dirty="0" smtClean="0">
                <a:solidFill>
                  <a:schemeClr val="bg1"/>
                </a:solidFill>
              </a:rPr>
              <a:t>Cycle en V</a:t>
            </a:r>
          </a:p>
          <a:p>
            <a:pPr lvl="1"/>
            <a:r>
              <a:rPr lang="fr-FR" sz="1800" dirty="0" smtClean="0">
                <a:solidFill>
                  <a:schemeClr val="bg1"/>
                </a:solidFill>
              </a:rPr>
              <a:t>Approche modulaire</a:t>
            </a:r>
            <a:endParaRPr lang="fr-FR" sz="1800" dirty="0" smtClean="0">
              <a:solidFill>
                <a:schemeClr val="bg1"/>
              </a:solidFill>
            </a:endParaRPr>
          </a:p>
          <a:p>
            <a:pPr lvl="1"/>
            <a:endParaRPr lang="fr-FR" dirty="0" smtClean="0">
              <a:solidFill>
                <a:schemeClr val="bg1"/>
              </a:solidFill>
            </a:endParaRPr>
          </a:p>
          <a:p>
            <a:pPr lvl="1"/>
            <a:endParaRPr lang="fr-FR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 smtClean="0">
              <a:solidFill>
                <a:schemeClr val="bg1"/>
              </a:solidFill>
            </a:endParaRPr>
          </a:p>
          <a:p>
            <a:pPr lvl="1"/>
            <a:endParaRPr lang="fr-F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free-tintin.net/dessins/fus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8136" y="212626"/>
            <a:ext cx="4762500" cy="120015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3212976"/>
            <a:ext cx="892899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AAF-A0F3-4716-97A3-4BEE575B96C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Projet Lanceur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59872" y="3649959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Merci de votre attention!</a:t>
            </a:r>
            <a:endParaRPr lang="fr-FR" sz="32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5004048" y="4376486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Des questions?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409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free-tintin.net/dessins/fus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0648"/>
            <a:ext cx="4762500" cy="1200150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sujet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331640" y="3933056"/>
            <a:ext cx="5184576" cy="1944216"/>
          </a:xfrm>
          <a:prstGeom prst="ellipse">
            <a:avLst/>
          </a:prstGeo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</a:rPr>
              <a:t>Concevoir un </a:t>
            </a:r>
            <a:r>
              <a:rPr lang="fr-FR" sz="2400" b="1" dirty="0" smtClean="0">
                <a:solidFill>
                  <a:schemeClr val="bg1"/>
                </a:solidFill>
              </a:rPr>
              <a:t>lanceur d’avant projet</a:t>
            </a:r>
            <a:r>
              <a:rPr lang="fr-FR" sz="2400" dirty="0" smtClean="0">
                <a:solidFill>
                  <a:schemeClr val="bg1"/>
                </a:solidFill>
              </a:rPr>
              <a:t>.</a:t>
            </a:r>
          </a:p>
          <a:p>
            <a:endParaRPr lang="fr-FR" sz="2400" dirty="0" smtClean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pPr>
              <a:buNone/>
            </a:pPr>
            <a:endParaRPr lang="fr-FR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sz="2400" dirty="0" smtClean="0">
                <a:solidFill>
                  <a:schemeClr val="bg1"/>
                </a:solidFill>
              </a:rPr>
              <a:t>                    La </a:t>
            </a:r>
            <a:r>
              <a:rPr lang="fr-FR" sz="2400" dirty="0">
                <a:solidFill>
                  <a:schemeClr val="bg1"/>
                </a:solidFill>
              </a:rPr>
              <a:t>performance visée est de : </a:t>
            </a:r>
            <a:endParaRPr lang="fr-FR" sz="24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r>
              <a:rPr lang="fr-FR" sz="2400" dirty="0"/>
              <a:t>	</a:t>
            </a:r>
            <a:r>
              <a:rPr lang="fr-FR" sz="2400" dirty="0" smtClean="0"/>
              <a:t>		</a:t>
            </a:r>
            <a:r>
              <a:rPr lang="fr-FR" sz="2400" dirty="0" smtClean="0">
                <a:solidFill>
                  <a:schemeClr val="bg1"/>
                </a:solidFill>
              </a:rPr>
              <a:t>Charge utile:2500 </a:t>
            </a:r>
            <a:r>
              <a:rPr lang="fr-FR" sz="2400" dirty="0">
                <a:solidFill>
                  <a:schemeClr val="bg1"/>
                </a:solidFill>
              </a:rPr>
              <a:t>kg </a:t>
            </a:r>
            <a:endParaRPr lang="fr-FR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sz="2400" dirty="0">
                <a:solidFill>
                  <a:schemeClr val="bg1"/>
                </a:solidFill>
              </a:rPr>
              <a:t>	</a:t>
            </a:r>
            <a:r>
              <a:rPr lang="fr-FR" sz="2400" dirty="0" smtClean="0">
                <a:solidFill>
                  <a:schemeClr val="bg1"/>
                </a:solidFill>
              </a:rPr>
              <a:t>		</a:t>
            </a:r>
            <a:r>
              <a:rPr lang="fr-FR" sz="2400" dirty="0" err="1" smtClean="0">
                <a:solidFill>
                  <a:schemeClr val="bg1"/>
                </a:solidFill>
              </a:rPr>
              <a:t>Obite</a:t>
            </a:r>
            <a:r>
              <a:rPr lang="fr-FR" sz="2400" dirty="0" smtClean="0">
                <a:solidFill>
                  <a:schemeClr val="bg1"/>
                </a:solidFill>
              </a:rPr>
              <a:t> GTO</a:t>
            </a:r>
          </a:p>
          <a:p>
            <a:pPr>
              <a:buNone/>
            </a:pPr>
            <a:r>
              <a:rPr lang="fr-FR" sz="2400" dirty="0">
                <a:solidFill>
                  <a:schemeClr val="bg1"/>
                </a:solidFill>
              </a:rPr>
              <a:t>	</a:t>
            </a:r>
            <a:r>
              <a:rPr lang="fr-FR" sz="2400" dirty="0" smtClean="0">
                <a:solidFill>
                  <a:schemeClr val="bg1"/>
                </a:solidFill>
              </a:rPr>
              <a:t>		35786 </a:t>
            </a:r>
            <a:r>
              <a:rPr lang="fr-FR" sz="2400" dirty="0">
                <a:solidFill>
                  <a:schemeClr val="bg1"/>
                </a:solidFill>
              </a:rPr>
              <a:t>km / 250 km / 5</a:t>
            </a:r>
            <a:r>
              <a:rPr lang="fr-FR" sz="2400" dirty="0" smtClean="0">
                <a:solidFill>
                  <a:schemeClr val="bg1"/>
                </a:solidFill>
              </a:rPr>
              <a:t>°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pic>
        <p:nvPicPr>
          <p:cNvPr id="4100" name="Picture 4" descr="http://media4.obspm.fr/public/AMC/pages_saisons/images/repere_equatoria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0458" y="1700808"/>
            <a:ext cx="2341982" cy="23180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free-tintin.net/dessins/fus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0648"/>
            <a:ext cx="4762500" cy="1200150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sujet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779912" y="5373216"/>
            <a:ext cx="1368152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Commande optimale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Flèche vers le bas 7"/>
          <p:cNvSpPr/>
          <p:nvPr/>
        </p:nvSpPr>
        <p:spPr>
          <a:xfrm>
            <a:off x="3707904" y="4725144"/>
            <a:ext cx="144016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 rot="16200000" flipH="1">
            <a:off x="5004048" y="6021288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364088" y="63093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Contraintes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339752" y="6309320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Maximisation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rot="10800000" flipV="1">
            <a:off x="3635896" y="6021288"/>
            <a:ext cx="3543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957741" y="86549"/>
            <a:ext cx="2974082" cy="615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free-tintin.net/dessins/fus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0648"/>
            <a:ext cx="4762500" cy="1200150"/>
          </a:xfrm>
          <a:prstGeom prst="rect">
            <a:avLst/>
          </a:prstGeom>
          <a:noFill/>
        </p:spPr>
      </p:pic>
      <p:sp>
        <p:nvSpPr>
          <p:cNvPr id="8" name="Rectangle à coins arrondis 7"/>
          <p:cNvSpPr/>
          <p:nvPr/>
        </p:nvSpPr>
        <p:spPr>
          <a:xfrm>
            <a:off x="1187624" y="4005064"/>
            <a:ext cx="6768752" cy="27363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860032" y="1556792"/>
            <a:ext cx="3672408" cy="2304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95536" y="1556792"/>
            <a:ext cx="4320480" cy="22322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Livrables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fr-FR" sz="1800" b="1" dirty="0">
                <a:solidFill>
                  <a:srgbClr val="00B050"/>
                </a:solidFill>
              </a:rPr>
              <a:t>Livrable 1.</a:t>
            </a:r>
            <a:r>
              <a:rPr lang="fr-FR" sz="1800" dirty="0">
                <a:solidFill>
                  <a:srgbClr val="00B050"/>
                </a:solidFill>
              </a:rPr>
              <a:t> </a:t>
            </a:r>
            <a:r>
              <a:rPr lang="fr-FR" sz="1800" dirty="0" smtClean="0"/>
              <a:t>Programme </a:t>
            </a:r>
            <a:r>
              <a:rPr lang="fr-FR" sz="1800" dirty="0"/>
              <a:t>informatique de calcul de la trajectoire lanceur</a:t>
            </a:r>
            <a:r>
              <a:rPr lang="fr-FR" sz="1800" dirty="0" smtClean="0"/>
              <a:t>.</a:t>
            </a:r>
          </a:p>
          <a:p>
            <a:pPr>
              <a:buNone/>
            </a:pPr>
            <a:endParaRPr lang="fr-FR" sz="800" dirty="0"/>
          </a:p>
          <a:p>
            <a:pPr lvl="0">
              <a:buFont typeface="Wingdings" pitchFamily="2" charset="2"/>
              <a:buChar char="Ø"/>
            </a:pPr>
            <a:r>
              <a:rPr lang="fr-FR" sz="1800" dirty="0" smtClean="0"/>
              <a:t>Simulation </a:t>
            </a:r>
            <a:r>
              <a:rPr lang="fr-FR" sz="1800" dirty="0"/>
              <a:t>de trajectoire de lancement</a:t>
            </a:r>
          </a:p>
          <a:p>
            <a:pPr lvl="0">
              <a:buFont typeface="Wingdings" pitchFamily="2" charset="2"/>
              <a:buChar char="Ø"/>
            </a:pPr>
            <a:r>
              <a:rPr lang="fr-FR" sz="1800" dirty="0"/>
              <a:t>Optimisation de la trajectoire</a:t>
            </a:r>
          </a:p>
          <a:p>
            <a:pPr lvl="0">
              <a:buFont typeface="Wingdings" pitchFamily="2" charset="2"/>
              <a:buChar char="Ø"/>
            </a:pPr>
            <a:r>
              <a:rPr lang="fr-FR" sz="1800" dirty="0"/>
              <a:t>Développement sous </a:t>
            </a:r>
            <a:r>
              <a:rPr lang="fr-FR" sz="1800" dirty="0" smtClean="0"/>
              <a:t>MATLAB</a:t>
            </a:r>
          </a:p>
          <a:p>
            <a:pPr lvl="0">
              <a:buNone/>
            </a:pPr>
            <a:endParaRPr lang="fr-FR" sz="1800" dirty="0"/>
          </a:p>
          <a:p>
            <a:pPr lvl="0">
              <a:buNone/>
            </a:pPr>
            <a:endParaRPr lang="fr-FR" sz="1800" dirty="0"/>
          </a:p>
          <a:p>
            <a:pPr>
              <a:buNone/>
            </a:pPr>
            <a:r>
              <a:rPr lang="fr-FR" sz="1800" b="1" dirty="0" smtClean="0"/>
              <a:t>	                          </a:t>
            </a:r>
            <a:r>
              <a:rPr lang="fr-FR" sz="1800" b="1" dirty="0" smtClean="0">
                <a:solidFill>
                  <a:srgbClr val="00B050"/>
                </a:solidFill>
              </a:rPr>
              <a:t>Livrable </a:t>
            </a:r>
            <a:r>
              <a:rPr lang="fr-FR" sz="1800" b="1" dirty="0">
                <a:solidFill>
                  <a:srgbClr val="00B050"/>
                </a:solidFill>
              </a:rPr>
              <a:t>3.</a:t>
            </a:r>
            <a:r>
              <a:rPr lang="fr-FR" sz="1800" dirty="0">
                <a:solidFill>
                  <a:srgbClr val="00B050"/>
                </a:solidFill>
              </a:rPr>
              <a:t> </a:t>
            </a:r>
            <a:endParaRPr lang="fr-FR" sz="18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fr-FR" sz="18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fr-FR" sz="1800" dirty="0"/>
              <a:t>	</a:t>
            </a:r>
            <a:r>
              <a:rPr lang="fr-FR" sz="1800" dirty="0" smtClean="0"/>
              <a:t>Performance </a:t>
            </a:r>
            <a:r>
              <a:rPr lang="fr-FR" sz="1800" dirty="0"/>
              <a:t>optimale/ Compatibilité avec le dimensionnement, performance sur la mission de référence, autres missions.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9672" y="4077072"/>
            <a:ext cx="6408712" cy="286232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                                        Livrable 2</a:t>
            </a:r>
            <a:r>
              <a:rPr lang="fr-FR" dirty="0" smtClean="0">
                <a:solidFill>
                  <a:srgbClr val="00B050"/>
                </a:solidFill>
              </a:rPr>
              <a:t>. </a:t>
            </a:r>
          </a:p>
          <a:p>
            <a:r>
              <a:rPr lang="fr-FR" dirty="0" smtClean="0"/>
              <a:t>Dimensionnement :</a:t>
            </a:r>
          </a:p>
          <a:p>
            <a:r>
              <a:rPr lang="fr-FR" dirty="0" smtClean="0"/>
              <a:t> </a:t>
            </a:r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Choix de l’architecture, </a:t>
            </a:r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Optimisation de l’étagement, </a:t>
            </a:r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Structure, équipements, </a:t>
            </a:r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Géométrie d’ensemble,</a:t>
            </a:r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 Caractéristiques aérodynamiques, </a:t>
            </a:r>
          </a:p>
          <a:p>
            <a:pPr lvl="0">
              <a:buFont typeface="Wingdings" pitchFamily="2" charset="2"/>
              <a:buChar char="Ø"/>
            </a:pPr>
            <a:endParaRPr lang="fr-FR" dirty="0" smtClean="0"/>
          </a:p>
          <a:p>
            <a:pPr lvl="0">
              <a:buFont typeface="Wingdings" pitchFamily="2" charset="2"/>
              <a:buChar char="Ø"/>
            </a:pPr>
            <a:endParaRPr lang="fr-FR" dirty="0"/>
          </a:p>
          <a:p>
            <a:pPr lvl="0">
              <a:buFont typeface="Wingdings" pitchFamily="2" charset="2"/>
              <a:buChar char="Ø"/>
            </a:pPr>
            <a:endParaRPr lang="fr-FR" dirty="0" smtClean="0"/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Nombre d’étages, </a:t>
            </a:r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Propulseurs,</a:t>
            </a:r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Masse d’ergols,</a:t>
            </a:r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Bilan de masse détaillé,</a:t>
            </a:r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Effort généraux,</a:t>
            </a:r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Dessin du lanceur, </a:t>
            </a:r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Loi de trainée, de portance.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724128" y="663079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2"/>
                </a:solidFill>
                <a:latin typeface="Lucida Handwriting" pitchFamily="66" charset="0"/>
              </a:rPr>
              <a:t>et l’innovation</a:t>
            </a:r>
            <a:endParaRPr lang="fr-FR" sz="2400" dirty="0">
              <a:solidFill>
                <a:schemeClr val="bg2"/>
              </a:solidFill>
              <a:latin typeface="Lucida Handwriting" pitchFamily="66" charset="0"/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899592" y="3356992"/>
            <a:ext cx="2736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907704" y="5186996"/>
            <a:ext cx="216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907704" y="6021288"/>
            <a:ext cx="216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932040" y="4941168"/>
            <a:ext cx="1656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004048" y="5199396"/>
            <a:ext cx="1656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5029836" y="6308420"/>
            <a:ext cx="1656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860032" y="2564904"/>
            <a:ext cx="35283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4860032" y="2852936"/>
            <a:ext cx="35283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860032" y="3140968"/>
            <a:ext cx="35283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4932040" y="3429000"/>
            <a:ext cx="35283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free-tintin.net/dessins/fus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0648"/>
            <a:ext cx="4762500" cy="120015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Calendrier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Flèche droite 4"/>
          <p:cNvSpPr/>
          <p:nvPr/>
        </p:nvSpPr>
        <p:spPr>
          <a:xfrm>
            <a:off x="323528" y="2132856"/>
            <a:ext cx="8640960" cy="1872208"/>
          </a:xfrm>
          <a:prstGeom prst="rightArrow">
            <a:avLst>
              <a:gd name="adj1" fmla="val 50000"/>
              <a:gd name="adj2" fmla="val 18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rot="5400000">
            <a:off x="1296144" y="3068960"/>
            <a:ext cx="100811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rot="5400000">
            <a:off x="5832648" y="3068960"/>
            <a:ext cx="100811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32048" y="270892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Simulation trajectoire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016224" y="270892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Optimisation         étagement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 rot="5400000" flipH="1" flipV="1">
            <a:off x="1548966" y="2168860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224136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     fin </a:t>
            </a:r>
            <a:r>
              <a:rPr lang="fr-FR" dirty="0" err="1" smtClean="0">
                <a:solidFill>
                  <a:srgbClr val="0070C0"/>
                </a:solidFill>
              </a:rPr>
              <a:t>déc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rot="5400000" flipH="1" flipV="1">
            <a:off x="6085470" y="2168860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760640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     15 jan</a:t>
            </a:r>
          </a:p>
        </p:txBody>
      </p:sp>
      <p:cxnSp>
        <p:nvCxnSpPr>
          <p:cNvPr id="22" name="Connecteur droit 21"/>
          <p:cNvCxnSpPr/>
          <p:nvPr/>
        </p:nvCxnSpPr>
        <p:spPr>
          <a:xfrm rot="5400000">
            <a:off x="7272808" y="3068960"/>
            <a:ext cx="100811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5400000" flipH="1" flipV="1">
            <a:off x="7525630" y="2168860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7128792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     25 jan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6480720" y="278092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Géométrie d’</a:t>
            </a:r>
            <a:r>
              <a:rPr lang="fr-FR" dirty="0" err="1" smtClean="0">
                <a:solidFill>
                  <a:schemeClr val="bg1"/>
                </a:solidFill>
              </a:rPr>
              <a:t>ens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2408" y="28546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Masses ergols</a:t>
            </a:r>
          </a:p>
          <a:p>
            <a:r>
              <a:rPr lang="fr-FR" dirty="0" smtClean="0"/>
              <a:t>         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76056" y="27089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    </a:t>
            </a:r>
            <a:r>
              <a:rPr lang="fr-FR" dirty="0" smtClean="0">
                <a:solidFill>
                  <a:schemeClr val="bg1"/>
                </a:solidFill>
              </a:rPr>
              <a:t>Nombre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   d’étages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456384" y="2852936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5112568" y="2852936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48" name="Flèche droite 47"/>
          <p:cNvSpPr/>
          <p:nvPr/>
        </p:nvSpPr>
        <p:spPr>
          <a:xfrm>
            <a:off x="323528" y="4509120"/>
            <a:ext cx="8640960" cy="2088232"/>
          </a:xfrm>
          <a:prstGeom prst="rightArrow">
            <a:avLst>
              <a:gd name="adj1" fmla="val 50000"/>
              <a:gd name="adj2" fmla="val 18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 rot="5400000">
            <a:off x="5076056" y="5517232"/>
            <a:ext cx="100811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rot="5400000">
            <a:off x="6444208" y="5517232"/>
            <a:ext cx="100811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4283968" y="523094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Optimiseur trajectoire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 rot="5400000" flipH="1" flipV="1">
            <a:off x="5328878" y="4617132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004048" y="40050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     25 </a:t>
            </a:r>
            <a:r>
              <a:rPr lang="fr-FR" dirty="0" err="1" smtClean="0">
                <a:solidFill>
                  <a:srgbClr val="0070C0"/>
                </a:solidFill>
              </a:rPr>
              <a:t>fev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54" name="Connecteur droit avec flèche 53"/>
          <p:cNvCxnSpPr/>
          <p:nvPr/>
        </p:nvCxnSpPr>
        <p:spPr>
          <a:xfrm rot="5400000" flipH="1" flipV="1">
            <a:off x="6697030" y="4617132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6372200" y="40050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     1 mars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5652120" y="523094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Architecture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interne     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rot="5400000">
            <a:off x="7812360" y="5589240"/>
            <a:ext cx="100811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rot="5400000" flipH="1" flipV="1">
            <a:off x="8065182" y="4628018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7668344" y="401595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     15 mars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7092280" y="523094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Livrable 3:</a:t>
            </a:r>
          </a:p>
          <a:p>
            <a:r>
              <a:rPr lang="fr-FR" dirty="0" err="1" smtClean="0">
                <a:solidFill>
                  <a:schemeClr val="bg1"/>
                </a:solidFill>
              </a:rPr>
              <a:t>Rebouclage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1979712" y="523094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Caract</a:t>
            </a:r>
            <a:r>
              <a:rPr lang="fr-FR" dirty="0">
                <a:solidFill>
                  <a:schemeClr val="bg1"/>
                </a:solidFill>
              </a:rPr>
              <a:t>.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err="1" smtClean="0">
                <a:solidFill>
                  <a:schemeClr val="bg1"/>
                </a:solidFill>
              </a:rPr>
              <a:t>Aérodyn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971600" y="5013176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Bilan de masse détaillé</a:t>
            </a:r>
          </a:p>
          <a:p>
            <a:r>
              <a:rPr lang="fr-FR" dirty="0"/>
              <a:t> </a:t>
            </a:r>
            <a:r>
              <a:rPr lang="fr-FR" dirty="0" smtClean="0"/>
              <a:t>    </a:t>
            </a:r>
            <a:endParaRPr lang="fr-FR" dirty="0"/>
          </a:p>
        </p:txBody>
      </p:sp>
      <p:cxnSp>
        <p:nvCxnSpPr>
          <p:cNvPr id="63" name="Connecteur droit 62"/>
          <p:cNvCxnSpPr/>
          <p:nvPr/>
        </p:nvCxnSpPr>
        <p:spPr>
          <a:xfrm rot="5400000">
            <a:off x="1403648" y="5517232"/>
            <a:ext cx="100811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rot="5400000" flipH="1" flipV="1">
            <a:off x="1656470" y="4617132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1259632" y="40050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     1 </a:t>
            </a:r>
            <a:r>
              <a:rPr lang="fr-FR" dirty="0" err="1" smtClean="0">
                <a:solidFill>
                  <a:srgbClr val="0070C0"/>
                </a:solidFill>
              </a:rPr>
              <a:t>fev</a:t>
            </a:r>
            <a:endParaRPr lang="fr-FR" dirty="0" smtClean="0">
              <a:solidFill>
                <a:srgbClr val="0070C0"/>
              </a:solidFill>
            </a:endParaRPr>
          </a:p>
        </p:txBody>
      </p:sp>
      <p:cxnSp>
        <p:nvCxnSpPr>
          <p:cNvPr id="66" name="Connecteur droit 65"/>
          <p:cNvCxnSpPr/>
          <p:nvPr/>
        </p:nvCxnSpPr>
        <p:spPr>
          <a:xfrm rot="5400000">
            <a:off x="3707904" y="5517232"/>
            <a:ext cx="100811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rot="5400000" flipH="1" flipV="1">
            <a:off x="3960726" y="4617132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3563888" y="40050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     15 </a:t>
            </a:r>
            <a:r>
              <a:rPr lang="fr-FR" dirty="0" err="1" smtClean="0">
                <a:solidFill>
                  <a:srgbClr val="0070C0"/>
                </a:solidFill>
              </a:rPr>
              <a:t>fev</a:t>
            </a:r>
            <a:endParaRPr lang="fr-FR" dirty="0" smtClean="0">
              <a:solidFill>
                <a:srgbClr val="0070C0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3131840" y="5230941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</a:t>
            </a:r>
            <a:r>
              <a:rPr lang="fr-FR" dirty="0" smtClean="0">
                <a:solidFill>
                  <a:schemeClr val="bg1"/>
                </a:solidFill>
              </a:rPr>
              <a:t>Dessin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lanceur 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915816" y="529191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71" name="Rectangle 70"/>
          <p:cNvSpPr/>
          <p:nvPr/>
        </p:nvSpPr>
        <p:spPr>
          <a:xfrm>
            <a:off x="8604448" y="1988840"/>
            <a:ext cx="539552" cy="20882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8316416" y="2492896"/>
            <a:ext cx="216024" cy="129614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8028384" y="2564904"/>
            <a:ext cx="144016" cy="10801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755576" y="4941168"/>
            <a:ext cx="144016" cy="129614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395536" y="4941168"/>
            <a:ext cx="216024" cy="129614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http://www.arbobo.fr/wp-content/uploads/2011/01/vous-etes-ici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42771" y="4437112"/>
            <a:ext cx="901229" cy="9012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free-tintin.net/dessins/fus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0648"/>
            <a:ext cx="4762500" cy="1200150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Organisation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Générale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55576" y="1772816"/>
            <a:ext cx="673415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Travail à 2 sur les points difficiles.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Mise en place d’un système de gestion de documents SVN: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- Gestion des différentes versions des documents: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	Gère les conflits de modification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	Historique des différentes versions 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- ‘Commit’ et ‘update’ des fichiers faciles de nos ordinateurs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	Présentation sous la forme d’un fichier intégré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	</a:t>
            </a:r>
          </a:p>
        </p:txBody>
      </p:sp>
      <p:pic>
        <p:nvPicPr>
          <p:cNvPr id="25602" name="Picture 2" descr="http://blog.zedroot.org/files/2010/08/logo_sv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3645024"/>
            <a:ext cx="692076" cy="59835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Ellipse 7"/>
          <p:cNvSpPr/>
          <p:nvPr/>
        </p:nvSpPr>
        <p:spPr>
          <a:xfrm>
            <a:off x="1331640" y="5301208"/>
            <a:ext cx="2304256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791824" y="54311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Programme</a:t>
            </a:r>
            <a:endParaRPr lang="fr-FR" b="1" dirty="0"/>
          </a:p>
        </p:txBody>
      </p:sp>
      <p:sp>
        <p:nvSpPr>
          <p:cNvPr id="10" name="Ellipse 9"/>
          <p:cNvSpPr/>
          <p:nvPr/>
        </p:nvSpPr>
        <p:spPr>
          <a:xfrm>
            <a:off x="5551976" y="5301208"/>
            <a:ext cx="2304256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300192" y="54311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Excel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free-tintin.net/dessins/fus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0648"/>
            <a:ext cx="4762500" cy="120015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Optimisation 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étagement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200" b="1" dirty="0" smtClean="0">
                <a:solidFill>
                  <a:schemeClr val="bg1"/>
                </a:solidFill>
              </a:rPr>
              <a:t>Choix de l’</a:t>
            </a:r>
            <a:r>
              <a:rPr lang="fr-FR" sz="2200" b="1" dirty="0" err="1" smtClean="0">
                <a:solidFill>
                  <a:schemeClr val="bg1"/>
                </a:solidFill>
              </a:rPr>
              <a:t>excel</a:t>
            </a:r>
            <a:r>
              <a:rPr lang="fr-FR" sz="2200" b="1" dirty="0" smtClean="0">
                <a:solidFill>
                  <a:schemeClr val="bg1"/>
                </a:solidFill>
              </a:rPr>
              <a:t> pour l’étagement:</a:t>
            </a:r>
          </a:p>
          <a:p>
            <a:pPr>
              <a:buNone/>
            </a:pPr>
            <a:r>
              <a:rPr lang="fr-FR" sz="2600" dirty="0" smtClean="0">
                <a:solidFill>
                  <a:schemeClr val="bg1"/>
                </a:solidFill>
              </a:rPr>
              <a:t>		</a:t>
            </a:r>
            <a:r>
              <a:rPr lang="fr-FR" sz="1500" dirty="0" smtClean="0">
                <a:solidFill>
                  <a:schemeClr val="bg1"/>
                </a:solidFill>
              </a:rPr>
              <a:t>- </a:t>
            </a:r>
            <a:r>
              <a:rPr lang="fr-FR" sz="1900" dirty="0" smtClean="0">
                <a:solidFill>
                  <a:schemeClr val="bg1"/>
                </a:solidFill>
              </a:rPr>
              <a:t>Mise à jour automatique des dépendances.</a:t>
            </a:r>
          </a:p>
          <a:p>
            <a:pPr>
              <a:buNone/>
            </a:pPr>
            <a:r>
              <a:rPr lang="fr-FR" sz="1900" dirty="0" smtClean="0">
                <a:solidFill>
                  <a:schemeClr val="bg1"/>
                </a:solidFill>
              </a:rPr>
              <a:t>		- Consultation facile (&gt;&lt; </a:t>
            </a:r>
            <a:r>
              <a:rPr lang="fr-FR" sz="1900" dirty="0" err="1" smtClean="0">
                <a:solidFill>
                  <a:schemeClr val="bg1"/>
                </a:solidFill>
              </a:rPr>
              <a:t>Matlab</a:t>
            </a:r>
            <a:r>
              <a:rPr lang="fr-FR" sz="1900" dirty="0" smtClean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endParaRPr lang="fr-FR" sz="1500" dirty="0" smtClean="0">
              <a:solidFill>
                <a:schemeClr val="bg1"/>
              </a:solidFill>
            </a:endParaRPr>
          </a:p>
          <a:p>
            <a:r>
              <a:rPr lang="fr-FR" sz="2200" b="1" dirty="0" smtClean="0">
                <a:solidFill>
                  <a:schemeClr val="bg1"/>
                </a:solidFill>
              </a:rPr>
              <a:t>Méthode de réalisation pour l’étagement et la simulation</a:t>
            </a:r>
          </a:p>
          <a:p>
            <a:endParaRPr lang="fr-FR" sz="2800" dirty="0" smtClean="0">
              <a:solidFill>
                <a:schemeClr val="bg1"/>
              </a:solidFill>
            </a:endParaRPr>
          </a:p>
          <a:p>
            <a:endParaRPr lang="fr-FR" sz="2800" dirty="0" smtClean="0">
              <a:solidFill>
                <a:schemeClr val="bg1"/>
              </a:solidFill>
            </a:endParaRPr>
          </a:p>
          <a:p>
            <a:endParaRPr lang="fr-FR" sz="2800" dirty="0" smtClean="0">
              <a:solidFill>
                <a:schemeClr val="bg1"/>
              </a:solidFill>
            </a:endParaRPr>
          </a:p>
          <a:p>
            <a:endParaRPr lang="fr-FR" sz="2800" dirty="0" smtClean="0">
              <a:solidFill>
                <a:schemeClr val="bg1"/>
              </a:solidFill>
            </a:endParaRPr>
          </a:p>
          <a:p>
            <a:endParaRPr lang="fr-FR" sz="2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sz="2800" dirty="0" smtClean="0">
                <a:solidFill>
                  <a:schemeClr val="bg1"/>
                </a:solidFill>
              </a:rPr>
              <a:t>		</a:t>
            </a:r>
          </a:p>
          <a:p>
            <a:pPr>
              <a:buNone/>
            </a:pP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645024"/>
            <a:ext cx="42291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923928" y="2852936"/>
            <a:ext cx="129614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948264" y="3356992"/>
            <a:ext cx="201622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Vérification des règles d’architecture</a:t>
            </a:r>
            <a:r>
              <a:rPr lang="fr-FR" sz="1600" dirty="0" smtClean="0"/>
              <a:t> </a:t>
            </a:r>
            <a:r>
              <a:rPr lang="fr-FR" sz="1600" dirty="0" smtClean="0">
                <a:solidFill>
                  <a:srgbClr val="FF0000"/>
                </a:solidFill>
              </a:rPr>
              <a:t>et de propulsion</a:t>
            </a:r>
            <a:endParaRPr lang="fr-FR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9512" y="3645024"/>
            <a:ext cx="19442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Cahier des charges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23528" y="4365104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Choix des propulseurs pour chaque étage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411760" y="6309320"/>
            <a:ext cx="46805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Création de l’</a:t>
            </a:r>
            <a:r>
              <a:rPr lang="fr-FR" dirty="0" err="1" smtClean="0">
                <a:solidFill>
                  <a:srgbClr val="FF0000"/>
                </a:solidFill>
              </a:rPr>
              <a:t>excel</a:t>
            </a:r>
            <a:r>
              <a:rPr lang="fr-FR" dirty="0" smtClean="0">
                <a:solidFill>
                  <a:srgbClr val="FF0000"/>
                </a:solidFill>
              </a:rPr>
              <a:t> adapté et étagement de base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092280" y="4653136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Calcul des caractéristiques de chaque étage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08104" y="2852936"/>
            <a:ext cx="1440160" cy="3600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79512" y="3645024"/>
            <a:ext cx="194421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Cahier des charges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23528" y="4365104"/>
            <a:ext cx="180020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70C0"/>
                </a:solidFill>
              </a:rPr>
              <a:t>Determination</a:t>
            </a:r>
            <a:r>
              <a:rPr lang="fr-FR" dirty="0" smtClean="0">
                <a:solidFill>
                  <a:srgbClr val="0070C0"/>
                </a:solidFill>
              </a:rPr>
              <a:t> de l’architecture du programme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771800" y="6309320"/>
            <a:ext cx="367240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Ecriture de chaque fonction avec test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092280" y="4653136"/>
            <a:ext cx="180020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Emboitement progressif de chaque fonction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948264" y="3356992"/>
            <a:ext cx="2016224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Vérification du programme à l’aide des graphes</a:t>
            </a:r>
            <a:endParaRPr lang="fr-F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free-tintin.net/dessins/fus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0648"/>
            <a:ext cx="4762500" cy="120015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Optimisation 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étagement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44208" y="1844824"/>
            <a:ext cx="1800200" cy="14401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16832"/>
            <a:ext cx="5774815" cy="412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6516216" y="1988840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3 étages: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Etage 1: Solide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Etage 2: Solide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Etage 3: </a:t>
            </a:r>
            <a:r>
              <a:rPr lang="fr-FR" dirty="0" err="1" smtClean="0">
                <a:solidFill>
                  <a:schemeClr val="bg1"/>
                </a:solidFill>
              </a:rPr>
              <a:t>Cryo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0152" y="3645024"/>
            <a:ext cx="3096344" cy="7920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985828" y="3645024"/>
            <a:ext cx="315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Détermination des masses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Au décollage, d’ergol, structure</a:t>
            </a:r>
            <a:r>
              <a:rPr lang="fr-FR" dirty="0" smtClean="0"/>
              <a:t>.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rot="10800000" flipV="1">
            <a:off x="3707904" y="2636912"/>
            <a:ext cx="2592288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rot="10800000" flipV="1">
            <a:off x="3275856" y="3933056"/>
            <a:ext cx="2592288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rot="10800000">
            <a:off x="4572000" y="4869160"/>
            <a:ext cx="180020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6516216" y="5157192"/>
            <a:ext cx="1224136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Macro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7306636" y="620688"/>
            <a:ext cx="1731528" cy="504056"/>
            <a:chOff x="7452320" y="620688"/>
            <a:chExt cx="1731528" cy="504056"/>
          </a:xfrm>
        </p:grpSpPr>
        <p:sp>
          <p:nvSpPr>
            <p:cNvPr id="17" name="Ellipse 16"/>
            <p:cNvSpPr/>
            <p:nvPr/>
          </p:nvSpPr>
          <p:spPr>
            <a:xfrm>
              <a:off x="7452320" y="620688"/>
              <a:ext cx="1512168" cy="504056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7455656" y="680296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2"/>
                  </a:solidFill>
                </a:rPr>
                <a:t>Démonstration</a:t>
              </a:r>
              <a:endParaRPr lang="fr-FR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free-tintin.net/dessins/fus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0648"/>
            <a:ext cx="4762500" cy="120015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Architecture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5792"/>
          </a:xfrm>
          <a:ln w="127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1800" b="1" dirty="0" smtClean="0">
                <a:solidFill>
                  <a:schemeClr val="bg1"/>
                </a:solidFill>
              </a:rPr>
              <a:t>Principe de dimensionnement </a:t>
            </a:r>
          </a:p>
          <a:p>
            <a:pPr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		</a:t>
            </a:r>
          </a:p>
          <a:p>
            <a:pPr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		</a:t>
            </a:r>
          </a:p>
          <a:p>
            <a:pPr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		</a:t>
            </a:r>
          </a:p>
          <a:p>
            <a:pPr>
              <a:buNone/>
            </a:pPr>
            <a:endParaRPr lang="fr-FR" sz="1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fr-FR" sz="1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		</a:t>
            </a:r>
            <a:r>
              <a:rPr lang="fr-FR" sz="1800" b="1" dirty="0" smtClean="0">
                <a:solidFill>
                  <a:schemeClr val="bg1"/>
                </a:solidFill>
              </a:rPr>
              <a:t>Contraintes </a:t>
            </a:r>
            <a:r>
              <a:rPr lang="fr-FR" sz="1800" dirty="0" smtClean="0">
                <a:solidFill>
                  <a:schemeClr val="bg1"/>
                </a:solidFill>
              </a:rPr>
              <a:t>:	 Règles d’architecture </a:t>
            </a:r>
          </a:p>
          <a:p>
            <a:pPr>
              <a:buNone/>
            </a:pPr>
            <a:endParaRPr lang="fr-FR" sz="1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fr-FR" sz="1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fr-FR" sz="1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fr-FR" sz="1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				 Propulsions</a:t>
            </a:r>
          </a:p>
          <a:p>
            <a:pPr>
              <a:buNone/>
            </a:pPr>
            <a:endParaRPr lang="fr-FR" sz="1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fr-FR" sz="1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				Dimension charge utile</a:t>
            </a:r>
          </a:p>
          <a:p>
            <a:pPr algn="ctr">
              <a:buNone/>
            </a:pPr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7AAF-A0F3-4716-97A3-4BEE575B96C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82" name="Ellipse 181"/>
          <p:cNvSpPr/>
          <p:nvPr/>
        </p:nvSpPr>
        <p:spPr>
          <a:xfrm>
            <a:off x="1115616" y="2492896"/>
            <a:ext cx="33843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237" name="ZoneTexte 236"/>
          <p:cNvSpPr txBox="1"/>
          <p:nvPr/>
        </p:nvSpPr>
        <p:spPr>
          <a:xfrm>
            <a:off x="1907704" y="26369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Aérodynamisme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38" name="Ellipse 237"/>
          <p:cNvSpPr/>
          <p:nvPr/>
        </p:nvSpPr>
        <p:spPr>
          <a:xfrm>
            <a:off x="5004048" y="2492896"/>
            <a:ext cx="33843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240" name="ZoneTexte 239"/>
          <p:cNvSpPr txBox="1"/>
          <p:nvPr/>
        </p:nvSpPr>
        <p:spPr>
          <a:xfrm>
            <a:off x="5796136" y="26369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Structure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41" name="Éclair 240"/>
          <p:cNvSpPr/>
          <p:nvPr/>
        </p:nvSpPr>
        <p:spPr>
          <a:xfrm>
            <a:off x="4499992" y="2564904"/>
            <a:ext cx="504056" cy="64807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4" name="Rectangle 293"/>
          <p:cNvSpPr/>
          <p:nvPr/>
        </p:nvSpPr>
        <p:spPr>
          <a:xfrm>
            <a:off x="5508104" y="3861048"/>
            <a:ext cx="22799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fr-FR" dirty="0" err="1" smtClean="0">
                <a:solidFill>
                  <a:schemeClr val="bg1"/>
                </a:solidFill>
              </a:rPr>
              <a:t>Ltot</a:t>
            </a:r>
            <a:r>
              <a:rPr lang="fr-FR" dirty="0" smtClean="0">
                <a:solidFill>
                  <a:schemeClr val="bg1"/>
                </a:solidFill>
              </a:rPr>
              <a:t>/ Ø</a:t>
            </a:r>
          </a:p>
          <a:p>
            <a:r>
              <a:rPr lang="fr-FR" dirty="0" err="1" smtClean="0">
                <a:solidFill>
                  <a:schemeClr val="bg1"/>
                </a:solidFill>
              </a:rPr>
              <a:t>Létage</a:t>
            </a:r>
            <a:r>
              <a:rPr lang="fr-FR" dirty="0" smtClean="0">
                <a:solidFill>
                  <a:schemeClr val="bg1"/>
                </a:solidFill>
              </a:rPr>
              <a:t>/ </a:t>
            </a:r>
            <a:r>
              <a:rPr lang="fr-FR" dirty="0" err="1" smtClean="0">
                <a:solidFill>
                  <a:schemeClr val="bg1"/>
                </a:solidFill>
              </a:rPr>
              <a:t>Øétage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Angle de déboitement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Espace équipements</a:t>
            </a:r>
          </a:p>
          <a:p>
            <a:pPr>
              <a:buNone/>
            </a:pP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5508104" y="5373216"/>
            <a:ext cx="24952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fr-FR" dirty="0" smtClean="0">
                <a:solidFill>
                  <a:schemeClr val="bg1"/>
                </a:solidFill>
              </a:rPr>
              <a:t>Vitesse de combustion</a:t>
            </a:r>
          </a:p>
          <a:p>
            <a:pPr>
              <a:buNone/>
            </a:pPr>
            <a:r>
              <a:rPr lang="fr-FR" dirty="0" smtClean="0">
                <a:solidFill>
                  <a:schemeClr val="bg1"/>
                </a:solidFill>
              </a:rPr>
              <a:t>Accélérations </a:t>
            </a:r>
            <a:r>
              <a:rPr lang="fr-FR" dirty="0" smtClean="0">
                <a:solidFill>
                  <a:schemeClr val="bg1"/>
                </a:solidFill>
              </a:rPr>
              <a:t>maximales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385</Words>
  <Application>Microsoft Office PowerPoint</Application>
  <PresentationFormat>Affichage à l'écran (4:3)</PresentationFormat>
  <Paragraphs>218</Paragraphs>
  <Slides>16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PROJET LANCEUR</vt:lpstr>
      <vt:lpstr>Notre sujet</vt:lpstr>
      <vt:lpstr>Notre sujet</vt:lpstr>
      <vt:lpstr>Livrables</vt:lpstr>
      <vt:lpstr>Calendrier</vt:lpstr>
      <vt:lpstr>Organisation Générale</vt:lpstr>
      <vt:lpstr>Optimisation  étagement</vt:lpstr>
      <vt:lpstr>Optimisation  étagement</vt:lpstr>
      <vt:lpstr>Architecture</vt:lpstr>
      <vt:lpstr>Architecture externe</vt:lpstr>
      <vt:lpstr>Architecture interne</vt:lpstr>
      <vt:lpstr>Simulation  trajectoire</vt:lpstr>
      <vt:lpstr>Simulation  trajectoire</vt:lpstr>
      <vt:lpstr>Design CATIA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LANCEUR</dc:title>
  <dc:creator>leonor</dc:creator>
  <cp:lastModifiedBy>Darkbook</cp:lastModifiedBy>
  <cp:revision>47</cp:revision>
  <dcterms:created xsi:type="dcterms:W3CDTF">2011-02-03T08:11:02Z</dcterms:created>
  <dcterms:modified xsi:type="dcterms:W3CDTF">2011-04-14T19:11:40Z</dcterms:modified>
</cp:coreProperties>
</file>