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3" r:id="rId1"/>
  </p:sldMasterIdLst>
  <p:notesMasterIdLst>
    <p:notesMasterId r:id="rId27"/>
  </p:notesMasterIdLst>
  <p:handoutMasterIdLst>
    <p:handoutMasterId r:id="rId28"/>
  </p:handoutMasterIdLst>
  <p:sldIdLst>
    <p:sldId id="256" r:id="rId2"/>
    <p:sldId id="257" r:id="rId3"/>
    <p:sldId id="304" r:id="rId4"/>
    <p:sldId id="305" r:id="rId5"/>
    <p:sldId id="258" r:id="rId6"/>
    <p:sldId id="271" r:id="rId7"/>
    <p:sldId id="295" r:id="rId8"/>
    <p:sldId id="311" r:id="rId9"/>
    <p:sldId id="312" r:id="rId10"/>
    <p:sldId id="272" r:id="rId11"/>
    <p:sldId id="299" r:id="rId12"/>
    <p:sldId id="260" r:id="rId13"/>
    <p:sldId id="262" r:id="rId14"/>
    <p:sldId id="261" r:id="rId15"/>
    <p:sldId id="297" r:id="rId16"/>
    <p:sldId id="264" r:id="rId17"/>
    <p:sldId id="267" r:id="rId18"/>
    <p:sldId id="300" r:id="rId19"/>
    <p:sldId id="265" r:id="rId20"/>
    <p:sldId id="301" r:id="rId21"/>
    <p:sldId id="298" r:id="rId22"/>
    <p:sldId id="302" r:id="rId23"/>
    <p:sldId id="266" r:id="rId24"/>
    <p:sldId id="303" r:id="rId25"/>
    <p:sldId id="26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75"/>
    <p:restoredTop sz="92886"/>
  </p:normalViewPr>
  <p:slideViewPr>
    <p:cSldViewPr snapToGrid="0" snapToObjects="1">
      <p:cViewPr varScale="1">
        <p:scale>
          <a:sx n="119" d="100"/>
          <a:sy n="119" d="100"/>
        </p:scale>
        <p:origin x="1888" y="1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1D6093-B83F-0F44-A37E-D16743189E06}" type="datetimeFigureOut">
              <a:rPr lang="en-US" smtClean="0"/>
              <a:t>2/26/18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639F01-9541-DB4D-8767-CF5EF8F17568}" type="slidenum">
              <a:rPr lang="en-US" smtClean="0"/>
              <a:t>‹#›</a:t>
            </a:fld>
            <a:endParaRPr lang="en-US"/>
          </a:p>
        </p:txBody>
      </p:sp>
    </p:spTree>
    <p:extLst>
      <p:ext uri="{BB962C8B-B14F-4D97-AF65-F5344CB8AC3E}">
        <p14:creationId xmlns:p14="http://schemas.microsoft.com/office/powerpoint/2010/main" val="103133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8E073-AFD5-1146-AC35-898573837449}" type="datetimeFigureOut">
              <a:rPr lang="en-US" smtClean="0"/>
              <a:t>2/26/18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IE"/>
              <a:t>Click to edit Master text styles</a:t>
            </a:r>
          </a:p>
          <a:p>
            <a:pPr lvl="1"/>
            <a:r>
              <a:rPr lang="en-IE"/>
              <a:t>Second level</a:t>
            </a:r>
          </a:p>
          <a:p>
            <a:pPr lvl="2"/>
            <a:r>
              <a:rPr lang="en-IE"/>
              <a:t>Third level</a:t>
            </a:r>
          </a:p>
          <a:p>
            <a:pPr lvl="3"/>
            <a:r>
              <a:rPr lang="en-IE"/>
              <a:t>Fourth level</a:t>
            </a:r>
          </a:p>
          <a:p>
            <a:pPr lvl="4"/>
            <a:r>
              <a:rPr lang="en-IE"/>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22F40-BAE9-8C46-A995-F8ED5F894958}" type="slidenum">
              <a:rPr lang="en-US" smtClean="0"/>
              <a:t>‹#›</a:t>
            </a:fld>
            <a:endParaRPr lang="en-US"/>
          </a:p>
        </p:txBody>
      </p:sp>
    </p:spTree>
    <p:extLst>
      <p:ext uri="{BB962C8B-B14F-4D97-AF65-F5344CB8AC3E}">
        <p14:creationId xmlns:p14="http://schemas.microsoft.com/office/powerpoint/2010/main" val="212261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22F40-BAE9-8C46-A995-F8ED5F894958}" type="slidenum">
              <a:rPr lang="en-US" smtClean="0"/>
              <a:t>1</a:t>
            </a:fld>
            <a:endParaRPr lang="en-US"/>
          </a:p>
        </p:txBody>
      </p:sp>
    </p:spTree>
    <p:extLst>
      <p:ext uri="{BB962C8B-B14F-4D97-AF65-F5344CB8AC3E}">
        <p14:creationId xmlns:p14="http://schemas.microsoft.com/office/powerpoint/2010/main" val="80738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ga-IE"/>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US" dirty="0"/>
          </a:p>
        </p:txBody>
      </p:sp>
      <p:sp>
        <p:nvSpPr>
          <p:cNvPr id="4" name="Date Placeholder 3"/>
          <p:cNvSpPr>
            <a:spLocks noGrp="1"/>
          </p:cNvSpPr>
          <p:nvPr>
            <p:ph type="dt" sz="half" idx="10"/>
          </p:nvPr>
        </p:nvSpPr>
        <p:spPr/>
        <p:txBody>
          <a:bodyPr/>
          <a:lstStyle/>
          <a:p>
            <a:fld id="{F64DD434-5D32-FC40-B1CB-AFB2AB7B5D0B}" type="datetimeFigureOut">
              <a:rPr lang="en-US" smtClean="0"/>
              <a:t>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p:txBody>
          <a:bodyPr/>
          <a:lstStyle/>
          <a:p>
            <a:fld id="{F64DD434-5D32-FC40-B1CB-AFB2AB7B5D0B}" type="datetimeFigureOut">
              <a:rPr lang="en-US" smtClean="0"/>
              <a:t>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ga-IE"/>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Date Placeholder 3"/>
          <p:cNvSpPr>
            <a:spLocks noGrp="1"/>
          </p:cNvSpPr>
          <p:nvPr>
            <p:ph type="dt" sz="half" idx="10"/>
          </p:nvPr>
        </p:nvSpPr>
        <p:spPr/>
        <p:txBody>
          <a:bodyPr/>
          <a:lstStyle/>
          <a:p>
            <a:fld id="{F64DD434-5D32-FC40-B1CB-AFB2AB7B5D0B}" type="datetimeFigureOut">
              <a:rPr lang="en-US" smtClean="0"/>
              <a:t>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p:txBody>
          <a:bodyPr/>
          <a:lstStyle/>
          <a:p>
            <a:fld id="{F64DD434-5D32-FC40-B1CB-AFB2AB7B5D0B}" type="datetimeFigureOut">
              <a:rPr lang="en-US" smtClean="0"/>
              <a:t>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ga-IE"/>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a:t>Click to edit Master text styles</a:t>
            </a:r>
          </a:p>
        </p:txBody>
      </p:sp>
      <p:sp>
        <p:nvSpPr>
          <p:cNvPr id="4" name="Date Placeholder 3"/>
          <p:cNvSpPr>
            <a:spLocks noGrp="1"/>
          </p:cNvSpPr>
          <p:nvPr>
            <p:ph type="dt" sz="half" idx="10"/>
          </p:nvPr>
        </p:nvSpPr>
        <p:spPr/>
        <p:txBody>
          <a:bodyPr/>
          <a:lstStyle/>
          <a:p>
            <a:fld id="{F64DD434-5D32-FC40-B1CB-AFB2AB7B5D0B}" type="datetimeFigureOut">
              <a:rPr lang="en-US" smtClean="0"/>
              <a:t>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5" name="Date Placeholder 4"/>
          <p:cNvSpPr>
            <a:spLocks noGrp="1"/>
          </p:cNvSpPr>
          <p:nvPr>
            <p:ph type="dt" sz="half" idx="10"/>
          </p:nvPr>
        </p:nvSpPr>
        <p:spPr/>
        <p:txBody>
          <a:bodyPr/>
          <a:lstStyle/>
          <a:p>
            <a:fld id="{F64DD434-5D32-FC40-B1CB-AFB2AB7B5D0B}" type="datetimeFigureOut">
              <a:rPr lang="en-US" smtClean="0"/>
              <a:t>2/26/18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7" name="Date Placeholder 6"/>
          <p:cNvSpPr>
            <a:spLocks noGrp="1"/>
          </p:cNvSpPr>
          <p:nvPr>
            <p:ph type="dt" sz="half" idx="10"/>
          </p:nvPr>
        </p:nvSpPr>
        <p:spPr/>
        <p:txBody>
          <a:bodyPr/>
          <a:lstStyle/>
          <a:p>
            <a:fld id="{F64DD434-5D32-FC40-B1CB-AFB2AB7B5D0B}" type="datetimeFigureOut">
              <a:rPr lang="en-US" smtClean="0"/>
              <a:t>2/26/18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48712-A58A-9748-B175-CD6769ECB13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Date Placeholder 2"/>
          <p:cNvSpPr>
            <a:spLocks noGrp="1"/>
          </p:cNvSpPr>
          <p:nvPr>
            <p:ph type="dt" sz="half" idx="10"/>
          </p:nvPr>
        </p:nvSpPr>
        <p:spPr/>
        <p:txBody>
          <a:bodyPr/>
          <a:lstStyle/>
          <a:p>
            <a:fld id="{F64DD434-5D32-FC40-B1CB-AFB2AB7B5D0B}" type="datetimeFigureOut">
              <a:rPr lang="en-US" smtClean="0"/>
              <a:t>2/26/18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DD434-5D32-FC40-B1CB-AFB2AB7B5D0B}" type="datetimeFigureOut">
              <a:rPr lang="en-US" smtClean="0"/>
              <a:t>2/26/18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ga-IE"/>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F64DD434-5D32-FC40-B1CB-AFB2AB7B5D0B}" type="datetimeFigureOut">
              <a:rPr lang="en-US" smtClean="0"/>
              <a:t>2/26/18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ga-IE"/>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ga-IE"/>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F64DD434-5D32-FC40-B1CB-AFB2AB7B5D0B}" type="datetimeFigureOut">
              <a:rPr lang="en-US" smtClean="0"/>
              <a:t>2/26/18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ga-IE"/>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64DD434-5D32-FC40-B1CB-AFB2AB7B5D0B}" type="datetimeFigureOut">
              <a:rPr lang="en-US" smtClean="0"/>
              <a:t>2/26/18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5E48712-A58A-9748-B175-CD6769ECB1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MANOVA</a:t>
            </a:r>
          </a:p>
        </p:txBody>
      </p:sp>
      <p:sp>
        <p:nvSpPr>
          <p:cNvPr id="3" name="Subtitle 2"/>
          <p:cNvSpPr>
            <a:spLocks noGrp="1"/>
          </p:cNvSpPr>
          <p:nvPr>
            <p:ph type="subTitle" idx="1"/>
          </p:nvPr>
        </p:nvSpPr>
        <p:spPr/>
        <p:txBody>
          <a:bodyPr/>
          <a:lstStyle/>
          <a:p>
            <a:r>
              <a:rPr lang="en-US" dirty="0"/>
              <a:t>Multivariate Analysis of Variance</a:t>
            </a:r>
          </a:p>
        </p:txBody>
      </p:sp>
    </p:spTree>
    <p:extLst>
      <p:ext uri="{BB962C8B-B14F-4D97-AF65-F5344CB8AC3E}">
        <p14:creationId xmlns:p14="http://schemas.microsoft.com/office/powerpoint/2010/main" val="344280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25457B31-BE42-436B-B1A6-05A334803F96}" type="slidenum">
              <a:rPr lang="en-US"/>
              <a:pPr/>
              <a:t>10</a:t>
            </a:fld>
            <a:endParaRPr lang="en-US"/>
          </a:p>
        </p:txBody>
      </p:sp>
      <p:sp>
        <p:nvSpPr>
          <p:cNvPr id="67586" name="Rectangle 2"/>
          <p:cNvSpPr>
            <a:spLocks noGrp="1" noChangeArrowheads="1"/>
          </p:cNvSpPr>
          <p:nvPr>
            <p:ph type="title"/>
          </p:nvPr>
        </p:nvSpPr>
        <p:spPr/>
        <p:txBody>
          <a:bodyPr/>
          <a:lstStyle/>
          <a:p>
            <a:r>
              <a:rPr lang="en-GB" dirty="0"/>
              <a:t>Test Statistics</a:t>
            </a:r>
            <a:endParaRPr lang="en-US" dirty="0"/>
          </a:p>
        </p:txBody>
      </p:sp>
      <p:sp>
        <p:nvSpPr>
          <p:cNvPr id="67587" name="Rectangle 3"/>
          <p:cNvSpPr>
            <a:spLocks noGrp="1" noChangeArrowheads="1"/>
          </p:cNvSpPr>
          <p:nvPr>
            <p:ph type="body" idx="1"/>
          </p:nvPr>
        </p:nvSpPr>
        <p:spPr/>
        <p:txBody>
          <a:bodyPr>
            <a:noAutofit/>
          </a:bodyPr>
          <a:lstStyle/>
          <a:p>
            <a:r>
              <a:rPr lang="en-US" sz="2200" dirty="0"/>
              <a:t>There are several </a:t>
            </a:r>
            <a:r>
              <a:rPr lang="en-US" sz="2200" dirty="0">
                <a:solidFill>
                  <a:schemeClr val="tx2"/>
                </a:solidFill>
              </a:rPr>
              <a:t>multivariate test statistics </a:t>
            </a:r>
            <a:r>
              <a:rPr lang="en-US" sz="2200" dirty="0"/>
              <a:t>which, despite being differently calculated, do much the same thing – tell you if your group ‘means’ are different on the set of dependent variables as a whole. These multivariate tests include </a:t>
            </a:r>
          </a:p>
          <a:p>
            <a:pPr marL="731520" lvl="1" indent="-457200">
              <a:buFont typeface="+mj-lt"/>
              <a:buAutoNum type="arabicPeriod"/>
            </a:pPr>
            <a:r>
              <a:rPr lang="en-GB" dirty="0"/>
              <a:t>Pillai’s Trace</a:t>
            </a:r>
          </a:p>
          <a:p>
            <a:pPr marL="731520" lvl="1" indent="-457200">
              <a:lnSpc>
                <a:spcPct val="90000"/>
              </a:lnSpc>
              <a:spcBef>
                <a:spcPts val="0"/>
              </a:spcBef>
              <a:buFont typeface="+mj-lt"/>
              <a:buAutoNum type="arabicPeriod"/>
            </a:pPr>
            <a:r>
              <a:rPr lang="en-GB" dirty="0" err="1"/>
              <a:t>Wilks</a:t>
            </a:r>
            <a:r>
              <a:rPr lang="en-GB" dirty="0"/>
              <a:t>’ Lambda</a:t>
            </a:r>
          </a:p>
          <a:p>
            <a:pPr marL="731520" lvl="1" indent="-457200">
              <a:lnSpc>
                <a:spcPct val="90000"/>
              </a:lnSpc>
              <a:spcBef>
                <a:spcPts val="0"/>
              </a:spcBef>
              <a:buFont typeface="+mj-lt"/>
              <a:buAutoNum type="arabicPeriod"/>
            </a:pPr>
            <a:r>
              <a:rPr lang="en-GB" dirty="0" err="1"/>
              <a:t>Hotelling’s</a:t>
            </a:r>
            <a:r>
              <a:rPr lang="en-GB" dirty="0"/>
              <a:t> Trace</a:t>
            </a:r>
          </a:p>
          <a:p>
            <a:pPr marL="731520" lvl="1" indent="-457200">
              <a:lnSpc>
                <a:spcPct val="90000"/>
              </a:lnSpc>
              <a:spcBef>
                <a:spcPts val="0"/>
              </a:spcBef>
              <a:buFont typeface="+mj-lt"/>
              <a:buAutoNum type="arabicPeriod"/>
            </a:pPr>
            <a:r>
              <a:rPr lang="en-GB" dirty="0"/>
              <a:t>Roy’s Largest Root</a:t>
            </a:r>
            <a:br>
              <a:rPr lang="en-GB" sz="1800" dirty="0"/>
            </a:br>
            <a:endParaRPr lang="en-GB" sz="1800" dirty="0"/>
          </a:p>
          <a:p>
            <a:pPr>
              <a:lnSpc>
                <a:spcPct val="90000"/>
              </a:lnSpc>
              <a:spcBef>
                <a:spcPts val="0"/>
              </a:spcBef>
            </a:pPr>
            <a:r>
              <a:rPr lang="en-GB" sz="2200" dirty="0"/>
              <a:t>Wilks’ Lambda &amp; Pillai’s Trace are good general purpose test statistics</a:t>
            </a:r>
          </a:p>
          <a:p>
            <a:pPr>
              <a:lnSpc>
                <a:spcPct val="90000"/>
              </a:lnSpc>
              <a:spcBef>
                <a:spcPts val="0"/>
              </a:spcBef>
            </a:pPr>
            <a:r>
              <a:rPr lang="en-US" sz="2200" dirty="0"/>
              <a:t>If the p value for the statistic is less than α, then the groups differ significantly with respect to the dependent variables. </a:t>
            </a:r>
          </a:p>
          <a:p>
            <a:pPr marL="0" indent="0">
              <a:lnSpc>
                <a:spcPct val="90000"/>
              </a:lnSpc>
              <a:buNone/>
            </a:pPr>
            <a:br>
              <a:rPr lang="en-GB" sz="2200" dirty="0"/>
            </a:br>
            <a:endParaRPr lang="en-US" sz="2200" dirty="0"/>
          </a:p>
        </p:txBody>
      </p:sp>
    </p:spTree>
    <p:extLst>
      <p:ext uri="{BB962C8B-B14F-4D97-AF65-F5344CB8AC3E}">
        <p14:creationId xmlns:p14="http://schemas.microsoft.com/office/powerpoint/2010/main" val="65758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MANOVA - Assumptions</a:t>
            </a:r>
          </a:p>
        </p:txBody>
      </p:sp>
      <p:sp>
        <p:nvSpPr>
          <p:cNvPr id="3" name="Content Placeholder 2"/>
          <p:cNvSpPr>
            <a:spLocks noGrp="1"/>
          </p:cNvSpPr>
          <p:nvPr>
            <p:ph idx="1"/>
          </p:nvPr>
        </p:nvSpPr>
        <p:spPr/>
        <p:txBody>
          <a:bodyPr>
            <a:normAutofit fontScale="92500" lnSpcReduction="10000"/>
          </a:bodyPr>
          <a:lstStyle/>
          <a:p>
            <a:r>
              <a:rPr lang="en-IE" dirty="0">
                <a:solidFill>
                  <a:schemeClr val="tx2"/>
                </a:solidFill>
              </a:rPr>
              <a:t>Independent observations: </a:t>
            </a:r>
            <a:r>
              <a:rPr lang="en-IE" dirty="0"/>
              <a:t>each person’s scores are independent of every other person’s scores.</a:t>
            </a:r>
            <a:br>
              <a:rPr lang="en-IE" dirty="0"/>
            </a:br>
            <a:r>
              <a:rPr lang="en-IE" dirty="0"/>
              <a:t>Independence of observations is a design issue</a:t>
            </a:r>
          </a:p>
          <a:p>
            <a:r>
              <a:rPr lang="en-US" dirty="0">
                <a:solidFill>
                  <a:schemeClr val="tx2"/>
                </a:solidFill>
              </a:rPr>
              <a:t>Random sampling</a:t>
            </a:r>
            <a:r>
              <a:rPr lang="en-US" dirty="0"/>
              <a:t>: Data should be randomly sampled and measured at interval level</a:t>
            </a:r>
            <a:endParaRPr lang="en-IE" dirty="0"/>
          </a:p>
          <a:p>
            <a:pPr lvl="1"/>
            <a:r>
              <a:rPr lang="en-US" dirty="0"/>
              <a:t>If you are planning to use MANOVA before collecting your data, problems may be avoided by making sure that each of your groups (or cells) have the same number of participants. If you do this then violating other assumptions of MANOVA is less of a problem.</a:t>
            </a:r>
          </a:p>
          <a:p>
            <a:r>
              <a:rPr lang="en-US" dirty="0">
                <a:solidFill>
                  <a:schemeClr val="tx2"/>
                </a:solidFill>
              </a:rPr>
              <a:t>Normality</a:t>
            </a:r>
            <a:r>
              <a:rPr lang="en-US" dirty="0"/>
              <a:t>: in MANOVA, we assume that the residuals have </a:t>
            </a:r>
            <a:r>
              <a:rPr lang="en-US" dirty="0">
                <a:solidFill>
                  <a:schemeClr val="tx2"/>
                </a:solidFill>
              </a:rPr>
              <a:t>multivariate normality </a:t>
            </a:r>
          </a:p>
          <a:p>
            <a:r>
              <a:rPr lang="en-US" dirty="0">
                <a:solidFill>
                  <a:schemeClr val="tx2"/>
                </a:solidFill>
              </a:rPr>
              <a:t>Homogeneity of variance-covariance matrices </a:t>
            </a:r>
            <a:r>
              <a:rPr lang="en-US" dirty="0"/>
              <a:t>(Box’s Test)</a:t>
            </a:r>
          </a:p>
          <a:p>
            <a:r>
              <a:rPr lang="en-US" dirty="0">
                <a:solidFill>
                  <a:schemeClr val="tx2"/>
                </a:solidFill>
              </a:rPr>
              <a:t>Absence of Multicollinearity</a:t>
            </a:r>
          </a:p>
          <a:p>
            <a:r>
              <a:rPr lang="en-US" dirty="0">
                <a:solidFill>
                  <a:schemeClr val="tx2"/>
                </a:solidFill>
              </a:rPr>
              <a:t>Linearity: </a:t>
            </a:r>
            <a:r>
              <a:rPr lang="en-US" dirty="0"/>
              <a:t>Straight line relationship between each pair of dependent variables</a:t>
            </a:r>
          </a:p>
          <a:p>
            <a:endParaRPr lang="en-US" dirty="0"/>
          </a:p>
          <a:p>
            <a:pPr marL="0" indent="0">
              <a:buNone/>
            </a:pPr>
            <a:endParaRPr lang="en-US" dirty="0"/>
          </a:p>
        </p:txBody>
      </p:sp>
    </p:spTree>
    <p:extLst>
      <p:ext uri="{BB962C8B-B14F-4D97-AF65-F5344CB8AC3E}">
        <p14:creationId xmlns:p14="http://schemas.microsoft.com/office/powerpoint/2010/main" val="99909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Assumption Testing - Normality</a:t>
            </a:r>
          </a:p>
        </p:txBody>
      </p:sp>
      <p:sp>
        <p:nvSpPr>
          <p:cNvPr id="3" name="Content Placeholder 2"/>
          <p:cNvSpPr>
            <a:spLocks noGrp="1"/>
          </p:cNvSpPr>
          <p:nvPr>
            <p:ph idx="1"/>
          </p:nvPr>
        </p:nvSpPr>
        <p:spPr/>
        <p:txBody>
          <a:bodyPr>
            <a:normAutofit/>
          </a:bodyPr>
          <a:lstStyle/>
          <a:p>
            <a:pPr marL="0" indent="0">
              <a:buNone/>
            </a:pPr>
            <a:r>
              <a:rPr lang="en-US" b="1" dirty="0"/>
              <a:t>Normality:</a:t>
            </a:r>
          </a:p>
          <a:p>
            <a:r>
              <a:rPr lang="en-US" dirty="0"/>
              <a:t>Check univariate normality and multivariate normality (using </a:t>
            </a:r>
            <a:r>
              <a:rPr lang="en-US" dirty="0" err="1"/>
              <a:t>Mahalanobis</a:t>
            </a:r>
            <a:r>
              <a:rPr lang="en-US" dirty="0"/>
              <a:t> distances)</a:t>
            </a:r>
            <a:br>
              <a:rPr lang="en-US" dirty="0"/>
            </a:br>
            <a:endParaRPr lang="en-US" dirty="0"/>
          </a:p>
          <a:p>
            <a:r>
              <a:rPr lang="en-US" dirty="0" err="1"/>
              <a:t>Univariate</a:t>
            </a:r>
            <a:r>
              <a:rPr lang="en-US" dirty="0"/>
              <a:t> normality</a:t>
            </a:r>
            <a:br>
              <a:rPr lang="en-US" dirty="0"/>
            </a:br>
            <a:r>
              <a:rPr lang="en-US" dirty="0"/>
              <a:t>SPSS: </a:t>
            </a:r>
            <a:r>
              <a:rPr lang="en-US" sz="2400" dirty="0" err="1"/>
              <a:t>Analyse</a:t>
            </a:r>
            <a:r>
              <a:rPr lang="en-US" sz="2400" dirty="0"/>
              <a:t> </a:t>
            </a:r>
            <a:r>
              <a:rPr lang="en-US" sz="2400" dirty="0">
                <a:latin typeface="Lucida Grande"/>
                <a:ea typeface="Lucida Grande"/>
                <a:cs typeface="Lucida Grande"/>
              </a:rPr>
              <a:t>↵ </a:t>
            </a:r>
            <a:r>
              <a:rPr lang="en-US" sz="2400" dirty="0"/>
              <a:t>Descriptive Stats </a:t>
            </a:r>
            <a:r>
              <a:rPr lang="en-US" sz="2400" dirty="0">
                <a:latin typeface="Lucida Grande"/>
                <a:ea typeface="Lucida Grande"/>
                <a:cs typeface="Lucida Grande"/>
              </a:rPr>
              <a:t>↵ </a:t>
            </a:r>
            <a:r>
              <a:rPr lang="en-US" sz="2400" dirty="0"/>
              <a:t>Explore</a:t>
            </a:r>
            <a:r>
              <a:rPr lang="en-US" sz="2400" dirty="0">
                <a:latin typeface="Lucida Grande"/>
                <a:ea typeface="Lucida Grande"/>
                <a:cs typeface="Lucida Grande"/>
              </a:rPr>
              <a:t>↵</a:t>
            </a:r>
            <a:endParaRPr lang="en-US" sz="2400" dirty="0"/>
          </a:p>
          <a:p>
            <a:r>
              <a:rPr lang="en-US" dirty="0"/>
              <a:t>Multivariate normality: see over</a:t>
            </a:r>
            <a:br>
              <a:rPr lang="en-US" dirty="0"/>
            </a:br>
            <a:endParaRPr lang="en-US" dirty="0"/>
          </a:p>
          <a:p>
            <a:r>
              <a:rPr lang="en-IE" dirty="0"/>
              <a:t>MANOVA is robust to violations of multivariate normality and to violations of homogeneity of variance/covariance matrices if groups are of nearly equal size </a:t>
            </a:r>
          </a:p>
          <a:p>
            <a:endParaRPr lang="en-US" dirty="0"/>
          </a:p>
        </p:txBody>
      </p:sp>
    </p:spTree>
    <p:extLst>
      <p:ext uri="{BB962C8B-B14F-4D97-AF65-F5344CB8AC3E}">
        <p14:creationId xmlns:p14="http://schemas.microsoft.com/office/powerpoint/2010/main" val="235665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Assumption Testing</a:t>
            </a:r>
            <a:br>
              <a:rPr lang="en-US" dirty="0"/>
            </a:br>
            <a:r>
              <a:rPr lang="en-US" dirty="0"/>
              <a:t>Multivariate normality</a:t>
            </a:r>
          </a:p>
        </p:txBody>
      </p:sp>
      <p:sp>
        <p:nvSpPr>
          <p:cNvPr id="3" name="Content Placeholder 2"/>
          <p:cNvSpPr>
            <a:spLocks noGrp="1"/>
          </p:cNvSpPr>
          <p:nvPr>
            <p:ph idx="1"/>
          </p:nvPr>
        </p:nvSpPr>
        <p:spPr>
          <a:xfrm>
            <a:off x="321275" y="1699053"/>
            <a:ext cx="7166919" cy="4876800"/>
          </a:xfrm>
        </p:spPr>
        <p:txBody>
          <a:bodyPr>
            <a:normAutofit fontScale="92500" lnSpcReduction="10000"/>
          </a:bodyPr>
          <a:lstStyle/>
          <a:p>
            <a:pPr marL="0" indent="0">
              <a:buNone/>
            </a:pPr>
            <a:r>
              <a:rPr lang="en-US" sz="2400" dirty="0" err="1"/>
              <a:t>Analyse</a:t>
            </a:r>
            <a:r>
              <a:rPr lang="en-US" sz="2400" dirty="0"/>
              <a:t> </a:t>
            </a:r>
            <a:r>
              <a:rPr lang="en-US" sz="2400" dirty="0">
                <a:latin typeface="Lucida Grande"/>
                <a:ea typeface="Lucida Grande"/>
                <a:cs typeface="Lucida Grande"/>
              </a:rPr>
              <a:t>↵ </a:t>
            </a:r>
            <a:r>
              <a:rPr lang="en-US" sz="2400" dirty="0"/>
              <a:t>Regression</a:t>
            </a:r>
            <a:r>
              <a:rPr lang="en-US" sz="2400" dirty="0">
                <a:latin typeface="Lucida Grande"/>
                <a:ea typeface="Lucida Grande"/>
                <a:cs typeface="Lucida Grande"/>
              </a:rPr>
              <a:t>↵ </a:t>
            </a:r>
            <a:r>
              <a:rPr lang="en-US" sz="2400" dirty="0"/>
              <a:t>Linear</a:t>
            </a:r>
            <a:r>
              <a:rPr lang="en-US" sz="2400" dirty="0">
                <a:latin typeface="Lucida Grande"/>
                <a:ea typeface="Lucida Grande"/>
                <a:cs typeface="Lucida Grande"/>
              </a:rPr>
              <a:t>↵</a:t>
            </a:r>
            <a:endParaRPr lang="en-US" sz="2400" dirty="0"/>
          </a:p>
          <a:p>
            <a:pPr marL="0" indent="0">
              <a:buNone/>
            </a:pPr>
            <a:r>
              <a:rPr lang="en-US" sz="2600" dirty="0"/>
              <a:t>and proceed to calculate </a:t>
            </a:r>
            <a:r>
              <a:rPr lang="en-US" sz="2600" dirty="0" err="1">
                <a:solidFill>
                  <a:schemeClr val="tx2"/>
                </a:solidFill>
              </a:rPr>
              <a:t>Mahalanobis</a:t>
            </a:r>
            <a:r>
              <a:rPr lang="en-US" sz="2600" dirty="0">
                <a:solidFill>
                  <a:schemeClr val="tx2"/>
                </a:solidFill>
              </a:rPr>
              <a:t> distances </a:t>
            </a:r>
            <a:r>
              <a:rPr lang="en-US" sz="2600" dirty="0"/>
              <a:t>(the distance of each case from the centroid of the remaining cases – i.e. the point created by the means of all the variables)</a:t>
            </a:r>
          </a:p>
          <a:p>
            <a:r>
              <a:rPr lang="en-US" sz="2600" dirty="0"/>
              <a:t>This procedure creates a new variable in the data file (mah_1)</a:t>
            </a:r>
          </a:p>
          <a:p>
            <a:r>
              <a:rPr lang="en-US" dirty="0"/>
              <a:t>Need to compare individual </a:t>
            </a:r>
            <a:r>
              <a:rPr lang="en-US" dirty="0" err="1"/>
              <a:t>Mahalanobis</a:t>
            </a:r>
            <a:r>
              <a:rPr lang="en-US" dirty="0"/>
              <a:t> distances against a critical value (chi-square critical value table)</a:t>
            </a:r>
          </a:p>
          <a:p>
            <a:r>
              <a:rPr lang="en-US" dirty="0"/>
              <a:t>Picks up </a:t>
            </a:r>
            <a:r>
              <a:rPr lang="en-US" dirty="0">
                <a:solidFill>
                  <a:schemeClr val="tx2"/>
                </a:solidFill>
              </a:rPr>
              <a:t>cases that have a strange pattern of scores across the dependent variables</a:t>
            </a:r>
          </a:p>
          <a:p>
            <a:r>
              <a:rPr lang="en-US" dirty="0"/>
              <a:t>MANOVA can tolerate a few non-extreme outliers if there is a reasonable sample size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7049" y="2767725"/>
            <a:ext cx="1458097" cy="2739455"/>
          </a:xfrm>
          <a:prstGeom prst="rect">
            <a:avLst/>
          </a:prstGeom>
          <a:ln w="9525">
            <a:solidFill>
              <a:schemeClr val="tx1"/>
            </a:solidFill>
          </a:ln>
        </p:spPr>
      </p:pic>
    </p:spTree>
    <p:extLst>
      <p:ext uri="{BB962C8B-B14F-4D97-AF65-F5344CB8AC3E}">
        <p14:creationId xmlns:p14="http://schemas.microsoft.com/office/powerpoint/2010/main" val="150927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Critical Values</a:t>
            </a:r>
            <a:br>
              <a:rPr lang="en-US" dirty="0"/>
            </a:br>
            <a:r>
              <a:rPr lang="en-US" dirty="0" err="1"/>
              <a:t>Mahalanobis</a:t>
            </a:r>
            <a:r>
              <a:rPr lang="en-US" dirty="0"/>
              <a:t> Distances</a:t>
            </a:r>
          </a:p>
        </p:txBody>
      </p:sp>
      <p:pic>
        <p:nvPicPr>
          <p:cNvPr id="4" name="Content Placeholder 3" descr="Screen Shot 2015-03-11 at 21.28.23.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323" t="46503" r="18744" b="18124"/>
          <a:stretch/>
        </p:blipFill>
        <p:spPr>
          <a:xfrm>
            <a:off x="53034" y="2197979"/>
            <a:ext cx="8893380" cy="2771897"/>
          </a:xfrm>
        </p:spPr>
      </p:pic>
      <p:sp>
        <p:nvSpPr>
          <p:cNvPr id="3" name="TextBox 2"/>
          <p:cNvSpPr txBox="1"/>
          <p:nvPr/>
        </p:nvSpPr>
        <p:spPr>
          <a:xfrm>
            <a:off x="358346" y="5276335"/>
            <a:ext cx="7871254" cy="1200329"/>
          </a:xfrm>
          <a:prstGeom prst="rect">
            <a:avLst/>
          </a:prstGeom>
          <a:noFill/>
        </p:spPr>
        <p:txBody>
          <a:bodyPr wrap="square" rtlCol="0">
            <a:spAutoFit/>
          </a:bodyPr>
          <a:lstStyle/>
          <a:p>
            <a:pPr marL="285750" indent="-285750">
              <a:buFont typeface="Arial" charset="0"/>
              <a:buChar char="•"/>
            </a:pPr>
            <a:r>
              <a:rPr lang="en-US" dirty="0"/>
              <a:t>Cases with a </a:t>
            </a:r>
            <a:r>
              <a:rPr lang="en-US" dirty="0" err="1"/>
              <a:t>Mahalanobis</a:t>
            </a:r>
            <a:r>
              <a:rPr lang="en-US" dirty="0"/>
              <a:t> distance greater than the relevant critical value are multivariate outliers</a:t>
            </a:r>
          </a:p>
          <a:p>
            <a:pPr marL="285750" indent="-285750">
              <a:buFont typeface="Arial" charset="0"/>
              <a:buChar char="•"/>
            </a:pPr>
            <a:r>
              <a:rPr lang="en-US" dirty="0"/>
              <a:t>MANOVA can tolerate some outliers if the data file is of reasonable size and the outliers are not too extreme</a:t>
            </a:r>
          </a:p>
        </p:txBody>
      </p:sp>
    </p:spTree>
    <p:extLst>
      <p:ext uri="{BB962C8B-B14F-4D97-AF65-F5344CB8AC3E}">
        <p14:creationId xmlns:p14="http://schemas.microsoft.com/office/powerpoint/2010/main" val="301164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Assumption Testing – Homogeneous covariance matrices - Box’s Test</a:t>
            </a:r>
          </a:p>
        </p:txBody>
      </p:sp>
      <p:sp>
        <p:nvSpPr>
          <p:cNvPr id="3" name="Content Placeholder 2"/>
          <p:cNvSpPr>
            <a:spLocks noGrp="1"/>
          </p:cNvSpPr>
          <p:nvPr>
            <p:ph idx="1"/>
          </p:nvPr>
        </p:nvSpPr>
        <p:spPr>
          <a:xfrm>
            <a:off x="568411" y="1820562"/>
            <a:ext cx="4843849" cy="4876800"/>
          </a:xfrm>
        </p:spPr>
        <p:txBody>
          <a:bodyPr>
            <a:normAutofit fontScale="92500" lnSpcReduction="10000"/>
          </a:bodyPr>
          <a:lstStyle/>
          <a:p>
            <a:r>
              <a:rPr lang="en-US" dirty="0">
                <a:solidFill>
                  <a:schemeClr val="tx2"/>
                </a:solidFill>
              </a:rPr>
              <a:t>Box’s test </a:t>
            </a:r>
            <a:r>
              <a:rPr lang="en-IE" dirty="0"/>
              <a:t>Homogeneity of variance/covariance matrices can be checked with Box’s M test and homogeneity of variance can be assessed with </a:t>
            </a:r>
            <a:r>
              <a:rPr lang="en-IE" dirty="0" err="1"/>
              <a:t>Levene’s</a:t>
            </a:r>
            <a:r>
              <a:rPr lang="en-IE" dirty="0"/>
              <a:t> statistic.</a:t>
            </a:r>
          </a:p>
          <a:p>
            <a:r>
              <a:rPr lang="en-US" dirty="0"/>
              <a:t>Box’s</a:t>
            </a:r>
            <a:r>
              <a:rPr lang="en-US" dirty="0">
                <a:solidFill>
                  <a:schemeClr val="tx2"/>
                </a:solidFill>
              </a:rPr>
              <a:t> </a:t>
            </a:r>
            <a:r>
              <a:rPr lang="en-US" dirty="0"/>
              <a:t>test should be inspected, especially when group sizes differ </a:t>
            </a:r>
          </a:p>
          <a:p>
            <a:r>
              <a:rPr lang="en-US" dirty="0"/>
              <a:t>Should be non-significant when the matrices are similar</a:t>
            </a:r>
          </a:p>
          <a:p>
            <a:r>
              <a:rPr lang="en-US" dirty="0"/>
              <a:t>If </a:t>
            </a:r>
            <a:r>
              <a:rPr lang="en-US" dirty="0">
                <a:solidFill>
                  <a:schemeClr val="tx2"/>
                </a:solidFill>
              </a:rPr>
              <a:t>Box’s test</a:t>
            </a:r>
            <a:r>
              <a:rPr lang="en-US" dirty="0"/>
              <a:t> yields a significant value this means that the </a:t>
            </a:r>
            <a:r>
              <a:rPr lang="en-US" dirty="0" err="1"/>
              <a:t>covariances</a:t>
            </a:r>
            <a:r>
              <a:rPr lang="en-US" dirty="0"/>
              <a:t> are not similar, which violates one of the assumptions on which MANOVA is built. </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9859" y="2328219"/>
            <a:ext cx="2643946" cy="3778909"/>
          </a:xfrm>
          <a:prstGeom prst="rect">
            <a:avLst/>
          </a:prstGeom>
        </p:spPr>
      </p:pic>
    </p:spTree>
    <p:extLst>
      <p:ext uri="{BB962C8B-B14F-4D97-AF65-F5344CB8AC3E}">
        <p14:creationId xmlns:p14="http://schemas.microsoft.com/office/powerpoint/2010/main" val="1568519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Assumption Testing - Linearity</a:t>
            </a:r>
          </a:p>
        </p:txBody>
      </p:sp>
      <p:sp>
        <p:nvSpPr>
          <p:cNvPr id="3" name="Content Placeholder 2"/>
          <p:cNvSpPr>
            <a:spLocks noGrp="1"/>
          </p:cNvSpPr>
          <p:nvPr>
            <p:ph idx="1"/>
          </p:nvPr>
        </p:nvSpPr>
        <p:spPr>
          <a:xfrm>
            <a:off x="457200" y="1600200"/>
            <a:ext cx="4065373" cy="4876800"/>
          </a:xfrm>
        </p:spPr>
        <p:txBody>
          <a:bodyPr>
            <a:normAutofit lnSpcReduction="10000"/>
          </a:bodyPr>
          <a:lstStyle/>
          <a:p>
            <a:pPr marL="0" indent="0">
              <a:buNone/>
            </a:pPr>
            <a:r>
              <a:rPr lang="en-US" b="1" dirty="0"/>
              <a:t>Linearity: </a:t>
            </a:r>
            <a:r>
              <a:rPr lang="en-US" sz="2600" dirty="0"/>
              <a:t>Straight line relationship between each pair of </a:t>
            </a:r>
            <a:r>
              <a:rPr lang="en-US" sz="2600" u="sng" dirty="0"/>
              <a:t>dependent</a:t>
            </a:r>
            <a:r>
              <a:rPr lang="en-US" sz="2600" dirty="0"/>
              <a:t> variables?</a:t>
            </a:r>
          </a:p>
          <a:p>
            <a:pPr marL="0" indent="0">
              <a:buNone/>
            </a:pPr>
            <a:r>
              <a:rPr lang="en-US" sz="2600" dirty="0"/>
              <a:t>Generate scatter plots between each pair of variables, separately for our groups  (Male &amp; Female)</a:t>
            </a:r>
          </a:p>
          <a:p>
            <a:pPr marL="0" indent="0">
              <a:buNone/>
            </a:pPr>
            <a:r>
              <a:rPr lang="en-US" sz="2800" dirty="0"/>
              <a:t>Graphs</a:t>
            </a:r>
            <a:r>
              <a:rPr lang="en-US" sz="2800" dirty="0">
                <a:latin typeface="Lucida Grande"/>
                <a:ea typeface="Lucida Grande"/>
                <a:cs typeface="Lucida Grande"/>
              </a:rPr>
              <a:t>↵ </a:t>
            </a:r>
            <a:r>
              <a:rPr lang="en-US" sz="2800" dirty="0"/>
              <a:t>Legacy Dialogs</a:t>
            </a:r>
            <a:r>
              <a:rPr lang="en-US" sz="2800" dirty="0">
                <a:latin typeface="Lucida Grande"/>
                <a:ea typeface="Lucida Grande"/>
                <a:cs typeface="Lucida Grande"/>
              </a:rPr>
              <a:t>↵ </a:t>
            </a:r>
            <a:r>
              <a:rPr lang="en-US" sz="2800" dirty="0"/>
              <a:t>Scatter/Dot</a:t>
            </a:r>
            <a:r>
              <a:rPr lang="en-US" sz="2800" dirty="0">
                <a:latin typeface="Lucida Grande"/>
                <a:ea typeface="Lucida Grande"/>
                <a:cs typeface="Lucida Grande"/>
              </a:rPr>
              <a:t>↵</a:t>
            </a:r>
          </a:p>
          <a:p>
            <a:pPr marL="0" indent="0">
              <a:buNone/>
            </a:pPr>
            <a:r>
              <a:rPr lang="en-US" sz="2400" dirty="0">
                <a:latin typeface="Lucida Grande"/>
                <a:ea typeface="Lucida Grande"/>
                <a:cs typeface="Lucida Grande"/>
              </a:rPr>
              <a:t>Matrix Scatter↵ </a:t>
            </a:r>
            <a:endParaRPr lang="en-US" sz="2400" dirty="0"/>
          </a:p>
          <a:p>
            <a:pPr marL="0" indent="0">
              <a:buNone/>
            </a:pPr>
            <a:endParaRPr lang="en-US" sz="2600" dirty="0"/>
          </a:p>
        </p:txBody>
      </p:sp>
      <p:pic>
        <p:nvPicPr>
          <p:cNvPr id="4" name="Content Placeholder 3"/>
          <p:cNvPicPr>
            <a:picLocks noChangeAspect="1"/>
          </p:cNvPicPr>
          <p:nvPr/>
        </p:nvPicPr>
        <p:blipFill rotWithShape="1">
          <a:blip r:embed="rId2"/>
          <a:srcRect l="23325" t="-3094" r="28143" b="230"/>
          <a:stretch/>
        </p:blipFill>
        <p:spPr>
          <a:xfrm rot="16200000">
            <a:off x="5063936" y="1249816"/>
            <a:ext cx="3022271" cy="5137858"/>
          </a:xfrm>
          <a:prstGeom prst="rect">
            <a:avLst/>
          </a:prstGeom>
        </p:spPr>
      </p:pic>
    </p:spTree>
    <p:extLst>
      <p:ext uri="{BB962C8B-B14F-4D97-AF65-F5344CB8AC3E}">
        <p14:creationId xmlns:p14="http://schemas.microsoft.com/office/powerpoint/2010/main" val="242404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Assumption Testing – </a:t>
            </a:r>
            <a:br>
              <a:rPr lang="en-US" dirty="0"/>
            </a:br>
            <a:r>
              <a:rPr lang="en-US" dirty="0"/>
              <a:t>Absence of </a:t>
            </a:r>
            <a:r>
              <a:rPr lang="en-US" dirty="0" err="1"/>
              <a:t>Multicollinearity</a:t>
            </a:r>
            <a:endParaRPr lang="en-US" dirty="0"/>
          </a:p>
        </p:txBody>
      </p:sp>
      <p:sp>
        <p:nvSpPr>
          <p:cNvPr id="3" name="Content Placeholder 2"/>
          <p:cNvSpPr>
            <a:spLocks noGrp="1"/>
          </p:cNvSpPr>
          <p:nvPr>
            <p:ph idx="1"/>
          </p:nvPr>
        </p:nvSpPr>
        <p:spPr/>
        <p:txBody>
          <a:bodyPr>
            <a:normAutofit/>
          </a:bodyPr>
          <a:lstStyle/>
          <a:p>
            <a:pPr marL="0" indent="0">
              <a:buNone/>
            </a:pPr>
            <a:endParaRPr lang="en-US" sz="2600" b="1" dirty="0"/>
          </a:p>
          <a:p>
            <a:pPr marL="0" indent="0">
              <a:buNone/>
            </a:pPr>
            <a:r>
              <a:rPr lang="en-IE" dirty="0"/>
              <a:t>Another condition that should be examined is the potential for </a:t>
            </a:r>
            <a:r>
              <a:rPr lang="en-IE" dirty="0">
                <a:solidFill>
                  <a:schemeClr val="tx2"/>
                </a:solidFill>
              </a:rPr>
              <a:t>multicollinearity</a:t>
            </a:r>
            <a:r>
              <a:rPr lang="en-IE" dirty="0"/>
              <a:t> among the dependent variables. Multicollinearity can affect both results and the validity of interpretation of results.</a:t>
            </a:r>
          </a:p>
          <a:p>
            <a:pPr marL="0" indent="0">
              <a:buNone/>
            </a:pPr>
            <a:r>
              <a:rPr lang="en-US" sz="2600" dirty="0"/>
              <a:t>Multicollinearity: When one variable is a combination of the other variables</a:t>
            </a:r>
          </a:p>
          <a:p>
            <a:pPr marL="0" indent="0">
              <a:buNone/>
            </a:pPr>
            <a:r>
              <a:rPr lang="en-US" sz="2600" dirty="0"/>
              <a:t>Check strength of correlations:</a:t>
            </a:r>
          </a:p>
          <a:p>
            <a:pPr marL="274320" lvl="1" indent="0">
              <a:buNone/>
            </a:pPr>
            <a:r>
              <a:rPr lang="en-IE" dirty="0"/>
              <a:t>If the correlations were high (say 0.60 or above, we would consider either making a composite variable (in which the highly correlated variables were summed or averaged) or eliminating one of the variables.</a:t>
            </a:r>
          </a:p>
          <a:p>
            <a:pPr marL="0" indent="0">
              <a:buNone/>
            </a:pPr>
            <a:endParaRPr lang="en-US" sz="2600" dirty="0"/>
          </a:p>
          <a:p>
            <a:pPr marL="0" indent="0">
              <a:buNone/>
            </a:pPr>
            <a:endParaRPr lang="en-US" sz="2600" dirty="0"/>
          </a:p>
          <a:p>
            <a:pPr marL="0" indent="0">
              <a:buNone/>
            </a:pPr>
            <a:endParaRPr lang="en-US" sz="2600" b="1" dirty="0"/>
          </a:p>
          <a:p>
            <a:pPr marL="0" indent="0">
              <a:buNone/>
            </a:pPr>
            <a:endParaRPr lang="en-US" sz="2600" dirty="0"/>
          </a:p>
        </p:txBody>
      </p:sp>
    </p:spTree>
    <p:extLst>
      <p:ext uri="{BB962C8B-B14F-4D97-AF65-F5344CB8AC3E}">
        <p14:creationId xmlns:p14="http://schemas.microsoft.com/office/powerpoint/2010/main" val="3757672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research question</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Example: Are males better adjusted than females in terms of their positive </a:t>
            </a:r>
            <a:r>
              <a:rPr lang="en-US" u="sng" dirty="0"/>
              <a:t>and</a:t>
            </a:r>
            <a:r>
              <a:rPr lang="en-US" dirty="0"/>
              <a:t> negative mood states </a:t>
            </a:r>
            <a:r>
              <a:rPr lang="en-US" u="sng" dirty="0"/>
              <a:t>and</a:t>
            </a:r>
            <a:r>
              <a:rPr lang="en-US" dirty="0"/>
              <a:t> levels of perceived stress?</a:t>
            </a:r>
          </a:p>
          <a:p>
            <a:pPr marL="0" indent="0">
              <a:buNone/>
            </a:pPr>
            <a:endParaRPr lang="en-US" dirty="0"/>
          </a:p>
          <a:p>
            <a:pPr marL="0" indent="0">
              <a:buNone/>
            </a:pPr>
            <a:r>
              <a:rPr lang="en-US" dirty="0"/>
              <a:t>Note: Two or more continuous dependent variables that are related.</a:t>
            </a:r>
          </a:p>
          <a:p>
            <a:pPr marL="0" indent="0">
              <a:buNone/>
            </a:pPr>
            <a:endParaRPr lang="en-US" dirty="0"/>
          </a:p>
          <a:p>
            <a:pPr marL="0" indent="0">
              <a:buNone/>
            </a:pPr>
            <a:r>
              <a:rPr lang="en-US" dirty="0"/>
              <a:t>MANOVA tests the null hypothesis that that the population means on a set of dependent variables do not vary across different levels of a factor or grouping variable</a:t>
            </a:r>
          </a:p>
        </p:txBody>
      </p:sp>
      <p:sp>
        <p:nvSpPr>
          <p:cNvPr id="4" name="TextBox 3"/>
          <p:cNvSpPr txBox="1"/>
          <p:nvPr/>
        </p:nvSpPr>
        <p:spPr>
          <a:xfrm>
            <a:off x="457200" y="1600200"/>
            <a:ext cx="6746790" cy="369332"/>
          </a:xfrm>
          <a:prstGeom prst="rect">
            <a:avLst/>
          </a:prstGeom>
          <a:noFill/>
          <a:ln w="6350">
            <a:solidFill>
              <a:schemeClr val="tx2"/>
            </a:solidFill>
          </a:ln>
        </p:spPr>
        <p:txBody>
          <a:bodyPr wrap="square" rtlCol="0">
            <a:spAutoFit/>
          </a:bodyPr>
          <a:lstStyle/>
          <a:p>
            <a:r>
              <a:rPr lang="en-US" dirty="0"/>
              <a:t>See </a:t>
            </a:r>
            <a:r>
              <a:rPr lang="en-US" dirty="0">
                <a:solidFill>
                  <a:schemeClr val="tx2"/>
                </a:solidFill>
              </a:rPr>
              <a:t>survey5ED.sav</a:t>
            </a:r>
            <a:r>
              <a:rPr lang="en-US" dirty="0"/>
              <a:t> data file</a:t>
            </a:r>
          </a:p>
        </p:txBody>
      </p:sp>
    </p:spTree>
    <p:extLst>
      <p:ext uri="{BB962C8B-B14F-4D97-AF65-F5344CB8AC3E}">
        <p14:creationId xmlns:p14="http://schemas.microsoft.com/office/powerpoint/2010/main" val="1065124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Scatter plots</a:t>
            </a:r>
          </a:p>
        </p:txBody>
      </p:sp>
      <p:pic>
        <p:nvPicPr>
          <p:cNvPr id="4" name="Content Placeholder 3"/>
          <p:cNvPicPr>
            <a:picLocks noGrp="1" noChangeAspect="1"/>
          </p:cNvPicPr>
          <p:nvPr>
            <p:ph idx="1"/>
          </p:nvPr>
        </p:nvPicPr>
        <p:blipFill rotWithShape="1">
          <a:blip r:embed="rId2"/>
          <a:srcRect l="23325" t="-3094" r="28143" b="230"/>
          <a:stretch/>
        </p:blipFill>
        <p:spPr>
          <a:xfrm rot="16200000">
            <a:off x="2031433" y="422733"/>
            <a:ext cx="4497814" cy="7646280"/>
          </a:xfrm>
        </p:spPr>
      </p:pic>
    </p:spTree>
    <p:extLst>
      <p:ext uri="{BB962C8B-B14F-4D97-AF65-F5344CB8AC3E}">
        <p14:creationId xmlns:p14="http://schemas.microsoft.com/office/powerpoint/2010/main" val="25491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MANOVA</a:t>
            </a:r>
          </a:p>
        </p:txBody>
      </p:sp>
      <p:sp>
        <p:nvSpPr>
          <p:cNvPr id="3" name="Content Placeholder 2"/>
          <p:cNvSpPr>
            <a:spLocks noGrp="1"/>
          </p:cNvSpPr>
          <p:nvPr>
            <p:ph idx="1"/>
          </p:nvPr>
        </p:nvSpPr>
        <p:spPr/>
        <p:txBody>
          <a:bodyPr>
            <a:normAutofit fontScale="92500" lnSpcReduction="20000"/>
          </a:bodyPr>
          <a:lstStyle/>
          <a:p>
            <a:r>
              <a:rPr lang="en-US" dirty="0"/>
              <a:t>An extension of ANOVA when you have more than one dependent variable (You can also have several Independent variables)</a:t>
            </a:r>
          </a:p>
          <a:p>
            <a:r>
              <a:rPr lang="en-US" dirty="0"/>
              <a:t>Should be some sound conceptual reason for considering the dependent variables together </a:t>
            </a:r>
            <a:r>
              <a:rPr lang="en-IE" dirty="0"/>
              <a:t>and they should be correlated with one another at a low to moderate level. By including all outcome variables in the model MANOVA factors in the relationship between them</a:t>
            </a:r>
          </a:p>
          <a:p>
            <a:pPr lvl="1"/>
            <a:r>
              <a:rPr lang="en-IE" dirty="0"/>
              <a:t>If they are too highly correlated, there is a risk of multicollinearity. </a:t>
            </a:r>
          </a:p>
          <a:p>
            <a:pPr lvl="1"/>
            <a:r>
              <a:rPr lang="en-IE" dirty="0"/>
              <a:t>If they are uncorrelated, there is usually no reason to </a:t>
            </a:r>
            <a:r>
              <a:rPr lang="en-IE" dirty="0" err="1"/>
              <a:t>analyze</a:t>
            </a:r>
            <a:r>
              <a:rPr lang="en-IE" dirty="0"/>
              <a:t> them together.</a:t>
            </a:r>
            <a:endParaRPr lang="en-US" dirty="0"/>
          </a:p>
          <a:p>
            <a:r>
              <a:rPr lang="en-US" dirty="0"/>
              <a:t>MANOVA compares groups and tells you whether the mean differences between the groups on the combination of dependent variables are likely to have occurred by chance</a:t>
            </a:r>
          </a:p>
          <a:p>
            <a:r>
              <a:rPr lang="en-US" dirty="0"/>
              <a:t>MANOVA creates a summary dependent variable and performs an analysis of variance using this new combined dependent variable</a:t>
            </a:r>
          </a:p>
        </p:txBody>
      </p:sp>
    </p:spTree>
    <p:extLst>
      <p:ext uri="{BB962C8B-B14F-4D97-AF65-F5344CB8AC3E}">
        <p14:creationId xmlns:p14="http://schemas.microsoft.com/office/powerpoint/2010/main" val="26048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96114"/>
            <a:ext cx="8229600" cy="3284972"/>
          </a:xfrm>
        </p:spPr>
      </p:pic>
    </p:spTree>
    <p:extLst>
      <p:ext uri="{BB962C8B-B14F-4D97-AF65-F5344CB8AC3E}">
        <p14:creationId xmlns:p14="http://schemas.microsoft.com/office/powerpoint/2010/main" val="1440991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Following up the MANOVA</a:t>
            </a:r>
          </a:p>
        </p:txBody>
      </p:sp>
      <p:sp>
        <p:nvSpPr>
          <p:cNvPr id="3" name="Content Placeholder 2"/>
          <p:cNvSpPr>
            <a:spLocks noGrp="1"/>
          </p:cNvSpPr>
          <p:nvPr>
            <p:ph idx="1"/>
          </p:nvPr>
        </p:nvSpPr>
        <p:spPr/>
        <p:txBody>
          <a:bodyPr>
            <a:normAutofit lnSpcReduction="10000"/>
          </a:bodyPr>
          <a:lstStyle/>
          <a:p>
            <a:r>
              <a:rPr lang="en-IE" dirty="0"/>
              <a:t>Software will provide univariate Fs for the separate univariate ANOVAs for each dependent variable. Similar to repeated measures analysis, these ANOVA results are not usually examined unless the multivariate results (the MANOVA) are statistically significant.</a:t>
            </a:r>
          </a:p>
          <a:p>
            <a:r>
              <a:rPr lang="en-US" dirty="0"/>
              <a:t>The MANOVA may show that there are differences in the ‘means’ of the composite of the dependent variables due to the independent variable group (condition)</a:t>
            </a:r>
          </a:p>
          <a:p>
            <a:r>
              <a:rPr lang="en-US" dirty="0"/>
              <a:t>Thus univariate ANOVAs can be used to follow up the MANOVA (a different ANOVA for each dependent variable). </a:t>
            </a:r>
          </a:p>
          <a:p>
            <a:r>
              <a:rPr lang="en-US" dirty="0"/>
              <a:t>The results of these are listed in the table entitled </a:t>
            </a:r>
            <a:r>
              <a:rPr lang="en-US" dirty="0">
                <a:solidFill>
                  <a:schemeClr val="tx2"/>
                </a:solidFill>
              </a:rPr>
              <a:t>Tests of Between-Subjects Effects. </a:t>
            </a:r>
          </a:p>
          <a:p>
            <a:pPr marL="0" indent="0">
              <a:buNone/>
            </a:pPr>
            <a:endParaRPr lang="en-US" dirty="0"/>
          </a:p>
        </p:txBody>
      </p:sp>
    </p:spTree>
    <p:extLst>
      <p:ext uri="{BB962C8B-B14F-4D97-AF65-F5344CB8AC3E}">
        <p14:creationId xmlns:p14="http://schemas.microsoft.com/office/powerpoint/2010/main" val="1646368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of Between-Subjects Effects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061" y="1742467"/>
            <a:ext cx="6155738" cy="3435014"/>
          </a:xfrm>
        </p:spPr>
      </p:pic>
      <p:sp>
        <p:nvSpPr>
          <p:cNvPr id="5" name="TextBox 4"/>
          <p:cNvSpPr txBox="1"/>
          <p:nvPr/>
        </p:nvSpPr>
        <p:spPr>
          <a:xfrm>
            <a:off x="157315" y="1897637"/>
            <a:ext cx="2373745" cy="3139321"/>
          </a:xfrm>
          <a:prstGeom prst="rect">
            <a:avLst/>
          </a:prstGeom>
          <a:noFill/>
        </p:spPr>
        <p:txBody>
          <a:bodyPr wrap="square" rtlCol="0">
            <a:spAutoFit/>
          </a:bodyPr>
          <a:lstStyle/>
          <a:p>
            <a:r>
              <a:rPr lang="en-US" dirty="0"/>
              <a:t>ANOVAs can be used to follow up the MANOVA (a different ANOVA for each dependent variable). </a:t>
            </a:r>
          </a:p>
          <a:p>
            <a:r>
              <a:rPr lang="en-US" dirty="0"/>
              <a:t>The results of these are listed in the table entitled </a:t>
            </a:r>
            <a:r>
              <a:rPr lang="en-US" dirty="0">
                <a:solidFill>
                  <a:schemeClr val="tx2"/>
                </a:solidFill>
              </a:rPr>
              <a:t>Tests of Between-Subjects Effects. </a:t>
            </a:r>
          </a:p>
          <a:p>
            <a:endParaRPr lang="en-US" dirty="0"/>
          </a:p>
        </p:txBody>
      </p:sp>
      <p:sp>
        <p:nvSpPr>
          <p:cNvPr id="6" name="TextBox 5"/>
          <p:cNvSpPr txBox="1"/>
          <p:nvPr/>
        </p:nvSpPr>
        <p:spPr>
          <a:xfrm>
            <a:off x="5294671" y="5715599"/>
            <a:ext cx="4032819" cy="830997"/>
          </a:xfrm>
          <a:prstGeom prst="rect">
            <a:avLst/>
          </a:prstGeom>
          <a:noFill/>
        </p:spPr>
        <p:txBody>
          <a:bodyPr wrap="square" rtlCol="0">
            <a:spAutoFit/>
          </a:bodyPr>
          <a:lstStyle/>
          <a:p>
            <a:r>
              <a:rPr lang="en-US" sz="2400" dirty="0"/>
              <a:t>Apply </a:t>
            </a:r>
            <a:r>
              <a:rPr lang="en-US" sz="2400" dirty="0" err="1"/>
              <a:t>Bonferroni</a:t>
            </a:r>
            <a:r>
              <a:rPr lang="en-US" sz="2400" dirty="0"/>
              <a:t> adjustment!</a:t>
            </a:r>
          </a:p>
        </p:txBody>
      </p:sp>
    </p:spTree>
    <p:extLst>
      <p:ext uri="{BB962C8B-B14F-4D97-AF65-F5344CB8AC3E}">
        <p14:creationId xmlns:p14="http://schemas.microsoft.com/office/powerpoint/2010/main" val="141200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5-03-11 at 22.01.11.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1453" t="35344" r="23196" b="17888"/>
          <a:stretch/>
        </p:blipFill>
        <p:spPr>
          <a:xfrm>
            <a:off x="673413" y="1544381"/>
            <a:ext cx="7850809" cy="4145944"/>
          </a:xfrm>
        </p:spPr>
      </p:pic>
    </p:spTree>
    <p:extLst>
      <p:ext uri="{BB962C8B-B14F-4D97-AF65-F5344CB8AC3E}">
        <p14:creationId xmlns:p14="http://schemas.microsoft.com/office/powerpoint/2010/main" val="2311485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MANOVA </a:t>
            </a:r>
            <a:br>
              <a:rPr lang="en-US" dirty="0"/>
            </a:br>
            <a:r>
              <a:rPr lang="en-US" sz="3200" dirty="0"/>
              <a:t>Example No.2</a:t>
            </a:r>
          </a:p>
        </p:txBody>
      </p:sp>
      <p:sp>
        <p:nvSpPr>
          <p:cNvPr id="3" name="Content Placeholder 2"/>
          <p:cNvSpPr>
            <a:spLocks noGrp="1"/>
          </p:cNvSpPr>
          <p:nvPr>
            <p:ph idx="1"/>
          </p:nvPr>
        </p:nvSpPr>
        <p:spPr>
          <a:xfrm>
            <a:off x="457200" y="2656702"/>
            <a:ext cx="8229600" cy="3820297"/>
          </a:xfrm>
        </p:spPr>
        <p:txBody>
          <a:bodyPr>
            <a:normAutofit fontScale="85000" lnSpcReduction="20000"/>
          </a:bodyPr>
          <a:lstStyle/>
          <a:p>
            <a:pPr marL="0" indent="0">
              <a:buNone/>
            </a:pPr>
            <a:r>
              <a:rPr lang="en-US" dirty="0"/>
              <a:t>A study looked at whether low-level exposure to certain pesticides brought about neuropsychological impairment. The study involved two groups:</a:t>
            </a:r>
          </a:p>
          <a:p>
            <a:pPr lvl="0"/>
            <a:r>
              <a:rPr lang="en-US" dirty="0"/>
              <a:t>127 farmers who had been exposed to the pesticides.</a:t>
            </a:r>
          </a:p>
          <a:p>
            <a:pPr lvl="0"/>
            <a:r>
              <a:rPr lang="en-US" dirty="0"/>
              <a:t>78 individuals in a control group who had not been exposed to the pesticides.</a:t>
            </a:r>
          </a:p>
          <a:p>
            <a:pPr marL="0" indent="0">
              <a:buNone/>
            </a:pPr>
            <a:r>
              <a:rPr lang="en-US" dirty="0"/>
              <a:t>The dependent variables that we will look at are scores on three subtests designed to measure working memory</a:t>
            </a:r>
          </a:p>
          <a:p>
            <a:pPr marL="731520" lvl="1" indent="-457200">
              <a:buFont typeface="+mj-lt"/>
              <a:buAutoNum type="arabicPeriod"/>
            </a:pPr>
            <a:r>
              <a:rPr lang="en-US" dirty="0"/>
              <a:t>The arithmetic test</a:t>
            </a:r>
          </a:p>
          <a:p>
            <a:pPr marL="731520" lvl="1" indent="-457200">
              <a:buFont typeface="+mj-lt"/>
              <a:buAutoNum type="arabicPeriod"/>
            </a:pPr>
            <a:r>
              <a:rPr lang="en-US" dirty="0"/>
              <a:t>The digit span test</a:t>
            </a:r>
          </a:p>
          <a:p>
            <a:pPr marL="731520" lvl="1" indent="-457200">
              <a:buFont typeface="+mj-lt"/>
              <a:buAutoNum type="arabicPeriod"/>
            </a:pPr>
            <a:r>
              <a:rPr lang="en-US" dirty="0"/>
              <a:t>The letter/number substitution test</a:t>
            </a:r>
          </a:p>
          <a:p>
            <a:pPr marL="0" indent="0">
              <a:buNone/>
            </a:pPr>
            <a:r>
              <a:rPr lang="en-US" dirty="0"/>
              <a:t>The hypothesis we shall be testing is that there will be a difference between the groups in terms of their working memory. </a:t>
            </a:r>
          </a:p>
        </p:txBody>
      </p:sp>
      <p:sp>
        <p:nvSpPr>
          <p:cNvPr id="4" name="TextBox 3"/>
          <p:cNvSpPr txBox="1"/>
          <p:nvPr/>
        </p:nvSpPr>
        <p:spPr>
          <a:xfrm>
            <a:off x="457200" y="1905685"/>
            <a:ext cx="6746790" cy="369332"/>
          </a:xfrm>
          <a:prstGeom prst="rect">
            <a:avLst/>
          </a:prstGeom>
          <a:noFill/>
          <a:ln w="6350">
            <a:solidFill>
              <a:schemeClr val="tx1"/>
            </a:solidFill>
          </a:ln>
        </p:spPr>
        <p:txBody>
          <a:bodyPr wrap="square" rtlCol="0">
            <a:spAutoFit/>
          </a:bodyPr>
          <a:lstStyle/>
          <a:p>
            <a:r>
              <a:rPr lang="en-US" dirty="0"/>
              <a:t>See </a:t>
            </a:r>
            <a:r>
              <a:rPr lang="en-US" dirty="0" err="1">
                <a:solidFill>
                  <a:schemeClr val="tx2"/>
                </a:solidFill>
              </a:rPr>
              <a:t>Pesticides_working</a:t>
            </a:r>
            <a:r>
              <a:rPr lang="en-US" dirty="0">
                <a:solidFill>
                  <a:schemeClr val="tx2"/>
                </a:solidFill>
              </a:rPr>
              <a:t> </a:t>
            </a:r>
            <a:r>
              <a:rPr lang="en-US" dirty="0" err="1">
                <a:solidFill>
                  <a:schemeClr val="tx2"/>
                </a:solidFill>
              </a:rPr>
              <a:t>memory.sav</a:t>
            </a:r>
            <a:r>
              <a:rPr lang="en-US" dirty="0">
                <a:solidFill>
                  <a:schemeClr val="tx2"/>
                </a:solidFill>
              </a:rPr>
              <a:t> </a:t>
            </a:r>
            <a:r>
              <a:rPr lang="en-US" dirty="0"/>
              <a:t>data file</a:t>
            </a:r>
          </a:p>
        </p:txBody>
      </p:sp>
    </p:spTree>
    <p:extLst>
      <p:ext uri="{BB962C8B-B14F-4D97-AF65-F5344CB8AC3E}">
        <p14:creationId xmlns:p14="http://schemas.microsoft.com/office/powerpoint/2010/main" val="149799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MANOVA</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475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MANOVA</a:t>
            </a:r>
          </a:p>
        </p:txBody>
      </p:sp>
      <p:sp>
        <p:nvSpPr>
          <p:cNvPr id="3" name="Content Placeholder 2"/>
          <p:cNvSpPr>
            <a:spLocks noGrp="1"/>
          </p:cNvSpPr>
          <p:nvPr>
            <p:ph idx="1"/>
          </p:nvPr>
        </p:nvSpPr>
        <p:spPr/>
        <p:txBody>
          <a:bodyPr>
            <a:normAutofit lnSpcReduction="10000"/>
          </a:bodyPr>
          <a:lstStyle/>
          <a:p>
            <a:r>
              <a:rPr lang="en-US" dirty="0"/>
              <a:t>MANOVA is not appropriate if all of your dependent variables are highly </a:t>
            </a:r>
            <a:r>
              <a:rPr lang="en-US" dirty="0" err="1"/>
              <a:t>intercorrelated</a:t>
            </a:r>
            <a:r>
              <a:rPr lang="en-US" dirty="0"/>
              <a:t>. It may be better in these circumstances to combine the dependent variables to give a total score which is then </a:t>
            </a:r>
            <a:r>
              <a:rPr lang="en-US" dirty="0" err="1"/>
              <a:t>analysed</a:t>
            </a:r>
            <a:r>
              <a:rPr lang="en-US" dirty="0"/>
              <a:t> using ANOVA</a:t>
            </a:r>
          </a:p>
          <a:p>
            <a:r>
              <a:rPr lang="en-US" dirty="0"/>
              <a:t>Consideration has to be given to what is to be gained by using MANOVA. For example, where the dependent variables are highly correlated and have a single underlying dimension, the scores on the dependent variables could be totaled and used as the score variable (i.e. the dependent variable) in ANOVA instead. </a:t>
            </a:r>
          </a:p>
          <a:p>
            <a:r>
              <a:rPr lang="en-US" dirty="0"/>
              <a:t>This may yield a slightly more powerful test but only in these circumstances where the dependent variables correlate substantially.</a:t>
            </a:r>
          </a:p>
          <a:p>
            <a:endParaRPr lang="en-US" dirty="0"/>
          </a:p>
        </p:txBody>
      </p:sp>
    </p:spTree>
    <p:extLst>
      <p:ext uri="{BB962C8B-B14F-4D97-AF65-F5344CB8AC3E}">
        <p14:creationId xmlns:p14="http://schemas.microsoft.com/office/powerpoint/2010/main" val="99827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MANOVA</a:t>
            </a:r>
          </a:p>
        </p:txBody>
      </p:sp>
      <p:sp>
        <p:nvSpPr>
          <p:cNvPr id="3" name="Content Placeholder 2"/>
          <p:cNvSpPr>
            <a:spLocks noGrp="1"/>
          </p:cNvSpPr>
          <p:nvPr>
            <p:ph idx="1"/>
          </p:nvPr>
        </p:nvSpPr>
        <p:spPr/>
        <p:txBody>
          <a:bodyPr/>
          <a:lstStyle/>
          <a:p>
            <a:r>
              <a:rPr lang="en-US" dirty="0"/>
              <a:t>If MANOVA is significant, then this indicates that the groups in the study differ in terms of a combination(s) of the dependent variables. this leaves the researcher to examine the data in more detail by doing ANOVAs on the individual dependent variables.</a:t>
            </a:r>
          </a:p>
          <a:p>
            <a:endParaRPr lang="en-US" dirty="0"/>
          </a:p>
        </p:txBody>
      </p:sp>
    </p:spTree>
    <p:extLst>
      <p:ext uri="{BB962C8B-B14F-4D97-AF65-F5344CB8AC3E}">
        <p14:creationId xmlns:p14="http://schemas.microsoft.com/office/powerpoint/2010/main" val="71542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research question</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Example: Are males better adjusted than females in terms of their positive and negative mood states </a:t>
            </a:r>
            <a:r>
              <a:rPr lang="en-US" u="sng" dirty="0"/>
              <a:t>and</a:t>
            </a:r>
            <a:r>
              <a:rPr lang="en-US" dirty="0"/>
              <a:t> levels of perceived stress?</a:t>
            </a:r>
          </a:p>
          <a:p>
            <a:pPr marL="0" indent="0">
              <a:buNone/>
            </a:pPr>
            <a:endParaRPr lang="en-US" dirty="0"/>
          </a:p>
          <a:p>
            <a:pPr marL="0" indent="0">
              <a:buNone/>
            </a:pPr>
            <a:r>
              <a:rPr lang="en-US" dirty="0"/>
              <a:t>Note: Two or more continuous dependent variables that are related.</a:t>
            </a:r>
          </a:p>
          <a:p>
            <a:pPr marL="0" indent="0">
              <a:buNone/>
            </a:pPr>
            <a:endParaRPr lang="en-US" dirty="0"/>
          </a:p>
          <a:p>
            <a:pPr marL="0" indent="0">
              <a:buNone/>
            </a:pPr>
            <a:r>
              <a:rPr lang="en-US" dirty="0"/>
              <a:t>MANOVA tests the null hypothesis that that the population means on a set of dependent variables do not vary across different levels of a factor or grouping variable</a:t>
            </a:r>
          </a:p>
        </p:txBody>
      </p:sp>
    </p:spTree>
    <p:extLst>
      <p:ext uri="{BB962C8B-B14F-4D97-AF65-F5344CB8AC3E}">
        <p14:creationId xmlns:p14="http://schemas.microsoft.com/office/powerpoint/2010/main" val="372520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DC9F7DD4-BC0D-4BAC-845C-E35F54C5F69A}" type="slidenum">
              <a:rPr lang="en-US"/>
              <a:pPr/>
              <a:t>6</a:t>
            </a:fld>
            <a:endParaRPr lang="en-US"/>
          </a:p>
        </p:txBody>
      </p:sp>
      <p:sp>
        <p:nvSpPr>
          <p:cNvPr id="36866" name="Rectangle 2"/>
          <p:cNvSpPr>
            <a:spLocks noGrp="1" noChangeArrowheads="1"/>
          </p:cNvSpPr>
          <p:nvPr>
            <p:ph type="title"/>
          </p:nvPr>
        </p:nvSpPr>
        <p:spPr/>
        <p:txBody>
          <a:bodyPr/>
          <a:lstStyle/>
          <a:p>
            <a:r>
              <a:rPr lang="en-GB" dirty="0"/>
              <a:t>MANOVA vs Multiple ANOVAs</a:t>
            </a:r>
            <a:endParaRPr lang="en-US" dirty="0"/>
          </a:p>
        </p:txBody>
      </p:sp>
      <p:sp>
        <p:nvSpPr>
          <p:cNvPr id="36867" name="Rectangle 3"/>
          <p:cNvSpPr>
            <a:spLocks noGrp="1" noChangeArrowheads="1"/>
          </p:cNvSpPr>
          <p:nvPr>
            <p:ph type="body" idx="1"/>
          </p:nvPr>
        </p:nvSpPr>
        <p:spPr>
          <a:xfrm>
            <a:off x="310055" y="1846283"/>
            <a:ext cx="8229600" cy="4876800"/>
          </a:xfrm>
        </p:spPr>
        <p:txBody>
          <a:bodyPr>
            <a:normAutofit/>
          </a:bodyPr>
          <a:lstStyle/>
          <a:p>
            <a:pPr marL="731520" lvl="1" indent="-457200">
              <a:lnSpc>
                <a:spcPct val="90000"/>
              </a:lnSpc>
              <a:buFont typeface="+mj-lt"/>
              <a:buAutoNum type="arabicPeriod"/>
            </a:pPr>
            <a:r>
              <a:rPr lang="en-GB" sz="2800" dirty="0"/>
              <a:t>MANOVA controls family-wise error rate </a:t>
            </a:r>
            <a:br>
              <a:rPr lang="en-GB" sz="2800" dirty="0"/>
            </a:br>
            <a:r>
              <a:rPr lang="en-GB" sz="2800" dirty="0"/>
              <a:t>(Type I error)</a:t>
            </a:r>
            <a:br>
              <a:rPr lang="en-GB" sz="2800" dirty="0"/>
            </a:br>
            <a:endParaRPr lang="en-GB" sz="2800" dirty="0"/>
          </a:p>
          <a:p>
            <a:pPr marL="731520" lvl="1" indent="-457200">
              <a:lnSpc>
                <a:spcPct val="90000"/>
              </a:lnSpc>
              <a:buFont typeface="+mj-lt"/>
              <a:buAutoNum type="arabicPeriod"/>
            </a:pPr>
            <a:r>
              <a:rPr lang="en-GB" sz="2800" dirty="0"/>
              <a:t>MANOVA takes account of relationships between DVs – </a:t>
            </a:r>
          </a:p>
          <a:p>
            <a:pPr lvl="3">
              <a:lnSpc>
                <a:spcPct val="90000"/>
              </a:lnSpc>
            </a:pPr>
            <a:r>
              <a:rPr lang="en-GB" sz="2000" dirty="0"/>
              <a:t>MANOVA takes account of the correlations between the dependent variables</a:t>
            </a:r>
          </a:p>
          <a:p>
            <a:pPr lvl="3">
              <a:lnSpc>
                <a:spcPct val="90000"/>
              </a:lnSpc>
            </a:pPr>
            <a:r>
              <a:rPr lang="en-GB" sz="2000" dirty="0"/>
              <a:t>Multiple ANOVAs will ignore the relationship between the dependent variables</a:t>
            </a:r>
          </a:p>
          <a:p>
            <a:pPr lvl="3">
              <a:lnSpc>
                <a:spcPct val="90000"/>
              </a:lnSpc>
            </a:pPr>
            <a:r>
              <a:rPr lang="en-GB" sz="2000" dirty="0"/>
              <a:t>Thus MANOVA can detect whether groups differ along a combination of dimensions</a:t>
            </a:r>
          </a:p>
        </p:txBody>
      </p:sp>
    </p:spTree>
    <p:extLst>
      <p:ext uri="{BB962C8B-B14F-4D97-AF65-F5344CB8AC3E}">
        <p14:creationId xmlns:p14="http://schemas.microsoft.com/office/powerpoint/2010/main" val="148271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7958"/>
            <a:ext cx="857224" cy="365125"/>
          </a:xfrm>
          <a:prstGeom prst="rect">
            <a:avLst/>
          </a:prstGeom>
        </p:spPr>
        <p:txBody>
          <a:bodyPr/>
          <a:lstStyle/>
          <a:p>
            <a:r>
              <a:rPr lang="en-US"/>
              <a:t>Slide </a:t>
            </a:r>
            <a:fld id="{C800F93E-7C76-4E97-897B-304B659D76A3}" type="slidenum">
              <a:rPr lang="en-US"/>
              <a:pPr/>
              <a:t>7</a:t>
            </a:fld>
            <a:endParaRPr lang="en-US"/>
          </a:p>
        </p:txBody>
      </p:sp>
      <p:sp>
        <p:nvSpPr>
          <p:cNvPr id="121858" name="Rectangle 2"/>
          <p:cNvSpPr>
            <a:spLocks noGrp="1" noChangeArrowheads="1"/>
          </p:cNvSpPr>
          <p:nvPr>
            <p:ph type="title"/>
          </p:nvPr>
        </p:nvSpPr>
        <p:spPr>
          <a:xfrm>
            <a:off x="550231" y="281986"/>
            <a:ext cx="8229600" cy="846228"/>
          </a:xfrm>
        </p:spPr>
        <p:txBody>
          <a:bodyPr/>
          <a:lstStyle/>
          <a:p>
            <a:r>
              <a:rPr lang="en-GB" sz="4000"/>
              <a:t>Theory behind MANOVA</a:t>
            </a:r>
            <a:endParaRPr lang="en-US" sz="4000" dirty="0"/>
          </a:p>
        </p:txBody>
      </p:sp>
      <p:sp>
        <p:nvSpPr>
          <p:cNvPr id="7" name="TextBox 6"/>
          <p:cNvSpPr txBox="1"/>
          <p:nvPr/>
        </p:nvSpPr>
        <p:spPr>
          <a:xfrm>
            <a:off x="550231" y="1728539"/>
            <a:ext cx="8122764" cy="4154984"/>
          </a:xfrm>
          <a:prstGeom prst="rect">
            <a:avLst/>
          </a:prstGeom>
          <a:noFill/>
        </p:spPr>
        <p:txBody>
          <a:bodyPr wrap="square" rtlCol="0">
            <a:spAutoFit/>
          </a:bodyPr>
          <a:lstStyle/>
          <a:p>
            <a:pPr marL="285750" indent="-285750">
              <a:buFont typeface="Arial" charset="0"/>
              <a:buChar char="•"/>
            </a:pPr>
            <a:r>
              <a:rPr lang="en-US" sz="2400" dirty="0"/>
              <a:t>In ANOVA we look at the ratio of systematic to unsystematic  variance.</a:t>
            </a:r>
          </a:p>
          <a:p>
            <a:pPr marL="285750" indent="-285750">
              <a:buFont typeface="Arial" charset="0"/>
              <a:buChar char="•"/>
            </a:pPr>
            <a:r>
              <a:rPr lang="en-US" sz="2400" dirty="0"/>
              <a:t>In MANOVA we look at the ratio of a matrix representing the systematic variance of all dependent variables to a matrix representing the unsystematic variance of all dependent variables</a:t>
            </a:r>
          </a:p>
          <a:p>
            <a:pPr marL="285750" indent="-285750">
              <a:buFont typeface="Arial" charset="0"/>
              <a:buChar char="•"/>
            </a:pPr>
            <a:r>
              <a:rPr lang="en-IE" sz="2400" dirty="0"/>
              <a:t>SSCP matrices are used in the same way as the simple sums of squares in univariate linear models to derive test statistics that are </a:t>
            </a:r>
            <a:r>
              <a:rPr lang="en-IE" sz="2400" dirty="0">
                <a:solidFill>
                  <a:schemeClr val="tx2"/>
                </a:solidFill>
              </a:rPr>
              <a:t>multivariate equivalents of the F-statistic </a:t>
            </a:r>
            <a:r>
              <a:rPr lang="en-IE" sz="2400" dirty="0"/>
              <a:t>(i.e., they represent the ratio of systematic to unsystematic variance in the model).</a:t>
            </a:r>
            <a:endParaRPr lang="en-US" sz="2400" dirty="0"/>
          </a:p>
        </p:txBody>
      </p:sp>
    </p:spTree>
    <p:extLst>
      <p:ext uri="{BB962C8B-B14F-4D97-AF65-F5344CB8AC3E}">
        <p14:creationId xmlns:p14="http://schemas.microsoft.com/office/powerpoint/2010/main" val="191449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FF17CC09-7A0D-004E-904C-EAE016A32CB8}"/>
              </a:ext>
            </a:extLst>
          </p:cNvPr>
          <p:cNvSpPr>
            <a:spLocks noGrp="1"/>
          </p:cNvSpPr>
          <p:nvPr>
            <p:ph type="title"/>
          </p:nvPr>
        </p:nvSpPr>
        <p:spPr/>
        <p:txBody>
          <a:bodyPr/>
          <a:lstStyle/>
          <a:p>
            <a:endParaRPr lang="en-US"/>
          </a:p>
        </p:txBody>
      </p:sp>
      <p:sp>
        <p:nvSpPr>
          <p:cNvPr id="27" name="Content Placeholder 26">
            <a:extLst>
              <a:ext uri="{FF2B5EF4-FFF2-40B4-BE49-F238E27FC236}">
                <a16:creationId xmlns:a16="http://schemas.microsoft.com/office/drawing/2014/main" id="{11139634-9DFE-A046-B75F-FB055DFFBA97}"/>
              </a:ext>
            </a:extLst>
          </p:cNvPr>
          <p:cNvSpPr>
            <a:spLocks noGrp="1"/>
          </p:cNvSpPr>
          <p:nvPr>
            <p:ph idx="1"/>
          </p:nvPr>
        </p:nvSpPr>
        <p:spPr/>
        <p:txBody>
          <a:bodyPr/>
          <a:lstStyle/>
          <a:p>
            <a:r>
              <a:rPr lang="en-US" dirty="0"/>
              <a:t>In Univariate ANOVA we calculated the F statistic by dividing the </a:t>
            </a:r>
            <a:r>
              <a:rPr lang="en-US" dirty="0" err="1"/>
              <a:t>SS</a:t>
            </a:r>
            <a:r>
              <a:rPr lang="en-US" baseline="-25000" dirty="0" err="1"/>
              <a:t>between</a:t>
            </a:r>
            <a:r>
              <a:rPr lang="en-US" dirty="0"/>
              <a:t> by the </a:t>
            </a:r>
            <a:r>
              <a:rPr lang="en-US" dirty="0" err="1"/>
              <a:t>SS</a:t>
            </a:r>
            <a:r>
              <a:rPr lang="en-US" baseline="-25000" dirty="0" err="1"/>
              <a:t>within</a:t>
            </a:r>
            <a:endParaRPr lang="en-US" baseline="-25000" dirty="0"/>
          </a:p>
          <a:p>
            <a:r>
              <a:rPr lang="en-US" dirty="0"/>
              <a:t>The approach in Multivariate ANOVA is analogous in that we divide two matrices in which the sums of squares and the cross products are represented.</a:t>
            </a:r>
          </a:p>
          <a:p>
            <a:r>
              <a:rPr lang="en-IE" dirty="0"/>
              <a:t>The </a:t>
            </a:r>
            <a:r>
              <a:rPr lang="en-IE" b="1" dirty="0"/>
              <a:t>Total SSCP </a:t>
            </a:r>
            <a:r>
              <a:rPr lang="en-IE" dirty="0"/>
              <a:t>matrix contains the total sums of squares for each outcome variable and the total cross-product between the outcome variables.</a:t>
            </a:r>
          </a:p>
          <a:p>
            <a:r>
              <a:rPr lang="en-IE" dirty="0"/>
              <a:t>It represents both the total amount of variation that exists within the outcome variables and the total co-dependence that exists between them.</a:t>
            </a:r>
            <a:endParaRPr lang="en-US" dirty="0"/>
          </a:p>
          <a:p>
            <a:endParaRPr lang="en-US" dirty="0"/>
          </a:p>
        </p:txBody>
      </p:sp>
      <p:pic>
        <p:nvPicPr>
          <p:cNvPr id="23" name="Picture 22">
            <a:extLst>
              <a:ext uri="{FF2B5EF4-FFF2-40B4-BE49-F238E27FC236}">
                <a16:creationId xmlns:a16="http://schemas.microsoft.com/office/drawing/2014/main" id="{97E87AD5-AAEC-8E42-9181-4EDE30D39FDD}"/>
              </a:ext>
            </a:extLst>
          </p:cNvPr>
          <p:cNvPicPr>
            <a:picLocks noChangeAspect="1"/>
          </p:cNvPicPr>
          <p:nvPr/>
        </p:nvPicPr>
        <p:blipFill>
          <a:blip r:embed="rId2"/>
          <a:stretch>
            <a:fillRect/>
          </a:stretch>
        </p:blipFill>
        <p:spPr>
          <a:xfrm>
            <a:off x="5129427" y="5681838"/>
            <a:ext cx="2252407" cy="1009412"/>
          </a:xfrm>
          <a:prstGeom prst="rect">
            <a:avLst/>
          </a:prstGeom>
          <a:ln>
            <a:solidFill>
              <a:schemeClr val="tx2"/>
            </a:solidFill>
          </a:ln>
        </p:spPr>
      </p:pic>
    </p:spTree>
    <p:extLst>
      <p:ext uri="{BB962C8B-B14F-4D97-AF65-F5344CB8AC3E}">
        <p14:creationId xmlns:p14="http://schemas.microsoft.com/office/powerpoint/2010/main" val="59782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A688-9B40-9743-AEB0-2DD2CCF7E5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7B91EA-9880-3940-B95A-B7D9962449A3}"/>
              </a:ext>
            </a:extLst>
          </p:cNvPr>
          <p:cNvSpPr>
            <a:spLocks noGrp="1"/>
          </p:cNvSpPr>
          <p:nvPr>
            <p:ph idx="1"/>
          </p:nvPr>
        </p:nvSpPr>
        <p:spPr/>
        <p:txBody>
          <a:bodyPr/>
          <a:lstStyle/>
          <a:p>
            <a:r>
              <a:rPr lang="en-IE" dirty="0"/>
              <a:t>The </a:t>
            </a:r>
            <a:r>
              <a:rPr lang="en-IE" b="1" dirty="0"/>
              <a:t>Total SSCP </a:t>
            </a:r>
            <a:r>
              <a:rPr lang="en-IE" dirty="0"/>
              <a:t>can be broken down into </a:t>
            </a:r>
            <a:r>
              <a:rPr lang="en-IE" b="1" dirty="0"/>
              <a:t>a Model SSCP </a:t>
            </a:r>
            <a:r>
              <a:rPr lang="en-IE" dirty="0"/>
              <a:t>and a </a:t>
            </a:r>
            <a:r>
              <a:rPr lang="en-IE" b="1" dirty="0"/>
              <a:t>Residual SSCP</a:t>
            </a:r>
          </a:p>
          <a:p>
            <a:r>
              <a:rPr lang="en-IE" dirty="0"/>
              <a:t>The univariate </a:t>
            </a:r>
            <a:r>
              <a:rPr lang="en-IE" i="1" dirty="0"/>
              <a:t>F</a:t>
            </a:r>
            <a:r>
              <a:rPr lang="en-IE" dirty="0"/>
              <a:t> is the ratio of </a:t>
            </a:r>
            <a:r>
              <a:rPr lang="en-IE" dirty="0">
                <a:solidFill>
                  <a:schemeClr val="tx2"/>
                </a:solidFill>
              </a:rPr>
              <a:t>systematic variance to unsystematic variance</a:t>
            </a:r>
            <a:r>
              <a:rPr lang="en-IE" dirty="0"/>
              <a:t> (i.e., it is a function of SS</a:t>
            </a:r>
            <a:r>
              <a:rPr lang="en-IE" baseline="-25000" dirty="0"/>
              <a:t>M</a:t>
            </a:r>
            <a:r>
              <a:rPr lang="en-IE" dirty="0"/>
              <a:t> divided by SS</a:t>
            </a:r>
            <a:r>
              <a:rPr lang="en-IE" baseline="-25000" dirty="0"/>
              <a:t>R</a:t>
            </a:r>
            <a:r>
              <a:rPr lang="en-IE" dirty="0"/>
              <a:t>) </a:t>
            </a:r>
          </a:p>
          <a:p>
            <a:r>
              <a:rPr lang="en-IE" dirty="0"/>
              <a:t>The conceptual multivariate equivalent is therefore to divide the </a:t>
            </a:r>
            <a:r>
              <a:rPr lang="en-IE" b="1" dirty="0"/>
              <a:t>Model SSCP </a:t>
            </a:r>
            <a:r>
              <a:rPr lang="en-IE" dirty="0"/>
              <a:t>matrix by the </a:t>
            </a:r>
            <a:r>
              <a:rPr lang="en-IE" b="1" dirty="0"/>
              <a:t>Residual SSCP </a:t>
            </a:r>
            <a:r>
              <a:rPr lang="en-IE" dirty="0"/>
              <a:t>matrix</a:t>
            </a:r>
          </a:p>
          <a:p>
            <a:pPr marL="0" indent="0">
              <a:buNone/>
            </a:pPr>
            <a:endParaRPr lang="en-IE" b="1" u="sng" dirty="0"/>
          </a:p>
          <a:p>
            <a:pPr marL="0" indent="0">
              <a:buNone/>
            </a:pPr>
            <a:r>
              <a:rPr lang="en-IE" b="1" dirty="0"/>
              <a:t>Model SSCP</a:t>
            </a:r>
          </a:p>
          <a:p>
            <a:pPr marL="0" indent="0">
              <a:buNone/>
            </a:pPr>
            <a:r>
              <a:rPr lang="en-IE" b="1" dirty="0"/>
              <a:t>Residual SSCP</a:t>
            </a:r>
            <a:endParaRPr lang="en-US" dirty="0"/>
          </a:p>
        </p:txBody>
      </p:sp>
      <p:pic>
        <p:nvPicPr>
          <p:cNvPr id="5" name="Picture 4">
            <a:extLst>
              <a:ext uri="{FF2B5EF4-FFF2-40B4-BE49-F238E27FC236}">
                <a16:creationId xmlns:a16="http://schemas.microsoft.com/office/drawing/2014/main" id="{20947A17-F749-D249-BCAF-0112E0F7B483}"/>
              </a:ext>
            </a:extLst>
          </p:cNvPr>
          <p:cNvPicPr>
            <a:picLocks noChangeAspect="1"/>
          </p:cNvPicPr>
          <p:nvPr/>
        </p:nvPicPr>
        <p:blipFill>
          <a:blip r:embed="rId2"/>
          <a:stretch>
            <a:fillRect/>
          </a:stretch>
        </p:blipFill>
        <p:spPr>
          <a:xfrm>
            <a:off x="3319160" y="4988067"/>
            <a:ext cx="1364203" cy="611365"/>
          </a:xfrm>
          <a:prstGeom prst="rect">
            <a:avLst/>
          </a:prstGeom>
        </p:spPr>
      </p:pic>
      <p:pic>
        <p:nvPicPr>
          <p:cNvPr id="7" name="Picture 6">
            <a:extLst>
              <a:ext uri="{FF2B5EF4-FFF2-40B4-BE49-F238E27FC236}">
                <a16:creationId xmlns:a16="http://schemas.microsoft.com/office/drawing/2014/main" id="{24DE21EF-A715-BA46-934D-37C4C25EE3FE}"/>
              </a:ext>
            </a:extLst>
          </p:cNvPr>
          <p:cNvPicPr>
            <a:picLocks noChangeAspect="1"/>
          </p:cNvPicPr>
          <p:nvPr/>
        </p:nvPicPr>
        <p:blipFill>
          <a:blip r:embed="rId2"/>
          <a:stretch>
            <a:fillRect/>
          </a:stretch>
        </p:blipFill>
        <p:spPr>
          <a:xfrm>
            <a:off x="3319160" y="5675632"/>
            <a:ext cx="1364203" cy="611365"/>
          </a:xfrm>
          <a:prstGeom prst="rect">
            <a:avLst/>
          </a:prstGeom>
        </p:spPr>
      </p:pic>
      <p:cxnSp>
        <p:nvCxnSpPr>
          <p:cNvPr id="9" name="Straight Connector 8">
            <a:extLst>
              <a:ext uri="{FF2B5EF4-FFF2-40B4-BE49-F238E27FC236}">
                <a16:creationId xmlns:a16="http://schemas.microsoft.com/office/drawing/2014/main" id="{8BFB2F68-90FE-9E4D-AB61-0032273C7261}"/>
              </a:ext>
            </a:extLst>
          </p:cNvPr>
          <p:cNvCxnSpPr>
            <a:cxnSpLocks/>
          </p:cNvCxnSpPr>
          <p:nvPr/>
        </p:nvCxnSpPr>
        <p:spPr>
          <a:xfrm flipV="1">
            <a:off x="457200" y="5669280"/>
            <a:ext cx="2264485" cy="1"/>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6B7FCCE1-B78A-4D47-9E9E-EF097CE17BDA}"/>
              </a:ext>
            </a:extLst>
          </p:cNvPr>
          <p:cNvCxnSpPr>
            <a:cxnSpLocks/>
          </p:cNvCxnSpPr>
          <p:nvPr/>
        </p:nvCxnSpPr>
        <p:spPr>
          <a:xfrm flipV="1">
            <a:off x="3319160" y="5663935"/>
            <a:ext cx="1364203" cy="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26289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1547</TotalTime>
  <Words>1347</Words>
  <Application>Microsoft Macintosh PowerPoint</Application>
  <PresentationFormat>On-screen Show (4:3)</PresentationFormat>
  <Paragraphs>126</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Lucida Grande</vt:lpstr>
      <vt:lpstr>Clarity</vt:lpstr>
      <vt:lpstr>MANOVA</vt:lpstr>
      <vt:lpstr>MANOVA</vt:lpstr>
      <vt:lpstr>MANOVA</vt:lpstr>
      <vt:lpstr>MANOVA</vt:lpstr>
      <vt:lpstr>Example of research question</vt:lpstr>
      <vt:lpstr>MANOVA vs Multiple ANOVAs</vt:lpstr>
      <vt:lpstr>Theory behind MANOVA</vt:lpstr>
      <vt:lpstr>PowerPoint Presentation</vt:lpstr>
      <vt:lpstr>PowerPoint Presentation</vt:lpstr>
      <vt:lpstr>Test Statistics</vt:lpstr>
      <vt:lpstr>MANOVA - Assumptions</vt:lpstr>
      <vt:lpstr>Assumption Testing - Normality</vt:lpstr>
      <vt:lpstr>Assumption Testing Multivariate normality</vt:lpstr>
      <vt:lpstr>Critical Values Mahalanobis Distances</vt:lpstr>
      <vt:lpstr>Assumption Testing – Homogeneous covariance matrices - Box’s Test</vt:lpstr>
      <vt:lpstr>Assumption Testing - Linearity</vt:lpstr>
      <vt:lpstr>Assumption Testing –  Absence of Multicollinearity</vt:lpstr>
      <vt:lpstr>Example of research question</vt:lpstr>
      <vt:lpstr>Matrix Scatter plots</vt:lpstr>
      <vt:lpstr>PowerPoint Presentation</vt:lpstr>
      <vt:lpstr>Following up the MANOVA</vt:lpstr>
      <vt:lpstr>Tests of Between-Subjects Effects</vt:lpstr>
      <vt:lpstr>PowerPoint Presentation</vt:lpstr>
      <vt:lpstr>MANOVA  Example No.2</vt:lpstr>
      <vt:lpstr>MANOVA</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dc:title>
  <dc:creator>Tony Delaney</dc:creator>
  <cp:lastModifiedBy>Tony Delaney</cp:lastModifiedBy>
  <cp:revision>63</cp:revision>
  <cp:lastPrinted>2015-03-13T09:19:44Z</cp:lastPrinted>
  <dcterms:created xsi:type="dcterms:W3CDTF">2015-03-11T19:52:06Z</dcterms:created>
  <dcterms:modified xsi:type="dcterms:W3CDTF">2018-02-26T23:11:31Z</dcterms:modified>
</cp:coreProperties>
</file>