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1"/>
  </p:sldMasterIdLst>
  <p:notesMasterIdLst>
    <p:notesMasterId r:id="rId59"/>
  </p:notesMasterIdLst>
  <p:handoutMasterIdLst>
    <p:handoutMasterId r:id="rId60"/>
  </p:handoutMasterIdLst>
  <p:sldIdLst>
    <p:sldId id="271" r:id="rId2"/>
    <p:sldId id="273" r:id="rId3"/>
    <p:sldId id="272" r:id="rId4"/>
    <p:sldId id="278" r:id="rId5"/>
    <p:sldId id="274" r:id="rId6"/>
    <p:sldId id="276" r:id="rId7"/>
    <p:sldId id="277" r:id="rId8"/>
    <p:sldId id="383" r:id="rId9"/>
    <p:sldId id="279" r:id="rId10"/>
    <p:sldId id="280" r:id="rId11"/>
    <p:sldId id="281" r:id="rId12"/>
    <p:sldId id="282" r:id="rId13"/>
    <p:sldId id="284" r:id="rId14"/>
    <p:sldId id="285" r:id="rId15"/>
    <p:sldId id="328" r:id="rId16"/>
    <p:sldId id="287" r:id="rId17"/>
    <p:sldId id="380" r:id="rId18"/>
    <p:sldId id="288" r:id="rId19"/>
    <p:sldId id="303" r:id="rId20"/>
    <p:sldId id="384" r:id="rId21"/>
    <p:sldId id="385" r:id="rId22"/>
    <p:sldId id="386" r:id="rId23"/>
    <p:sldId id="387" r:id="rId24"/>
    <p:sldId id="311" r:id="rId25"/>
    <p:sldId id="313" r:id="rId26"/>
    <p:sldId id="306" r:id="rId27"/>
    <p:sldId id="314" r:id="rId28"/>
    <p:sldId id="379" r:id="rId29"/>
    <p:sldId id="370" r:id="rId30"/>
    <p:sldId id="283" r:id="rId31"/>
    <p:sldId id="289" r:id="rId32"/>
    <p:sldId id="290" r:id="rId33"/>
    <p:sldId id="291" r:id="rId34"/>
    <p:sldId id="293" r:id="rId35"/>
    <p:sldId id="294" r:id="rId36"/>
    <p:sldId id="295" r:id="rId37"/>
    <p:sldId id="296" r:id="rId38"/>
    <p:sldId id="297" r:id="rId39"/>
    <p:sldId id="298" r:id="rId40"/>
    <p:sldId id="336" r:id="rId41"/>
    <p:sldId id="301" r:id="rId42"/>
    <p:sldId id="302" r:id="rId43"/>
    <p:sldId id="300" r:id="rId44"/>
    <p:sldId id="378" r:id="rId45"/>
    <p:sldId id="340" r:id="rId46"/>
    <p:sldId id="341" r:id="rId47"/>
    <p:sldId id="342" r:id="rId48"/>
    <p:sldId id="355" r:id="rId49"/>
    <p:sldId id="359" r:id="rId50"/>
    <p:sldId id="356" r:id="rId51"/>
    <p:sldId id="357" r:id="rId52"/>
    <p:sldId id="358" r:id="rId53"/>
    <p:sldId id="349" r:id="rId54"/>
    <p:sldId id="367" r:id="rId55"/>
    <p:sldId id="368" r:id="rId56"/>
    <p:sldId id="369" r:id="rId57"/>
    <p:sldId id="315"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2866" autoAdjust="0"/>
  </p:normalViewPr>
  <p:slideViewPr>
    <p:cSldViewPr snapToGrid="0" snapToObjects="1">
      <p:cViewPr>
        <p:scale>
          <a:sx n="100" d="100"/>
          <a:sy n="100" d="100"/>
        </p:scale>
        <p:origin x="1960" y="576"/>
      </p:cViewPr>
      <p:guideLst>
        <p:guide orient="horz" pos="2160"/>
        <p:guide pos="2880"/>
      </p:guideLst>
    </p:cSldViewPr>
  </p:slideViewPr>
  <p:outlineViewPr>
    <p:cViewPr>
      <p:scale>
        <a:sx n="33" d="100"/>
        <a:sy n="33" d="100"/>
      </p:scale>
      <p:origin x="0" y="20712"/>
    </p:cViewPr>
  </p:outlineViewPr>
  <p:notesTextViewPr>
    <p:cViewPr>
      <p:scale>
        <a:sx n="100" d="100"/>
        <a:sy n="100" d="100"/>
      </p:scale>
      <p:origin x="0" y="0"/>
    </p:cViewPr>
  </p:notesTextViewPr>
  <p:sorterViewPr>
    <p:cViewPr>
      <p:scale>
        <a:sx n="134" d="100"/>
        <a:sy n="13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1D6093-B83F-0F44-A37E-D16743189E06}" type="datetimeFigureOut">
              <a:rPr lang="en-US" smtClean="0"/>
              <a:t>11/2/17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639F01-9541-DB4D-8767-CF5EF8F17568}" type="slidenum">
              <a:rPr lang="en-US" smtClean="0"/>
              <a:t>‹#›</a:t>
            </a:fld>
            <a:endParaRPr lang="en-US"/>
          </a:p>
        </p:txBody>
      </p:sp>
    </p:spTree>
    <p:extLst>
      <p:ext uri="{BB962C8B-B14F-4D97-AF65-F5344CB8AC3E}">
        <p14:creationId xmlns:p14="http://schemas.microsoft.com/office/powerpoint/2010/main" val="103133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918B1-97B6-764C-8A9C-5FFAF595530A}" type="datetimeFigureOut">
              <a:rPr lang="en-US" smtClean="0"/>
              <a:t>11/2/17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13B0E-8285-7C4C-A712-A6F73977EBBF}" type="slidenum">
              <a:rPr lang="en-US" smtClean="0"/>
              <a:t>‹#›</a:t>
            </a:fld>
            <a:endParaRPr lang="en-US"/>
          </a:p>
        </p:txBody>
      </p:sp>
    </p:spTree>
    <p:extLst>
      <p:ext uri="{BB962C8B-B14F-4D97-AF65-F5344CB8AC3E}">
        <p14:creationId xmlns:p14="http://schemas.microsoft.com/office/powerpoint/2010/main" val="163353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13B0E-8285-7C4C-A712-A6F73977EBBF}" type="slidenum">
              <a:rPr lang="en-US" smtClean="0"/>
              <a:t>1</a:t>
            </a:fld>
            <a:endParaRPr lang="en-US"/>
          </a:p>
        </p:txBody>
      </p:sp>
    </p:spTree>
    <p:extLst>
      <p:ext uri="{BB962C8B-B14F-4D97-AF65-F5344CB8AC3E}">
        <p14:creationId xmlns:p14="http://schemas.microsoft.com/office/powerpoint/2010/main" val="50434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ln/>
        </p:spPr>
      </p:sp>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charset="0"/>
                <a:ea typeface="ＭＳ Ｐゴシック" charset="-128"/>
              </a:rPr>
              <a:t>B</a:t>
            </a:r>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659A2F9A-D19C-B24E-95EC-764291E96CA3}" type="slidenum">
              <a:rPr lang="en-US" altLang="en-US" sz="1200">
                <a:latin typeface="Times New Roman" charset="0"/>
              </a:rPr>
              <a:pPr>
                <a:spcBef>
                  <a:spcPct val="0"/>
                </a:spcBef>
              </a:pPr>
              <a:t>24</a:t>
            </a:fld>
            <a:endParaRPr lang="en-US" altLang="en-US" sz="1200">
              <a:latin typeface="Times New Roman" charset="0"/>
            </a:endParaRPr>
          </a:p>
        </p:txBody>
      </p:sp>
    </p:spTree>
    <p:extLst>
      <p:ext uri="{BB962C8B-B14F-4D97-AF65-F5344CB8AC3E}">
        <p14:creationId xmlns:p14="http://schemas.microsoft.com/office/powerpoint/2010/main" val="1013336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charset="0"/>
                <a:ea typeface="ＭＳ Ｐゴシック" charset="-128"/>
              </a:rPr>
              <a:t>B</a:t>
            </a:r>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E609DBD2-8756-824B-A033-A6957CE1FAD0}" type="slidenum">
              <a:rPr lang="en-US" altLang="en-US" sz="1200">
                <a:latin typeface="Times New Roman" charset="0"/>
              </a:rPr>
              <a:pPr>
                <a:spcBef>
                  <a:spcPct val="0"/>
                </a:spcBef>
              </a:pPr>
              <a:t>25</a:t>
            </a:fld>
            <a:endParaRPr lang="en-US" altLang="en-US" sz="1200">
              <a:latin typeface="Times New Roman" charset="0"/>
            </a:endParaRPr>
          </a:p>
        </p:txBody>
      </p:sp>
    </p:spTree>
    <p:extLst>
      <p:ext uri="{BB962C8B-B14F-4D97-AF65-F5344CB8AC3E}">
        <p14:creationId xmlns:p14="http://schemas.microsoft.com/office/powerpoint/2010/main" val="162370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F2A3B4AC-73EB-324E-9E07-5AAE45BC1423}" type="slidenum">
              <a:rPr lang="en-US" altLang="en-US" sz="1200">
                <a:latin typeface="Times New Roman" charset="0"/>
              </a:rPr>
              <a:pPr>
                <a:spcBef>
                  <a:spcPct val="0"/>
                </a:spcBef>
              </a:pPr>
              <a:t>30</a:t>
            </a:fld>
            <a:endParaRPr lang="en-US" altLang="en-US" sz="1200">
              <a:latin typeface="Times New Roman" charset="0"/>
            </a:endParaRPr>
          </a:p>
        </p:txBody>
      </p:sp>
      <p:sp>
        <p:nvSpPr>
          <p:cNvPr id="28674" name="Rectangle 2"/>
          <p:cNvSpPr>
            <a:spLocks noGrp="1" noRot="1" noChangeAspect="1" noChangeArrowheads="1" noTextEdit="1"/>
          </p:cNvSpPr>
          <p:nvPr>
            <p:ph type="sldImg"/>
          </p:nvPr>
        </p:nvSpPr>
        <p:spPr>
          <a:ln/>
        </p:spPr>
      </p:sp>
      <p:sp>
        <p:nvSpPr>
          <p:cNvPr id="28675"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52504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525F43E4-7334-B242-BE36-FC1F5A6B7D26}" type="slidenum">
              <a:rPr lang="en-US" altLang="en-US" sz="1200">
                <a:latin typeface="Times New Roman" charset="0"/>
              </a:rPr>
              <a:pPr>
                <a:spcBef>
                  <a:spcPct val="0"/>
                </a:spcBef>
              </a:pPr>
              <a:t>31</a:t>
            </a:fld>
            <a:endParaRPr lang="en-US" altLang="en-US" sz="1200">
              <a:latin typeface="Times New Roman" charset="0"/>
            </a:endParaRPr>
          </a:p>
        </p:txBody>
      </p:sp>
      <p:sp>
        <p:nvSpPr>
          <p:cNvPr id="40962" name="Rectangle 2"/>
          <p:cNvSpPr>
            <a:spLocks noGrp="1" noRot="1" noChangeAspect="1" noChangeArrowheads="1" noTextEdit="1"/>
          </p:cNvSpPr>
          <p:nvPr>
            <p:ph type="sldImg"/>
          </p:nvPr>
        </p:nvSpPr>
        <p:spPr>
          <a:ln/>
        </p:spPr>
      </p:sp>
      <p:sp>
        <p:nvSpPr>
          <p:cNvPr id="40963"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464832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D287BF1E-129C-E540-9ECC-AEDCA67B97D0}" type="slidenum">
              <a:rPr lang="en-US" altLang="en-US" sz="1200">
                <a:latin typeface="Times New Roman" charset="0"/>
              </a:rPr>
              <a:pPr>
                <a:spcBef>
                  <a:spcPct val="0"/>
                </a:spcBef>
              </a:pPr>
              <a:t>32</a:t>
            </a:fld>
            <a:endParaRPr lang="en-US" altLang="en-US" sz="1200">
              <a:latin typeface="Times New Roman" charset="0"/>
            </a:endParaRPr>
          </a:p>
        </p:txBody>
      </p:sp>
      <p:sp>
        <p:nvSpPr>
          <p:cNvPr id="43010" name="Rectangle 2"/>
          <p:cNvSpPr>
            <a:spLocks noGrp="1" noRot="1" noChangeAspect="1" noChangeArrowheads="1" noTextEdit="1"/>
          </p:cNvSpPr>
          <p:nvPr>
            <p:ph type="sldImg"/>
          </p:nvPr>
        </p:nvSpPr>
        <p:spPr>
          <a:xfrm>
            <a:off x="1108075" y="785813"/>
            <a:ext cx="4572000" cy="3429000"/>
          </a:xfrm>
          <a:ln/>
        </p:spPr>
      </p:sp>
      <p:sp>
        <p:nvSpPr>
          <p:cNvPr id="43011"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450807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60D8299C-7FEB-A44C-BF8F-76F069B7CBEA}" type="slidenum">
              <a:rPr lang="en-US" altLang="en-US" sz="1200">
                <a:latin typeface="Times New Roman" charset="0"/>
              </a:rPr>
              <a:pPr>
                <a:spcBef>
                  <a:spcPct val="0"/>
                </a:spcBef>
              </a:pPr>
              <a:t>34</a:t>
            </a:fld>
            <a:endParaRPr lang="en-US" altLang="en-US"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57203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279E881F-6D0E-0B4F-A196-EEF3749B4ACF}" type="slidenum">
              <a:rPr lang="en-US" altLang="en-US" sz="1200">
                <a:latin typeface="Times New Roman" charset="0"/>
              </a:rPr>
              <a:pPr>
                <a:spcBef>
                  <a:spcPct val="0"/>
                </a:spcBef>
              </a:pPr>
              <a:t>35</a:t>
            </a:fld>
            <a:endParaRPr lang="en-US" altLang="en-US" sz="1200">
              <a:latin typeface="Times New Roman" charset="0"/>
            </a:endParaRPr>
          </a:p>
        </p:txBody>
      </p:sp>
      <p:sp>
        <p:nvSpPr>
          <p:cNvPr id="49154" name="Rectangle 2"/>
          <p:cNvSpPr>
            <a:spLocks noGrp="1" noRot="1" noChangeAspect="1" noChangeArrowheads="1" noTextEdit="1"/>
          </p:cNvSpPr>
          <p:nvPr>
            <p:ph type="sldImg"/>
          </p:nvPr>
        </p:nvSpPr>
        <p:spPr>
          <a:ln/>
        </p:spPr>
      </p:sp>
      <p:sp>
        <p:nvSpPr>
          <p:cNvPr id="49155"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43283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601E1FDD-1752-ED49-BFF7-06CF4FC20710}" type="slidenum">
              <a:rPr lang="en-US" altLang="en-US" sz="1200">
                <a:latin typeface="Times New Roman" charset="0"/>
              </a:rPr>
              <a:pPr>
                <a:spcBef>
                  <a:spcPct val="0"/>
                </a:spcBef>
              </a:pPr>
              <a:t>36</a:t>
            </a:fld>
            <a:endParaRPr lang="en-US" altLang="en-US" sz="120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9875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ACDA1891-FE71-3D4E-95B6-924460E01BCB}" type="slidenum">
              <a:rPr lang="en-US" altLang="en-US" sz="1200">
                <a:latin typeface="Times New Roman" charset="0"/>
              </a:rPr>
              <a:pPr>
                <a:spcBef>
                  <a:spcPct val="0"/>
                </a:spcBef>
              </a:pPr>
              <a:t>37</a:t>
            </a:fld>
            <a:endParaRPr lang="en-US" altLang="en-US" sz="1200">
              <a:latin typeface="Times New Roman" charset="0"/>
            </a:endParaRPr>
          </a:p>
        </p:txBody>
      </p:sp>
      <p:sp>
        <p:nvSpPr>
          <p:cNvPr id="53250" name="Rectangle 2"/>
          <p:cNvSpPr>
            <a:spLocks noGrp="1" noRot="1" noChangeAspect="1" noChangeArrowheads="1" noTextEdit="1"/>
          </p:cNvSpPr>
          <p:nvPr>
            <p:ph type="sldImg"/>
          </p:nvPr>
        </p:nvSpPr>
        <p:spPr>
          <a:ln/>
        </p:spPr>
      </p:sp>
      <p:sp>
        <p:nvSpPr>
          <p:cNvPr id="53251"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859760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FA8167EF-2CA6-1E45-ACFD-996A054AEC46}" type="slidenum">
              <a:rPr lang="en-US" altLang="en-US" sz="1200">
                <a:latin typeface="Times New Roman" charset="0"/>
              </a:rPr>
              <a:pPr>
                <a:spcBef>
                  <a:spcPct val="0"/>
                </a:spcBef>
              </a:pPr>
              <a:t>38</a:t>
            </a:fld>
            <a:endParaRPr lang="en-US" altLang="en-US" sz="1200">
              <a:latin typeface="Times New Roman" charset="0"/>
            </a:endParaRPr>
          </a:p>
        </p:txBody>
      </p:sp>
      <p:sp>
        <p:nvSpPr>
          <p:cNvPr id="55298" name="Rectangle 2"/>
          <p:cNvSpPr>
            <a:spLocks noGrp="1" noRot="1" noChangeAspect="1" noChangeArrowheads="1" noTextEdit="1"/>
          </p:cNvSpPr>
          <p:nvPr>
            <p:ph type="sldImg"/>
          </p:nvPr>
        </p:nvSpPr>
        <p:spPr>
          <a:ln/>
        </p:spPr>
      </p:sp>
      <p:sp>
        <p:nvSpPr>
          <p:cNvPr id="55299"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90709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35342865-87B3-7741-B03F-D0148467E721}" type="slidenum">
              <a:rPr lang="en-US" altLang="en-US" sz="1200">
                <a:latin typeface="Times New Roman" charset="0"/>
              </a:rPr>
              <a:pPr>
                <a:spcBef>
                  <a:spcPct val="0"/>
                </a:spcBef>
              </a:pPr>
              <a:t>5</a:t>
            </a:fld>
            <a:endParaRPr lang="en-US" altLang="en-US" sz="1200">
              <a:latin typeface="Times New Roman" charset="0"/>
            </a:endParaRPr>
          </a:p>
        </p:txBody>
      </p:sp>
      <p:sp>
        <p:nvSpPr>
          <p:cNvPr id="17410" name="Rectangle 2"/>
          <p:cNvSpPr>
            <a:spLocks noGrp="1" noRot="1" noChangeAspect="1" noChangeArrowheads="1" noTextEdit="1"/>
          </p:cNvSpPr>
          <p:nvPr>
            <p:ph type="sldImg"/>
          </p:nvPr>
        </p:nvSpPr>
        <p:spPr>
          <a:ln/>
        </p:spPr>
      </p:sp>
      <p:sp>
        <p:nvSpPr>
          <p:cNvPr id="17411" name="Notes Placeholder 4"/>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879270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8D6DD905-9FAB-9047-90A9-C914B6BBA685}" type="slidenum">
              <a:rPr lang="en-US" altLang="en-US" sz="1200">
                <a:latin typeface="Times New Roman" charset="0"/>
              </a:rPr>
              <a:pPr>
                <a:spcBef>
                  <a:spcPct val="0"/>
                </a:spcBef>
              </a:pPr>
              <a:t>39</a:t>
            </a:fld>
            <a:endParaRPr lang="en-US" altLang="en-US" sz="1200">
              <a:latin typeface="Times New Roman" charset="0"/>
            </a:endParaRPr>
          </a:p>
        </p:txBody>
      </p:sp>
      <p:sp>
        <p:nvSpPr>
          <p:cNvPr id="57346" name="Rectangle 2"/>
          <p:cNvSpPr>
            <a:spLocks noGrp="1" noRot="1" noChangeAspect="1" noChangeArrowheads="1" noTextEdit="1"/>
          </p:cNvSpPr>
          <p:nvPr>
            <p:ph type="sldImg"/>
          </p:nvPr>
        </p:nvSpPr>
        <p:spPr>
          <a:ln/>
        </p:spPr>
      </p:sp>
      <p:sp>
        <p:nvSpPr>
          <p:cNvPr id="57347"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95418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59AF8B0E-9E43-FB46-BE70-8AF14501B441}" type="slidenum">
              <a:rPr lang="en-US" altLang="en-US" sz="1200">
                <a:latin typeface="Times New Roman" charset="0"/>
              </a:rPr>
              <a:pPr>
                <a:spcBef>
                  <a:spcPct val="0"/>
                </a:spcBef>
              </a:pPr>
              <a:t>41</a:t>
            </a:fld>
            <a:endParaRPr lang="en-US" altLang="en-US" sz="1200">
              <a:latin typeface="Times New Roman" charset="0"/>
            </a:endParaRPr>
          </a:p>
        </p:txBody>
      </p:sp>
      <p:sp>
        <p:nvSpPr>
          <p:cNvPr id="63490" name="Rectangle 2"/>
          <p:cNvSpPr>
            <a:spLocks noGrp="1" noRot="1" noChangeAspect="1" noChangeArrowheads="1" noTextEdit="1"/>
          </p:cNvSpPr>
          <p:nvPr>
            <p:ph type="sldImg"/>
          </p:nvPr>
        </p:nvSpPr>
        <p:spPr>
          <a:ln/>
        </p:spPr>
      </p:sp>
      <p:sp>
        <p:nvSpPr>
          <p:cNvPr id="63491"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99845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51DCCCA8-0223-4648-A46F-F231EB758E02}" type="slidenum">
              <a:rPr lang="en-US" altLang="en-US" sz="1200">
                <a:latin typeface="Times New Roman" charset="0"/>
              </a:rPr>
              <a:pPr>
                <a:spcBef>
                  <a:spcPct val="0"/>
                </a:spcBef>
              </a:pPr>
              <a:t>42</a:t>
            </a:fld>
            <a:endParaRPr lang="en-US" altLang="en-US" sz="1200">
              <a:latin typeface="Times New Roman" charset="0"/>
            </a:endParaRPr>
          </a:p>
        </p:txBody>
      </p:sp>
      <p:sp>
        <p:nvSpPr>
          <p:cNvPr id="65538" name="Rectangle 2"/>
          <p:cNvSpPr>
            <a:spLocks noGrp="1" noRot="1" noChangeAspect="1" noChangeArrowheads="1" noTextEdit="1"/>
          </p:cNvSpPr>
          <p:nvPr>
            <p:ph type="sldImg"/>
          </p:nvPr>
        </p:nvSpPr>
        <p:spPr>
          <a:ln/>
        </p:spPr>
      </p:sp>
      <p:sp>
        <p:nvSpPr>
          <p:cNvPr id="65539"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98920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36B9690F-0B6D-7246-BC5B-04E370A641C5}" type="slidenum">
              <a:rPr lang="en-US" altLang="en-US" sz="1200">
                <a:latin typeface="Times New Roman" charset="0"/>
              </a:rPr>
              <a:pPr>
                <a:spcBef>
                  <a:spcPct val="0"/>
                </a:spcBef>
              </a:pPr>
              <a:t>43</a:t>
            </a:fld>
            <a:endParaRPr lang="en-US" altLang="en-US" sz="1200">
              <a:latin typeface="Times New Roman" charset="0"/>
            </a:endParaRPr>
          </a:p>
        </p:txBody>
      </p:sp>
      <p:sp>
        <p:nvSpPr>
          <p:cNvPr id="61442" name="Rectangle 2"/>
          <p:cNvSpPr>
            <a:spLocks noGrp="1" noRot="1" noChangeAspect="1" noChangeArrowheads="1" noTextEdit="1"/>
          </p:cNvSpPr>
          <p:nvPr>
            <p:ph type="sldImg"/>
          </p:nvPr>
        </p:nvSpPr>
        <p:spPr>
          <a:ln/>
        </p:spPr>
      </p:sp>
      <p:sp>
        <p:nvSpPr>
          <p:cNvPr id="61443"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772684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8338"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21</a:t>
            </a:r>
          </a:p>
        </p:txBody>
      </p:sp>
      <p:sp>
        <p:nvSpPr>
          <p:cNvPr id="398339"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8340"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8341"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8342"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smtClean="0"/>
          </a:p>
        </p:txBody>
      </p:sp>
    </p:spTree>
    <p:extLst>
      <p:ext uri="{BB962C8B-B14F-4D97-AF65-F5344CB8AC3E}">
        <p14:creationId xmlns:p14="http://schemas.microsoft.com/office/powerpoint/2010/main" val="1861433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2194"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18</a:t>
            </a:r>
          </a:p>
        </p:txBody>
      </p:sp>
      <p:sp>
        <p:nvSpPr>
          <p:cNvPr id="392195"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2196"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2197"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2198"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smtClean="0"/>
          </a:p>
        </p:txBody>
      </p:sp>
    </p:spTree>
    <p:extLst>
      <p:ext uri="{BB962C8B-B14F-4D97-AF65-F5344CB8AC3E}">
        <p14:creationId xmlns:p14="http://schemas.microsoft.com/office/powerpoint/2010/main" val="1052281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4242"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19</a:t>
            </a:r>
          </a:p>
        </p:txBody>
      </p:sp>
      <p:sp>
        <p:nvSpPr>
          <p:cNvPr id="394243"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4244"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4245"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4246"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smtClean="0"/>
          </a:p>
        </p:txBody>
      </p:sp>
    </p:spTree>
    <p:extLst>
      <p:ext uri="{BB962C8B-B14F-4D97-AF65-F5344CB8AC3E}">
        <p14:creationId xmlns:p14="http://schemas.microsoft.com/office/powerpoint/2010/main" val="168791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AU"/>
          </a:p>
        </p:txBody>
      </p:sp>
      <p:sp>
        <p:nvSpPr>
          <p:cNvPr id="396290"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eaLnBrk="0" hangingPunct="0"/>
            <a:r>
              <a:rPr lang="en-US" sz="1000" i="1">
                <a:latin typeface="Times New Roman" pitchFamily="18" charset="0"/>
              </a:rPr>
              <a:t>20</a:t>
            </a:r>
          </a:p>
        </p:txBody>
      </p:sp>
      <p:sp>
        <p:nvSpPr>
          <p:cNvPr id="396291"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AU"/>
          </a:p>
        </p:txBody>
      </p:sp>
      <p:sp>
        <p:nvSpPr>
          <p:cNvPr id="396292"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AU"/>
          </a:p>
        </p:txBody>
      </p:sp>
      <p:sp>
        <p:nvSpPr>
          <p:cNvPr id="396293" name="Rectangle 6"/>
          <p:cNvSpPr>
            <a:spLocks noGrp="1" noRot="1" noChangeAspect="1" noChangeArrowheads="1" noTextEdit="1"/>
          </p:cNvSpPr>
          <p:nvPr>
            <p:ph type="sldImg"/>
          </p:nvPr>
        </p:nvSpPr>
        <p:spPr>
          <a:xfrm>
            <a:off x="1150938" y="692150"/>
            <a:ext cx="4556125" cy="3416300"/>
          </a:xfrm>
          <a:ln w="12699" cap="flat">
            <a:solidFill>
              <a:schemeClr val="tx1"/>
            </a:solidFill>
          </a:ln>
        </p:spPr>
      </p:sp>
      <p:sp>
        <p:nvSpPr>
          <p:cNvPr id="396294" name="Rectangle 7"/>
          <p:cNvSpPr>
            <a:spLocks noGrp="1" noChangeArrowheads="1"/>
          </p:cNvSpPr>
          <p:nvPr>
            <p:ph type="body" idx="1"/>
          </p:nvPr>
        </p:nvSpPr>
        <p:spPr>
          <a:xfrm>
            <a:off x="914400" y="4343400"/>
            <a:ext cx="5029200" cy="4114800"/>
          </a:xfrm>
          <a:noFill/>
          <a:ln/>
        </p:spPr>
        <p:txBody>
          <a:bodyPr lIns="90488" tIns="44450" rIns="90488" bIns="44450"/>
          <a:lstStyle/>
          <a:p>
            <a:endParaRPr lang="en-AU" smtClean="0"/>
          </a:p>
        </p:txBody>
      </p:sp>
    </p:spTree>
    <p:extLst>
      <p:ext uri="{BB962C8B-B14F-4D97-AF65-F5344CB8AC3E}">
        <p14:creationId xmlns:p14="http://schemas.microsoft.com/office/powerpoint/2010/main" val="56534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
        <p:nvSpPr>
          <p:cNvPr id="901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6DE950A-27EC-E540-9D25-E2C5B77A1385}" type="slidenum">
              <a:rPr lang="en-US" altLang="en-US" sz="1200"/>
              <a:pPr/>
              <a:t>6</a:t>
            </a:fld>
            <a:endParaRPr lang="en-US" altLang="en-US" sz="1200"/>
          </a:p>
        </p:txBody>
      </p:sp>
    </p:spTree>
    <p:extLst>
      <p:ext uri="{BB962C8B-B14F-4D97-AF65-F5344CB8AC3E}">
        <p14:creationId xmlns:p14="http://schemas.microsoft.com/office/powerpoint/2010/main" val="63505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13B0E-8285-7C4C-A712-A6F73977EBBF}" type="slidenum">
              <a:rPr lang="en-US" smtClean="0"/>
              <a:t>12</a:t>
            </a:fld>
            <a:endParaRPr lang="en-US"/>
          </a:p>
        </p:txBody>
      </p:sp>
    </p:spTree>
    <p:extLst>
      <p:ext uri="{BB962C8B-B14F-4D97-AF65-F5344CB8AC3E}">
        <p14:creationId xmlns:p14="http://schemas.microsoft.com/office/powerpoint/2010/main" val="172838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A794D7D1-3B10-9A4D-A004-E151426996C1}" type="slidenum">
              <a:rPr lang="en-US" altLang="en-US" sz="1200">
                <a:latin typeface="Times New Roman" charset="0"/>
              </a:rPr>
              <a:pPr>
                <a:spcBef>
                  <a:spcPct val="0"/>
                </a:spcBef>
              </a:pPr>
              <a:t>13</a:t>
            </a:fld>
            <a:endParaRPr lang="en-US" altLang="en-US" sz="1200">
              <a:latin typeface="Times New Roman" charset="0"/>
            </a:endParaRPr>
          </a:p>
        </p:txBody>
      </p:sp>
      <p:sp>
        <p:nvSpPr>
          <p:cNvPr id="30722" name="Rectangle 2"/>
          <p:cNvSpPr>
            <a:spLocks noGrp="1" noRot="1" noChangeAspect="1" noChangeArrowheads="1" noTextEdit="1"/>
          </p:cNvSpPr>
          <p:nvPr>
            <p:ph type="sldImg"/>
          </p:nvPr>
        </p:nvSpPr>
        <p:spPr>
          <a:ln/>
        </p:spPr>
      </p:sp>
      <p:sp>
        <p:nvSpPr>
          <p:cNvPr id="30723"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65806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21CE7DC1-11E5-7B46-B8E7-FE40A06FE566}" type="slidenum">
              <a:rPr lang="en-US" altLang="en-US" sz="1200">
                <a:latin typeface="Times New Roman" charset="0"/>
              </a:rPr>
              <a:pPr>
                <a:spcBef>
                  <a:spcPct val="0"/>
                </a:spcBef>
              </a:pPr>
              <a:t>14</a:t>
            </a:fld>
            <a:endParaRPr lang="en-US" altLang="en-US" sz="1200">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420510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p:spPr>
      </p:sp>
      <p:sp>
        <p:nvSpPr>
          <p:cNvPr id="5325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1974207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57675DDE-A92C-D040-B78C-8A60855E5AAF}" type="slidenum">
              <a:rPr lang="en-US" altLang="en-US" sz="1200">
                <a:latin typeface="Times New Roman" charset="0"/>
              </a:rPr>
              <a:pPr>
                <a:spcBef>
                  <a:spcPct val="0"/>
                </a:spcBef>
              </a:pPr>
              <a:t>16</a:t>
            </a:fld>
            <a:endParaRPr lang="en-US" altLang="en-US" sz="1200">
              <a:latin typeface="Times New Roman" charset="0"/>
            </a:endParaRPr>
          </a:p>
        </p:txBody>
      </p:sp>
      <p:sp>
        <p:nvSpPr>
          <p:cNvPr id="36866" name="Rectangle 2"/>
          <p:cNvSpPr>
            <a:spLocks noGrp="1" noRot="1" noChangeAspect="1" noChangeArrowheads="1" noTextEdit="1"/>
          </p:cNvSpPr>
          <p:nvPr>
            <p:ph type="sldImg"/>
          </p:nvPr>
        </p:nvSpPr>
        <p:spPr>
          <a:ln/>
        </p:spPr>
      </p:sp>
      <p:sp>
        <p:nvSpPr>
          <p:cNvPr id="36867"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104571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95549879-F9DE-F040-90AB-FA6824C18581}" type="slidenum">
              <a:rPr lang="en-US" altLang="en-US" sz="1200">
                <a:latin typeface="Times New Roman" charset="0"/>
              </a:rPr>
              <a:pPr>
                <a:spcBef>
                  <a:spcPct val="0"/>
                </a:spcBef>
              </a:pPr>
              <a:t>18</a:t>
            </a:fld>
            <a:endParaRPr lang="en-US" altLang="en-US" sz="1200">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a typeface="ＭＳ Ｐゴシック" charset="-128"/>
            </a:endParaRPr>
          </a:p>
        </p:txBody>
      </p:sp>
    </p:spTree>
    <p:extLst>
      <p:ext uri="{BB962C8B-B14F-4D97-AF65-F5344CB8AC3E}">
        <p14:creationId xmlns:p14="http://schemas.microsoft.com/office/powerpoint/2010/main" val="59489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ga-IE"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smtClean="0"/>
              <a:t>Click to edit Master subtitle style</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ga-IE"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Date Placeholder 3"/>
          <p:cNvSpPr>
            <a:spLocks noGrp="1"/>
          </p:cNvSpPr>
          <p:nvPr>
            <p:ph type="dt" sz="half" idx="10"/>
          </p:nvPr>
        </p:nvSpPr>
        <p:spPr/>
        <p:txBody>
          <a:bodyPr/>
          <a:lstStyle/>
          <a:p>
            <a:fld id="{F64DD434-5D32-FC40-B1CB-AFB2AB7B5D0B}"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8842" y="457200"/>
            <a:ext cx="7924800" cy="9144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838200" y="1905000"/>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1905000"/>
            <a:ext cx="3770312"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27686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905000"/>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0913" y="1905000"/>
            <a:ext cx="3770312" cy="2014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0913" y="4071938"/>
            <a:ext cx="3770312"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ftr" sz="quarter" idx="10"/>
          </p:nvPr>
        </p:nvSpPr>
        <p:spPr/>
        <p:txBody>
          <a:bodyPr/>
          <a:lstStyle>
            <a:lvl1pPr>
              <a:defRPr/>
            </a:lvl1pPr>
          </a:lstStyle>
          <a:p>
            <a:pPr>
              <a:defRPr/>
            </a:pPr>
            <a:endParaRPr lang="en-US"/>
          </a:p>
        </p:txBody>
      </p:sp>
      <p:sp>
        <p:nvSpPr>
          <p:cNvPr id="7" name="Rectangle 10"/>
          <p:cNvSpPr>
            <a:spLocks noGrp="1" noChangeArrowheads="1"/>
          </p:cNvSpPr>
          <p:nvPr>
            <p:ph type="sldNum" sz="quarter" idx="11"/>
          </p:nvPr>
        </p:nvSpPr>
        <p:spPr/>
        <p:txBody>
          <a:bodyPr/>
          <a:lstStyle>
            <a:lvl1pPr>
              <a:defRPr>
                <a:ea typeface="ＭＳ Ｐゴシック" charset="-128"/>
              </a:defRPr>
            </a:lvl1pPr>
          </a:lstStyle>
          <a:p>
            <a:pPr>
              <a:defRPr/>
            </a:pPr>
            <a:fld id="{6E82DED1-5F89-E847-B63F-3824280FF4D7}" type="slidenum">
              <a:rPr lang="en-US" altLang="en-US"/>
              <a:pPr>
                <a:defRPr/>
              </a:pPr>
              <a:t>‹#›</a:t>
            </a:fld>
            <a:endParaRPr lang="en-US" altLang="en-US"/>
          </a:p>
        </p:txBody>
      </p:sp>
    </p:spTree>
    <p:extLst>
      <p:ext uri="{BB962C8B-B14F-4D97-AF65-F5344CB8AC3E}">
        <p14:creationId xmlns:p14="http://schemas.microsoft.com/office/powerpoint/2010/main" val="37839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838200" y="1905000"/>
            <a:ext cx="3770313" cy="41814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760913" y="1905000"/>
            <a:ext cx="3770312" cy="2014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0913" y="4071938"/>
            <a:ext cx="3770312"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ftr" sz="quarter" idx="10"/>
          </p:nvPr>
        </p:nvSpPr>
        <p:spPr/>
        <p:txBody>
          <a:bodyPr/>
          <a:lstStyle>
            <a:lvl1pPr>
              <a:defRPr/>
            </a:lvl1pPr>
          </a:lstStyle>
          <a:p>
            <a:pPr>
              <a:defRPr/>
            </a:pPr>
            <a:endParaRPr lang="en-US"/>
          </a:p>
        </p:txBody>
      </p:sp>
      <p:sp>
        <p:nvSpPr>
          <p:cNvPr id="7" name="Rectangle 10"/>
          <p:cNvSpPr>
            <a:spLocks noGrp="1" noChangeArrowheads="1"/>
          </p:cNvSpPr>
          <p:nvPr>
            <p:ph type="sldNum" sz="quarter" idx="11"/>
          </p:nvPr>
        </p:nvSpPr>
        <p:spPr/>
        <p:txBody>
          <a:bodyPr/>
          <a:lstStyle>
            <a:lvl1pPr>
              <a:defRPr>
                <a:ea typeface="ＭＳ Ｐゴシック" charset="-128"/>
              </a:defRPr>
            </a:lvl1pPr>
          </a:lstStyle>
          <a:p>
            <a:pPr>
              <a:defRPr/>
            </a:pPr>
            <a:fld id="{C6A77124-BF2E-B24A-A52E-9B274B27C088}" type="slidenum">
              <a:rPr lang="en-US" altLang="en-US"/>
              <a:pPr>
                <a:defRPr/>
              </a:pPr>
              <a:t>‹#›</a:t>
            </a:fld>
            <a:endParaRPr lang="en-US" altLang="en-US"/>
          </a:p>
        </p:txBody>
      </p:sp>
    </p:spTree>
    <p:extLst>
      <p:ext uri="{BB962C8B-B14F-4D97-AF65-F5344CB8AC3E}">
        <p14:creationId xmlns:p14="http://schemas.microsoft.com/office/powerpoint/2010/main" val="193980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idx="1"/>
          </p:nvPr>
        </p:nvSpPr>
        <p:spPr/>
        <p:txBody>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4" name="Date Placeholder 3"/>
          <p:cNvSpPr>
            <a:spLocks noGrp="1"/>
          </p:cNvSpPr>
          <p:nvPr>
            <p:ph type="dt" sz="half" idx="10"/>
          </p:nvPr>
        </p:nvSpPr>
        <p:spPr/>
        <p:txBody>
          <a:bodyPr/>
          <a:lstStyle/>
          <a:p>
            <a:fld id="{F64DD434-5D32-FC40-B1CB-AFB2AB7B5D0B}"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ga-IE"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smtClean="0"/>
              <a:t>Click to edit Master text styles</a:t>
            </a:r>
          </a:p>
        </p:txBody>
      </p:sp>
      <p:sp>
        <p:nvSpPr>
          <p:cNvPr id="4" name="Date Placeholder 3"/>
          <p:cNvSpPr>
            <a:spLocks noGrp="1"/>
          </p:cNvSpPr>
          <p:nvPr>
            <p:ph type="dt" sz="half" idx="10"/>
          </p:nvPr>
        </p:nvSpPr>
        <p:spPr/>
        <p:txBody>
          <a:bodyPr/>
          <a:lstStyle/>
          <a:p>
            <a:fld id="{F64DD434-5D32-FC40-B1CB-AFB2AB7B5D0B}"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48712-A58A-9748-B175-CD6769ECB13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Date Placeholder 4"/>
          <p:cNvSpPr>
            <a:spLocks noGrp="1"/>
          </p:cNvSpPr>
          <p:nvPr>
            <p:ph type="dt" sz="half" idx="10"/>
          </p:nvPr>
        </p:nvSpPr>
        <p:spPr/>
        <p:txBody>
          <a:bodyPr/>
          <a:lstStyle/>
          <a:p>
            <a:fld id="{F64DD434-5D32-FC40-B1CB-AFB2AB7B5D0B}"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7" name="Date Placeholder 6"/>
          <p:cNvSpPr>
            <a:spLocks noGrp="1"/>
          </p:cNvSpPr>
          <p:nvPr>
            <p:ph type="dt" sz="half" idx="10"/>
          </p:nvPr>
        </p:nvSpPr>
        <p:spPr/>
        <p:txBody>
          <a:bodyPr/>
          <a:lstStyle/>
          <a:p>
            <a:fld id="{F64DD434-5D32-FC40-B1CB-AFB2AB7B5D0B}"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48712-A58A-9748-B175-CD6769ECB13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smtClean="0"/>
              <a:t>Click to edit Master title style</a:t>
            </a:r>
            <a:endParaRPr lang="en-US"/>
          </a:p>
        </p:txBody>
      </p:sp>
      <p:sp>
        <p:nvSpPr>
          <p:cNvPr id="3" name="Date Placeholder 2"/>
          <p:cNvSpPr>
            <a:spLocks noGrp="1"/>
          </p:cNvSpPr>
          <p:nvPr>
            <p:ph type="dt" sz="half" idx="10"/>
          </p:nvPr>
        </p:nvSpPr>
        <p:spPr/>
        <p:txBody>
          <a:bodyPr/>
          <a:lstStyle/>
          <a:p>
            <a:fld id="{F64DD434-5D32-FC40-B1CB-AFB2AB7B5D0B}"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DD434-5D32-FC40-B1CB-AFB2AB7B5D0B}"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ga-IE"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ga-IE"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ga-IE"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smtClean="0"/>
              <a:t>Click to edit Master text styles</a:t>
            </a:r>
          </a:p>
        </p:txBody>
      </p:sp>
      <p:sp>
        <p:nvSpPr>
          <p:cNvPr id="5" name="Date Placeholder 4"/>
          <p:cNvSpPr>
            <a:spLocks noGrp="1"/>
          </p:cNvSpPr>
          <p:nvPr>
            <p:ph type="dt" sz="half" idx="10"/>
          </p:nvPr>
        </p:nvSpPr>
        <p:spPr/>
        <p:txBody>
          <a:bodyPr/>
          <a:lstStyle/>
          <a:p>
            <a:fld id="{F64DD434-5D32-FC40-B1CB-AFB2AB7B5D0B}"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48712-A58A-9748-B175-CD6769ECB1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ga-IE"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64DD434-5D32-FC40-B1CB-AFB2AB7B5D0B}" type="datetimeFigureOut">
              <a:rPr lang="en-US" smtClean="0"/>
              <a:t>11/2/17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5E48712-A58A-9748-B175-CD6769ECB1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wmf"/><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wmf"/><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4" Type="http://schemas.openxmlformats.org/officeDocument/2006/relationships/image" Target="../media/image21.wmf"/><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bin"/><Relationship Id="rId5" Type="http://schemas.openxmlformats.org/officeDocument/2006/relationships/image" Target="../media/image24.wmf"/><Relationship Id="rId6" Type="http://schemas.openxmlformats.org/officeDocument/2006/relationships/image" Target="../media/image25.wmf"/><Relationship Id="rId7" Type="http://schemas.openxmlformats.org/officeDocument/2006/relationships/image" Target="../media/image26.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2.bin"/><Relationship Id="rId5" Type="http://schemas.openxmlformats.org/officeDocument/2006/relationships/image" Target="../media/image27.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3.bin"/><Relationship Id="rId5" Type="http://schemas.openxmlformats.org/officeDocument/2006/relationships/image" Target="../media/image28.wmf"/><Relationship Id="rId6" Type="http://schemas.openxmlformats.org/officeDocument/2006/relationships/image" Target="../media/image30.wmf"/><Relationship Id="rId7" Type="http://schemas.openxmlformats.org/officeDocument/2006/relationships/oleObject" Target="../embeddings/oleObject4.bin"/><Relationship Id="rId8" Type="http://schemas.openxmlformats.org/officeDocument/2006/relationships/image" Target="../media/image29.wmf"/><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32.wmf"/><Relationship Id="rId5" Type="http://schemas.openxmlformats.org/officeDocument/2006/relationships/oleObject" Target="../embeddings/oleObject5.bin"/><Relationship Id="rId6" Type="http://schemas.openxmlformats.org/officeDocument/2006/relationships/image" Target="../media/image31.w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dirty="0">
                <a:latin typeface="Calibri" charset="0"/>
                <a:ea typeface="ＭＳ Ｐゴシック" charset="-128"/>
                <a:cs typeface="Calibri" charset="0"/>
              </a:rPr>
              <a:t>Correlation &amp; </a:t>
            </a:r>
            <a:r>
              <a:rPr lang="en-US" altLang="en-US" dirty="0" smtClean="0">
                <a:latin typeface="Calibri" charset="0"/>
                <a:ea typeface="ＭＳ Ｐゴシック" charset="-128"/>
                <a:cs typeface="Calibri" charset="0"/>
              </a:rPr>
              <a:t/>
            </a:r>
            <a:br>
              <a:rPr lang="en-US" altLang="en-US" dirty="0" smtClean="0">
                <a:latin typeface="Calibri" charset="0"/>
                <a:ea typeface="ＭＳ Ｐゴシック" charset="-128"/>
                <a:cs typeface="Calibri" charset="0"/>
              </a:rPr>
            </a:br>
            <a:r>
              <a:rPr lang="en-US" altLang="en-US" dirty="0" smtClean="0">
                <a:latin typeface="Calibri" charset="0"/>
                <a:ea typeface="ＭＳ Ｐゴシック" charset="-128"/>
                <a:cs typeface="Calibri" charset="0"/>
              </a:rPr>
              <a:t>Simple linear </a:t>
            </a:r>
            <a:r>
              <a:rPr lang="en-US" altLang="en-US" dirty="0">
                <a:latin typeface="Calibri" charset="0"/>
                <a:ea typeface="ＭＳ Ｐゴシック" charset="-128"/>
                <a:cs typeface="Calibri" charset="0"/>
              </a:rPr>
              <a:t>Regression</a:t>
            </a:r>
          </a:p>
        </p:txBody>
      </p:sp>
      <p:sp>
        <p:nvSpPr>
          <p:cNvPr id="13314" name="Subtitle 2"/>
          <p:cNvSpPr>
            <a:spLocks noGrp="1"/>
          </p:cNvSpPr>
          <p:nvPr>
            <p:ph type="subTitle" idx="1"/>
          </p:nvPr>
        </p:nvSpPr>
        <p:spPr/>
        <p:txBody>
          <a:bodyPr/>
          <a:lstStyle/>
          <a:p>
            <a:pPr>
              <a:buFont typeface="Wingdings" charset="2"/>
              <a:buNone/>
            </a:pPr>
            <a:r>
              <a:rPr lang="en-US" altLang="en-US">
                <a:ea typeface="ＭＳ Ｐゴシック" charset="-128"/>
                <a:cs typeface="Calibri" charset="0"/>
              </a:rPr>
              <a:t>Exploring relationships among variables</a:t>
            </a:r>
          </a:p>
        </p:txBody>
      </p:sp>
    </p:spTree>
    <p:extLst>
      <p:ext uri="{BB962C8B-B14F-4D97-AF65-F5344CB8AC3E}">
        <p14:creationId xmlns:p14="http://schemas.microsoft.com/office/powerpoint/2010/main" val="53179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normAutofit fontScale="90000"/>
          </a:bodyPr>
          <a:lstStyle/>
          <a:p>
            <a:r>
              <a:rPr lang="en-US" altLang="en-US" sz="4000">
                <a:latin typeface="Calibri" charset="0"/>
                <a:ea typeface="ＭＳ Ｐゴシック" charset="-128"/>
                <a:cs typeface="Calibri" charset="0"/>
              </a:rPr>
              <a:t>Assumptions common to all Correlation Techniques</a:t>
            </a:r>
          </a:p>
        </p:txBody>
      </p:sp>
      <p:sp>
        <p:nvSpPr>
          <p:cNvPr id="24578" name="Content Placeholder 2"/>
          <p:cNvSpPr>
            <a:spLocks noGrp="1"/>
          </p:cNvSpPr>
          <p:nvPr>
            <p:ph idx="1"/>
          </p:nvPr>
        </p:nvSpPr>
        <p:spPr/>
        <p:txBody>
          <a:bodyPr/>
          <a:lstStyle/>
          <a:p>
            <a:r>
              <a:rPr lang="en-US" altLang="en-US" dirty="0">
                <a:latin typeface="Calibri" charset="0"/>
                <a:ea typeface="ＭＳ Ｐゴシック" charset="-128"/>
                <a:cs typeface="Calibri" charset="0"/>
              </a:rPr>
              <a:t>The </a:t>
            </a:r>
            <a:r>
              <a:rPr lang="en-US" altLang="en-US" dirty="0">
                <a:solidFill>
                  <a:srgbClr val="3366FF"/>
                </a:solidFill>
                <a:latin typeface="Calibri" charset="0"/>
                <a:ea typeface="ＭＳ Ｐゴシック" charset="-128"/>
                <a:cs typeface="Calibri" charset="0"/>
              </a:rPr>
              <a:t>scale of measurement </a:t>
            </a:r>
            <a:r>
              <a:rPr lang="en-US" altLang="en-US" dirty="0">
                <a:latin typeface="Calibri" charset="0"/>
                <a:ea typeface="ＭＳ Ｐゴシック" charset="-128"/>
                <a:cs typeface="Calibri" charset="0"/>
              </a:rPr>
              <a:t>for the variables should be interval or ratio (continuous)</a:t>
            </a:r>
          </a:p>
          <a:p>
            <a:pPr lvl="1"/>
            <a:r>
              <a:rPr lang="en-US" altLang="en-US" dirty="0">
                <a:latin typeface="Calibri" charset="0"/>
                <a:cs typeface="Calibri" charset="0"/>
              </a:rPr>
              <a:t>Exception: One dichotomous independent variable with two values and one continuous variable</a:t>
            </a:r>
          </a:p>
          <a:p>
            <a:pPr lvl="1"/>
            <a:r>
              <a:rPr lang="en-US" altLang="en-US" dirty="0">
                <a:latin typeface="Calibri" charset="0"/>
                <a:cs typeface="Calibri" charset="0"/>
              </a:rPr>
              <a:t>Spearman’s rho (a non-parametric alternative) is a correlation coefficient suitable for ordinal or ranked data </a:t>
            </a:r>
          </a:p>
          <a:p>
            <a:r>
              <a:rPr lang="en-US" altLang="en-US" dirty="0">
                <a:solidFill>
                  <a:srgbClr val="3366FF"/>
                </a:solidFill>
                <a:latin typeface="Calibri" charset="0"/>
                <a:ea typeface="ＭＳ Ｐゴシック" charset="-128"/>
                <a:cs typeface="Calibri" charset="0"/>
              </a:rPr>
              <a:t>Related pairs</a:t>
            </a:r>
            <a:r>
              <a:rPr lang="en-US" altLang="en-US" dirty="0">
                <a:latin typeface="Calibri" charset="0"/>
                <a:ea typeface="ＭＳ Ｐゴシック" charset="-128"/>
                <a:cs typeface="Calibri" charset="0"/>
              </a:rPr>
              <a:t>: each subject must provide a score on both variable X and variable Y</a:t>
            </a:r>
          </a:p>
        </p:txBody>
      </p:sp>
    </p:spTree>
    <p:extLst>
      <p:ext uri="{BB962C8B-B14F-4D97-AF65-F5344CB8AC3E}">
        <p14:creationId xmlns:p14="http://schemas.microsoft.com/office/powerpoint/2010/main" val="1259593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normAutofit fontScale="90000"/>
          </a:bodyPr>
          <a:lstStyle/>
          <a:p>
            <a:r>
              <a:rPr lang="en-US" altLang="en-US" sz="4000">
                <a:latin typeface="Calibri" charset="0"/>
                <a:ea typeface="ＭＳ Ｐゴシック" charset="-128"/>
                <a:cs typeface="Calibri" charset="0"/>
              </a:rPr>
              <a:t>Assumptions common to all Correlation Techniques</a:t>
            </a:r>
          </a:p>
        </p:txBody>
      </p:sp>
      <p:sp>
        <p:nvSpPr>
          <p:cNvPr id="25602" name="Content Placeholder 2"/>
          <p:cNvSpPr>
            <a:spLocks noGrp="1"/>
          </p:cNvSpPr>
          <p:nvPr>
            <p:ph idx="1"/>
          </p:nvPr>
        </p:nvSpPr>
        <p:spPr>
          <a:xfrm>
            <a:off x="457200" y="1912374"/>
            <a:ext cx="8229600" cy="4876800"/>
          </a:xfrm>
        </p:spPr>
        <p:txBody>
          <a:bodyPr/>
          <a:lstStyle/>
          <a:p>
            <a:r>
              <a:rPr lang="en-US" altLang="en-US">
                <a:solidFill>
                  <a:srgbClr val="3366FF"/>
                </a:solidFill>
                <a:latin typeface="Calibri" charset="0"/>
                <a:ea typeface="ＭＳ Ｐゴシック" charset="-128"/>
                <a:cs typeface="Calibri" charset="0"/>
              </a:rPr>
              <a:t>Independence of Observations</a:t>
            </a:r>
            <a:r>
              <a:rPr lang="en-US" altLang="en-US">
                <a:latin typeface="Calibri" charset="0"/>
                <a:ea typeface="ＭＳ Ｐゴシック" charset="-128"/>
                <a:cs typeface="Calibri" charset="0"/>
              </a:rPr>
              <a:t>: Each observation or measurement  must not be influenced by any other observation or measurement </a:t>
            </a:r>
          </a:p>
          <a:p>
            <a:pPr lvl="1"/>
            <a:r>
              <a:rPr lang="en-US" altLang="en-US" dirty="0">
                <a:latin typeface="Calibri" charset="0"/>
                <a:cs typeface="Calibri" charset="0"/>
              </a:rPr>
              <a:t>Any situation where measurements are collected in a group setting, or participants interact, may be suspect</a:t>
            </a:r>
          </a:p>
        </p:txBody>
      </p:sp>
    </p:spTree>
    <p:extLst>
      <p:ext uri="{BB962C8B-B14F-4D97-AF65-F5344CB8AC3E}">
        <p14:creationId xmlns:p14="http://schemas.microsoft.com/office/powerpoint/2010/main" val="86128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normAutofit fontScale="90000"/>
          </a:bodyPr>
          <a:lstStyle/>
          <a:p>
            <a:r>
              <a:rPr lang="en-US" altLang="en-US" sz="4000">
                <a:latin typeface="Calibri" charset="0"/>
                <a:ea typeface="ＭＳ Ｐゴシック" charset="-128"/>
                <a:cs typeface="Calibri" charset="0"/>
              </a:rPr>
              <a:t>Assumptions common to all Correlation Techniques</a:t>
            </a:r>
          </a:p>
        </p:txBody>
      </p:sp>
      <p:sp>
        <p:nvSpPr>
          <p:cNvPr id="26626" name="Content Placeholder 2"/>
          <p:cNvSpPr>
            <a:spLocks noGrp="1"/>
          </p:cNvSpPr>
          <p:nvPr>
            <p:ph idx="1"/>
          </p:nvPr>
        </p:nvSpPr>
        <p:spPr>
          <a:xfrm>
            <a:off x="457200" y="1777180"/>
            <a:ext cx="8229600" cy="4876800"/>
          </a:xfrm>
        </p:spPr>
        <p:txBody>
          <a:bodyPr>
            <a:normAutofit/>
          </a:bodyPr>
          <a:lstStyle/>
          <a:p>
            <a:r>
              <a:rPr lang="en-US" altLang="en-US" sz="2800" dirty="0" smtClean="0">
                <a:solidFill>
                  <a:srgbClr val="3366FF"/>
                </a:solidFill>
                <a:latin typeface="Calibri" charset="0"/>
                <a:ea typeface="ＭＳ Ｐゴシック" charset="-128"/>
                <a:cs typeface="Calibri" charset="0"/>
              </a:rPr>
              <a:t>Normal Distribution</a:t>
            </a:r>
            <a:r>
              <a:rPr lang="en-US" altLang="en-US" sz="2800" dirty="0" smtClean="0">
                <a:latin typeface="Calibri" charset="0"/>
                <a:ea typeface="ＭＳ Ｐゴシック" charset="-128"/>
                <a:cs typeface="Calibri" charset="0"/>
              </a:rPr>
              <a:t>: </a:t>
            </a:r>
            <a:r>
              <a:rPr lang="en-US" altLang="en-US" sz="2800" dirty="0">
                <a:latin typeface="Calibri" charset="0"/>
                <a:ea typeface="ＭＳ Ｐゴシック" charset="-128"/>
                <a:cs typeface="Calibri" charset="0"/>
              </a:rPr>
              <a:t>inspect histograms</a:t>
            </a:r>
          </a:p>
          <a:p>
            <a:r>
              <a:rPr lang="en-US" altLang="en-US" sz="2800" dirty="0">
                <a:solidFill>
                  <a:srgbClr val="3366FF"/>
                </a:solidFill>
                <a:latin typeface="Calibri" charset="0"/>
                <a:ea typeface="ＭＳ Ｐゴシック" charset="-128"/>
                <a:cs typeface="Calibri" charset="0"/>
              </a:rPr>
              <a:t>Linearity</a:t>
            </a:r>
            <a:r>
              <a:rPr lang="en-US" altLang="en-US" sz="2800" dirty="0">
                <a:latin typeface="Calibri" charset="0"/>
                <a:ea typeface="ＭＳ Ｐゴシック" charset="-128"/>
                <a:cs typeface="Calibri" charset="0"/>
              </a:rPr>
              <a:t>: Relationship between two variables should be linear</a:t>
            </a:r>
          </a:p>
          <a:p>
            <a:r>
              <a:rPr lang="en-US" altLang="en-US" sz="2800" dirty="0" err="1">
                <a:solidFill>
                  <a:srgbClr val="3366FF"/>
                </a:solidFill>
                <a:latin typeface="Calibri" charset="0"/>
                <a:ea typeface="ＭＳ Ｐゴシック" charset="-128"/>
                <a:cs typeface="Calibri" charset="0"/>
              </a:rPr>
              <a:t>Homoscedacticity</a:t>
            </a:r>
            <a:r>
              <a:rPr lang="en-US" altLang="en-US" sz="2800" dirty="0">
                <a:latin typeface="Calibri" charset="0"/>
                <a:ea typeface="ＭＳ Ｐゴシック" charset="-128"/>
                <a:cs typeface="Calibri" charset="0"/>
              </a:rPr>
              <a:t>: </a:t>
            </a:r>
            <a:r>
              <a:rPr lang="en-US" altLang="en-US" sz="2800" dirty="0" smtClean="0">
                <a:latin typeface="Calibri" charset="0"/>
                <a:ea typeface="ＭＳ Ｐゴシック" charset="-128"/>
                <a:cs typeface="Calibri" charset="0"/>
              </a:rPr>
              <a:t>Consistency of Variance</a:t>
            </a:r>
            <a:endParaRPr lang="en-US" altLang="en-US" sz="2800" dirty="0">
              <a:latin typeface="Calibri" charset="0"/>
              <a:ea typeface="ＭＳ Ｐゴシック" charset="-128"/>
              <a:cs typeface="Calibri" charset="0"/>
            </a:endParaRPr>
          </a:p>
        </p:txBody>
      </p:sp>
    </p:spTree>
    <p:extLst>
      <p:ext uri="{BB962C8B-B14F-4D97-AF65-F5344CB8AC3E}">
        <p14:creationId xmlns:p14="http://schemas.microsoft.com/office/powerpoint/2010/main" val="159872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AutoShape 2"/>
          <p:cNvSpPr>
            <a:spLocks noGrp="1" noChangeArrowheads="1"/>
          </p:cNvSpPr>
          <p:nvPr>
            <p:ph type="title"/>
          </p:nvPr>
        </p:nvSpPr>
        <p:spPr>
          <a:xfrm>
            <a:off x="568325" y="457200"/>
            <a:ext cx="7924800" cy="914400"/>
          </a:xfrm>
        </p:spPr>
        <p:txBody>
          <a:bodyPr/>
          <a:lstStyle/>
          <a:p>
            <a:pPr eaLnBrk="1" hangingPunct="1"/>
            <a:r>
              <a:rPr lang="en-US" altLang="en-US">
                <a:latin typeface="Calibri" charset="0"/>
                <a:ea typeface="ＭＳ Ｐゴシック" charset="-128"/>
                <a:cs typeface="Calibri" charset="0"/>
              </a:rPr>
              <a:t>Scatter Diagram Example</a:t>
            </a:r>
          </a:p>
        </p:txBody>
      </p:sp>
      <p:sp>
        <p:nvSpPr>
          <p:cNvPr id="15363" name="Rectangle 3"/>
          <p:cNvSpPr>
            <a:spLocks noGrp="1" noChangeArrowheads="1"/>
          </p:cNvSpPr>
          <p:nvPr>
            <p:ph type="body" sz="half" idx="1"/>
          </p:nvPr>
        </p:nvSpPr>
        <p:spPr>
          <a:xfrm>
            <a:off x="568325" y="1371600"/>
            <a:ext cx="8253413" cy="4552950"/>
          </a:xfrm>
        </p:spPr>
        <p:txBody>
          <a:bodyPr/>
          <a:lstStyle/>
          <a:p>
            <a:pPr marL="0" indent="0" eaLnBrk="1" hangingPunct="1">
              <a:lnSpc>
                <a:spcPct val="90000"/>
              </a:lnSpc>
              <a:buFont typeface="Wingdings" pitchFamily="2" charset="2"/>
              <a:buNone/>
              <a:defRPr/>
            </a:pPr>
            <a:r>
              <a:rPr lang="en-US" sz="2000" dirty="0" smtClean="0">
                <a:ea typeface="+mn-ea"/>
              </a:rPr>
              <a:t>The sales manager of Copier Sales of America, wants to determine whether there is a </a:t>
            </a:r>
            <a:r>
              <a:rPr lang="en-US" sz="2000" b="1" dirty="0" smtClean="0">
                <a:solidFill>
                  <a:schemeClr val="accent6"/>
                </a:solidFill>
                <a:ea typeface="+mn-ea"/>
              </a:rPr>
              <a:t>relationship between </a:t>
            </a:r>
            <a:r>
              <a:rPr lang="en-US" sz="2000" dirty="0" smtClean="0">
                <a:ea typeface="+mn-ea"/>
              </a:rPr>
              <a:t>the </a:t>
            </a:r>
            <a:r>
              <a:rPr lang="en-US" sz="2000" b="1" dirty="0" smtClean="0">
                <a:solidFill>
                  <a:schemeClr val="accent6"/>
                </a:solidFill>
                <a:ea typeface="+mn-ea"/>
              </a:rPr>
              <a:t>number of sales calls made </a:t>
            </a:r>
            <a:r>
              <a:rPr lang="en-US" sz="2000" dirty="0" smtClean="0">
                <a:ea typeface="+mn-ea"/>
              </a:rPr>
              <a:t>in a month and the </a:t>
            </a:r>
            <a:r>
              <a:rPr lang="en-US" sz="2000" b="1" dirty="0" smtClean="0">
                <a:solidFill>
                  <a:schemeClr val="accent6"/>
                </a:solidFill>
                <a:ea typeface="+mn-ea"/>
              </a:rPr>
              <a:t>number of copiers sold that month</a:t>
            </a:r>
            <a:r>
              <a:rPr lang="en-US" sz="2000" dirty="0" smtClean="0">
                <a:ea typeface="+mn-ea"/>
              </a:rPr>
              <a:t>. The manager selects a random sample of 10 representatives and determines the number of sales calls each representative made last month and the number of copiers sold.</a:t>
            </a:r>
          </a:p>
          <a:p>
            <a:pPr eaLnBrk="1" hangingPunct="1">
              <a:lnSpc>
                <a:spcPct val="90000"/>
              </a:lnSpc>
              <a:buFont typeface="Wingdings" pitchFamily="2" charset="2"/>
              <a:buNone/>
              <a:defRPr/>
            </a:pPr>
            <a:endParaRPr lang="en-US" sz="1800" dirty="0" smtClean="0">
              <a:ea typeface="+mn-ea"/>
            </a:endParaRPr>
          </a:p>
          <a:p>
            <a:pPr eaLnBrk="1" hangingPunct="1">
              <a:lnSpc>
                <a:spcPct val="90000"/>
              </a:lnSpc>
              <a:buFont typeface="Wingdings" pitchFamily="2" charset="2"/>
              <a:buChar char="o"/>
              <a:defRPr/>
            </a:pPr>
            <a:endParaRPr lang="en-US" sz="1800" dirty="0" smtClean="0">
              <a:ea typeface="+mn-ea"/>
            </a:endParaRPr>
          </a:p>
        </p:txBody>
      </p:sp>
      <p:pic>
        <p:nvPicPr>
          <p:cNvPr id="29699"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91356" y="3655696"/>
            <a:ext cx="4025900" cy="2408237"/>
          </a:xfrm>
        </p:spPr>
      </p:pic>
      <p:grpSp>
        <p:nvGrpSpPr>
          <p:cNvPr id="29700" name="Group 7"/>
          <p:cNvGrpSpPr>
            <a:grpSpLocks/>
          </p:cNvGrpSpPr>
          <p:nvPr/>
        </p:nvGrpSpPr>
        <p:grpSpPr bwMode="auto">
          <a:xfrm>
            <a:off x="5011340" y="3655696"/>
            <a:ext cx="3516313" cy="2430462"/>
            <a:chOff x="2209800" y="2493963"/>
            <a:chExt cx="4537075" cy="3059112"/>
          </a:xfrm>
        </p:grpSpPr>
        <p:pic>
          <p:nvPicPr>
            <p:cNvPr id="297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493963"/>
              <a:ext cx="4537075" cy="30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Oval 7"/>
            <p:cNvSpPr>
              <a:spLocks noChangeArrowheads="1"/>
            </p:cNvSpPr>
            <p:nvPr/>
          </p:nvSpPr>
          <p:spPr bwMode="auto">
            <a:xfrm>
              <a:off x="2409825" y="3152775"/>
              <a:ext cx="333375" cy="13811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endParaRPr lang="en-US" altLang="en-US" sz="2400">
                <a:latin typeface="Times New Roman" charset="0"/>
              </a:endParaRPr>
            </a:p>
          </p:txBody>
        </p:sp>
        <p:sp>
          <p:nvSpPr>
            <p:cNvPr id="29704" name="Oval 8"/>
            <p:cNvSpPr>
              <a:spLocks noChangeArrowheads="1"/>
            </p:cNvSpPr>
            <p:nvPr/>
          </p:nvSpPr>
          <p:spPr bwMode="auto">
            <a:xfrm>
              <a:off x="5905500" y="4857750"/>
              <a:ext cx="714375" cy="6953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endParaRPr lang="en-US" altLang="en-US" sz="2400">
                <a:latin typeface="Times New Roman" charset="0"/>
              </a:endParaRPr>
            </a:p>
          </p:txBody>
        </p:sp>
      </p:grpSp>
    </p:spTree>
    <p:extLst>
      <p:ext uri="{BB962C8B-B14F-4D97-AF65-F5344CB8AC3E}">
        <p14:creationId xmlns:p14="http://schemas.microsoft.com/office/powerpoint/2010/main" val="4330624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AutoShape 2"/>
          <p:cNvSpPr>
            <a:spLocks noGrp="1" noChangeArrowheads="1"/>
          </p:cNvSpPr>
          <p:nvPr>
            <p:ph type="title"/>
          </p:nvPr>
        </p:nvSpPr>
        <p:spPr>
          <a:xfrm>
            <a:off x="244856" y="523875"/>
            <a:ext cx="8229600" cy="1371600"/>
          </a:xfrm>
        </p:spPr>
        <p:txBody>
          <a:bodyPr lIns="92075" tIns="46038" rIns="92075" bIns="46038" anchor="ctr"/>
          <a:lstStyle/>
          <a:p>
            <a:pPr eaLnBrk="1" hangingPunct="1"/>
            <a:r>
              <a:rPr lang="en-US" altLang="en-US">
                <a:latin typeface="Calibri" charset="0"/>
                <a:ea typeface="ＭＳ Ｐゴシック" charset="-128"/>
                <a:cs typeface="Calibri" charset="0"/>
              </a:rPr>
              <a:t>The Coefficient of Correlation, </a:t>
            </a:r>
            <a:r>
              <a:rPr lang="en-US" altLang="en-US" i="1">
                <a:latin typeface="Calibri" charset="0"/>
                <a:ea typeface="ＭＳ Ｐゴシック" charset="-128"/>
                <a:cs typeface="Calibri" charset="0"/>
              </a:rPr>
              <a:t>r</a:t>
            </a:r>
          </a:p>
        </p:txBody>
      </p:sp>
      <p:sp>
        <p:nvSpPr>
          <p:cNvPr id="31746" name="Rectangle 3"/>
          <p:cNvSpPr>
            <a:spLocks noGrp="1" noChangeArrowheads="1"/>
          </p:cNvSpPr>
          <p:nvPr>
            <p:ph idx="1"/>
          </p:nvPr>
        </p:nvSpPr>
        <p:spPr>
          <a:xfrm>
            <a:off x="420688" y="2897886"/>
            <a:ext cx="3139375" cy="1832610"/>
          </a:xfrm>
        </p:spPr>
        <p:txBody>
          <a:bodyPr lIns="92075" tIns="46038" rIns="92075" bIns="46038">
            <a:noAutofit/>
          </a:bodyPr>
          <a:lstStyle/>
          <a:p>
            <a:pPr eaLnBrk="1" hangingPunct="1"/>
            <a:r>
              <a:rPr lang="en-US" altLang="en-US" sz="1600" dirty="0">
                <a:latin typeface="Calibri" charset="0"/>
                <a:ea typeface="ＭＳ Ｐゴシック" charset="-128"/>
                <a:cs typeface="Calibri" charset="0"/>
              </a:rPr>
              <a:t>Shows the direction and strength of the linear relationship between two interval or ratio-scale variables.</a:t>
            </a:r>
          </a:p>
          <a:p>
            <a:pPr eaLnBrk="1" hangingPunct="1"/>
            <a:r>
              <a:rPr lang="en-US" altLang="en-US" sz="1600" dirty="0">
                <a:latin typeface="Calibri" charset="0"/>
                <a:ea typeface="ＭＳ Ｐゴシック" charset="-128"/>
                <a:cs typeface="Calibri" charset="0"/>
              </a:rPr>
              <a:t>Ranges from –1.00 to +1.00.</a:t>
            </a:r>
          </a:p>
          <a:p>
            <a:pPr eaLnBrk="1" hangingPunct="1"/>
            <a:r>
              <a:rPr lang="en-US" altLang="en-US" sz="1600" dirty="0">
                <a:latin typeface="Calibri" charset="0"/>
                <a:ea typeface="ＭＳ Ｐゴシック" charset="-128"/>
                <a:cs typeface="Calibri" charset="0"/>
              </a:rPr>
              <a:t>Values of –1.00 or +1.00 indicate perfect and strong correlation.</a:t>
            </a:r>
          </a:p>
          <a:p>
            <a:pPr eaLnBrk="1" hangingPunct="1"/>
            <a:r>
              <a:rPr lang="en-US" altLang="en-US" sz="1600" dirty="0">
                <a:latin typeface="Calibri" charset="0"/>
                <a:ea typeface="ＭＳ Ｐゴシック" charset="-128"/>
                <a:cs typeface="Calibri" charset="0"/>
              </a:rPr>
              <a:t>Values close to 0.0 indicate weak correlation.</a:t>
            </a:r>
          </a:p>
          <a:p>
            <a:pPr eaLnBrk="1" hangingPunct="1"/>
            <a:r>
              <a:rPr lang="en-US" altLang="en-US" sz="1600" dirty="0">
                <a:latin typeface="Calibri" charset="0"/>
                <a:ea typeface="ＭＳ Ｐゴシック" charset="-128"/>
                <a:cs typeface="Calibri" charset="0"/>
              </a:rPr>
              <a:t>Negative values indicate an </a:t>
            </a:r>
            <a:r>
              <a:rPr lang="en-US" altLang="en-US" sz="1600" b="1" dirty="0">
                <a:solidFill>
                  <a:srgbClr val="8A8A5C"/>
                </a:solidFill>
                <a:latin typeface="Calibri" charset="0"/>
                <a:ea typeface="ＭＳ Ｐゴシック" charset="-128"/>
                <a:cs typeface="Calibri" charset="0"/>
              </a:rPr>
              <a:t>inverse</a:t>
            </a:r>
            <a:r>
              <a:rPr lang="en-US" altLang="en-US" sz="1600" dirty="0">
                <a:latin typeface="Calibri" charset="0"/>
                <a:ea typeface="ＭＳ Ｐゴシック" charset="-128"/>
                <a:cs typeface="Calibri" charset="0"/>
              </a:rPr>
              <a:t> relationship, and positive values indicate a </a:t>
            </a:r>
            <a:r>
              <a:rPr lang="en-US" altLang="en-US" sz="1600" b="1" dirty="0">
                <a:solidFill>
                  <a:srgbClr val="8A8A5C"/>
                </a:solidFill>
                <a:latin typeface="Calibri" charset="0"/>
                <a:ea typeface="ＭＳ Ｐゴシック" charset="-128"/>
                <a:cs typeface="Calibri" charset="0"/>
              </a:rPr>
              <a:t>direct</a:t>
            </a:r>
            <a:r>
              <a:rPr lang="en-US" altLang="en-US" sz="1600" dirty="0">
                <a:latin typeface="Calibri" charset="0"/>
                <a:ea typeface="ＭＳ Ｐゴシック" charset="-128"/>
                <a:cs typeface="Calibri" charset="0"/>
              </a:rPr>
              <a:t> relationship.</a:t>
            </a:r>
          </a:p>
        </p:txBody>
      </p:sp>
      <p:sp>
        <p:nvSpPr>
          <p:cNvPr id="6" name="Rounded Rectangle 5"/>
          <p:cNvSpPr>
            <a:spLocks noChangeArrowheads="1"/>
          </p:cNvSpPr>
          <p:nvPr/>
        </p:nvSpPr>
        <p:spPr bwMode="auto">
          <a:xfrm>
            <a:off x="865188" y="1851025"/>
            <a:ext cx="7261225" cy="798513"/>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a:lstStyle/>
          <a:p>
            <a:pPr>
              <a:buFont typeface="Wingdings" pitchFamily="2" charset="2"/>
              <a:buNone/>
              <a:defRPr/>
            </a:pPr>
            <a:r>
              <a:rPr lang="en-US" sz="2000" dirty="0">
                <a:solidFill>
                  <a:schemeClr val="dk1"/>
                </a:solidFill>
                <a:latin typeface="Calibri" pitchFamily="34" charset="0"/>
                <a:ea typeface="+mn-ea"/>
                <a:cs typeface="Calibri" pitchFamily="34" charset="0"/>
              </a:rPr>
              <a:t>The </a:t>
            </a:r>
            <a:r>
              <a:rPr lang="en-US" sz="2000" b="1" dirty="0">
                <a:solidFill>
                  <a:schemeClr val="accent6"/>
                </a:solidFill>
                <a:latin typeface="Calibri" pitchFamily="34" charset="0"/>
                <a:ea typeface="+mn-ea"/>
                <a:cs typeface="Calibri" pitchFamily="34" charset="0"/>
              </a:rPr>
              <a:t>coefficient of correlation </a:t>
            </a:r>
            <a:r>
              <a:rPr lang="en-US" sz="2000" dirty="0">
                <a:solidFill>
                  <a:srgbClr val="000000"/>
                </a:solidFill>
                <a:latin typeface="Calibri" pitchFamily="34" charset="0"/>
                <a:ea typeface="+mn-ea"/>
                <a:cs typeface="Calibri" pitchFamily="34" charset="0"/>
              </a:rPr>
              <a:t>(</a:t>
            </a:r>
            <a:r>
              <a:rPr lang="en-US" sz="2000" i="1" dirty="0">
                <a:solidFill>
                  <a:srgbClr val="000000"/>
                </a:solidFill>
                <a:latin typeface="Calibri" pitchFamily="34" charset="0"/>
                <a:ea typeface="+mn-ea"/>
                <a:cs typeface="Calibri" pitchFamily="34" charset="0"/>
              </a:rPr>
              <a:t>r</a:t>
            </a:r>
            <a:r>
              <a:rPr lang="en-US" sz="2000" dirty="0">
                <a:solidFill>
                  <a:srgbClr val="000000"/>
                </a:solidFill>
                <a:latin typeface="Calibri" pitchFamily="34" charset="0"/>
                <a:ea typeface="+mn-ea"/>
                <a:cs typeface="Calibri" pitchFamily="34" charset="0"/>
              </a:rPr>
              <a:t>)</a:t>
            </a:r>
            <a:r>
              <a:rPr lang="en-US" sz="2000" dirty="0">
                <a:solidFill>
                  <a:schemeClr val="dk1"/>
                </a:solidFill>
                <a:latin typeface="Calibri" pitchFamily="34" charset="0"/>
                <a:ea typeface="+mn-ea"/>
                <a:cs typeface="Calibri" pitchFamily="34" charset="0"/>
              </a:rPr>
              <a:t> is a measure of the strength of the relationship between two variables.</a:t>
            </a: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232" y="3562160"/>
            <a:ext cx="4229100"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45409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body" idx="1"/>
          </p:nvPr>
        </p:nvSpPr>
        <p:spPr>
          <a:xfrm>
            <a:off x="250825" y="763793"/>
            <a:ext cx="8435975" cy="2233407"/>
          </a:xfrm>
        </p:spPr>
        <p:txBody>
          <a:bodyPr>
            <a:normAutofit fontScale="70000" lnSpcReduction="20000"/>
          </a:bodyPr>
          <a:lstStyle/>
          <a:p>
            <a:pPr eaLnBrk="1" hangingPunct="1">
              <a:buFont typeface="Wingdings" pitchFamily="2" charset="2"/>
              <a:buChar char="Ø"/>
            </a:pPr>
            <a:r>
              <a:rPr lang="en-US" sz="2800" dirty="0" smtClean="0">
                <a:latin typeface="Arial" charset="0"/>
              </a:rPr>
              <a:t>The value of r ranges between ( -1) and ( +1)</a:t>
            </a:r>
          </a:p>
          <a:p>
            <a:pPr eaLnBrk="1" hangingPunct="1">
              <a:buFont typeface="Wingdings" pitchFamily="2" charset="2"/>
              <a:buChar char="Ø"/>
            </a:pPr>
            <a:r>
              <a:rPr lang="en-US" sz="2800" dirty="0" smtClean="0">
                <a:latin typeface="Arial" charset="0"/>
              </a:rPr>
              <a:t>The value of r denotes the strength of the association as illustrated</a:t>
            </a:r>
            <a:br>
              <a:rPr lang="en-US" sz="2800" dirty="0" smtClean="0">
                <a:latin typeface="Arial" charset="0"/>
              </a:rPr>
            </a:br>
            <a:r>
              <a:rPr lang="en-US" sz="2800" dirty="0" smtClean="0">
                <a:latin typeface="Arial" charset="0"/>
              </a:rPr>
              <a:t>by the following diagram</a:t>
            </a:r>
            <a:r>
              <a:rPr lang="en-US" sz="2800" dirty="0" smtClean="0">
                <a:latin typeface="Arial" charset="0"/>
              </a:rPr>
              <a:t>.</a:t>
            </a:r>
          </a:p>
          <a:p>
            <a:pPr>
              <a:buFont typeface="Wingdings" pitchFamily="2" charset="2"/>
              <a:buChar char="Ø"/>
            </a:pPr>
            <a:r>
              <a:rPr lang="en-IE" sz="2800" dirty="0" smtClean="0"/>
              <a:t>What represents a strong correlation really </a:t>
            </a:r>
            <a:r>
              <a:rPr lang="en-IE" sz="2800" dirty="0"/>
              <a:t>depends on the field in which you are using the correlation. Social sciences may accept lower correlations as being intermediate and strong as very high correlations are extremely rare in that field.</a:t>
            </a:r>
          </a:p>
          <a:p>
            <a:pPr eaLnBrk="1" hangingPunct="1">
              <a:buFont typeface="Wingdings" pitchFamily="2" charset="2"/>
              <a:buChar char="Ø"/>
            </a:pPr>
            <a:endParaRPr lang="en-US" sz="2800" dirty="0" smtClean="0">
              <a:latin typeface="Arial" charset="0"/>
            </a:endParaRPr>
          </a:p>
        </p:txBody>
      </p:sp>
      <p:sp>
        <p:nvSpPr>
          <p:cNvPr id="26626" name="Line 7"/>
          <p:cNvSpPr>
            <a:spLocks noChangeShapeType="1"/>
          </p:cNvSpPr>
          <p:nvPr/>
        </p:nvSpPr>
        <p:spPr bwMode="auto">
          <a:xfrm>
            <a:off x="900113" y="4005263"/>
            <a:ext cx="7488237" cy="0"/>
          </a:xfrm>
          <a:prstGeom prst="line">
            <a:avLst/>
          </a:prstGeom>
          <a:noFill/>
          <a:ln w="9525">
            <a:solidFill>
              <a:schemeClr val="tx1"/>
            </a:solidFill>
            <a:round/>
            <a:headEnd/>
            <a:tailEnd/>
          </a:ln>
        </p:spPr>
        <p:txBody>
          <a:bodyPr/>
          <a:lstStyle/>
          <a:p>
            <a:endParaRPr lang="en-US"/>
          </a:p>
        </p:txBody>
      </p:sp>
      <p:sp>
        <p:nvSpPr>
          <p:cNvPr id="26627" name="Line 8"/>
          <p:cNvSpPr>
            <a:spLocks noChangeShapeType="1"/>
          </p:cNvSpPr>
          <p:nvPr/>
        </p:nvSpPr>
        <p:spPr bwMode="auto">
          <a:xfrm>
            <a:off x="900113" y="3933825"/>
            <a:ext cx="0" cy="287338"/>
          </a:xfrm>
          <a:prstGeom prst="line">
            <a:avLst/>
          </a:prstGeom>
          <a:noFill/>
          <a:ln w="9525">
            <a:solidFill>
              <a:schemeClr val="tx1"/>
            </a:solidFill>
            <a:round/>
            <a:headEnd/>
            <a:tailEnd/>
          </a:ln>
        </p:spPr>
        <p:txBody>
          <a:bodyPr/>
          <a:lstStyle/>
          <a:p>
            <a:endParaRPr lang="en-US"/>
          </a:p>
        </p:txBody>
      </p:sp>
      <p:sp>
        <p:nvSpPr>
          <p:cNvPr id="26628" name="Line 9"/>
          <p:cNvSpPr>
            <a:spLocks noChangeShapeType="1"/>
          </p:cNvSpPr>
          <p:nvPr/>
        </p:nvSpPr>
        <p:spPr bwMode="auto">
          <a:xfrm>
            <a:off x="8388350" y="3933825"/>
            <a:ext cx="0" cy="287338"/>
          </a:xfrm>
          <a:prstGeom prst="line">
            <a:avLst/>
          </a:prstGeom>
          <a:noFill/>
          <a:ln w="9525">
            <a:solidFill>
              <a:schemeClr val="tx1"/>
            </a:solidFill>
            <a:round/>
            <a:headEnd/>
            <a:tailEnd/>
          </a:ln>
        </p:spPr>
        <p:txBody>
          <a:bodyPr/>
          <a:lstStyle/>
          <a:p>
            <a:endParaRPr lang="en-US"/>
          </a:p>
        </p:txBody>
      </p:sp>
      <p:sp>
        <p:nvSpPr>
          <p:cNvPr id="26629" name="Line 10"/>
          <p:cNvSpPr>
            <a:spLocks noChangeShapeType="1"/>
          </p:cNvSpPr>
          <p:nvPr/>
        </p:nvSpPr>
        <p:spPr bwMode="auto">
          <a:xfrm>
            <a:off x="4484688" y="3876675"/>
            <a:ext cx="0" cy="287338"/>
          </a:xfrm>
          <a:prstGeom prst="line">
            <a:avLst/>
          </a:prstGeom>
          <a:noFill/>
          <a:ln w="9525">
            <a:solidFill>
              <a:schemeClr val="tx1"/>
            </a:solidFill>
            <a:round/>
            <a:headEnd/>
            <a:tailEnd/>
          </a:ln>
        </p:spPr>
        <p:txBody>
          <a:bodyPr/>
          <a:lstStyle/>
          <a:p>
            <a:endParaRPr lang="en-US"/>
          </a:p>
        </p:txBody>
      </p:sp>
      <p:sp>
        <p:nvSpPr>
          <p:cNvPr id="26630" name="Line 11"/>
          <p:cNvSpPr>
            <a:spLocks noChangeShapeType="1"/>
          </p:cNvSpPr>
          <p:nvPr/>
        </p:nvSpPr>
        <p:spPr bwMode="auto">
          <a:xfrm>
            <a:off x="2700338" y="4005263"/>
            <a:ext cx="0" cy="0"/>
          </a:xfrm>
          <a:prstGeom prst="line">
            <a:avLst/>
          </a:prstGeom>
          <a:noFill/>
          <a:ln w="9525">
            <a:solidFill>
              <a:schemeClr val="tx1"/>
            </a:solidFill>
            <a:round/>
            <a:headEnd/>
            <a:tailEnd/>
          </a:ln>
        </p:spPr>
        <p:txBody>
          <a:bodyPr/>
          <a:lstStyle/>
          <a:p>
            <a:endParaRPr lang="en-US"/>
          </a:p>
        </p:txBody>
      </p:sp>
      <p:sp>
        <p:nvSpPr>
          <p:cNvPr id="26631" name="Line 12"/>
          <p:cNvSpPr>
            <a:spLocks noChangeShapeType="1"/>
          </p:cNvSpPr>
          <p:nvPr/>
        </p:nvSpPr>
        <p:spPr bwMode="auto">
          <a:xfrm>
            <a:off x="3563938" y="3933825"/>
            <a:ext cx="0" cy="142875"/>
          </a:xfrm>
          <a:prstGeom prst="line">
            <a:avLst/>
          </a:prstGeom>
          <a:noFill/>
          <a:ln w="9525">
            <a:solidFill>
              <a:schemeClr val="tx1"/>
            </a:solidFill>
            <a:round/>
            <a:headEnd/>
            <a:tailEnd/>
          </a:ln>
        </p:spPr>
        <p:txBody>
          <a:bodyPr/>
          <a:lstStyle/>
          <a:p>
            <a:endParaRPr lang="en-US"/>
          </a:p>
        </p:txBody>
      </p:sp>
      <p:sp>
        <p:nvSpPr>
          <p:cNvPr id="26632" name="Line 13"/>
          <p:cNvSpPr>
            <a:spLocks noChangeShapeType="1"/>
          </p:cNvSpPr>
          <p:nvPr/>
        </p:nvSpPr>
        <p:spPr bwMode="auto">
          <a:xfrm>
            <a:off x="1763713" y="3933825"/>
            <a:ext cx="0" cy="142875"/>
          </a:xfrm>
          <a:prstGeom prst="line">
            <a:avLst/>
          </a:prstGeom>
          <a:noFill/>
          <a:ln w="9525">
            <a:solidFill>
              <a:schemeClr val="tx1"/>
            </a:solidFill>
            <a:round/>
            <a:headEnd/>
            <a:tailEnd/>
          </a:ln>
        </p:spPr>
        <p:txBody>
          <a:bodyPr/>
          <a:lstStyle/>
          <a:p>
            <a:endParaRPr lang="en-US"/>
          </a:p>
        </p:txBody>
      </p:sp>
      <p:sp>
        <p:nvSpPr>
          <p:cNvPr id="26633" name="Line 15"/>
          <p:cNvSpPr>
            <a:spLocks noChangeShapeType="1"/>
          </p:cNvSpPr>
          <p:nvPr/>
        </p:nvSpPr>
        <p:spPr bwMode="auto">
          <a:xfrm>
            <a:off x="5508625" y="3933825"/>
            <a:ext cx="0" cy="142875"/>
          </a:xfrm>
          <a:prstGeom prst="line">
            <a:avLst/>
          </a:prstGeom>
          <a:noFill/>
          <a:ln w="9525">
            <a:solidFill>
              <a:schemeClr val="tx1"/>
            </a:solidFill>
            <a:round/>
            <a:headEnd/>
            <a:tailEnd/>
          </a:ln>
        </p:spPr>
        <p:txBody>
          <a:bodyPr/>
          <a:lstStyle/>
          <a:p>
            <a:endParaRPr lang="en-US"/>
          </a:p>
        </p:txBody>
      </p:sp>
      <p:sp>
        <p:nvSpPr>
          <p:cNvPr id="26634" name="Line 16"/>
          <p:cNvSpPr>
            <a:spLocks noChangeShapeType="1"/>
          </p:cNvSpPr>
          <p:nvPr/>
        </p:nvSpPr>
        <p:spPr bwMode="auto">
          <a:xfrm>
            <a:off x="7308850" y="3933825"/>
            <a:ext cx="0" cy="142875"/>
          </a:xfrm>
          <a:prstGeom prst="line">
            <a:avLst/>
          </a:prstGeom>
          <a:noFill/>
          <a:ln w="9525">
            <a:solidFill>
              <a:schemeClr val="tx1"/>
            </a:solidFill>
            <a:round/>
            <a:headEnd/>
            <a:tailEnd/>
          </a:ln>
        </p:spPr>
        <p:txBody>
          <a:bodyPr/>
          <a:lstStyle/>
          <a:p>
            <a:endParaRPr lang="en-US"/>
          </a:p>
        </p:txBody>
      </p:sp>
      <p:sp>
        <p:nvSpPr>
          <p:cNvPr id="26635" name="Text Box 18"/>
          <p:cNvSpPr txBox="1">
            <a:spLocks noChangeArrowheads="1"/>
          </p:cNvSpPr>
          <p:nvPr/>
        </p:nvSpPr>
        <p:spPr bwMode="auto">
          <a:xfrm>
            <a:off x="539750" y="4437063"/>
            <a:ext cx="455613" cy="457200"/>
          </a:xfrm>
          <a:prstGeom prst="rect">
            <a:avLst/>
          </a:prstGeom>
          <a:noFill/>
          <a:ln w="9525">
            <a:noFill/>
            <a:miter lim="800000"/>
            <a:headEnd/>
            <a:tailEnd/>
          </a:ln>
        </p:spPr>
        <p:txBody>
          <a:bodyPr wrap="none">
            <a:spAutoFit/>
          </a:bodyPr>
          <a:lstStyle/>
          <a:p>
            <a:r>
              <a:rPr lang="en-US" altLang="en-US" sz="2400"/>
              <a:t>-1</a:t>
            </a:r>
          </a:p>
        </p:txBody>
      </p:sp>
      <p:sp>
        <p:nvSpPr>
          <p:cNvPr id="26636" name="Text Box 19"/>
          <p:cNvSpPr txBox="1">
            <a:spLocks noChangeArrowheads="1"/>
          </p:cNvSpPr>
          <p:nvPr/>
        </p:nvSpPr>
        <p:spPr bwMode="auto">
          <a:xfrm>
            <a:off x="8201025" y="4508500"/>
            <a:ext cx="354013" cy="457200"/>
          </a:xfrm>
          <a:prstGeom prst="rect">
            <a:avLst/>
          </a:prstGeom>
          <a:noFill/>
          <a:ln w="9525">
            <a:noFill/>
            <a:miter lim="800000"/>
            <a:headEnd/>
            <a:tailEnd/>
          </a:ln>
        </p:spPr>
        <p:txBody>
          <a:bodyPr wrap="none">
            <a:spAutoFit/>
          </a:bodyPr>
          <a:lstStyle/>
          <a:p>
            <a:r>
              <a:rPr lang="en-US" altLang="en-US" sz="2400"/>
              <a:t>1</a:t>
            </a:r>
          </a:p>
        </p:txBody>
      </p:sp>
      <p:sp>
        <p:nvSpPr>
          <p:cNvPr id="26637" name="Text Box 21"/>
          <p:cNvSpPr txBox="1">
            <a:spLocks noChangeArrowheads="1"/>
          </p:cNvSpPr>
          <p:nvPr/>
        </p:nvSpPr>
        <p:spPr bwMode="auto">
          <a:xfrm>
            <a:off x="4211638" y="4508500"/>
            <a:ext cx="360362" cy="457200"/>
          </a:xfrm>
          <a:prstGeom prst="rect">
            <a:avLst/>
          </a:prstGeom>
          <a:noFill/>
          <a:ln w="9525">
            <a:noFill/>
            <a:miter lim="800000"/>
            <a:headEnd/>
            <a:tailEnd/>
          </a:ln>
        </p:spPr>
        <p:txBody>
          <a:bodyPr>
            <a:spAutoFit/>
          </a:bodyPr>
          <a:lstStyle/>
          <a:p>
            <a:pPr>
              <a:spcBef>
                <a:spcPct val="50000"/>
              </a:spcBef>
            </a:pPr>
            <a:r>
              <a:rPr lang="en-US" altLang="en-US" sz="2400"/>
              <a:t>0</a:t>
            </a:r>
          </a:p>
        </p:txBody>
      </p:sp>
      <p:sp>
        <p:nvSpPr>
          <p:cNvPr id="26638" name="Text Box 22"/>
          <p:cNvSpPr txBox="1">
            <a:spLocks noChangeArrowheads="1"/>
          </p:cNvSpPr>
          <p:nvPr/>
        </p:nvSpPr>
        <p:spPr bwMode="auto">
          <a:xfrm>
            <a:off x="3059113" y="4508500"/>
            <a:ext cx="792162" cy="366713"/>
          </a:xfrm>
          <a:prstGeom prst="rect">
            <a:avLst/>
          </a:prstGeom>
          <a:noFill/>
          <a:ln w="9525">
            <a:noFill/>
            <a:miter lim="800000"/>
            <a:headEnd/>
            <a:tailEnd/>
          </a:ln>
        </p:spPr>
        <p:txBody>
          <a:bodyPr>
            <a:spAutoFit/>
          </a:bodyPr>
          <a:lstStyle/>
          <a:p>
            <a:pPr>
              <a:spcBef>
                <a:spcPct val="50000"/>
              </a:spcBef>
            </a:pPr>
            <a:r>
              <a:rPr lang="en-US" altLang="en-US"/>
              <a:t>-0.25</a:t>
            </a:r>
          </a:p>
        </p:txBody>
      </p:sp>
      <p:sp>
        <p:nvSpPr>
          <p:cNvPr id="26639" name="Text Box 23"/>
          <p:cNvSpPr txBox="1">
            <a:spLocks noChangeArrowheads="1"/>
          </p:cNvSpPr>
          <p:nvPr/>
        </p:nvSpPr>
        <p:spPr bwMode="auto">
          <a:xfrm>
            <a:off x="1476375" y="4508500"/>
            <a:ext cx="792163" cy="366713"/>
          </a:xfrm>
          <a:prstGeom prst="rect">
            <a:avLst/>
          </a:prstGeom>
          <a:noFill/>
          <a:ln w="9525">
            <a:noFill/>
            <a:miter lim="800000"/>
            <a:headEnd/>
            <a:tailEnd/>
          </a:ln>
        </p:spPr>
        <p:txBody>
          <a:bodyPr>
            <a:spAutoFit/>
          </a:bodyPr>
          <a:lstStyle/>
          <a:p>
            <a:pPr>
              <a:spcBef>
                <a:spcPct val="50000"/>
              </a:spcBef>
            </a:pPr>
            <a:r>
              <a:rPr lang="en-US" altLang="en-US"/>
              <a:t>-0.75</a:t>
            </a:r>
          </a:p>
        </p:txBody>
      </p:sp>
      <p:sp>
        <p:nvSpPr>
          <p:cNvPr id="26640" name="Text Box 24"/>
          <p:cNvSpPr txBox="1">
            <a:spLocks noChangeArrowheads="1"/>
          </p:cNvSpPr>
          <p:nvPr/>
        </p:nvSpPr>
        <p:spPr bwMode="auto">
          <a:xfrm>
            <a:off x="7019925" y="4508500"/>
            <a:ext cx="792163" cy="366713"/>
          </a:xfrm>
          <a:prstGeom prst="rect">
            <a:avLst/>
          </a:prstGeom>
          <a:noFill/>
          <a:ln w="9525">
            <a:noFill/>
            <a:miter lim="800000"/>
            <a:headEnd/>
            <a:tailEnd/>
          </a:ln>
        </p:spPr>
        <p:txBody>
          <a:bodyPr>
            <a:spAutoFit/>
          </a:bodyPr>
          <a:lstStyle/>
          <a:p>
            <a:pPr>
              <a:spcBef>
                <a:spcPct val="50000"/>
              </a:spcBef>
            </a:pPr>
            <a:r>
              <a:rPr lang="en-US" altLang="en-US"/>
              <a:t>0.75</a:t>
            </a:r>
          </a:p>
        </p:txBody>
      </p:sp>
      <p:sp>
        <p:nvSpPr>
          <p:cNvPr id="26641" name="Text Box 25"/>
          <p:cNvSpPr txBox="1">
            <a:spLocks noChangeArrowheads="1"/>
          </p:cNvSpPr>
          <p:nvPr/>
        </p:nvSpPr>
        <p:spPr bwMode="auto">
          <a:xfrm>
            <a:off x="5292725" y="4508500"/>
            <a:ext cx="792163" cy="366713"/>
          </a:xfrm>
          <a:prstGeom prst="rect">
            <a:avLst/>
          </a:prstGeom>
          <a:noFill/>
          <a:ln w="9525">
            <a:noFill/>
            <a:miter lim="800000"/>
            <a:headEnd/>
            <a:tailEnd/>
          </a:ln>
        </p:spPr>
        <p:txBody>
          <a:bodyPr>
            <a:spAutoFit/>
          </a:bodyPr>
          <a:lstStyle/>
          <a:p>
            <a:pPr>
              <a:spcBef>
                <a:spcPct val="50000"/>
              </a:spcBef>
            </a:pPr>
            <a:r>
              <a:rPr lang="en-US" altLang="en-US"/>
              <a:t>0.25</a:t>
            </a:r>
          </a:p>
        </p:txBody>
      </p:sp>
      <p:sp>
        <p:nvSpPr>
          <p:cNvPr id="26642" name="Text Box 26"/>
          <p:cNvSpPr txBox="1">
            <a:spLocks noChangeArrowheads="1"/>
          </p:cNvSpPr>
          <p:nvPr/>
        </p:nvSpPr>
        <p:spPr bwMode="auto">
          <a:xfrm>
            <a:off x="900113" y="3357563"/>
            <a:ext cx="863600" cy="366712"/>
          </a:xfrm>
          <a:prstGeom prst="rect">
            <a:avLst/>
          </a:prstGeom>
          <a:noFill/>
          <a:ln w="9525">
            <a:noFill/>
            <a:miter lim="800000"/>
            <a:headEnd/>
            <a:tailEnd/>
          </a:ln>
        </p:spPr>
        <p:txBody>
          <a:bodyPr>
            <a:spAutoFit/>
          </a:bodyPr>
          <a:lstStyle/>
          <a:p>
            <a:pPr>
              <a:spcBef>
                <a:spcPct val="50000"/>
              </a:spcBef>
            </a:pPr>
            <a:r>
              <a:rPr lang="en-US" altLang="en-US"/>
              <a:t>strong</a:t>
            </a:r>
          </a:p>
        </p:txBody>
      </p:sp>
      <p:sp>
        <p:nvSpPr>
          <p:cNvPr id="26643" name="Text Box 27"/>
          <p:cNvSpPr txBox="1">
            <a:spLocks noChangeArrowheads="1"/>
          </p:cNvSpPr>
          <p:nvPr/>
        </p:nvSpPr>
        <p:spPr bwMode="auto">
          <a:xfrm>
            <a:off x="7451725" y="3357563"/>
            <a:ext cx="863600" cy="366712"/>
          </a:xfrm>
          <a:prstGeom prst="rect">
            <a:avLst/>
          </a:prstGeom>
          <a:noFill/>
          <a:ln w="9525">
            <a:noFill/>
            <a:miter lim="800000"/>
            <a:headEnd/>
            <a:tailEnd/>
          </a:ln>
        </p:spPr>
        <p:txBody>
          <a:bodyPr>
            <a:spAutoFit/>
          </a:bodyPr>
          <a:lstStyle/>
          <a:p>
            <a:pPr>
              <a:spcBef>
                <a:spcPct val="50000"/>
              </a:spcBef>
            </a:pPr>
            <a:r>
              <a:rPr lang="en-US" altLang="en-US"/>
              <a:t>strong</a:t>
            </a:r>
          </a:p>
        </p:txBody>
      </p:sp>
      <p:sp>
        <p:nvSpPr>
          <p:cNvPr id="26644" name="Text Box 28"/>
          <p:cNvSpPr txBox="1">
            <a:spLocks noChangeArrowheads="1"/>
          </p:cNvSpPr>
          <p:nvPr/>
        </p:nvSpPr>
        <p:spPr bwMode="auto">
          <a:xfrm>
            <a:off x="1908175" y="3357563"/>
            <a:ext cx="1584325" cy="366712"/>
          </a:xfrm>
          <a:prstGeom prst="rect">
            <a:avLst/>
          </a:prstGeom>
          <a:noFill/>
          <a:ln w="9525">
            <a:noFill/>
            <a:miter lim="800000"/>
            <a:headEnd/>
            <a:tailEnd/>
          </a:ln>
        </p:spPr>
        <p:txBody>
          <a:bodyPr>
            <a:spAutoFit/>
          </a:bodyPr>
          <a:lstStyle/>
          <a:p>
            <a:pPr>
              <a:spcBef>
                <a:spcPct val="50000"/>
              </a:spcBef>
            </a:pPr>
            <a:r>
              <a:rPr lang="en-US" altLang="en-US"/>
              <a:t>intermediate</a:t>
            </a:r>
          </a:p>
        </p:txBody>
      </p:sp>
      <p:sp>
        <p:nvSpPr>
          <p:cNvPr id="26645" name="Text Box 29"/>
          <p:cNvSpPr txBox="1">
            <a:spLocks noChangeArrowheads="1"/>
          </p:cNvSpPr>
          <p:nvPr/>
        </p:nvSpPr>
        <p:spPr bwMode="auto">
          <a:xfrm>
            <a:off x="5795963" y="3357563"/>
            <a:ext cx="1584325" cy="366712"/>
          </a:xfrm>
          <a:prstGeom prst="rect">
            <a:avLst/>
          </a:prstGeom>
          <a:noFill/>
          <a:ln w="9525">
            <a:noFill/>
            <a:miter lim="800000"/>
            <a:headEnd/>
            <a:tailEnd/>
          </a:ln>
        </p:spPr>
        <p:txBody>
          <a:bodyPr>
            <a:spAutoFit/>
          </a:bodyPr>
          <a:lstStyle/>
          <a:p>
            <a:pPr>
              <a:spcBef>
                <a:spcPct val="50000"/>
              </a:spcBef>
            </a:pPr>
            <a:r>
              <a:rPr lang="en-US" altLang="en-US"/>
              <a:t>intermediate</a:t>
            </a:r>
          </a:p>
        </p:txBody>
      </p:sp>
      <p:sp>
        <p:nvSpPr>
          <p:cNvPr id="26646" name="Text Box 30"/>
          <p:cNvSpPr txBox="1">
            <a:spLocks noChangeArrowheads="1"/>
          </p:cNvSpPr>
          <p:nvPr/>
        </p:nvSpPr>
        <p:spPr bwMode="auto">
          <a:xfrm>
            <a:off x="3635375" y="3357563"/>
            <a:ext cx="792163" cy="366712"/>
          </a:xfrm>
          <a:prstGeom prst="rect">
            <a:avLst/>
          </a:prstGeom>
          <a:noFill/>
          <a:ln w="9525">
            <a:noFill/>
            <a:miter lim="800000"/>
            <a:headEnd/>
            <a:tailEnd/>
          </a:ln>
        </p:spPr>
        <p:txBody>
          <a:bodyPr>
            <a:spAutoFit/>
          </a:bodyPr>
          <a:lstStyle/>
          <a:p>
            <a:pPr>
              <a:spcBef>
                <a:spcPct val="50000"/>
              </a:spcBef>
            </a:pPr>
            <a:r>
              <a:rPr lang="en-US" altLang="en-US"/>
              <a:t>weak</a:t>
            </a:r>
          </a:p>
        </p:txBody>
      </p:sp>
      <p:sp>
        <p:nvSpPr>
          <p:cNvPr id="26647" name="Text Box 31"/>
          <p:cNvSpPr txBox="1">
            <a:spLocks noChangeArrowheads="1"/>
          </p:cNvSpPr>
          <p:nvPr/>
        </p:nvSpPr>
        <p:spPr bwMode="auto">
          <a:xfrm>
            <a:off x="4643438" y="3357563"/>
            <a:ext cx="792162" cy="366712"/>
          </a:xfrm>
          <a:prstGeom prst="rect">
            <a:avLst/>
          </a:prstGeom>
          <a:noFill/>
          <a:ln w="9525">
            <a:noFill/>
            <a:miter lim="800000"/>
            <a:headEnd/>
            <a:tailEnd/>
          </a:ln>
        </p:spPr>
        <p:txBody>
          <a:bodyPr>
            <a:spAutoFit/>
          </a:bodyPr>
          <a:lstStyle/>
          <a:p>
            <a:pPr>
              <a:spcBef>
                <a:spcPct val="50000"/>
              </a:spcBef>
            </a:pPr>
            <a:r>
              <a:rPr lang="en-US" altLang="en-US"/>
              <a:t>weak</a:t>
            </a:r>
          </a:p>
        </p:txBody>
      </p:sp>
      <p:sp>
        <p:nvSpPr>
          <p:cNvPr id="26648" name="Text Box 32"/>
          <p:cNvSpPr txBox="1">
            <a:spLocks noChangeArrowheads="1"/>
          </p:cNvSpPr>
          <p:nvPr/>
        </p:nvSpPr>
        <p:spPr bwMode="auto">
          <a:xfrm>
            <a:off x="3708400" y="5949950"/>
            <a:ext cx="1368425" cy="366713"/>
          </a:xfrm>
          <a:prstGeom prst="rect">
            <a:avLst/>
          </a:prstGeom>
          <a:noFill/>
          <a:ln w="9525">
            <a:noFill/>
            <a:miter lim="800000"/>
            <a:headEnd/>
            <a:tailEnd/>
          </a:ln>
        </p:spPr>
        <p:txBody>
          <a:bodyPr>
            <a:spAutoFit/>
          </a:bodyPr>
          <a:lstStyle/>
          <a:p>
            <a:pPr>
              <a:spcBef>
                <a:spcPct val="50000"/>
              </a:spcBef>
            </a:pPr>
            <a:r>
              <a:rPr lang="en-US" altLang="en-US"/>
              <a:t>no relation</a:t>
            </a:r>
          </a:p>
        </p:txBody>
      </p:sp>
      <p:sp>
        <p:nvSpPr>
          <p:cNvPr id="26649" name="Line 33"/>
          <p:cNvSpPr>
            <a:spLocks noChangeShapeType="1"/>
          </p:cNvSpPr>
          <p:nvPr/>
        </p:nvSpPr>
        <p:spPr bwMode="auto">
          <a:xfrm flipV="1">
            <a:off x="4351338" y="5514975"/>
            <a:ext cx="0" cy="431800"/>
          </a:xfrm>
          <a:prstGeom prst="line">
            <a:avLst/>
          </a:prstGeom>
          <a:noFill/>
          <a:ln w="9525">
            <a:solidFill>
              <a:schemeClr val="tx1"/>
            </a:solidFill>
            <a:round/>
            <a:headEnd/>
            <a:tailEnd type="triangle" w="med" len="med"/>
          </a:ln>
        </p:spPr>
        <p:txBody>
          <a:bodyPr/>
          <a:lstStyle/>
          <a:p>
            <a:endParaRPr lang="en-US"/>
          </a:p>
        </p:txBody>
      </p:sp>
      <p:sp>
        <p:nvSpPr>
          <p:cNvPr id="26650" name="Text Box 34"/>
          <p:cNvSpPr txBox="1">
            <a:spLocks noChangeArrowheads="1"/>
          </p:cNvSpPr>
          <p:nvPr/>
        </p:nvSpPr>
        <p:spPr bwMode="auto">
          <a:xfrm>
            <a:off x="250825" y="5516563"/>
            <a:ext cx="1728788" cy="641350"/>
          </a:xfrm>
          <a:prstGeom prst="rect">
            <a:avLst/>
          </a:prstGeom>
          <a:noFill/>
          <a:ln w="9525">
            <a:noFill/>
            <a:miter lim="800000"/>
            <a:headEnd/>
            <a:tailEnd/>
          </a:ln>
        </p:spPr>
        <p:txBody>
          <a:bodyPr>
            <a:spAutoFit/>
          </a:bodyPr>
          <a:lstStyle/>
          <a:p>
            <a:pPr>
              <a:spcBef>
                <a:spcPct val="50000"/>
              </a:spcBef>
            </a:pPr>
            <a:r>
              <a:rPr lang="en-US" altLang="en-US"/>
              <a:t>perfect correlation</a:t>
            </a:r>
          </a:p>
        </p:txBody>
      </p:sp>
      <p:sp>
        <p:nvSpPr>
          <p:cNvPr id="26651" name="Text Box 36"/>
          <p:cNvSpPr txBox="1">
            <a:spLocks noChangeArrowheads="1"/>
          </p:cNvSpPr>
          <p:nvPr/>
        </p:nvSpPr>
        <p:spPr bwMode="auto">
          <a:xfrm>
            <a:off x="7415213" y="5516563"/>
            <a:ext cx="1728787" cy="641350"/>
          </a:xfrm>
          <a:prstGeom prst="rect">
            <a:avLst/>
          </a:prstGeom>
          <a:noFill/>
          <a:ln w="9525">
            <a:noFill/>
            <a:miter lim="800000"/>
            <a:headEnd/>
            <a:tailEnd/>
          </a:ln>
        </p:spPr>
        <p:txBody>
          <a:bodyPr>
            <a:spAutoFit/>
          </a:bodyPr>
          <a:lstStyle/>
          <a:p>
            <a:pPr algn="ctr">
              <a:spcBef>
                <a:spcPct val="50000"/>
              </a:spcBef>
            </a:pPr>
            <a:r>
              <a:rPr lang="en-US" altLang="en-US"/>
              <a:t>perfect correlation</a:t>
            </a:r>
          </a:p>
        </p:txBody>
      </p:sp>
      <p:sp>
        <p:nvSpPr>
          <p:cNvPr id="26652" name="Line 37"/>
          <p:cNvSpPr>
            <a:spLocks noChangeShapeType="1"/>
          </p:cNvSpPr>
          <p:nvPr/>
        </p:nvSpPr>
        <p:spPr bwMode="auto">
          <a:xfrm flipV="1">
            <a:off x="755650" y="4941888"/>
            <a:ext cx="0" cy="574675"/>
          </a:xfrm>
          <a:prstGeom prst="line">
            <a:avLst/>
          </a:prstGeom>
          <a:noFill/>
          <a:ln w="9525">
            <a:solidFill>
              <a:schemeClr val="tx1"/>
            </a:solidFill>
            <a:round/>
            <a:headEnd/>
            <a:tailEnd type="triangle" w="med" len="med"/>
          </a:ln>
        </p:spPr>
        <p:txBody>
          <a:bodyPr/>
          <a:lstStyle/>
          <a:p>
            <a:endParaRPr lang="en-US"/>
          </a:p>
        </p:txBody>
      </p:sp>
      <p:sp>
        <p:nvSpPr>
          <p:cNvPr id="26653" name="Line 38"/>
          <p:cNvSpPr>
            <a:spLocks noChangeShapeType="1"/>
          </p:cNvSpPr>
          <p:nvPr/>
        </p:nvSpPr>
        <p:spPr bwMode="auto">
          <a:xfrm flipV="1">
            <a:off x="8316913" y="5037138"/>
            <a:ext cx="0" cy="503237"/>
          </a:xfrm>
          <a:prstGeom prst="line">
            <a:avLst/>
          </a:prstGeom>
          <a:noFill/>
          <a:ln w="9525">
            <a:solidFill>
              <a:schemeClr val="tx1"/>
            </a:solidFill>
            <a:round/>
            <a:headEnd/>
            <a:tailEnd type="triangle" w="med" len="med"/>
          </a:ln>
        </p:spPr>
        <p:txBody>
          <a:bodyPr/>
          <a:lstStyle/>
          <a:p>
            <a:endParaRPr lang="en-US"/>
          </a:p>
        </p:txBody>
      </p:sp>
      <p:sp>
        <p:nvSpPr>
          <p:cNvPr id="26654" name="Rectangle 39"/>
          <p:cNvSpPr>
            <a:spLocks noChangeArrowheads="1"/>
          </p:cNvSpPr>
          <p:nvPr/>
        </p:nvSpPr>
        <p:spPr bwMode="auto">
          <a:xfrm>
            <a:off x="4787900" y="5084763"/>
            <a:ext cx="3313113" cy="358775"/>
          </a:xfrm>
          <a:prstGeom prst="rect">
            <a:avLst/>
          </a:prstGeom>
          <a:solidFill>
            <a:schemeClr val="accent1"/>
          </a:solidFill>
          <a:ln w="9525">
            <a:solidFill>
              <a:schemeClr val="tx1"/>
            </a:solidFill>
            <a:miter lim="800000"/>
            <a:headEnd/>
            <a:tailEnd/>
          </a:ln>
        </p:spPr>
        <p:txBody>
          <a:bodyPr wrap="none" anchor="ctr"/>
          <a:lstStyle/>
          <a:p>
            <a:pPr algn="ctr"/>
            <a:r>
              <a:rPr lang="en-US" altLang="en-US" sz="2400" b="1"/>
              <a:t>Direct</a:t>
            </a:r>
          </a:p>
        </p:txBody>
      </p:sp>
      <p:sp>
        <p:nvSpPr>
          <p:cNvPr id="26655" name="Rectangle 40"/>
          <p:cNvSpPr>
            <a:spLocks noChangeArrowheads="1"/>
          </p:cNvSpPr>
          <p:nvPr/>
        </p:nvSpPr>
        <p:spPr bwMode="auto">
          <a:xfrm>
            <a:off x="827088" y="5013325"/>
            <a:ext cx="3384550" cy="358775"/>
          </a:xfrm>
          <a:prstGeom prst="rect">
            <a:avLst/>
          </a:prstGeom>
          <a:solidFill>
            <a:schemeClr val="accent1"/>
          </a:solidFill>
          <a:ln w="9525">
            <a:solidFill>
              <a:schemeClr val="tx1"/>
            </a:solidFill>
            <a:miter lim="800000"/>
            <a:headEnd/>
            <a:tailEnd/>
          </a:ln>
        </p:spPr>
        <p:txBody>
          <a:bodyPr wrap="none" anchor="ctr"/>
          <a:lstStyle/>
          <a:p>
            <a:pPr algn="ctr"/>
            <a:r>
              <a:rPr lang="en-US" altLang="en-US" sz="2400" b="1" dirty="0"/>
              <a:t>I</a:t>
            </a:r>
            <a:r>
              <a:rPr lang="en-US" altLang="en-US" sz="2400" b="1" dirty="0" smtClean="0"/>
              <a:t>ndirect</a:t>
            </a:r>
            <a:endParaRPr lang="en-US" altLang="en-US" sz="2400" b="1" dirty="0"/>
          </a:p>
        </p:txBody>
      </p:sp>
    </p:spTree>
    <p:extLst>
      <p:ext uri="{BB962C8B-B14F-4D97-AF65-F5344CB8AC3E}">
        <p14:creationId xmlns:p14="http://schemas.microsoft.com/office/powerpoint/2010/main" val="1271204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AutoShape 8"/>
          <p:cNvSpPr>
            <a:spLocks noGrp="1" noChangeArrowheads="1"/>
          </p:cNvSpPr>
          <p:nvPr>
            <p:ph type="title"/>
          </p:nvPr>
        </p:nvSpPr>
        <p:spPr>
          <a:xfrm>
            <a:off x="458788" y="652463"/>
            <a:ext cx="7924800" cy="914400"/>
          </a:xfrm>
        </p:spPr>
        <p:txBody>
          <a:bodyPr/>
          <a:lstStyle/>
          <a:p>
            <a:pPr eaLnBrk="1" hangingPunct="1"/>
            <a:r>
              <a:rPr lang="en-US" altLang="en-US" sz="3200">
                <a:latin typeface="Calibri" charset="0"/>
                <a:ea typeface="ＭＳ Ｐゴシック" charset="-128"/>
                <a:cs typeface="Calibri" charset="0"/>
              </a:rPr>
              <a:t>Correlation Coefficient – Example</a:t>
            </a:r>
          </a:p>
        </p:txBody>
      </p:sp>
      <p:sp>
        <p:nvSpPr>
          <p:cNvPr id="35842" name="Rectangle 3"/>
          <p:cNvSpPr>
            <a:spLocks noGrp="1" noChangeArrowheads="1"/>
          </p:cNvSpPr>
          <p:nvPr>
            <p:ph type="body" sz="half" idx="1"/>
          </p:nvPr>
        </p:nvSpPr>
        <p:spPr>
          <a:xfrm>
            <a:off x="312738" y="1825625"/>
            <a:ext cx="4368800" cy="1790700"/>
          </a:xfrm>
        </p:spPr>
        <p:txBody>
          <a:bodyPr lIns="92075" tIns="46038" rIns="92075" bIns="46038"/>
          <a:lstStyle/>
          <a:p>
            <a:pPr marL="0" indent="0" eaLnBrk="1" hangingPunct="1">
              <a:buFont typeface="Wingdings" charset="2"/>
              <a:buNone/>
            </a:pPr>
            <a:r>
              <a:rPr lang="en-US" altLang="en-US" sz="2000" dirty="0">
                <a:latin typeface="Calibri" charset="0"/>
                <a:ea typeface="ＭＳ Ｐゴシック" charset="-128"/>
                <a:cs typeface="Calibri" charset="0"/>
              </a:rPr>
              <a:t>Using the Copier Sales of America data, which is shown here in a scatter plot, compute the correlation coefficient and coefficient of determination.</a:t>
            </a:r>
          </a:p>
        </p:txBody>
      </p:sp>
      <p:pic>
        <p:nvPicPr>
          <p:cNvPr id="35843"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114295" y="1585912"/>
            <a:ext cx="3519488" cy="2103438"/>
          </a:xfrm>
        </p:spPr>
      </p:pic>
      <p:grpSp>
        <p:nvGrpSpPr>
          <p:cNvPr id="35844" name="Group 8"/>
          <p:cNvGrpSpPr>
            <a:grpSpLocks/>
          </p:cNvGrpSpPr>
          <p:nvPr/>
        </p:nvGrpSpPr>
        <p:grpSpPr bwMode="auto">
          <a:xfrm>
            <a:off x="-366" y="3945064"/>
            <a:ext cx="8579216" cy="2743200"/>
            <a:chOff x="334190" y="1771649"/>
            <a:chExt cx="7856664" cy="2239289"/>
          </a:xfrm>
        </p:grpSpPr>
        <p:pic>
          <p:nvPicPr>
            <p:cNvPr id="3584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8088" y="1771649"/>
              <a:ext cx="3172766" cy="223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9" name="Group 8"/>
            <p:cNvGrpSpPr>
              <a:grpSpLocks/>
            </p:cNvGrpSpPr>
            <p:nvPr/>
          </p:nvGrpSpPr>
          <p:grpSpPr bwMode="auto">
            <a:xfrm>
              <a:off x="334190" y="2159084"/>
              <a:ext cx="4698495" cy="742783"/>
              <a:chOff x="157" y="1151"/>
              <a:chExt cx="5473" cy="889"/>
            </a:xfrm>
          </p:grpSpPr>
          <p:pic>
            <p:nvPicPr>
              <p:cNvPr id="358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 y="1507"/>
                <a:ext cx="547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Text Box 7"/>
              <p:cNvSpPr txBox="1">
                <a:spLocks noChangeArrowheads="1"/>
              </p:cNvSpPr>
              <p:nvPr/>
            </p:nvSpPr>
            <p:spPr bwMode="auto">
              <a:xfrm>
                <a:off x="491" y="1151"/>
                <a:ext cx="173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r>
                  <a:rPr lang="en-US" altLang="en-US" sz="1400" dirty="0">
                    <a:latin typeface="Arial" charset="0"/>
                  </a:rPr>
                  <a:t>Using the formula:</a:t>
                </a:r>
              </a:p>
            </p:txBody>
          </p:sp>
        </p:grpSp>
      </p:grpSp>
      <p:sp>
        <p:nvSpPr>
          <p:cNvPr id="35845" name="Oval 15"/>
          <p:cNvSpPr>
            <a:spLocks noChangeArrowheads="1"/>
          </p:cNvSpPr>
          <p:nvPr/>
        </p:nvSpPr>
        <p:spPr bwMode="auto">
          <a:xfrm>
            <a:off x="6619875" y="3886200"/>
            <a:ext cx="590550" cy="52387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endParaRPr lang="en-US" altLang="en-US" sz="2400">
              <a:latin typeface="Times New Roman" charset="0"/>
            </a:endParaRPr>
          </a:p>
        </p:txBody>
      </p:sp>
      <p:sp>
        <p:nvSpPr>
          <p:cNvPr id="35846" name="Oval 16"/>
          <p:cNvSpPr>
            <a:spLocks noChangeArrowheads="1"/>
          </p:cNvSpPr>
          <p:nvPr/>
        </p:nvSpPr>
        <p:spPr bwMode="auto">
          <a:xfrm>
            <a:off x="8013700" y="4730750"/>
            <a:ext cx="590550" cy="52387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endParaRPr lang="en-US" altLang="en-US" sz="2400">
              <a:latin typeface="Times New Roman" charset="0"/>
            </a:endParaRPr>
          </a:p>
        </p:txBody>
      </p:sp>
    </p:spTree>
    <p:extLst>
      <p:ext uri="{BB962C8B-B14F-4D97-AF65-F5344CB8AC3E}">
        <p14:creationId xmlns:p14="http://schemas.microsoft.com/office/powerpoint/2010/main" val="165216929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97" y="533400"/>
            <a:ext cx="7814619" cy="6138756"/>
          </a:xfrm>
          <a:prstGeom prst="rect">
            <a:avLst/>
          </a:prstGeom>
        </p:spPr>
      </p:pic>
    </p:spTree>
    <p:extLst>
      <p:ext uri="{BB962C8B-B14F-4D97-AF65-F5344CB8AC3E}">
        <p14:creationId xmlns:p14="http://schemas.microsoft.com/office/powerpoint/2010/main" val="1470925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AutoShape 13"/>
          <p:cNvSpPr>
            <a:spLocks noGrp="1" noChangeArrowheads="1"/>
          </p:cNvSpPr>
          <p:nvPr>
            <p:ph type="title"/>
          </p:nvPr>
        </p:nvSpPr>
        <p:spPr>
          <a:xfrm>
            <a:off x="442913" y="569913"/>
            <a:ext cx="7924800" cy="914400"/>
          </a:xfrm>
        </p:spPr>
        <p:txBody>
          <a:bodyPr/>
          <a:lstStyle/>
          <a:p>
            <a:pPr eaLnBrk="1" hangingPunct="1"/>
            <a:r>
              <a:rPr lang="en-US" altLang="en-US" sz="3600">
                <a:latin typeface="Calibri" charset="0"/>
                <a:ea typeface="ＭＳ Ｐゴシック" charset="-128"/>
                <a:cs typeface="Calibri" charset="0"/>
              </a:rPr>
              <a:t>Correlation Coefficient – Example</a:t>
            </a:r>
          </a:p>
        </p:txBody>
      </p:sp>
      <p:pic>
        <p:nvPicPr>
          <p:cNvPr id="11"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233157" y="4543425"/>
            <a:ext cx="5913768" cy="727822"/>
          </a:xfrm>
          <a:gradFill rotWithShape="1">
            <a:gsLst>
              <a:gs pos="0">
                <a:srgbClr val="DBDBB9"/>
              </a:gs>
              <a:gs pos="35001">
                <a:srgbClr val="E5E5CE"/>
              </a:gs>
              <a:gs pos="100000">
                <a:srgbClr val="F5F5EC"/>
              </a:gs>
            </a:gsLst>
            <a:lin ang="16200000" scaled="1"/>
          </a:gradFill>
          <a:ln cap="flat">
            <a:solidFill>
              <a:srgbClr val="888859"/>
            </a:solidFill>
            <a:miter lim="800000"/>
            <a:headEnd/>
            <a:tailEnd/>
          </a:ln>
          <a:effectLst>
            <a:outerShdw blurRad="40000" dist="20000" dir="5400000" rotWithShape="0">
              <a:srgbClr val="000000">
                <a:alpha val="37999"/>
              </a:srgbClr>
            </a:outerShdw>
          </a:effectLst>
        </p:spPr>
      </p:pic>
      <p:pic>
        <p:nvPicPr>
          <p:cNvPr id="37891" name="Picture 12"/>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48641" y="1317508"/>
            <a:ext cx="7618222" cy="3130668"/>
          </a:xfrm>
        </p:spPr>
      </p:pic>
      <p:sp>
        <p:nvSpPr>
          <p:cNvPr id="37892" name="Rectangle 7"/>
          <p:cNvSpPr>
            <a:spLocks noChangeArrowheads="1"/>
          </p:cNvSpPr>
          <p:nvPr/>
        </p:nvSpPr>
        <p:spPr bwMode="auto">
          <a:xfrm>
            <a:off x="442913" y="5387975"/>
            <a:ext cx="814863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r>
              <a:rPr lang="en-US" altLang="en-US" sz="1800" dirty="0">
                <a:latin typeface="Arial" charset="0"/>
              </a:rPr>
              <a:t>What does correlation of 0.759 mean? </a:t>
            </a:r>
          </a:p>
          <a:p>
            <a:pPr>
              <a:spcBef>
                <a:spcPct val="0"/>
              </a:spcBef>
              <a:buClrTx/>
              <a:buSzTx/>
              <a:buFontTx/>
              <a:buNone/>
            </a:pPr>
            <a:r>
              <a:rPr lang="en-US" altLang="en-US" sz="1800" dirty="0">
                <a:latin typeface="Arial" charset="0"/>
              </a:rPr>
              <a:t>It is positive–a direct relationship between the number of sales calls and the number of copiers sold. </a:t>
            </a:r>
          </a:p>
          <a:p>
            <a:pPr>
              <a:spcBef>
                <a:spcPct val="0"/>
              </a:spcBef>
              <a:buClrTx/>
              <a:buSzTx/>
              <a:buFontTx/>
              <a:buNone/>
            </a:pPr>
            <a:r>
              <a:rPr lang="en-US" altLang="en-US" sz="1800" dirty="0">
                <a:latin typeface="Arial" charset="0"/>
              </a:rPr>
              <a:t>0.759 is fairly close to </a:t>
            </a:r>
            <a:r>
              <a:rPr lang="en-US" altLang="en-US" sz="1800" dirty="0" smtClean="0">
                <a:latin typeface="Arial" charset="0"/>
              </a:rPr>
              <a:t>1.00 – the </a:t>
            </a:r>
            <a:r>
              <a:rPr lang="en-US" altLang="en-US" sz="1800" dirty="0">
                <a:latin typeface="Arial" charset="0"/>
              </a:rPr>
              <a:t>association is strong. </a:t>
            </a:r>
          </a:p>
        </p:txBody>
      </p:sp>
    </p:spTree>
    <p:extLst>
      <p:ext uri="{BB962C8B-B14F-4D97-AF65-F5344CB8AC3E}">
        <p14:creationId xmlns:p14="http://schemas.microsoft.com/office/powerpoint/2010/main" val="9594841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normAutofit fontScale="90000"/>
          </a:bodyPr>
          <a:lstStyle/>
          <a:p>
            <a:r>
              <a:rPr lang="en-US" altLang="en-US" sz="3600">
                <a:latin typeface="Calibri" charset="0"/>
                <a:ea typeface="ＭＳ Ｐゴシック" charset="-128"/>
                <a:cs typeface="Calibri" charset="0"/>
              </a:rPr>
              <a:t>Using SPSS</a:t>
            </a:r>
            <a:br>
              <a:rPr lang="en-US" altLang="en-US" sz="3600">
                <a:latin typeface="Calibri" charset="0"/>
                <a:ea typeface="ＭＳ Ｐゴシック" charset="-128"/>
                <a:cs typeface="Calibri" charset="0"/>
              </a:rPr>
            </a:br>
            <a:r>
              <a:rPr lang="en-US" altLang="en-US" sz="3600">
                <a:latin typeface="Calibri" charset="0"/>
                <a:ea typeface="ＭＳ Ｐゴシック" charset="-128"/>
                <a:cs typeface="Calibri" charset="0"/>
              </a:rPr>
              <a:t>Two types of correlation analysis</a:t>
            </a:r>
          </a:p>
        </p:txBody>
      </p:sp>
      <p:sp>
        <p:nvSpPr>
          <p:cNvPr id="66562" name="Content Placeholder 2"/>
          <p:cNvSpPr>
            <a:spLocks noGrp="1"/>
          </p:cNvSpPr>
          <p:nvPr>
            <p:ph idx="1"/>
          </p:nvPr>
        </p:nvSpPr>
        <p:spPr/>
        <p:txBody>
          <a:bodyPr>
            <a:normAutofit lnSpcReduction="10000"/>
          </a:bodyPr>
          <a:lstStyle/>
          <a:p>
            <a:pPr marL="457200" indent="-457200">
              <a:buFont typeface="+mj-lt"/>
              <a:buAutoNum type="arabicPeriod"/>
            </a:pPr>
            <a:r>
              <a:rPr lang="en-US" altLang="en-US" dirty="0">
                <a:latin typeface="Calibri" charset="0"/>
                <a:ea typeface="ＭＳ Ｐゴシック" charset="-128"/>
                <a:cs typeface="Calibri" charset="0"/>
              </a:rPr>
              <a:t>Simple bivariate correlation (zero order </a:t>
            </a:r>
            <a:r>
              <a:rPr lang="en-US" altLang="en-US" dirty="0" smtClean="0">
                <a:latin typeface="Calibri" charset="0"/>
                <a:ea typeface="ＭＳ Ｐゴシック" charset="-128"/>
                <a:cs typeface="Calibri" charset="0"/>
              </a:rPr>
              <a:t>correlation)</a:t>
            </a:r>
            <a:endParaRPr lang="en-US" altLang="en-US" dirty="0">
              <a:latin typeface="Calibri" charset="0"/>
              <a:ea typeface="ＭＳ Ｐゴシック" charset="-128"/>
              <a:cs typeface="Calibri" charset="0"/>
            </a:endParaRPr>
          </a:p>
          <a:p>
            <a:pPr marL="457200" indent="-457200">
              <a:buFont typeface="+mj-lt"/>
              <a:buAutoNum type="arabicPeriod"/>
            </a:pPr>
            <a:r>
              <a:rPr lang="en-US" altLang="en-US" dirty="0">
                <a:latin typeface="Calibri" charset="0"/>
                <a:ea typeface="ＭＳ Ｐゴシック" charset="-128"/>
                <a:cs typeface="Calibri" charset="0"/>
              </a:rPr>
              <a:t>Partial correlation (controlling for another </a:t>
            </a:r>
            <a:r>
              <a:rPr lang="en-US" altLang="en-US" dirty="0" smtClean="0">
                <a:latin typeface="Calibri" charset="0"/>
                <a:ea typeface="ＭＳ Ｐゴシック" charset="-128"/>
                <a:cs typeface="Calibri" charset="0"/>
              </a:rPr>
              <a:t>variable</a:t>
            </a:r>
            <a:r>
              <a:rPr lang="en-US" altLang="en-US" dirty="0" smtClean="0">
                <a:latin typeface="Calibri" charset="0"/>
                <a:ea typeface="ＭＳ Ｐゴシック" charset="-128"/>
                <a:cs typeface="Calibri" charset="0"/>
              </a:rPr>
              <a:t>)</a:t>
            </a:r>
          </a:p>
          <a:p>
            <a:pPr marL="0" indent="0">
              <a:buNone/>
            </a:pPr>
            <a:endParaRPr lang="en-US" altLang="en-US" dirty="0" smtClean="0">
              <a:latin typeface="Calibri" charset="0"/>
              <a:ea typeface="ＭＳ Ｐゴシック" charset="-128"/>
              <a:cs typeface="Calibri" charset="0"/>
            </a:endParaRPr>
          </a:p>
          <a:p>
            <a:pPr marL="0" indent="0">
              <a:buNone/>
            </a:pPr>
            <a:r>
              <a:rPr lang="en-US" altLang="en-US" dirty="0" smtClean="0">
                <a:latin typeface="Calibri" charset="0"/>
                <a:ea typeface="ＭＳ Ｐゴシック" charset="-128"/>
                <a:cs typeface="Calibri" charset="0"/>
              </a:rPr>
              <a:t>First Steps</a:t>
            </a:r>
            <a:endParaRPr lang="en-US" altLang="en-US" dirty="0">
              <a:latin typeface="Calibri" charset="0"/>
              <a:ea typeface="ＭＳ Ｐゴシック" charset="-128"/>
              <a:cs typeface="Calibri" charset="0"/>
            </a:endParaRPr>
          </a:p>
          <a:p>
            <a:r>
              <a:rPr lang="en-US" altLang="en-US" dirty="0">
                <a:latin typeface="Calibri" charset="0"/>
                <a:ea typeface="ＭＳ Ｐゴシック" charset="-128"/>
                <a:cs typeface="Calibri" charset="0"/>
              </a:rPr>
              <a:t>Generate Scatterplot</a:t>
            </a:r>
          </a:p>
          <a:p>
            <a:pPr marL="952500" lvl="1" indent="-514350">
              <a:buFont typeface="Times New Roman" charset="0"/>
              <a:buAutoNum type="arabicPeriod"/>
            </a:pPr>
            <a:r>
              <a:rPr lang="en-US" altLang="en-US" dirty="0">
                <a:latin typeface="Calibri" charset="0"/>
                <a:cs typeface="Calibri" charset="0"/>
              </a:rPr>
              <a:t>Check for outliers</a:t>
            </a:r>
          </a:p>
          <a:p>
            <a:pPr marL="952500" lvl="1" indent="-514350">
              <a:buFont typeface="Times New Roman" charset="0"/>
              <a:buAutoNum type="arabicPeriod"/>
            </a:pPr>
            <a:r>
              <a:rPr lang="en-US" altLang="en-US" dirty="0">
                <a:latin typeface="Calibri" charset="0"/>
                <a:cs typeface="Calibri" charset="0"/>
              </a:rPr>
              <a:t>Inspect distribution of data points</a:t>
            </a:r>
          </a:p>
          <a:p>
            <a:pPr marL="952500" lvl="1" indent="-514350">
              <a:buFont typeface="Times New Roman" charset="0"/>
              <a:buAutoNum type="arabicPeriod"/>
            </a:pPr>
            <a:r>
              <a:rPr lang="en-US" altLang="en-US" dirty="0">
                <a:latin typeface="Calibri" charset="0"/>
                <a:cs typeface="Calibri" charset="0"/>
              </a:rPr>
              <a:t>Determine direction of relationship</a:t>
            </a:r>
          </a:p>
          <a:p>
            <a:r>
              <a:rPr lang="en-US" altLang="en-US" dirty="0">
                <a:latin typeface="Calibri" charset="0"/>
                <a:ea typeface="ＭＳ Ｐゴシック" charset="-128"/>
                <a:cs typeface="Calibri" charset="0"/>
              </a:rPr>
              <a:t>Request Pearson’s r or Spearman rho</a:t>
            </a:r>
          </a:p>
          <a:p>
            <a:pPr marL="952500" lvl="1" indent="-514350">
              <a:buFont typeface="Times New Roman" charset="0"/>
              <a:buAutoNum type="alphaLcPeriod"/>
            </a:pPr>
            <a:r>
              <a:rPr lang="en-US" altLang="en-US" dirty="0">
                <a:latin typeface="Calibri" charset="0"/>
                <a:cs typeface="Calibri" charset="0"/>
              </a:rPr>
              <a:t>Check info about the sample</a:t>
            </a:r>
          </a:p>
          <a:p>
            <a:pPr marL="952500" lvl="1" indent="-514350">
              <a:buFont typeface="Times New Roman" charset="0"/>
              <a:buAutoNum type="alphaLcPeriod"/>
            </a:pPr>
            <a:r>
              <a:rPr lang="en-US" altLang="en-US" dirty="0">
                <a:latin typeface="Calibri" charset="0"/>
                <a:cs typeface="Calibri" charset="0"/>
              </a:rPr>
              <a:t>Determine strength of relationship</a:t>
            </a:r>
          </a:p>
          <a:p>
            <a:pPr marL="952500" lvl="1" indent="-514350">
              <a:buFont typeface="Times New Roman" charset="0"/>
              <a:buAutoNum type="alphaLcPeriod"/>
            </a:pPr>
            <a:r>
              <a:rPr lang="en-US" altLang="en-US" dirty="0">
                <a:latin typeface="Calibri" charset="0"/>
                <a:cs typeface="Calibri" charset="0"/>
              </a:rPr>
              <a:t>Calculate/interpret coefficient of determination</a:t>
            </a:r>
          </a:p>
          <a:p>
            <a:pPr marL="952500" lvl="1" indent="-514350">
              <a:buFont typeface="Times New Roman" charset="0"/>
              <a:buAutoNum type="alphaLcPeriod"/>
            </a:pPr>
            <a:r>
              <a:rPr lang="en-US" altLang="en-US" dirty="0">
                <a:latin typeface="Calibri" charset="0"/>
                <a:cs typeface="Calibri" charset="0"/>
              </a:rPr>
              <a:t>Assess the significance level</a:t>
            </a:r>
          </a:p>
          <a:p>
            <a:endParaRPr lang="en-US" altLang="en-US" dirty="0">
              <a:latin typeface="Calibri" charset="0"/>
              <a:ea typeface="ＭＳ Ｐゴシック" charset="-128"/>
              <a:cs typeface="Calibri" charset="0"/>
            </a:endParaRPr>
          </a:p>
        </p:txBody>
      </p:sp>
    </p:spTree>
    <p:extLst>
      <p:ext uri="{BB962C8B-B14F-4D97-AF65-F5344CB8AC3E}">
        <p14:creationId xmlns:p14="http://schemas.microsoft.com/office/powerpoint/2010/main" val="1779683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endParaRPr lang="en-US" altLang="en-US">
              <a:latin typeface="Calibri" charset="0"/>
              <a:ea typeface="ＭＳ Ｐゴシック" charset="-128"/>
              <a:cs typeface="Calibri" charset="0"/>
            </a:endParaRPr>
          </a:p>
        </p:txBody>
      </p:sp>
      <p:sp>
        <p:nvSpPr>
          <p:cNvPr id="15362" name="Content Placeholder 2"/>
          <p:cNvSpPr>
            <a:spLocks noGrp="1"/>
          </p:cNvSpPr>
          <p:nvPr>
            <p:ph idx="1"/>
          </p:nvPr>
        </p:nvSpPr>
        <p:spPr/>
        <p:txBody>
          <a:bodyPr/>
          <a:lstStyle/>
          <a:p>
            <a:r>
              <a:rPr lang="en-US" altLang="en-US" sz="2800" dirty="0">
                <a:latin typeface="Calibri" charset="0"/>
                <a:ea typeface="ＭＳ Ｐゴシック" charset="-128"/>
                <a:cs typeface="Calibri" charset="0"/>
              </a:rPr>
              <a:t>Correlation is used to describe the strength and direction of the relationship between two variables (usually continuous – but can be used when one of the variables is dichotomous i.e. has only two values)</a:t>
            </a:r>
          </a:p>
          <a:p>
            <a:r>
              <a:rPr lang="en-US" altLang="en-US" sz="2800" dirty="0">
                <a:latin typeface="Calibri" charset="0"/>
                <a:ea typeface="ＭＳ Ｐゴシック" charset="-128"/>
                <a:cs typeface="Calibri" charset="0"/>
              </a:rPr>
              <a:t>The </a:t>
            </a:r>
            <a:r>
              <a:rPr lang="en-US" altLang="en-US" sz="2800" dirty="0" smtClean="0">
                <a:latin typeface="Calibri" charset="0"/>
                <a:ea typeface="ＭＳ Ｐゴシック" charset="-128"/>
                <a:cs typeface="Calibri" charset="0"/>
              </a:rPr>
              <a:t>most common statistic </a:t>
            </a:r>
            <a:r>
              <a:rPr lang="en-US" altLang="en-US" sz="2800" dirty="0">
                <a:latin typeface="Calibri" charset="0"/>
                <a:ea typeface="ＭＳ Ｐゴシック" charset="-128"/>
                <a:cs typeface="Calibri" charset="0"/>
              </a:rPr>
              <a:t>obtained is </a:t>
            </a:r>
            <a:br>
              <a:rPr lang="en-US" altLang="en-US" sz="2800" dirty="0">
                <a:latin typeface="Calibri" charset="0"/>
                <a:ea typeface="ＭＳ Ｐゴシック" charset="-128"/>
                <a:cs typeface="Calibri" charset="0"/>
              </a:rPr>
            </a:br>
            <a:r>
              <a:rPr lang="en-US" altLang="en-US" sz="2800" dirty="0">
                <a:solidFill>
                  <a:srgbClr val="3366FF"/>
                </a:solidFill>
                <a:latin typeface="Calibri" charset="0"/>
                <a:ea typeface="ＭＳ Ｐゴシック" charset="-128"/>
                <a:cs typeface="Calibri" charset="0"/>
              </a:rPr>
              <a:t>Pearson’s product-moment correlation (r)</a:t>
            </a:r>
          </a:p>
          <a:p>
            <a:r>
              <a:rPr lang="en-US" altLang="en-US" sz="2800" dirty="0">
                <a:latin typeface="Calibri" charset="0"/>
                <a:ea typeface="ＭＳ Ｐゴシック" charset="-128"/>
                <a:cs typeface="Calibri" charset="0"/>
              </a:rPr>
              <a:t>Partial correlation is used when you wish to explore the relationship between two variables while statistically controlling for a third variable</a:t>
            </a:r>
          </a:p>
        </p:txBody>
      </p:sp>
    </p:spTree>
    <p:extLst>
      <p:ext uri="{BB962C8B-B14F-4D97-AF65-F5344CB8AC3E}">
        <p14:creationId xmlns:p14="http://schemas.microsoft.com/office/powerpoint/2010/main" val="1900585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Anxiety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001" y="1981200"/>
            <a:ext cx="5721999" cy="4876800"/>
          </a:xfrm>
        </p:spPr>
      </p:pic>
      <p:sp>
        <p:nvSpPr>
          <p:cNvPr id="5" name="Rectangle 4"/>
          <p:cNvSpPr/>
          <p:nvPr/>
        </p:nvSpPr>
        <p:spPr>
          <a:xfrm>
            <a:off x="317500" y="1981200"/>
            <a:ext cx="2590800" cy="2585323"/>
          </a:xfrm>
          <a:prstGeom prst="rect">
            <a:avLst/>
          </a:prstGeom>
        </p:spPr>
        <p:txBody>
          <a:bodyPr wrap="square">
            <a:spAutoFit/>
          </a:bodyPr>
          <a:lstStyle/>
          <a:p>
            <a:r>
              <a:rPr lang="en-US" altLang="en-US" dirty="0">
                <a:latin typeface="Calibri" charset="0"/>
                <a:ea typeface="ＭＳ Ｐゴシック" charset="-128"/>
                <a:cs typeface="Calibri" charset="0"/>
              </a:rPr>
              <a:t>Generate Scatterplot</a:t>
            </a:r>
          </a:p>
          <a:p>
            <a:pPr marL="952500" lvl="1" indent="-514350">
              <a:buFont typeface="Times New Roman" charset="0"/>
              <a:buAutoNum type="arabicPeriod"/>
            </a:pPr>
            <a:r>
              <a:rPr lang="en-US" altLang="en-US" dirty="0">
                <a:latin typeface="Calibri" charset="0"/>
                <a:cs typeface="Calibri" charset="0"/>
              </a:rPr>
              <a:t>Check for outliers</a:t>
            </a:r>
          </a:p>
          <a:p>
            <a:pPr marL="952500" lvl="1" indent="-514350">
              <a:buFont typeface="Times New Roman" charset="0"/>
              <a:buAutoNum type="arabicPeriod"/>
            </a:pPr>
            <a:r>
              <a:rPr lang="en-US" altLang="en-US" dirty="0">
                <a:latin typeface="Calibri" charset="0"/>
                <a:cs typeface="Calibri" charset="0"/>
              </a:rPr>
              <a:t>Inspect distribution of data points</a:t>
            </a:r>
          </a:p>
          <a:p>
            <a:pPr marL="952500" lvl="1" indent="-514350">
              <a:buFont typeface="Times New Roman" charset="0"/>
              <a:buAutoNum type="arabicPeriod"/>
            </a:pPr>
            <a:r>
              <a:rPr lang="en-US" altLang="en-US" dirty="0">
                <a:latin typeface="Calibri" charset="0"/>
                <a:cs typeface="Calibri" charset="0"/>
              </a:rPr>
              <a:t>Determine direction of relationship</a:t>
            </a:r>
            <a:endParaRPr lang="en-US" altLang="en-US" dirty="0">
              <a:latin typeface="Calibri" charset="0"/>
              <a:cs typeface="Calibri" charset="0"/>
            </a:endParaRPr>
          </a:p>
        </p:txBody>
      </p:sp>
    </p:spTree>
    <p:extLst>
      <p:ext uri="{BB962C8B-B14F-4D97-AF65-F5344CB8AC3E}">
        <p14:creationId xmlns:p14="http://schemas.microsoft.com/office/powerpoint/2010/main" val="209954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Anxiety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997" y="2204514"/>
            <a:ext cx="4785803" cy="3929586"/>
          </a:xfrm>
        </p:spPr>
      </p:pic>
      <p:sp>
        <p:nvSpPr>
          <p:cNvPr id="5" name="Rectangle 4"/>
          <p:cNvSpPr/>
          <p:nvPr/>
        </p:nvSpPr>
        <p:spPr>
          <a:xfrm>
            <a:off x="457200" y="2204514"/>
            <a:ext cx="3022600" cy="3139321"/>
          </a:xfrm>
          <a:prstGeom prst="rect">
            <a:avLst/>
          </a:prstGeom>
        </p:spPr>
        <p:txBody>
          <a:bodyPr wrap="square">
            <a:spAutoFit/>
          </a:bodyPr>
          <a:lstStyle/>
          <a:p>
            <a:r>
              <a:rPr lang="en-US" altLang="en-US" dirty="0">
                <a:latin typeface="Calibri" charset="0"/>
                <a:ea typeface="ＭＳ Ｐゴシック" charset="-128"/>
                <a:cs typeface="Calibri" charset="0"/>
              </a:rPr>
              <a:t>Request Pearson’s r or Spearman rho</a:t>
            </a:r>
          </a:p>
          <a:p>
            <a:pPr marL="952500" lvl="1" indent="-514350">
              <a:buFont typeface="Times New Roman" charset="0"/>
              <a:buAutoNum type="alphaLcPeriod"/>
            </a:pPr>
            <a:r>
              <a:rPr lang="en-US" altLang="en-US" dirty="0">
                <a:latin typeface="Calibri" charset="0"/>
                <a:cs typeface="Calibri" charset="0"/>
              </a:rPr>
              <a:t>Check info about the sample</a:t>
            </a:r>
          </a:p>
          <a:p>
            <a:pPr marL="952500" lvl="1" indent="-514350">
              <a:buFont typeface="Times New Roman" charset="0"/>
              <a:buAutoNum type="alphaLcPeriod"/>
            </a:pPr>
            <a:r>
              <a:rPr lang="en-US" altLang="en-US" dirty="0">
                <a:latin typeface="Calibri" charset="0"/>
                <a:cs typeface="Calibri" charset="0"/>
              </a:rPr>
              <a:t>Determine strength of relationship</a:t>
            </a:r>
          </a:p>
          <a:p>
            <a:pPr marL="952500" lvl="1" indent="-514350">
              <a:buFont typeface="Times New Roman" charset="0"/>
              <a:buAutoNum type="alphaLcPeriod"/>
            </a:pPr>
            <a:r>
              <a:rPr lang="en-US" altLang="en-US" dirty="0">
                <a:latin typeface="Calibri" charset="0"/>
                <a:cs typeface="Calibri" charset="0"/>
              </a:rPr>
              <a:t>Calculate/interpret coefficient of determination</a:t>
            </a:r>
          </a:p>
          <a:p>
            <a:pPr marL="952500" lvl="1" indent="-514350">
              <a:buFont typeface="Times New Roman" charset="0"/>
              <a:buAutoNum type="alphaLcPeriod"/>
            </a:pPr>
            <a:r>
              <a:rPr lang="en-US" altLang="en-US" dirty="0">
                <a:latin typeface="Calibri" charset="0"/>
                <a:cs typeface="Calibri" charset="0"/>
              </a:rPr>
              <a:t>Assess the significance level</a:t>
            </a:r>
            <a:endParaRPr lang="en-US" altLang="en-US" dirty="0">
              <a:latin typeface="Calibri" charset="0"/>
              <a:cs typeface="Calibri" charset="0"/>
            </a:endParaRPr>
          </a:p>
        </p:txBody>
      </p:sp>
    </p:spTree>
    <p:extLst>
      <p:ext uri="{BB962C8B-B14F-4D97-AF65-F5344CB8AC3E}">
        <p14:creationId xmlns:p14="http://schemas.microsoft.com/office/powerpoint/2010/main" val="181707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 Anxiety </a:t>
            </a:r>
            <a:r>
              <a:rPr lang="en-US" dirty="0" smtClean="0"/>
              <a:t>Example</a:t>
            </a:r>
            <a:br>
              <a:rPr lang="en-US" dirty="0" smtClean="0"/>
            </a:br>
            <a:r>
              <a:rPr lang="en-US" dirty="0" smtClean="0"/>
              <a:t>Split File by Gender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759" y="1600200"/>
            <a:ext cx="3682481" cy="4876800"/>
          </a:xfrm>
        </p:spPr>
      </p:pic>
    </p:spTree>
    <p:extLst>
      <p:ext uri="{BB962C8B-B14F-4D97-AF65-F5344CB8AC3E}">
        <p14:creationId xmlns:p14="http://schemas.microsoft.com/office/powerpoint/2010/main" val="290094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 Anxiety </a:t>
            </a:r>
            <a:r>
              <a:rPr lang="en-US" dirty="0" smtClean="0"/>
              <a:t>Example</a:t>
            </a:r>
            <a:br>
              <a:rPr lang="en-US" dirty="0" smtClean="0"/>
            </a:br>
            <a:r>
              <a:rPr lang="en-US" dirty="0" smtClean="0"/>
              <a:t>3x3 Correlation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133" y="1600200"/>
            <a:ext cx="5695734" cy="4876800"/>
          </a:xfrm>
        </p:spPr>
      </p:pic>
    </p:spTree>
    <p:extLst>
      <p:ext uri="{BB962C8B-B14F-4D97-AF65-F5344CB8AC3E}">
        <p14:creationId xmlns:p14="http://schemas.microsoft.com/office/powerpoint/2010/main" val="83650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457200" y="549275"/>
            <a:ext cx="8229600" cy="1143000"/>
          </a:xfrm>
        </p:spPr>
        <p:txBody>
          <a:bodyPr/>
          <a:lstStyle/>
          <a:p>
            <a:r>
              <a:rPr lang="en-US" altLang="en-US">
                <a:latin typeface="Calibri" charset="0"/>
                <a:ea typeface="ＭＳ Ｐゴシック" charset="-128"/>
                <a:cs typeface="Calibri" charset="0"/>
              </a:rPr>
              <a:t>Partial Correlation</a:t>
            </a:r>
          </a:p>
        </p:txBody>
      </p:sp>
      <p:sp>
        <p:nvSpPr>
          <p:cNvPr id="74754" name="Content Placeholder 2"/>
          <p:cNvSpPr>
            <a:spLocks noGrp="1"/>
          </p:cNvSpPr>
          <p:nvPr>
            <p:ph idx="1"/>
          </p:nvPr>
        </p:nvSpPr>
        <p:spPr>
          <a:xfrm>
            <a:off x="504825" y="1751014"/>
            <a:ext cx="3636869" cy="3885994"/>
          </a:xfrm>
        </p:spPr>
        <p:txBody>
          <a:bodyPr>
            <a:normAutofit fontScale="92500" lnSpcReduction="20000"/>
          </a:bodyPr>
          <a:lstStyle/>
          <a:p>
            <a:pPr>
              <a:lnSpc>
                <a:spcPct val="90000"/>
              </a:lnSpc>
            </a:pPr>
            <a:r>
              <a:rPr lang="en-GB" altLang="en-US" dirty="0">
                <a:latin typeface="Calibri" charset="0"/>
                <a:ea typeface="ＭＳ Ｐゴシック" charset="-128"/>
                <a:cs typeface="Calibri" charset="0"/>
              </a:rPr>
              <a:t>Measures the relationship between two variables, controlling for the effect that a third variable has on them both.</a:t>
            </a:r>
          </a:p>
          <a:p>
            <a:r>
              <a:rPr lang="en-US" altLang="en-US" dirty="0">
                <a:latin typeface="Calibri" charset="0"/>
                <a:ea typeface="ＭＳ Ｐゴシック" charset="-128"/>
                <a:cs typeface="Calibri" charset="0"/>
              </a:rPr>
              <a:t>Allows you to control for an additional variable</a:t>
            </a:r>
          </a:p>
          <a:p>
            <a:r>
              <a:rPr lang="en-US" altLang="en-US" dirty="0">
                <a:latin typeface="Calibri" charset="0"/>
                <a:ea typeface="ＭＳ Ｐゴシック" charset="-128"/>
                <a:cs typeface="Calibri" charset="0"/>
              </a:rPr>
              <a:t>Statistically remove the influence of a ‘confounding’ variable </a:t>
            </a:r>
          </a:p>
          <a:p>
            <a:r>
              <a:rPr lang="en-US" altLang="en-US" dirty="0">
                <a:latin typeface="Calibri" charset="0"/>
                <a:ea typeface="ＭＳ Ｐゴシック" charset="-128"/>
                <a:cs typeface="Calibri" charset="0"/>
              </a:rPr>
              <a:t>Relationship between A and B is influenced to some extent by a third variable 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l="29585"/>
          <a:stretch>
            <a:fillRect/>
          </a:stretch>
        </p:blipFill>
        <p:spPr bwMode="auto">
          <a:xfrm>
            <a:off x="4466082" y="790385"/>
            <a:ext cx="3673475" cy="581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948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457200" y="533401"/>
            <a:ext cx="8229600" cy="1027112"/>
          </a:xfrm>
        </p:spPr>
        <p:txBody>
          <a:bodyPr/>
          <a:lstStyle/>
          <a:p>
            <a:r>
              <a:rPr lang="en-US" altLang="en-US" sz="2800" smtClean="0">
                <a:latin typeface="Calibri" charset="0"/>
                <a:ea typeface="ＭＳ Ｐゴシック" charset="-128"/>
                <a:cs typeface="Calibri" charset="0"/>
              </a:rPr>
              <a:t>Partial </a:t>
            </a:r>
            <a:r>
              <a:rPr lang="en-US" altLang="en-US" sz="2800" dirty="0">
                <a:latin typeface="Calibri" charset="0"/>
                <a:ea typeface="ＭＳ Ｐゴシック" charset="-128"/>
                <a:cs typeface="Calibri" charset="0"/>
              </a:rPr>
              <a:t>Correlation</a:t>
            </a:r>
          </a:p>
        </p:txBody>
      </p:sp>
      <p:sp>
        <p:nvSpPr>
          <p:cNvPr id="76803" name="TextBox 4"/>
          <p:cNvSpPr txBox="1">
            <a:spLocks noChangeArrowheads="1"/>
          </p:cNvSpPr>
          <p:nvPr/>
        </p:nvSpPr>
        <p:spPr bwMode="auto">
          <a:xfrm>
            <a:off x="7273925" y="3308350"/>
            <a:ext cx="1870075" cy="831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eaLnBrk="1" hangingPunct="1">
              <a:spcBef>
                <a:spcPct val="0"/>
              </a:spcBef>
              <a:buClrTx/>
              <a:buSzTx/>
              <a:buFontTx/>
              <a:buNone/>
            </a:pPr>
            <a:r>
              <a:rPr lang="en-US" altLang="en-US" sz="2400">
                <a:latin typeface="Times New Roman" charset="0"/>
              </a:rPr>
              <a:t>Zero-order correlation</a:t>
            </a:r>
          </a:p>
        </p:txBody>
      </p:sp>
      <p:sp>
        <p:nvSpPr>
          <p:cNvPr id="76804" name="TextBox 5"/>
          <p:cNvSpPr txBox="1">
            <a:spLocks noChangeArrowheads="1"/>
          </p:cNvSpPr>
          <p:nvPr/>
        </p:nvSpPr>
        <p:spPr bwMode="auto">
          <a:xfrm>
            <a:off x="7102475" y="4938713"/>
            <a:ext cx="1897063" cy="1570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eaLnBrk="1" hangingPunct="1">
              <a:spcBef>
                <a:spcPct val="0"/>
              </a:spcBef>
              <a:buClrTx/>
              <a:buSzTx/>
              <a:buFontTx/>
              <a:buNone/>
            </a:pPr>
            <a:r>
              <a:rPr lang="en-US" altLang="en-US" sz="2400">
                <a:latin typeface="Times New Roman" charset="0"/>
              </a:rPr>
              <a:t>Controlling for effects of the control variable</a:t>
            </a:r>
          </a:p>
        </p:txBody>
      </p:sp>
      <p:sp>
        <p:nvSpPr>
          <p:cNvPr id="2" name="Content Placeholder 1"/>
          <p:cNvSpPr>
            <a:spLocks noGrp="1"/>
          </p:cNvSpPr>
          <p:nvPr>
            <p:ph idx="1"/>
          </p:nvPr>
        </p:nvSpPr>
        <p:spPr>
          <a:xfrm>
            <a:off x="457200" y="1600200"/>
            <a:ext cx="6280420" cy="4876800"/>
          </a:xfrm>
        </p:spPr>
        <p:txBody>
          <a:bodyPr/>
          <a:lstStyle/>
          <a:p>
            <a:endParaRPr lang="en-US" dirty="0"/>
          </a:p>
        </p:txBody>
      </p:sp>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37381"/>
            <a:ext cx="6280420" cy="3512352"/>
          </a:xfrm>
          <a:prstGeom prst="rect">
            <a:avLst/>
          </a:prstGeom>
        </p:spPr>
      </p:pic>
      <p:cxnSp>
        <p:nvCxnSpPr>
          <p:cNvPr id="76805" name="Straight Arrow Connector 7"/>
          <p:cNvCxnSpPr>
            <a:cxnSpLocks noChangeShapeType="1"/>
          </p:cNvCxnSpPr>
          <p:nvPr/>
        </p:nvCxnSpPr>
        <p:spPr bwMode="auto">
          <a:xfrm flipH="1" flipV="1">
            <a:off x="5650434" y="2473812"/>
            <a:ext cx="1615403" cy="116395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6806" name="Straight Arrow Connector 10"/>
          <p:cNvCxnSpPr>
            <a:cxnSpLocks noChangeShapeType="1"/>
            <a:stCxn id="76804" idx="1"/>
          </p:cNvCxnSpPr>
          <p:nvPr/>
        </p:nvCxnSpPr>
        <p:spPr bwMode="auto">
          <a:xfrm flipH="1" flipV="1">
            <a:off x="5658522" y="4071416"/>
            <a:ext cx="1443953" cy="165231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11292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normAutofit fontScale="90000"/>
          </a:bodyPr>
          <a:lstStyle/>
          <a:p>
            <a:r>
              <a:rPr lang="en-US" altLang="en-US" sz="4000" dirty="0" smtClean="0">
                <a:latin typeface="Calibri" charset="0"/>
                <a:ea typeface="ＭＳ Ｐゴシック" charset="-128"/>
                <a:cs typeface="Calibri" charset="0"/>
              </a:rPr>
              <a:t>Example of Presenting </a:t>
            </a:r>
            <a:r>
              <a:rPr lang="en-US" altLang="en-US" sz="4000" dirty="0">
                <a:latin typeface="Calibri" charset="0"/>
                <a:ea typeface="ＭＳ Ｐゴシック" charset="-128"/>
                <a:cs typeface="Calibri" charset="0"/>
              </a:rPr>
              <a:t>Results – </a:t>
            </a:r>
            <a:r>
              <a:rPr lang="en-US" altLang="en-US" sz="4000" dirty="0" smtClean="0">
                <a:latin typeface="Calibri" charset="0"/>
                <a:ea typeface="ＭＳ Ｐゴシック" charset="-128"/>
                <a:cs typeface="Calibri" charset="0"/>
              </a:rPr>
              <a:t>Correlation</a:t>
            </a:r>
            <a:endParaRPr lang="en-US" altLang="en-US" sz="4000" dirty="0">
              <a:latin typeface="Calibri" charset="0"/>
              <a:ea typeface="ＭＳ Ｐゴシック" charset="-128"/>
              <a:cs typeface="Calibri" charset="0"/>
            </a:endParaRPr>
          </a:p>
        </p:txBody>
      </p:sp>
      <p:sp>
        <p:nvSpPr>
          <p:cNvPr id="69634" name="Content Placeholder 2"/>
          <p:cNvSpPr>
            <a:spLocks noGrp="1"/>
          </p:cNvSpPr>
          <p:nvPr>
            <p:ph idx="1"/>
          </p:nvPr>
        </p:nvSpPr>
        <p:spPr/>
        <p:txBody>
          <a:bodyPr>
            <a:normAutofit/>
          </a:bodyPr>
          <a:lstStyle/>
          <a:p>
            <a:pPr marL="0" indent="0">
              <a:lnSpc>
                <a:spcPct val="80000"/>
              </a:lnSpc>
              <a:buFont typeface="Wingdings" charset="2"/>
              <a:buNone/>
            </a:pPr>
            <a:r>
              <a:rPr lang="en-US" altLang="en-US" dirty="0">
                <a:solidFill>
                  <a:srgbClr val="4F81BD"/>
                </a:solidFill>
                <a:latin typeface="Calibri" charset="0"/>
                <a:ea typeface="ＭＳ Ｐゴシック" charset="-128"/>
                <a:cs typeface="Calibri" charset="0"/>
              </a:rPr>
              <a:t>The relationship between perceived control of internal states (as measured by the PCOISS) and perceived stress (as measured by the Perceived Stress Scale) was investigated using Pearson product-moment correlation coefﬁcient. </a:t>
            </a:r>
          </a:p>
          <a:p>
            <a:pPr marL="0" indent="0">
              <a:lnSpc>
                <a:spcPct val="80000"/>
              </a:lnSpc>
              <a:buFont typeface="Wingdings" charset="2"/>
              <a:buNone/>
            </a:pPr>
            <a:r>
              <a:rPr lang="en-US" altLang="en-US" dirty="0">
                <a:solidFill>
                  <a:srgbClr val="4F81BD"/>
                </a:solidFill>
                <a:latin typeface="Calibri" charset="0"/>
                <a:ea typeface="ＭＳ Ｐゴシック" charset="-128"/>
                <a:cs typeface="Calibri" charset="0"/>
              </a:rPr>
              <a:t>Preliminary analyses were performed to ensure no violation of the assumptions of normality, linearity and homoscedasticity. </a:t>
            </a:r>
          </a:p>
          <a:p>
            <a:pPr marL="0" indent="0">
              <a:lnSpc>
                <a:spcPct val="80000"/>
              </a:lnSpc>
              <a:buFont typeface="Wingdings" charset="2"/>
              <a:buNone/>
            </a:pPr>
            <a:r>
              <a:rPr lang="en-US" altLang="en-US" dirty="0">
                <a:solidFill>
                  <a:srgbClr val="4F81BD"/>
                </a:solidFill>
                <a:latin typeface="Calibri" charset="0"/>
                <a:ea typeface="ＭＳ Ｐゴシック" charset="-128"/>
                <a:cs typeface="Calibri" charset="0"/>
              </a:rPr>
              <a:t>There was a strong, negative correlation between the two variables, r = –.58, n = 426, p &lt; .001, with high levels of perceived control associated with lower levels of perceived stress.</a:t>
            </a:r>
          </a:p>
        </p:txBody>
      </p:sp>
    </p:spTree>
    <p:extLst>
      <p:ext uri="{BB962C8B-B14F-4D97-AF65-F5344CB8AC3E}">
        <p14:creationId xmlns:p14="http://schemas.microsoft.com/office/powerpoint/2010/main" val="801734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normAutofit fontScale="90000"/>
          </a:bodyPr>
          <a:lstStyle/>
          <a:p>
            <a:r>
              <a:rPr lang="en-US" altLang="en-US" dirty="0">
                <a:latin typeface="Calibri" charset="0"/>
                <a:ea typeface="ＭＳ Ｐゴシック" charset="-128"/>
                <a:cs typeface="Calibri" charset="0"/>
              </a:rPr>
              <a:t>Example of Presenting Results </a:t>
            </a:r>
            <a:br>
              <a:rPr lang="en-US" altLang="en-US" dirty="0">
                <a:latin typeface="Calibri" charset="0"/>
                <a:ea typeface="ＭＳ Ｐゴシック" charset="-128"/>
                <a:cs typeface="Calibri" charset="0"/>
              </a:rPr>
            </a:br>
            <a:r>
              <a:rPr lang="en-US" altLang="en-US" sz="4000" dirty="0" smtClean="0">
                <a:latin typeface="Calibri" charset="0"/>
                <a:ea typeface="ＭＳ Ｐゴシック" charset="-128"/>
                <a:cs typeface="Calibri" charset="0"/>
              </a:rPr>
              <a:t>Partial Correlation</a:t>
            </a:r>
            <a:endParaRPr lang="en-US" altLang="en-US" sz="4000" dirty="0">
              <a:latin typeface="Calibri" charset="0"/>
              <a:ea typeface="ＭＳ Ｐゴシック" charset="-128"/>
              <a:cs typeface="Calibri" charset="0"/>
            </a:endParaRPr>
          </a:p>
        </p:txBody>
      </p:sp>
      <p:sp>
        <p:nvSpPr>
          <p:cNvPr id="78850" name="Content Placeholder 2"/>
          <p:cNvSpPr>
            <a:spLocks noGrp="1"/>
          </p:cNvSpPr>
          <p:nvPr>
            <p:ph idx="1"/>
          </p:nvPr>
        </p:nvSpPr>
        <p:spPr>
          <a:xfrm>
            <a:off x="457200" y="1905000"/>
            <a:ext cx="8229600" cy="4876800"/>
          </a:xfrm>
        </p:spPr>
        <p:txBody>
          <a:bodyPr/>
          <a:lstStyle/>
          <a:p>
            <a:pPr marL="0" indent="0">
              <a:buFont typeface="Wingdings" charset="2"/>
              <a:buNone/>
            </a:pPr>
            <a:r>
              <a:rPr lang="en-US" altLang="en-US" sz="2000" dirty="0">
                <a:solidFill>
                  <a:srgbClr val="4F81BD"/>
                </a:solidFill>
                <a:latin typeface="Calibri" charset="0"/>
                <a:ea typeface="ＭＳ Ｐゴシック" charset="-128"/>
                <a:cs typeface="Calibri" charset="0"/>
              </a:rPr>
              <a:t>Partial correlation was used to explore the relationship between perceived control of internal states (as measured by the PCOISS) and perceived stress (measured by the Perceived Stress Scale), while controlling for scores on the Marlowe-Crowne Social Desirability Scale.</a:t>
            </a:r>
          </a:p>
          <a:p>
            <a:pPr marL="0" indent="0">
              <a:buFont typeface="Wingdings" charset="2"/>
              <a:buNone/>
            </a:pPr>
            <a:r>
              <a:rPr lang="en-US" altLang="en-US" sz="2000" dirty="0">
                <a:solidFill>
                  <a:srgbClr val="4F81BD"/>
                </a:solidFill>
                <a:latin typeface="Calibri" charset="0"/>
                <a:ea typeface="ＭＳ Ｐゴシック" charset="-128"/>
                <a:cs typeface="Calibri" charset="0"/>
              </a:rPr>
              <a:t> Preliminary analyses were performed to ensure no violation of the assumptions of normality, linearity and homoscedasticity. </a:t>
            </a:r>
          </a:p>
          <a:p>
            <a:pPr marL="0" indent="0">
              <a:buFont typeface="Wingdings" charset="2"/>
              <a:buNone/>
            </a:pPr>
            <a:r>
              <a:rPr lang="en-US" altLang="en-US" sz="2000" dirty="0">
                <a:solidFill>
                  <a:srgbClr val="4F81BD"/>
                </a:solidFill>
                <a:latin typeface="Calibri" charset="0"/>
                <a:ea typeface="ＭＳ Ｐゴシック" charset="-128"/>
                <a:cs typeface="Calibri" charset="0"/>
              </a:rPr>
              <a:t>There was a strong, negative, partial correlation between perceived control of internal states and perceived stress, controlling for social desirability, r = –.55, n = 425, p &lt; .001, with high levels of perceived control being associated with lower levels of perceived stress. An inspection of the zero order correlation (r = –.58) suggested that controlling for socially desirable responding had very little effect on the strength of the relationship between these two variables.</a:t>
            </a:r>
          </a:p>
        </p:txBody>
      </p:sp>
    </p:spTree>
    <p:extLst>
      <p:ext uri="{BB962C8B-B14F-4D97-AF65-F5344CB8AC3E}">
        <p14:creationId xmlns:p14="http://schemas.microsoft.com/office/powerpoint/2010/main" val="1554577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dirty="0" smtClean="0"/>
              <a:t>Simple Regression Analysis</a:t>
            </a:r>
            <a:endParaRPr lang="en-US" dirty="0"/>
          </a:p>
        </p:txBody>
      </p:sp>
    </p:spTree>
    <p:extLst>
      <p:ext uri="{BB962C8B-B14F-4D97-AF65-F5344CB8AC3E}">
        <p14:creationId xmlns:p14="http://schemas.microsoft.com/office/powerpoint/2010/main" val="1163297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charset="0"/>
                <a:ea typeface="ＭＳ Ｐゴシック" charset="-128"/>
                <a:cs typeface="Calibri" charset="0"/>
              </a:rPr>
              <a:t>Regression Analysis</a:t>
            </a:r>
            <a:endParaRPr lang="en-US" dirty="0"/>
          </a:p>
        </p:txBody>
      </p:sp>
      <p:sp>
        <p:nvSpPr>
          <p:cNvPr id="3" name="Content Placeholder 2"/>
          <p:cNvSpPr>
            <a:spLocks noGrp="1"/>
          </p:cNvSpPr>
          <p:nvPr>
            <p:ph idx="1"/>
          </p:nvPr>
        </p:nvSpPr>
        <p:spPr/>
        <p:txBody>
          <a:bodyPr/>
          <a:lstStyle/>
          <a:p>
            <a:r>
              <a:rPr lang="en-US" dirty="0"/>
              <a:t>Regression analysis is an attractive extension to correlation analysis because it postulates a model that can be used not only to measure the direction and the strength of a relationship between the </a:t>
            </a:r>
            <a:r>
              <a:rPr lang="en-US" dirty="0" smtClean="0"/>
              <a:t>dependent (response) </a:t>
            </a:r>
            <a:r>
              <a:rPr lang="en-US" dirty="0"/>
              <a:t>and </a:t>
            </a:r>
            <a:r>
              <a:rPr lang="en-US" dirty="0" smtClean="0"/>
              <a:t>independent (predictor) </a:t>
            </a:r>
            <a:r>
              <a:rPr lang="en-US" dirty="0"/>
              <a:t>variables, but also to numerically describe that relationship</a:t>
            </a:r>
          </a:p>
        </p:txBody>
      </p:sp>
    </p:spTree>
    <p:extLst>
      <p:ext uri="{BB962C8B-B14F-4D97-AF65-F5344CB8AC3E}">
        <p14:creationId xmlns:p14="http://schemas.microsoft.com/office/powerpoint/2010/main" val="58750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a:latin typeface="Calibri" charset="0"/>
                <a:ea typeface="ＭＳ Ｐゴシック" charset="-128"/>
                <a:cs typeface="Calibri" charset="0"/>
              </a:rPr>
              <a:t>Uses of Correlation Techniques</a:t>
            </a:r>
          </a:p>
        </p:txBody>
      </p:sp>
      <p:sp>
        <p:nvSpPr>
          <p:cNvPr id="3" name="Content Placeholder 2"/>
          <p:cNvSpPr>
            <a:spLocks noGrp="1"/>
          </p:cNvSpPr>
          <p:nvPr>
            <p:ph idx="1"/>
          </p:nvPr>
        </p:nvSpPr>
        <p:spPr/>
        <p:txBody>
          <a:bodyPr/>
          <a:lstStyle/>
          <a:p>
            <a:pPr marL="0" indent="0">
              <a:buNone/>
              <a:defRPr/>
            </a:pPr>
            <a:r>
              <a:rPr lang="en-US" dirty="0" smtClean="0"/>
              <a:t>Correlation techniques are used to:</a:t>
            </a:r>
          </a:p>
          <a:p>
            <a:pPr marL="514350" indent="-514350">
              <a:buFont typeface="+mj-lt"/>
              <a:buAutoNum type="arabicPeriod"/>
              <a:defRPr/>
            </a:pPr>
            <a:r>
              <a:rPr lang="en-US" dirty="0" smtClean="0"/>
              <a:t>Explore the association between pairs of variables (correlation)</a:t>
            </a:r>
          </a:p>
          <a:p>
            <a:pPr marL="514350" indent="-514350">
              <a:buFont typeface="+mj-lt"/>
              <a:buAutoNum type="arabicPeriod"/>
              <a:defRPr/>
            </a:pPr>
            <a:r>
              <a:rPr lang="en-US" dirty="0" smtClean="0"/>
              <a:t>Predict scores on one variable from scores on another variable (bivariate regression)</a:t>
            </a:r>
          </a:p>
          <a:p>
            <a:pPr marL="514350" indent="-514350">
              <a:buFont typeface="+mj-lt"/>
              <a:buAutoNum type="arabicPeriod"/>
              <a:defRPr/>
            </a:pPr>
            <a:r>
              <a:rPr lang="en-US" dirty="0" smtClean="0"/>
              <a:t>Predict scores on a dependent variable from scores on a number of independent variables (multiple regression)</a:t>
            </a:r>
            <a:endParaRPr lang="en-US" dirty="0"/>
          </a:p>
        </p:txBody>
      </p:sp>
    </p:spTree>
    <p:extLst>
      <p:ext uri="{BB962C8B-B14F-4D97-AF65-F5344CB8AC3E}">
        <p14:creationId xmlns:p14="http://schemas.microsoft.com/office/powerpoint/2010/main" val="84954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AutoShape 2"/>
          <p:cNvSpPr>
            <a:spLocks noGrp="1" noChangeArrowheads="1"/>
          </p:cNvSpPr>
          <p:nvPr>
            <p:ph type="title"/>
          </p:nvPr>
        </p:nvSpPr>
        <p:spPr>
          <a:xfrm>
            <a:off x="286004" y="544702"/>
            <a:ext cx="8229600" cy="1123950"/>
          </a:xfrm>
        </p:spPr>
        <p:txBody>
          <a:bodyPr lIns="92075" tIns="46038" rIns="92075" bIns="46038" anchor="ctr"/>
          <a:lstStyle/>
          <a:p>
            <a:pPr eaLnBrk="1" hangingPunct="1"/>
            <a:r>
              <a:rPr lang="en-US" altLang="en-US" sz="3200">
                <a:latin typeface="Calibri" charset="0"/>
                <a:ea typeface="ＭＳ Ｐゴシック" charset="-128"/>
                <a:cs typeface="Calibri" charset="0"/>
              </a:rPr>
              <a:t>Dependent vs. </a:t>
            </a:r>
            <a:r>
              <a:rPr lang="en-US" altLang="en-US" sz="3200" dirty="0">
                <a:latin typeface="Calibri" charset="0"/>
                <a:ea typeface="ＭＳ Ｐゴシック" charset="-128"/>
                <a:cs typeface="Calibri" charset="0"/>
              </a:rPr>
              <a:t>Independent Variable</a:t>
            </a:r>
          </a:p>
        </p:txBody>
      </p:sp>
      <p:grpSp>
        <p:nvGrpSpPr>
          <p:cNvPr id="27650" name="Group 14"/>
          <p:cNvGrpSpPr>
            <a:grpSpLocks/>
          </p:cNvGrpSpPr>
          <p:nvPr/>
        </p:nvGrpSpPr>
        <p:grpSpPr bwMode="auto">
          <a:xfrm>
            <a:off x="286004" y="1668652"/>
            <a:ext cx="8440547" cy="2142336"/>
            <a:chOff x="559398" y="5022862"/>
            <a:chExt cx="8052876" cy="1469977"/>
          </a:xfrm>
        </p:grpSpPr>
        <p:sp>
          <p:nvSpPr>
            <p:cNvPr id="12" name="Rounded Rectangle 11"/>
            <p:cNvSpPr>
              <a:spLocks noChangeArrowheads="1"/>
            </p:cNvSpPr>
            <p:nvPr/>
          </p:nvSpPr>
          <p:spPr bwMode="auto">
            <a:xfrm>
              <a:off x="802271" y="5022862"/>
              <a:ext cx="7810003" cy="1201530"/>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a:lstStyle/>
            <a:p>
              <a:pPr>
                <a:defRPr/>
              </a:pPr>
              <a:endParaRPr lang="en-US">
                <a:latin typeface="Times New Roman" pitchFamily="18" charset="0"/>
                <a:ea typeface="+mn-ea"/>
              </a:endParaRPr>
            </a:p>
          </p:txBody>
        </p:sp>
        <p:sp>
          <p:nvSpPr>
            <p:cNvPr id="13" name="Rectangle 12"/>
            <p:cNvSpPr/>
            <p:nvPr/>
          </p:nvSpPr>
          <p:spPr>
            <a:xfrm>
              <a:off x="559398" y="5289097"/>
              <a:ext cx="7927471" cy="1203742"/>
            </a:xfrm>
            <a:prstGeom prst="rect">
              <a:avLst/>
            </a:prstGeom>
          </p:spPr>
          <p:txBody>
            <a:bodyPr>
              <a:spAutoFit/>
            </a:bodyPr>
            <a:lstStyle/>
            <a:p>
              <a:pPr lvl="1">
                <a:lnSpc>
                  <a:spcPct val="90000"/>
                </a:lnSpc>
                <a:defRPr/>
              </a:pPr>
              <a:r>
                <a:rPr lang="en-US" sz="2000" dirty="0">
                  <a:latin typeface="Calibri" pitchFamily="34" charset="0"/>
                  <a:ea typeface="+mn-ea"/>
                  <a:cs typeface="Calibri" pitchFamily="34" charset="0"/>
                </a:rPr>
                <a:t>The </a:t>
              </a:r>
              <a:r>
                <a:rPr lang="en-US" sz="2000" b="1" dirty="0">
                  <a:solidFill>
                    <a:schemeClr val="accent6"/>
                  </a:solidFill>
                  <a:latin typeface="Calibri" pitchFamily="34" charset="0"/>
                  <a:ea typeface="+mn-ea"/>
                  <a:cs typeface="Calibri" pitchFamily="34" charset="0"/>
                </a:rPr>
                <a:t>dependent variable </a:t>
              </a:r>
              <a:r>
                <a:rPr lang="en-US" sz="2000" dirty="0">
                  <a:latin typeface="Calibri" pitchFamily="34" charset="0"/>
                  <a:ea typeface="+mn-ea"/>
                  <a:cs typeface="Calibri" pitchFamily="34" charset="0"/>
                </a:rPr>
                <a:t>is the variable being predicted or estimated.</a:t>
              </a:r>
            </a:p>
            <a:p>
              <a:pPr lvl="1">
                <a:lnSpc>
                  <a:spcPct val="90000"/>
                </a:lnSpc>
                <a:defRPr/>
              </a:pPr>
              <a:r>
                <a:rPr lang="en-US" sz="2000" dirty="0">
                  <a:latin typeface="Calibri" pitchFamily="34" charset="0"/>
                  <a:ea typeface="+mn-ea"/>
                  <a:cs typeface="Calibri" pitchFamily="34" charset="0"/>
                </a:rPr>
                <a:t>The </a:t>
              </a:r>
              <a:r>
                <a:rPr lang="en-US" sz="2000" b="1" dirty="0">
                  <a:solidFill>
                    <a:schemeClr val="accent6"/>
                  </a:solidFill>
                  <a:latin typeface="Calibri" pitchFamily="34" charset="0"/>
                  <a:ea typeface="+mn-ea"/>
                  <a:cs typeface="Calibri" pitchFamily="34" charset="0"/>
                </a:rPr>
                <a:t>independent variable </a:t>
              </a:r>
              <a:r>
                <a:rPr lang="en-US" sz="2000" dirty="0">
                  <a:latin typeface="Calibri" pitchFamily="34" charset="0"/>
                  <a:ea typeface="+mn-ea"/>
                  <a:cs typeface="Calibri" pitchFamily="34" charset="0"/>
                </a:rPr>
                <a:t>provides the basis for estimation. It is the predictor variable.</a:t>
              </a:r>
            </a:p>
            <a:p>
              <a:pPr lvl="1">
                <a:lnSpc>
                  <a:spcPct val="90000"/>
                </a:lnSpc>
                <a:defRPr/>
              </a:pPr>
              <a:endParaRPr lang="en-US" sz="2000" dirty="0">
                <a:latin typeface="+mn-lt"/>
                <a:ea typeface="+mn-ea"/>
              </a:endParaRPr>
            </a:p>
            <a:p>
              <a:pPr eaLnBrk="1" hangingPunct="1">
                <a:defRPr/>
              </a:pPr>
              <a:endParaRPr lang="en-US" sz="1600" dirty="0">
                <a:latin typeface="+mn-lt"/>
                <a:ea typeface="+mn-ea"/>
                <a:cs typeface="Arial" pitchFamily="34" charset="0"/>
              </a:endParaRPr>
            </a:p>
            <a:p>
              <a:pPr eaLnBrk="1" hangingPunct="1">
                <a:defRPr/>
              </a:pPr>
              <a:endParaRPr lang="en-US" sz="2000" dirty="0" smtClean="0">
                <a:latin typeface="Calibri" pitchFamily="34" charset="0"/>
                <a:ea typeface="+mn-ea"/>
                <a:cs typeface="Calibri" pitchFamily="34" charset="0"/>
              </a:endParaRPr>
            </a:p>
          </p:txBody>
        </p:sp>
      </p:grpSp>
    </p:spTree>
    <p:extLst>
      <p:ext uri="{BB962C8B-B14F-4D97-AF65-F5344CB8AC3E}">
        <p14:creationId xmlns:p14="http://schemas.microsoft.com/office/powerpoint/2010/main" val="4787290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AutoShape 2"/>
          <p:cNvSpPr>
            <a:spLocks noGrp="1" noChangeArrowheads="1"/>
          </p:cNvSpPr>
          <p:nvPr>
            <p:ph type="title"/>
          </p:nvPr>
        </p:nvSpPr>
        <p:spPr>
          <a:xfrm>
            <a:off x="216281" y="642557"/>
            <a:ext cx="7924800" cy="914400"/>
          </a:xfrm>
        </p:spPr>
        <p:txBody>
          <a:bodyPr lIns="92075" tIns="46038" rIns="92075" bIns="46038" anchor="ctr"/>
          <a:lstStyle/>
          <a:p>
            <a:pPr eaLnBrk="1" hangingPunct="1"/>
            <a:r>
              <a:rPr lang="en-US" altLang="en-US" dirty="0">
                <a:latin typeface="Calibri" charset="0"/>
                <a:ea typeface="ＭＳ Ｐゴシック" charset="-128"/>
                <a:cs typeface="Calibri" charset="0"/>
              </a:rPr>
              <a:t>Regression Analysis</a:t>
            </a:r>
          </a:p>
        </p:txBody>
      </p:sp>
      <p:sp>
        <p:nvSpPr>
          <p:cNvPr id="39938" name="Rectangle 3"/>
          <p:cNvSpPr>
            <a:spLocks noGrp="1" noChangeArrowheads="1"/>
          </p:cNvSpPr>
          <p:nvPr>
            <p:ph type="body" sz="half" idx="1"/>
          </p:nvPr>
        </p:nvSpPr>
        <p:spPr>
          <a:xfrm>
            <a:off x="461168" y="1556957"/>
            <a:ext cx="8023225" cy="2324100"/>
          </a:xfrm>
        </p:spPr>
        <p:txBody>
          <a:bodyPr lIns="92075" tIns="46038" rIns="92075" bIns="46038"/>
          <a:lstStyle/>
          <a:p>
            <a:pPr marL="457200" indent="-457200" eaLnBrk="1" hangingPunct="1">
              <a:lnSpc>
                <a:spcPct val="90000"/>
              </a:lnSpc>
              <a:buFont typeface="Wingdings" charset="2"/>
              <a:buNone/>
            </a:pPr>
            <a:r>
              <a:rPr lang="en-US" altLang="en-US" sz="2400">
                <a:latin typeface="Calibri" charset="0"/>
                <a:ea typeface="ＭＳ Ｐゴシック" charset="-128"/>
                <a:cs typeface="Calibri" charset="0"/>
              </a:rPr>
              <a:t>In regression analysis, we use the independent variable (</a:t>
            </a:r>
            <a:r>
              <a:rPr lang="en-US" altLang="en-US" sz="2400" i="1">
                <a:latin typeface="Calibri" charset="0"/>
                <a:ea typeface="ＭＳ Ｐゴシック" charset="-128"/>
                <a:cs typeface="Calibri" charset="0"/>
              </a:rPr>
              <a:t>X</a:t>
            </a:r>
            <a:r>
              <a:rPr lang="en-US" altLang="en-US" sz="2400">
                <a:latin typeface="Calibri" charset="0"/>
                <a:ea typeface="ＭＳ Ｐゴシック" charset="-128"/>
                <a:cs typeface="Calibri" charset="0"/>
              </a:rPr>
              <a:t>) to estimate the dependent variable (</a:t>
            </a:r>
            <a:r>
              <a:rPr lang="en-US" altLang="en-US" sz="2400" i="1">
                <a:latin typeface="Calibri" charset="0"/>
                <a:ea typeface="ＭＳ Ｐゴシック" charset="-128"/>
                <a:cs typeface="Calibri" charset="0"/>
              </a:rPr>
              <a:t>Y</a:t>
            </a:r>
            <a:r>
              <a:rPr lang="en-US" altLang="en-US" sz="2400">
                <a:latin typeface="Calibri" charset="0"/>
                <a:ea typeface="ＭＳ Ｐゴシック" charset="-128"/>
                <a:cs typeface="Calibri" charset="0"/>
              </a:rPr>
              <a:t>). </a:t>
            </a:r>
          </a:p>
          <a:p>
            <a:pPr marL="457200" indent="-457200" eaLnBrk="1" hangingPunct="1">
              <a:lnSpc>
                <a:spcPct val="90000"/>
              </a:lnSpc>
            </a:pPr>
            <a:r>
              <a:rPr lang="en-US" altLang="en-US" sz="2400" dirty="0">
                <a:latin typeface="Calibri" charset="0"/>
                <a:ea typeface="ＭＳ Ｐゴシック" charset="-128"/>
                <a:cs typeface="Calibri" charset="0"/>
              </a:rPr>
              <a:t>The relationship between the variables is linear.</a:t>
            </a:r>
          </a:p>
          <a:p>
            <a:pPr marL="457200" indent="-457200" eaLnBrk="1" hangingPunct="1">
              <a:lnSpc>
                <a:spcPct val="90000"/>
              </a:lnSpc>
            </a:pPr>
            <a:r>
              <a:rPr lang="en-US" altLang="en-US" sz="2400" dirty="0">
                <a:latin typeface="Calibri" charset="0"/>
                <a:ea typeface="ＭＳ Ｐゴシック" charset="-128"/>
                <a:cs typeface="Calibri" charset="0"/>
              </a:rPr>
              <a:t>Both variables must be at least interval scale.</a:t>
            </a:r>
          </a:p>
          <a:p>
            <a:pPr marL="457200" indent="-457200" eaLnBrk="1" hangingPunct="1">
              <a:lnSpc>
                <a:spcPct val="90000"/>
              </a:lnSpc>
            </a:pPr>
            <a:r>
              <a:rPr lang="en-US" altLang="en-US" sz="2400" dirty="0">
                <a:latin typeface="Calibri" charset="0"/>
                <a:ea typeface="ＭＳ Ｐゴシック" charset="-128"/>
                <a:cs typeface="Calibri" charset="0"/>
              </a:rPr>
              <a:t>The least squares criterion is used to determine the equation. </a:t>
            </a:r>
          </a:p>
        </p:txBody>
      </p:sp>
      <p:sp>
        <p:nvSpPr>
          <p:cNvPr id="9" name="Rounded Rectangle 8"/>
          <p:cNvSpPr>
            <a:spLocks noChangeArrowheads="1"/>
          </p:cNvSpPr>
          <p:nvPr/>
        </p:nvSpPr>
        <p:spPr bwMode="auto">
          <a:xfrm>
            <a:off x="383380" y="4177316"/>
            <a:ext cx="8101013" cy="860425"/>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a:lstStyle/>
          <a:p>
            <a:pPr>
              <a:defRPr/>
            </a:pPr>
            <a:r>
              <a:rPr lang="en-US" sz="2000" dirty="0">
                <a:solidFill>
                  <a:schemeClr val="dk1"/>
                </a:solidFill>
                <a:latin typeface="Calibri" pitchFamily="34" charset="0"/>
                <a:ea typeface="+mn-ea"/>
                <a:cs typeface="Calibri" pitchFamily="34" charset="0"/>
              </a:rPr>
              <a:t>REGRESSION EQUATION An equation that expresses the linear relationship between two variables.</a:t>
            </a:r>
            <a:endParaRPr lang="en-US" sz="2000" dirty="0">
              <a:latin typeface="Calibri" pitchFamily="34" charset="0"/>
              <a:ea typeface="+mn-ea"/>
              <a:cs typeface="Calibri" pitchFamily="34" charset="0"/>
            </a:endParaRPr>
          </a:p>
        </p:txBody>
      </p:sp>
      <p:sp>
        <p:nvSpPr>
          <p:cNvPr id="11" name="Rounded Rectangle 10"/>
          <p:cNvSpPr>
            <a:spLocks noChangeArrowheads="1"/>
          </p:cNvSpPr>
          <p:nvPr/>
        </p:nvSpPr>
        <p:spPr bwMode="auto">
          <a:xfrm>
            <a:off x="322643" y="5211762"/>
            <a:ext cx="7712075" cy="1447800"/>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a:lstStyle/>
          <a:p>
            <a:pPr>
              <a:defRPr/>
            </a:pPr>
            <a:r>
              <a:rPr lang="en-US" sz="2000" dirty="0">
                <a:solidFill>
                  <a:schemeClr val="dk1"/>
                </a:solidFill>
                <a:latin typeface="Calibri" pitchFamily="34" charset="0"/>
                <a:ea typeface="+mn-ea"/>
                <a:cs typeface="Calibri" pitchFamily="34" charset="0"/>
              </a:rPr>
              <a:t>LEAST SQUARES PRINCIPLE Determining a regression equation by minimizing the sum of the squares of the vertical distances between the actual </a:t>
            </a:r>
            <a:r>
              <a:rPr lang="en-US" sz="2000" i="1" dirty="0">
                <a:solidFill>
                  <a:schemeClr val="dk1"/>
                </a:solidFill>
                <a:latin typeface="Calibri" pitchFamily="34" charset="0"/>
                <a:ea typeface="+mn-ea"/>
                <a:cs typeface="Calibri" pitchFamily="34" charset="0"/>
              </a:rPr>
              <a:t>Y </a:t>
            </a:r>
            <a:r>
              <a:rPr lang="en-US" sz="2000" dirty="0">
                <a:solidFill>
                  <a:schemeClr val="dk1"/>
                </a:solidFill>
                <a:latin typeface="Calibri" pitchFamily="34" charset="0"/>
                <a:ea typeface="+mn-ea"/>
                <a:cs typeface="Calibri" pitchFamily="34" charset="0"/>
              </a:rPr>
              <a:t>values and the predicted values of </a:t>
            </a:r>
            <a:r>
              <a:rPr lang="en-US" sz="2000" i="1" dirty="0">
                <a:solidFill>
                  <a:schemeClr val="dk1"/>
                </a:solidFill>
                <a:latin typeface="Calibri" pitchFamily="34" charset="0"/>
                <a:ea typeface="+mn-ea"/>
                <a:cs typeface="Calibri" pitchFamily="34" charset="0"/>
              </a:rPr>
              <a:t>Y.</a:t>
            </a:r>
            <a:endParaRPr lang="en-US" sz="2000" dirty="0">
              <a:latin typeface="Calibri" pitchFamily="34" charset="0"/>
              <a:ea typeface="+mn-ea"/>
              <a:cs typeface="Calibri" pitchFamily="34" charset="0"/>
            </a:endParaRPr>
          </a:p>
        </p:txBody>
      </p:sp>
      <p:sp>
        <p:nvSpPr>
          <p:cNvPr id="39941" name="TextBox 11"/>
          <p:cNvSpPr txBox="1">
            <a:spLocks noChangeArrowheads="1"/>
          </p:cNvSpPr>
          <p:nvPr/>
        </p:nvSpPr>
        <p:spPr bwMode="auto">
          <a:xfrm>
            <a:off x="2925763" y="6238875"/>
            <a:ext cx="185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36068413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AutoShape 2"/>
          <p:cNvSpPr>
            <a:spLocks noGrp="1" noChangeArrowheads="1"/>
          </p:cNvSpPr>
          <p:nvPr>
            <p:ph type="title"/>
          </p:nvPr>
        </p:nvSpPr>
        <p:spPr/>
        <p:txBody>
          <a:bodyPr>
            <a:normAutofit fontScale="90000"/>
          </a:bodyPr>
          <a:lstStyle/>
          <a:p>
            <a:pPr eaLnBrk="1" hangingPunct="1"/>
            <a:r>
              <a:rPr lang="en-US" altLang="en-US" sz="3600">
                <a:latin typeface="Calibri" charset="0"/>
                <a:ea typeface="ＭＳ Ｐゴシック" charset="-128"/>
                <a:cs typeface="Calibri" charset="0"/>
              </a:rPr>
              <a:t>Regression Analysis –</a:t>
            </a:r>
            <a:br>
              <a:rPr lang="en-US" altLang="en-US" sz="3600">
                <a:latin typeface="Calibri" charset="0"/>
                <a:ea typeface="ＭＳ Ｐゴシック" charset="-128"/>
                <a:cs typeface="Calibri" charset="0"/>
              </a:rPr>
            </a:br>
            <a:r>
              <a:rPr lang="en-US" altLang="en-US" sz="3600">
                <a:latin typeface="Calibri" charset="0"/>
                <a:ea typeface="ＭＳ Ｐゴシック" charset="-128"/>
                <a:cs typeface="Calibri" charset="0"/>
              </a:rPr>
              <a:t>Least Squares Principle</a:t>
            </a:r>
          </a:p>
        </p:txBody>
      </p:sp>
      <p:sp>
        <p:nvSpPr>
          <p:cNvPr id="397315" name="Rectangle 3"/>
          <p:cNvSpPr>
            <a:spLocks noGrp="1" noChangeArrowheads="1"/>
          </p:cNvSpPr>
          <p:nvPr>
            <p:ph idx="1"/>
          </p:nvPr>
        </p:nvSpPr>
        <p:spPr>
          <a:xfrm>
            <a:off x="712788" y="1946275"/>
            <a:ext cx="7964487" cy="2200275"/>
          </a:xfrm>
        </p:spPr>
        <p:txBody>
          <a:bodyPr>
            <a:normAutofit fontScale="85000" lnSpcReduction="20000"/>
          </a:bodyPr>
          <a:lstStyle/>
          <a:p>
            <a:pPr eaLnBrk="1" hangingPunct="1"/>
            <a:r>
              <a:rPr lang="en-US" altLang="en-US" sz="2400">
                <a:latin typeface="Calibri" charset="0"/>
                <a:ea typeface="ＭＳ Ｐゴシック" charset="-128"/>
                <a:cs typeface="Calibri" charset="0"/>
              </a:rPr>
              <a:t>The least squares principle is used to obtain </a:t>
            </a:r>
            <a:r>
              <a:rPr lang="en-US" altLang="en-US" sz="2400" i="1">
                <a:latin typeface="Calibri" charset="0"/>
                <a:ea typeface="ＭＳ Ｐゴシック" charset="-128"/>
                <a:cs typeface="Calibri" charset="0"/>
              </a:rPr>
              <a:t>a </a:t>
            </a:r>
            <a:r>
              <a:rPr lang="en-US" altLang="en-US" sz="2400">
                <a:latin typeface="Calibri" charset="0"/>
                <a:ea typeface="ＭＳ Ｐゴシック" charset="-128"/>
                <a:cs typeface="Calibri" charset="0"/>
              </a:rPr>
              <a:t>and </a:t>
            </a:r>
            <a:r>
              <a:rPr lang="en-US" altLang="en-US" sz="2400" i="1">
                <a:latin typeface="Calibri" charset="0"/>
                <a:ea typeface="ＭＳ Ｐゴシック" charset="-128"/>
                <a:cs typeface="Calibri" charset="0"/>
              </a:rPr>
              <a:t>b</a:t>
            </a:r>
            <a:r>
              <a:rPr lang="en-US" altLang="en-US" sz="2400">
                <a:latin typeface="Calibri" charset="0"/>
                <a:ea typeface="ＭＳ Ｐゴシック" charset="-128"/>
                <a:cs typeface="Calibri" charset="0"/>
              </a:rPr>
              <a:t>. </a:t>
            </a:r>
          </a:p>
          <a:p>
            <a:pPr eaLnBrk="1" hangingPunct="1"/>
            <a:endParaRPr lang="en-US" altLang="en-US" sz="2400">
              <a:latin typeface="Calibri" charset="0"/>
              <a:ea typeface="ＭＳ Ｐゴシック" charset="-128"/>
              <a:cs typeface="Calibri" charset="0"/>
            </a:endParaRPr>
          </a:p>
          <a:p>
            <a:pPr eaLnBrk="1" hangingPunct="1"/>
            <a:endParaRPr lang="en-US" altLang="en-US" sz="2400">
              <a:latin typeface="Calibri" charset="0"/>
              <a:ea typeface="ＭＳ Ｐゴシック" charset="-128"/>
              <a:cs typeface="Calibri" charset="0"/>
            </a:endParaRPr>
          </a:p>
          <a:p>
            <a:pPr eaLnBrk="1" hangingPunct="1"/>
            <a:endParaRPr lang="en-US" altLang="en-US" sz="2400">
              <a:latin typeface="Calibri" charset="0"/>
              <a:ea typeface="ＭＳ Ｐゴシック" charset="-128"/>
              <a:cs typeface="Calibri" charset="0"/>
            </a:endParaRPr>
          </a:p>
          <a:p>
            <a:pPr eaLnBrk="1" hangingPunct="1">
              <a:buFont typeface="Wingdings" charset="2"/>
              <a:buNone/>
            </a:pPr>
            <a:endParaRPr lang="en-US" altLang="en-US" sz="2400">
              <a:latin typeface="Calibri" charset="0"/>
              <a:ea typeface="ＭＳ Ｐゴシック" charset="-128"/>
              <a:cs typeface="Calibri" charset="0"/>
            </a:endParaRPr>
          </a:p>
          <a:p>
            <a:pPr eaLnBrk="1" hangingPunct="1">
              <a:buFont typeface="Wingdings" charset="2"/>
              <a:buNone/>
            </a:pPr>
            <a:endParaRPr lang="en-US" altLang="en-US" sz="2400">
              <a:latin typeface="Calibri" charset="0"/>
              <a:ea typeface="ＭＳ Ｐゴシック" charset="-128"/>
              <a:cs typeface="Calibri" charset="0"/>
            </a:endParaRPr>
          </a:p>
          <a:p>
            <a:pPr eaLnBrk="1" hangingPunct="1">
              <a:buFont typeface="Wingdings" charset="2"/>
              <a:buNone/>
            </a:pPr>
            <a:r>
              <a:rPr lang="en-US" altLang="en-US" sz="2400">
                <a:latin typeface="Calibri" charset="0"/>
                <a:ea typeface="ＭＳ Ｐゴシック" charset="-128"/>
                <a:cs typeface="Calibri" charset="0"/>
              </a:rPr>
              <a:t> </a:t>
            </a:r>
          </a:p>
          <a:p>
            <a:pPr eaLnBrk="1" hangingPunct="1">
              <a:buFont typeface="Wingdings" charset="2"/>
              <a:buNone/>
            </a:pPr>
            <a:endParaRPr lang="en-US" altLang="en-US">
              <a:latin typeface="Calibri" charset="0"/>
              <a:ea typeface="ＭＳ Ｐゴシック" charset="-128"/>
              <a:cs typeface="Calibri" charset="0"/>
            </a:endParaRPr>
          </a:p>
          <a:p>
            <a:pPr eaLnBrk="1" hangingPunct="1">
              <a:buFont typeface="Wingdings" charset="2"/>
              <a:buNone/>
            </a:pPr>
            <a:endParaRPr lang="en-US" altLang="en-US">
              <a:solidFill>
                <a:schemeClr val="hlink"/>
              </a:solidFill>
              <a:latin typeface="Calibri" charset="0"/>
              <a:ea typeface="ＭＳ Ｐゴシック" charset="-128"/>
              <a:cs typeface="Calibri" charset="0"/>
            </a:endParaRPr>
          </a:p>
          <a:p>
            <a:pPr eaLnBrk="1" hangingPunct="1"/>
            <a:endParaRPr lang="en-US" altLang="en-US">
              <a:latin typeface="Calibri" charset="0"/>
              <a:ea typeface="ＭＳ Ｐゴシック" charset="-128"/>
              <a:cs typeface="Calibri" charset="0"/>
            </a:endParaRPr>
          </a:p>
        </p:txBody>
      </p:sp>
      <p:pic>
        <p:nvPicPr>
          <p:cNvPr id="41987" name="Picture 25"/>
          <p:cNvPicPr>
            <a:picLocks noChangeAspect="1" noChangeArrowheads="1"/>
          </p:cNvPicPr>
          <p:nvPr/>
        </p:nvPicPr>
        <p:blipFill>
          <a:blip r:embed="rId3">
            <a:extLst>
              <a:ext uri="{28A0092B-C50C-407E-A947-70E740481C1C}">
                <a14:useLocalDpi xmlns:a14="http://schemas.microsoft.com/office/drawing/2010/main" val="0"/>
              </a:ext>
            </a:extLst>
          </a:blip>
          <a:srcRect l="1505" t="757" r="1503" b="1137"/>
          <a:stretch>
            <a:fillRect/>
          </a:stretch>
        </p:blipFill>
        <p:spPr bwMode="auto">
          <a:xfrm>
            <a:off x="1419225" y="2476500"/>
            <a:ext cx="5859463"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708075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endParaRPr lang="en-US" altLang="en-US">
              <a:latin typeface="Calibri" charset="0"/>
              <a:ea typeface="ＭＳ Ｐゴシック" charset="-128"/>
              <a:cs typeface="Calibri" charset="0"/>
            </a:endParaRPr>
          </a:p>
        </p:txBody>
      </p:sp>
      <p:pic>
        <p:nvPicPr>
          <p:cNvPr id="44034" name="Content Placeholder 3" descr="Screen Shot 2015-02-24 at 14.42.12.png"/>
          <p:cNvPicPr>
            <a:picLocks noGrp="1" noChangeAspect="1"/>
          </p:cNvPicPr>
          <p:nvPr>
            <p:ph idx="1"/>
          </p:nvPr>
        </p:nvPicPr>
        <p:blipFill>
          <a:blip r:embed="rId2">
            <a:extLst>
              <a:ext uri="{28A0092B-C50C-407E-A947-70E740481C1C}">
                <a14:useLocalDpi xmlns:a14="http://schemas.microsoft.com/office/drawing/2010/main" val="0"/>
              </a:ext>
            </a:extLst>
          </a:blip>
          <a:srcRect l="5669" t="44200" r="20908" b="8179"/>
          <a:stretch>
            <a:fillRect/>
          </a:stretch>
        </p:blipFill>
        <p:spPr>
          <a:xfrm>
            <a:off x="38100" y="2565400"/>
            <a:ext cx="8794750" cy="3565525"/>
          </a:xfrm>
        </p:spPr>
      </p:pic>
    </p:spTree>
    <p:extLst>
      <p:ext uri="{BB962C8B-B14F-4D97-AF65-F5344CB8AC3E}">
        <p14:creationId xmlns:p14="http://schemas.microsoft.com/office/powerpoint/2010/main" val="406505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AutoShape 8"/>
          <p:cNvSpPr>
            <a:spLocks noGrp="1" noChangeArrowheads="1"/>
          </p:cNvSpPr>
          <p:nvPr>
            <p:ph type="title"/>
          </p:nvPr>
        </p:nvSpPr>
        <p:spPr/>
        <p:txBody>
          <a:bodyPr>
            <a:normAutofit fontScale="90000"/>
          </a:bodyPr>
          <a:lstStyle/>
          <a:p>
            <a:pPr eaLnBrk="1" hangingPunct="1"/>
            <a:r>
              <a:rPr lang="en-US" altLang="en-US" sz="3600">
                <a:latin typeface="Calibri" charset="0"/>
                <a:ea typeface="ＭＳ Ｐゴシック" charset="-128"/>
                <a:cs typeface="Calibri" charset="0"/>
              </a:rPr>
              <a:t>Computing the Slope of the Line </a:t>
            </a:r>
            <a:br>
              <a:rPr lang="en-US" altLang="en-US" sz="3600">
                <a:latin typeface="Calibri" charset="0"/>
                <a:ea typeface="ＭＳ Ｐゴシック" charset="-128"/>
                <a:cs typeface="Calibri" charset="0"/>
              </a:rPr>
            </a:br>
            <a:r>
              <a:rPr lang="en-US" altLang="en-US" sz="3600">
                <a:latin typeface="Calibri" charset="0"/>
                <a:ea typeface="ＭＳ Ｐゴシック" charset="-128"/>
                <a:cs typeface="Calibri" charset="0"/>
              </a:rPr>
              <a:t>and the </a:t>
            </a:r>
            <a:r>
              <a:rPr lang="en-US" altLang="en-US" sz="3600" i="1">
                <a:latin typeface="Calibri" charset="0"/>
                <a:ea typeface="ＭＳ Ｐゴシック" charset="-128"/>
                <a:cs typeface="Calibri" charset="0"/>
              </a:rPr>
              <a:t>Y</a:t>
            </a:r>
            <a:r>
              <a:rPr lang="en-US" altLang="en-US" sz="3600">
                <a:latin typeface="Calibri" charset="0"/>
                <a:ea typeface="ＭＳ Ｐゴシック" charset="-128"/>
                <a:cs typeface="Calibri" charset="0"/>
              </a:rPr>
              <a:t>-intercept</a:t>
            </a:r>
          </a:p>
        </p:txBody>
      </p:sp>
      <p:pic>
        <p:nvPicPr>
          <p:cNvPr id="46082"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87400" y="2060575"/>
            <a:ext cx="7645400" cy="695325"/>
          </a:xfrm>
        </p:spPr>
      </p:pic>
      <p:pic>
        <p:nvPicPr>
          <p:cNvPr id="46083" name="Picture 7"/>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t="20953"/>
          <a:stretch>
            <a:fillRect/>
          </a:stretch>
        </p:blipFill>
        <p:spPr>
          <a:xfrm>
            <a:off x="1616075" y="3108325"/>
            <a:ext cx="7089775" cy="949325"/>
          </a:xfrm>
        </p:spPr>
      </p:pic>
      <p:pic>
        <p:nvPicPr>
          <p:cNvPr id="460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1" y="4327355"/>
            <a:ext cx="8205788" cy="51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0525" y="5140325"/>
            <a:ext cx="5626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Rectangle 9"/>
          <p:cNvSpPr>
            <a:spLocks noChangeArrowheads="1"/>
          </p:cNvSpPr>
          <p:nvPr/>
        </p:nvSpPr>
        <p:spPr bwMode="auto">
          <a:xfrm>
            <a:off x="1558925" y="2790825"/>
            <a:ext cx="841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eaLnBrk="1" hangingPunct="1">
              <a:spcBef>
                <a:spcPct val="0"/>
              </a:spcBef>
              <a:buClrTx/>
              <a:buSzTx/>
              <a:buFontTx/>
              <a:buNone/>
            </a:pPr>
            <a:r>
              <a:rPr lang="en-US" altLang="en-US" sz="1800"/>
              <a:t>where:</a:t>
            </a:r>
          </a:p>
        </p:txBody>
      </p:sp>
    </p:spTree>
    <p:extLst>
      <p:ext uri="{BB962C8B-B14F-4D97-AF65-F5344CB8AC3E}">
        <p14:creationId xmlns:p14="http://schemas.microsoft.com/office/powerpoint/2010/main" val="37216900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AutoShape 5"/>
          <p:cNvSpPr>
            <a:spLocks noGrp="1" noChangeArrowheads="1"/>
          </p:cNvSpPr>
          <p:nvPr>
            <p:ph type="title"/>
          </p:nvPr>
        </p:nvSpPr>
        <p:spPr>
          <a:xfrm>
            <a:off x="444500" y="593725"/>
            <a:ext cx="7924800" cy="914400"/>
          </a:xfrm>
        </p:spPr>
        <p:txBody>
          <a:bodyPr/>
          <a:lstStyle/>
          <a:p>
            <a:pPr eaLnBrk="1" hangingPunct="1"/>
            <a:r>
              <a:rPr lang="en-US" altLang="en-US" sz="4200">
                <a:latin typeface="Calibri" charset="0"/>
                <a:ea typeface="ＭＳ Ｐゴシック" charset="-128"/>
                <a:cs typeface="Calibri" charset="0"/>
              </a:rPr>
              <a:t>Regression Equation – Example</a:t>
            </a:r>
          </a:p>
        </p:txBody>
      </p:sp>
      <p:sp>
        <p:nvSpPr>
          <p:cNvPr id="48130" name="Rectangle 3"/>
          <p:cNvSpPr>
            <a:spLocks noGrp="1" noChangeArrowheads="1"/>
          </p:cNvSpPr>
          <p:nvPr>
            <p:ph type="body" sz="half" idx="1"/>
          </p:nvPr>
        </p:nvSpPr>
        <p:spPr>
          <a:xfrm>
            <a:off x="319088" y="1990725"/>
            <a:ext cx="3263900" cy="4181475"/>
          </a:xfrm>
        </p:spPr>
        <p:txBody>
          <a:bodyPr/>
          <a:lstStyle/>
          <a:p>
            <a:pPr marL="0" indent="0" eaLnBrk="1" hangingPunct="1">
              <a:lnSpc>
                <a:spcPct val="90000"/>
              </a:lnSpc>
              <a:buFont typeface="Wingdings" charset="2"/>
              <a:buNone/>
            </a:pPr>
            <a:r>
              <a:rPr lang="en-US" altLang="en-US" sz="1800" dirty="0">
                <a:latin typeface="Calibri" charset="0"/>
                <a:ea typeface="ＭＳ Ｐゴシック" charset="-128"/>
                <a:cs typeface="Calibri" charset="0"/>
              </a:rPr>
              <a:t>Recall the example involving Copier Sales of America. The sales manager gathered information on the number of sales calls made and the number of copiers sold for a random sample of 10 sales representatives. Use the least squares method to determine a linear equation to express the relationship between the two variables. </a:t>
            </a:r>
          </a:p>
          <a:p>
            <a:pPr marL="0" indent="0" eaLnBrk="1" hangingPunct="1">
              <a:lnSpc>
                <a:spcPct val="90000"/>
              </a:lnSpc>
              <a:buFont typeface="Wingdings" charset="2"/>
              <a:buNone/>
            </a:pPr>
            <a:r>
              <a:rPr lang="en-US" altLang="en-US" sz="1800" dirty="0">
                <a:latin typeface="Calibri" charset="0"/>
                <a:ea typeface="ＭＳ Ｐゴシック" charset="-128"/>
                <a:cs typeface="Calibri" charset="0"/>
              </a:rPr>
              <a:t>What is the expected number of copiers sold by a representative who </a:t>
            </a:r>
            <a:r>
              <a:rPr lang="en-US" altLang="en-US" sz="1800" dirty="0">
                <a:solidFill>
                  <a:srgbClr val="FF3101"/>
                </a:solidFill>
                <a:latin typeface="Calibri" charset="0"/>
                <a:ea typeface="ＭＳ Ｐゴシック" charset="-128"/>
                <a:cs typeface="Calibri" charset="0"/>
              </a:rPr>
              <a:t>made 20 calls</a:t>
            </a:r>
            <a:r>
              <a:rPr lang="en-US" altLang="en-US" sz="1800" dirty="0">
                <a:latin typeface="Calibri" charset="0"/>
                <a:ea typeface="ＭＳ Ｐゴシック" charset="-128"/>
                <a:cs typeface="Calibri" charset="0"/>
              </a:rPr>
              <a:t>?</a:t>
            </a:r>
          </a:p>
          <a:p>
            <a:pPr eaLnBrk="1" hangingPunct="1">
              <a:lnSpc>
                <a:spcPct val="90000"/>
              </a:lnSpc>
            </a:pPr>
            <a:endParaRPr lang="en-US" altLang="en-US" sz="1800" dirty="0">
              <a:latin typeface="Calibri" charset="0"/>
              <a:ea typeface="ＭＳ Ｐゴシック" charset="-128"/>
              <a:cs typeface="Calibri" charset="0"/>
            </a:endParaRPr>
          </a:p>
        </p:txBody>
      </p:sp>
      <p:pic>
        <p:nvPicPr>
          <p:cNvPr id="48131"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32250" y="2191703"/>
            <a:ext cx="4711700" cy="2817812"/>
          </a:xfrm>
        </p:spPr>
      </p:pic>
    </p:spTree>
    <p:extLst>
      <p:ext uri="{BB962C8B-B14F-4D97-AF65-F5344CB8AC3E}">
        <p14:creationId xmlns:p14="http://schemas.microsoft.com/office/powerpoint/2010/main" val="72698680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AutoShape 15"/>
          <p:cNvSpPr>
            <a:spLocks noGrp="1" noChangeArrowheads="1"/>
          </p:cNvSpPr>
          <p:nvPr>
            <p:ph type="title"/>
          </p:nvPr>
        </p:nvSpPr>
        <p:spPr>
          <a:xfrm>
            <a:off x="350838" y="836613"/>
            <a:ext cx="7924800" cy="914400"/>
          </a:xfrm>
        </p:spPr>
        <p:txBody>
          <a:bodyPr>
            <a:normAutofit fontScale="90000"/>
          </a:bodyPr>
          <a:lstStyle/>
          <a:p>
            <a:pPr eaLnBrk="1" hangingPunct="1"/>
            <a:r>
              <a:rPr lang="en-US" altLang="en-US" sz="3600">
                <a:latin typeface="Calibri" charset="0"/>
                <a:ea typeface="ＭＳ Ｐゴシック" charset="-128"/>
                <a:cs typeface="Calibri" charset="0"/>
              </a:rPr>
              <a:t>Finding and Fitting the Regression Equation – Example</a:t>
            </a:r>
          </a:p>
        </p:txBody>
      </p:sp>
      <p:graphicFrame>
        <p:nvGraphicFramePr>
          <p:cNvPr id="459790" name="Object 14"/>
          <p:cNvGraphicFramePr>
            <a:graphicFrameLocks noGrp="1" noChangeAspect="1"/>
          </p:cNvGraphicFramePr>
          <p:nvPr>
            <p:ph sz="half" idx="1"/>
          </p:nvPr>
        </p:nvGraphicFramePr>
        <p:xfrm>
          <a:off x="5845175" y="2481263"/>
          <a:ext cx="2843213" cy="2436812"/>
        </p:xfrm>
        <a:graphic>
          <a:graphicData uri="http://schemas.openxmlformats.org/presentationml/2006/ole">
            <mc:AlternateContent xmlns:mc="http://schemas.openxmlformats.org/markup-compatibility/2006">
              <mc:Choice xmlns:v="urn:schemas-microsoft-com:vml" Requires="v">
                <p:oleObj spid="_x0000_s45120" name="Equation" r:id="rId4" imgW="1689100" imgH="1447800" progId="Equation.3">
                  <p:embed/>
                </p:oleObj>
              </mc:Choice>
              <mc:Fallback>
                <p:oleObj name="Equation" r:id="rId4" imgW="1689100" imgH="14478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5175" y="2481263"/>
                        <a:ext cx="2843213" cy="24368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9"/>
          <p:cNvGrpSpPr>
            <a:grpSpLocks/>
          </p:cNvGrpSpPr>
          <p:nvPr/>
        </p:nvGrpSpPr>
        <p:grpSpPr bwMode="auto">
          <a:xfrm>
            <a:off x="255588" y="2359025"/>
            <a:ext cx="7158037" cy="1373188"/>
            <a:chOff x="506" y="1303"/>
            <a:chExt cx="6016" cy="1228"/>
          </a:xfrm>
        </p:grpSpPr>
        <p:pic>
          <p:nvPicPr>
            <p:cNvPr id="5018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 y="1727"/>
              <a:ext cx="4367" cy="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Text Box 7"/>
            <p:cNvSpPr txBox="1">
              <a:spLocks noChangeArrowheads="1"/>
            </p:cNvSpPr>
            <p:nvPr/>
          </p:nvSpPr>
          <p:spPr bwMode="auto">
            <a:xfrm>
              <a:off x="506" y="1303"/>
              <a:ext cx="601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r>
                <a:rPr lang="en-US" altLang="en-US" sz="2400">
                  <a:latin typeface="Arial" charset="0"/>
                </a:rPr>
                <a:t>Step 1: Find the slope (</a:t>
              </a:r>
              <a:r>
                <a:rPr lang="en-US" altLang="en-US" sz="2400" i="1">
                  <a:latin typeface="Arial" charset="0"/>
                </a:rPr>
                <a:t>b</a:t>
              </a:r>
              <a:r>
                <a:rPr lang="en-US" altLang="en-US" sz="2400">
                  <a:latin typeface="Arial" charset="0"/>
                </a:rPr>
                <a:t>) of the line</a:t>
              </a:r>
            </a:p>
          </p:txBody>
        </p:sp>
      </p:grpSp>
      <p:grpSp>
        <p:nvGrpSpPr>
          <p:cNvPr id="3" name="Group 13"/>
          <p:cNvGrpSpPr>
            <a:grpSpLocks/>
          </p:cNvGrpSpPr>
          <p:nvPr/>
        </p:nvGrpSpPr>
        <p:grpSpPr bwMode="auto">
          <a:xfrm>
            <a:off x="293688" y="4438650"/>
            <a:ext cx="5314950" cy="1117600"/>
            <a:chOff x="494" y="2557"/>
            <a:chExt cx="4275" cy="869"/>
          </a:xfrm>
        </p:grpSpPr>
        <p:sp>
          <p:nvSpPr>
            <p:cNvPr id="50182" name="Text Box 8"/>
            <p:cNvSpPr txBox="1">
              <a:spLocks noChangeArrowheads="1"/>
            </p:cNvSpPr>
            <p:nvPr/>
          </p:nvSpPr>
          <p:spPr bwMode="auto">
            <a:xfrm>
              <a:off x="512" y="2557"/>
              <a:ext cx="3533"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r>
                <a:rPr lang="en-US" altLang="en-US" sz="2400">
                  <a:latin typeface="Arial" charset="0"/>
                </a:rPr>
                <a:t>Step 2: Find the </a:t>
              </a:r>
              <a:r>
                <a:rPr lang="en-US" altLang="en-US" sz="2400" i="1">
                  <a:latin typeface="Arial" charset="0"/>
                </a:rPr>
                <a:t>Y</a:t>
              </a:r>
              <a:r>
                <a:rPr lang="en-US" altLang="en-US" sz="2400">
                  <a:latin typeface="Arial" charset="0"/>
                </a:rPr>
                <a:t>-intercept (</a:t>
              </a:r>
              <a:r>
                <a:rPr lang="en-US" altLang="en-US" sz="2400" i="1">
                  <a:latin typeface="Arial" charset="0"/>
                </a:rPr>
                <a:t>a</a:t>
              </a:r>
              <a:r>
                <a:rPr lang="en-US" altLang="en-US" sz="2400">
                  <a:latin typeface="Arial" charset="0"/>
                </a:rPr>
                <a:t>)</a:t>
              </a:r>
            </a:p>
          </p:txBody>
        </p:sp>
        <p:pic>
          <p:nvPicPr>
            <p:cNvPr id="50183" name="Picture 10"/>
            <p:cNvPicPr>
              <a:picLocks noChangeAspect="1" noChangeArrowheads="1"/>
            </p:cNvPicPr>
            <p:nvPr/>
          </p:nvPicPr>
          <p:blipFill>
            <a:blip r:embed="rId7">
              <a:extLst>
                <a:ext uri="{28A0092B-C50C-407E-A947-70E740481C1C}">
                  <a14:useLocalDpi xmlns:a14="http://schemas.microsoft.com/office/drawing/2010/main" val="0"/>
                </a:ext>
              </a:extLst>
            </a:blip>
            <a:srcRect b="13983"/>
            <a:stretch>
              <a:fillRect/>
            </a:stretch>
          </p:blipFill>
          <p:spPr bwMode="auto">
            <a:xfrm>
              <a:off x="494" y="3010"/>
              <a:ext cx="4275"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181" name="Text Box 10"/>
          <p:cNvSpPr txBox="1">
            <a:spLocks noChangeArrowheads="1"/>
          </p:cNvSpPr>
          <p:nvPr/>
        </p:nvSpPr>
        <p:spPr bwMode="auto">
          <a:xfrm>
            <a:off x="8420100" y="6537325"/>
            <a:ext cx="647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defTabSz="45720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defTabSz="4572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defTabSz="4572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defTabSz="4572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defTabSz="4572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defTabSz="4572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defTabSz="4572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defTabSz="4572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eaLnBrk="1" hangingPunct="1">
              <a:spcBef>
                <a:spcPct val="0"/>
              </a:spcBef>
              <a:buClrTx/>
              <a:buSzTx/>
              <a:buFontTx/>
              <a:buNone/>
            </a:pPr>
            <a:r>
              <a:rPr lang="en-US" altLang="en-US" sz="1000">
                <a:latin typeface="Times New Roman" charset="0"/>
              </a:rPr>
              <a:t>13-</a:t>
            </a:r>
            <a:fld id="{9C92F777-53DA-CB42-9FBF-E3267BBE331F}" type="slidenum">
              <a:rPr lang="en-US" altLang="en-US" sz="1000">
                <a:latin typeface="Times New Roman" charset="0"/>
              </a:rPr>
              <a:pPr eaLnBrk="1" hangingPunct="1">
                <a:spcBef>
                  <a:spcPct val="0"/>
                </a:spcBef>
                <a:buClrTx/>
                <a:buSzTx/>
                <a:buFontTx/>
                <a:buNone/>
              </a:pPr>
              <a:t>36</a:t>
            </a:fld>
            <a:endParaRPr lang="en-US" altLang="en-US" sz="1000">
              <a:latin typeface="Times New Roman" charset="0"/>
            </a:endParaRPr>
          </a:p>
        </p:txBody>
      </p:sp>
    </p:spTree>
    <p:extLst>
      <p:ext uri="{BB962C8B-B14F-4D97-AF65-F5344CB8AC3E}">
        <p14:creationId xmlns:p14="http://schemas.microsoft.com/office/powerpoint/2010/main" val="185782774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AutoShape 2"/>
          <p:cNvSpPr>
            <a:spLocks noGrp="1" noChangeArrowheads="1"/>
          </p:cNvSpPr>
          <p:nvPr>
            <p:ph type="title"/>
          </p:nvPr>
        </p:nvSpPr>
        <p:spPr>
          <a:xfrm>
            <a:off x="360363" y="719138"/>
            <a:ext cx="7924800" cy="914400"/>
          </a:xfrm>
        </p:spPr>
        <p:txBody>
          <a:bodyPr lIns="92075" tIns="46038" rIns="92075" bIns="46038" anchor="ctr"/>
          <a:lstStyle/>
          <a:p>
            <a:pPr eaLnBrk="1" hangingPunct="1"/>
            <a:r>
              <a:rPr lang="en-US" altLang="en-US">
                <a:latin typeface="Calibri" charset="0"/>
                <a:ea typeface="ＭＳ Ｐゴシック" charset="-128"/>
                <a:cs typeface="Calibri" charset="0"/>
              </a:rPr>
              <a:t>The Standard Error of Estimate</a:t>
            </a:r>
          </a:p>
        </p:txBody>
      </p:sp>
      <p:sp>
        <p:nvSpPr>
          <p:cNvPr id="4101" name="Rectangle 3"/>
          <p:cNvSpPr>
            <a:spLocks noGrp="1" noChangeArrowheads="1"/>
          </p:cNvSpPr>
          <p:nvPr>
            <p:ph type="body" sz="half" idx="1"/>
          </p:nvPr>
        </p:nvSpPr>
        <p:spPr>
          <a:xfrm>
            <a:off x="350838" y="1844675"/>
            <a:ext cx="7237412" cy="1990725"/>
          </a:xfrm>
        </p:spPr>
        <p:txBody>
          <a:bodyPr lIns="92075" tIns="46038" rIns="92075" bIns="46038"/>
          <a:lstStyle/>
          <a:p>
            <a:pPr marL="0" indent="0" eaLnBrk="1" hangingPunct="1">
              <a:buNone/>
              <a:defRPr/>
            </a:pPr>
            <a:r>
              <a:rPr lang="en-US" sz="2400" dirty="0" smtClean="0">
                <a:ea typeface="+mn-ea"/>
              </a:rPr>
              <a:t>The</a:t>
            </a:r>
            <a:r>
              <a:rPr lang="en-US" sz="2400" dirty="0" smtClean="0">
                <a:solidFill>
                  <a:schemeClr val="accent1"/>
                </a:solidFill>
                <a:ea typeface="+mn-ea"/>
              </a:rPr>
              <a:t> </a:t>
            </a:r>
            <a:r>
              <a:rPr lang="en-US" sz="2400" b="1" dirty="0" smtClean="0">
                <a:solidFill>
                  <a:schemeClr val="accent6"/>
                </a:solidFill>
                <a:ea typeface="+mn-ea"/>
              </a:rPr>
              <a:t>standard error of estimate </a:t>
            </a:r>
            <a:r>
              <a:rPr lang="en-US" sz="2400" dirty="0" smtClean="0">
                <a:ea typeface="+mn-ea"/>
              </a:rPr>
              <a:t>measures the scatter, or dispersion, of the observed values around the line of regression.</a:t>
            </a:r>
          </a:p>
          <a:p>
            <a:pPr marL="0" indent="0" eaLnBrk="1" hangingPunct="1">
              <a:buNone/>
              <a:defRPr/>
            </a:pPr>
            <a:r>
              <a:rPr lang="en-US" sz="2400" dirty="0" smtClean="0">
                <a:ea typeface="+mn-ea"/>
              </a:rPr>
              <a:t>Formulas used to compute the standard error:</a:t>
            </a:r>
            <a:endParaRPr lang="en-US" sz="3600" dirty="0" smtClean="0">
              <a:ea typeface="+mn-ea"/>
            </a:endParaRPr>
          </a:p>
          <a:p>
            <a:pPr eaLnBrk="1" hangingPunct="1">
              <a:buFont typeface="Wingdings" pitchFamily="2" charset="2"/>
              <a:buChar char="o"/>
              <a:defRPr/>
            </a:pPr>
            <a:endParaRPr lang="en-US" sz="3600" dirty="0" smtClean="0">
              <a:ea typeface="+mn-ea"/>
            </a:endParaRPr>
          </a:p>
        </p:txBody>
      </p:sp>
      <p:sp>
        <p:nvSpPr>
          <p:cNvPr id="52227" name="Rectangle 5"/>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50000"/>
              </a:spcBef>
              <a:buClrTx/>
              <a:buSzTx/>
              <a:buFontTx/>
              <a:buNone/>
            </a:pPr>
            <a:endParaRPr lang="en-US" altLang="en-US" sz="1400" b="1" i="1">
              <a:solidFill>
                <a:schemeClr val="bg1"/>
              </a:solidFill>
              <a:latin typeface="Book Antiqua" charset="0"/>
            </a:endParaRPr>
          </a:p>
        </p:txBody>
      </p:sp>
      <p:grpSp>
        <p:nvGrpSpPr>
          <p:cNvPr id="52228" name="Group 9"/>
          <p:cNvGrpSpPr>
            <a:grpSpLocks/>
          </p:cNvGrpSpPr>
          <p:nvPr/>
        </p:nvGrpSpPr>
        <p:grpSpPr bwMode="auto">
          <a:xfrm>
            <a:off x="484569" y="4046537"/>
            <a:ext cx="4948237" cy="1365250"/>
            <a:chOff x="2528047" y="3700631"/>
            <a:chExt cx="4948518" cy="1398494"/>
          </a:xfrm>
        </p:grpSpPr>
        <p:sp>
          <p:nvSpPr>
            <p:cNvPr id="8" name="Rounded Rectangle 7"/>
            <p:cNvSpPr>
              <a:spLocks noChangeArrowheads="1"/>
            </p:cNvSpPr>
            <p:nvPr/>
          </p:nvSpPr>
          <p:spPr bwMode="auto">
            <a:xfrm>
              <a:off x="2528047" y="3700631"/>
              <a:ext cx="4948518" cy="1398494"/>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a:lstStyle/>
            <a:p>
              <a:pPr>
                <a:defRPr/>
              </a:pPr>
              <a:endParaRPr lang="en-US">
                <a:latin typeface="Times New Roman" pitchFamily="18" charset="0"/>
                <a:ea typeface="+mn-ea"/>
              </a:endParaRPr>
            </a:p>
          </p:txBody>
        </p:sp>
        <p:graphicFrame>
          <p:nvGraphicFramePr>
            <p:cNvPr id="52231" name="Object 6"/>
            <p:cNvGraphicFramePr>
              <a:graphicFrameLocks noChangeAspect="1"/>
            </p:cNvGraphicFramePr>
            <p:nvPr/>
          </p:nvGraphicFramePr>
          <p:xfrm>
            <a:off x="3023796" y="3788727"/>
            <a:ext cx="2389188" cy="1204951"/>
          </p:xfrm>
          <a:graphic>
            <a:graphicData uri="http://schemas.openxmlformats.org/presentationml/2006/ole">
              <mc:AlternateContent xmlns:mc="http://schemas.openxmlformats.org/markup-compatibility/2006">
                <mc:Choice xmlns:v="urn:schemas-microsoft-com:vml" Requires="v">
                  <p:oleObj spid="_x0000_s47169" name="Equation" r:id="rId4" imgW="1129810" imgH="533169" progId="Equation.3">
                    <p:embed/>
                  </p:oleObj>
                </mc:Choice>
                <mc:Fallback>
                  <p:oleObj name="Equation" r:id="rId4" imgW="1129810"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796" y="3788727"/>
                          <a:ext cx="2389188" cy="1204951"/>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8349333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AutoShape 2"/>
          <p:cNvSpPr>
            <a:spLocks noGrp="1" noChangeArrowheads="1"/>
          </p:cNvSpPr>
          <p:nvPr>
            <p:ph type="title"/>
          </p:nvPr>
        </p:nvSpPr>
        <p:spPr/>
        <p:txBody>
          <a:bodyPr/>
          <a:lstStyle/>
          <a:p>
            <a:pPr eaLnBrk="1" hangingPunct="1"/>
            <a:r>
              <a:rPr lang="en-US" altLang="en-US" sz="2800">
                <a:latin typeface="Calibri" charset="0"/>
                <a:ea typeface="ＭＳ Ｐゴシック" charset="-128"/>
                <a:cs typeface="Calibri" charset="0"/>
              </a:rPr>
              <a:t>Standard Error of the Estimate – Example</a:t>
            </a:r>
          </a:p>
        </p:txBody>
      </p:sp>
      <p:sp>
        <p:nvSpPr>
          <p:cNvPr id="54274" name="Rectangle 3"/>
          <p:cNvSpPr>
            <a:spLocks noGrp="1" noChangeArrowheads="1"/>
          </p:cNvSpPr>
          <p:nvPr>
            <p:ph type="body" sz="half" idx="1"/>
          </p:nvPr>
        </p:nvSpPr>
        <p:spPr>
          <a:xfrm>
            <a:off x="838200" y="1905000"/>
            <a:ext cx="3132138" cy="4181475"/>
          </a:xfrm>
        </p:spPr>
        <p:txBody>
          <a:bodyPr/>
          <a:lstStyle/>
          <a:p>
            <a:pPr marL="0" indent="0" eaLnBrk="1" hangingPunct="1">
              <a:buFont typeface="Wingdings" charset="2"/>
              <a:buNone/>
            </a:pPr>
            <a:r>
              <a:rPr lang="en-US" altLang="en-US" sz="1800" dirty="0">
                <a:latin typeface="Calibri" charset="0"/>
                <a:ea typeface="ＭＳ Ｐゴシック" charset="-128"/>
                <a:cs typeface="Calibri" charset="0"/>
              </a:rPr>
              <a:t>Recall the example involving Copier Sales of America. The sales manager determined the least squares regression equation as given below. </a:t>
            </a:r>
          </a:p>
          <a:p>
            <a:pPr marL="0" indent="0" eaLnBrk="1" hangingPunct="1">
              <a:buFont typeface="Wingdings" charset="2"/>
              <a:buNone/>
            </a:pPr>
            <a:r>
              <a:rPr lang="en-US" altLang="en-US" sz="1800" dirty="0">
                <a:latin typeface="Calibri" charset="0"/>
                <a:ea typeface="ＭＳ Ｐゴシック" charset="-128"/>
                <a:cs typeface="Calibri" charset="0"/>
              </a:rPr>
              <a:t>Determine the standard error of estimate as a measure of how well the values fit the regression line.</a:t>
            </a:r>
          </a:p>
          <a:p>
            <a:pPr eaLnBrk="1" hangingPunct="1"/>
            <a:endParaRPr lang="en-US" altLang="en-US" sz="1800" dirty="0">
              <a:latin typeface="Calibri" charset="0"/>
              <a:ea typeface="ＭＳ Ｐゴシック" charset="-128"/>
              <a:cs typeface="Calibri" charset="0"/>
            </a:endParaRPr>
          </a:p>
        </p:txBody>
      </p:sp>
      <p:graphicFrame>
        <p:nvGraphicFramePr>
          <p:cNvPr id="54275" name="Object 4"/>
          <p:cNvGraphicFramePr>
            <a:graphicFrameLocks noGrp="1" noChangeAspect="1"/>
          </p:cNvGraphicFramePr>
          <p:nvPr>
            <p:ph sz="quarter" idx="2"/>
          </p:nvPr>
        </p:nvGraphicFramePr>
        <p:xfrm>
          <a:off x="1025525" y="5038725"/>
          <a:ext cx="2386013" cy="460375"/>
        </p:xfrm>
        <a:graphic>
          <a:graphicData uri="http://schemas.openxmlformats.org/presentationml/2006/ole">
            <mc:AlternateContent xmlns:mc="http://schemas.openxmlformats.org/markup-compatibility/2006">
              <mc:Choice xmlns:v="urn:schemas-microsoft-com:vml" Requires="v">
                <p:oleObj spid="_x0000_s49264" name="Equation" r:id="rId4" imgW="1447800" imgH="279400" progId="Equation.3">
                  <p:embed/>
                </p:oleObj>
              </mc:Choice>
              <mc:Fallback>
                <p:oleObj name="Equation" r:id="rId4" imgW="1447800" imgH="2794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525" y="5038725"/>
                        <a:ext cx="2386013" cy="4603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2070" name="Picture 6"/>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4041775" y="1946275"/>
            <a:ext cx="4937125" cy="2617788"/>
          </a:xfrm>
        </p:spPr>
      </p:pic>
      <p:grpSp>
        <p:nvGrpSpPr>
          <p:cNvPr id="2" name="Group 10"/>
          <p:cNvGrpSpPr>
            <a:grpSpLocks/>
          </p:cNvGrpSpPr>
          <p:nvPr/>
        </p:nvGrpSpPr>
        <p:grpSpPr bwMode="auto">
          <a:xfrm>
            <a:off x="3997325" y="4438650"/>
            <a:ext cx="4346575" cy="1882775"/>
            <a:chOff x="2518" y="2796"/>
            <a:chExt cx="2738" cy="1186"/>
          </a:xfrm>
        </p:grpSpPr>
        <p:graphicFrame>
          <p:nvGraphicFramePr>
            <p:cNvPr id="54279" name="Object 8"/>
            <p:cNvGraphicFramePr>
              <a:graphicFrameLocks noChangeAspect="1"/>
            </p:cNvGraphicFramePr>
            <p:nvPr/>
          </p:nvGraphicFramePr>
          <p:xfrm>
            <a:off x="2518" y="3027"/>
            <a:ext cx="1485" cy="955"/>
          </p:xfrm>
          <a:graphic>
            <a:graphicData uri="http://schemas.openxmlformats.org/presentationml/2006/ole">
              <mc:AlternateContent xmlns:mc="http://schemas.openxmlformats.org/markup-compatibility/2006">
                <mc:Choice xmlns:v="urn:schemas-microsoft-com:vml" Requires="v">
                  <p:oleObj spid="_x0000_s49265" name="Equation" r:id="rId7" imgW="1498600" imgH="990600" progId="Equation.3">
                    <p:embed/>
                  </p:oleObj>
                </mc:Choice>
                <mc:Fallback>
                  <p:oleObj name="Equation" r:id="rId7" imgW="1498600" imgH="990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8" y="3027"/>
                          <a:ext cx="1485" cy="95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0" name="Line 9"/>
            <p:cNvSpPr>
              <a:spLocks noChangeShapeType="1"/>
            </p:cNvSpPr>
            <p:nvPr/>
          </p:nvSpPr>
          <p:spPr bwMode="auto">
            <a:xfrm flipV="1">
              <a:off x="3630" y="2796"/>
              <a:ext cx="1626" cy="42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6484636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AutoShape 2"/>
          <p:cNvSpPr>
            <a:spLocks noGrp="1" noChangeArrowheads="1"/>
          </p:cNvSpPr>
          <p:nvPr>
            <p:ph type="title"/>
          </p:nvPr>
        </p:nvSpPr>
        <p:spPr>
          <a:xfrm>
            <a:off x="415925" y="1036638"/>
            <a:ext cx="7924800" cy="706437"/>
          </a:xfrm>
        </p:spPr>
        <p:txBody>
          <a:bodyPr/>
          <a:lstStyle/>
          <a:p>
            <a:pPr eaLnBrk="1" hangingPunct="1"/>
            <a:r>
              <a:rPr lang="en-US" altLang="en-US">
                <a:latin typeface="Calibri" charset="0"/>
                <a:ea typeface="ＭＳ Ｐゴシック" charset="-128"/>
                <a:cs typeface="Calibri" charset="0"/>
              </a:rPr>
              <a:t>Computing the Estimates of </a:t>
            </a:r>
            <a:r>
              <a:rPr lang="en-US" altLang="en-US" i="1">
                <a:latin typeface="Calibri" charset="0"/>
                <a:ea typeface="ＭＳ Ｐゴシック" charset="-128"/>
                <a:cs typeface="Calibri" charset="0"/>
              </a:rPr>
              <a:t>Y</a:t>
            </a:r>
          </a:p>
        </p:txBody>
      </p:sp>
      <p:pic>
        <p:nvPicPr>
          <p:cNvPr id="56322" name="Picture 4"/>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914400" y="3003550"/>
            <a:ext cx="6556375" cy="1658938"/>
          </a:xfrm>
        </p:spPr>
      </p:pic>
      <p:sp>
        <p:nvSpPr>
          <p:cNvPr id="56323" name="Rectangle 6"/>
          <p:cNvSpPr>
            <a:spLocks noChangeArrowheads="1"/>
          </p:cNvSpPr>
          <p:nvPr/>
        </p:nvSpPr>
        <p:spPr bwMode="auto">
          <a:xfrm>
            <a:off x="790575" y="2162175"/>
            <a:ext cx="63896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r>
              <a:rPr lang="en-US" altLang="en-US" sz="2000">
                <a:latin typeface="Arial" charset="0"/>
              </a:rPr>
              <a:t>Step 1: Using the regression equation, substitute the value of each </a:t>
            </a:r>
            <a:r>
              <a:rPr lang="en-US" altLang="en-US" sz="2000" i="1">
                <a:latin typeface="Arial" charset="0"/>
              </a:rPr>
              <a:t>X</a:t>
            </a:r>
            <a:r>
              <a:rPr lang="en-US" altLang="en-US" sz="2000">
                <a:latin typeface="Arial" charset="0"/>
              </a:rPr>
              <a:t> to solve for the estimated sales</a:t>
            </a:r>
          </a:p>
        </p:txBody>
      </p:sp>
      <p:grpSp>
        <p:nvGrpSpPr>
          <p:cNvPr id="2" name="Group 14"/>
          <p:cNvGrpSpPr>
            <a:grpSpLocks/>
          </p:cNvGrpSpPr>
          <p:nvPr/>
        </p:nvGrpSpPr>
        <p:grpSpPr bwMode="auto">
          <a:xfrm>
            <a:off x="1143000" y="3448050"/>
            <a:ext cx="2676525" cy="3005138"/>
            <a:chOff x="720" y="2172"/>
            <a:chExt cx="1686" cy="1893"/>
          </a:xfrm>
        </p:grpSpPr>
        <p:graphicFrame>
          <p:nvGraphicFramePr>
            <p:cNvPr id="56326" name="Object 9"/>
            <p:cNvGraphicFramePr>
              <a:graphicFrameLocks noChangeAspect="1"/>
            </p:cNvGraphicFramePr>
            <p:nvPr/>
          </p:nvGraphicFramePr>
          <p:xfrm>
            <a:off x="720" y="3135"/>
            <a:ext cx="1310" cy="930"/>
          </p:xfrm>
          <a:graphic>
            <a:graphicData uri="http://schemas.openxmlformats.org/presentationml/2006/ole">
              <mc:AlternateContent xmlns:mc="http://schemas.openxmlformats.org/markup-compatibility/2006">
                <mc:Choice xmlns:v="urn:schemas-microsoft-com:vml" Requires="v">
                  <p:oleObj spid="_x0000_s51265" name="Equation" r:id="rId5" imgW="1574800" imgH="1117600" progId="Equation.3">
                    <p:embed/>
                  </p:oleObj>
                </mc:Choice>
                <mc:Fallback>
                  <p:oleObj name="Equation" r:id="rId5" imgW="1574800" imgH="1117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3135"/>
                          <a:ext cx="1310" cy="93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7" name="Oval 12"/>
            <p:cNvSpPr>
              <a:spLocks noChangeArrowheads="1"/>
            </p:cNvSpPr>
            <p:nvPr/>
          </p:nvSpPr>
          <p:spPr bwMode="auto">
            <a:xfrm>
              <a:off x="2004" y="2172"/>
              <a:ext cx="402" cy="222"/>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a:spcBef>
                  <a:spcPct val="0"/>
                </a:spcBef>
                <a:buClrTx/>
                <a:buSzTx/>
                <a:buFontTx/>
                <a:buNone/>
              </a:pPr>
              <a:endParaRPr lang="en-US" altLang="en-US" sz="2400">
                <a:latin typeface="Times New Roman" charset="0"/>
              </a:endParaRPr>
            </a:p>
          </p:txBody>
        </p:sp>
        <p:sp>
          <p:nvSpPr>
            <p:cNvPr id="56328" name="Line 13"/>
            <p:cNvSpPr>
              <a:spLocks noChangeShapeType="1"/>
            </p:cNvSpPr>
            <p:nvPr/>
          </p:nvSpPr>
          <p:spPr bwMode="auto">
            <a:xfrm flipH="1">
              <a:off x="1524" y="2328"/>
              <a:ext cx="474" cy="87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557422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tLang="en-US">
                <a:latin typeface="Calibri" charset="0"/>
                <a:ea typeface="ＭＳ Ｐゴシック" charset="-128"/>
                <a:cs typeface="Calibri" charset="0"/>
              </a:rPr>
              <a:t>Correlation vs. Causality</a:t>
            </a:r>
          </a:p>
        </p:txBody>
      </p:sp>
      <p:sp>
        <p:nvSpPr>
          <p:cNvPr id="22530" name="Content Placeholder 2"/>
          <p:cNvSpPr>
            <a:spLocks noGrp="1"/>
          </p:cNvSpPr>
          <p:nvPr>
            <p:ph idx="1"/>
          </p:nvPr>
        </p:nvSpPr>
        <p:spPr/>
        <p:txBody>
          <a:bodyPr/>
          <a:lstStyle/>
          <a:p>
            <a:r>
              <a:rPr lang="en-US" altLang="en-US" sz="2800">
                <a:latin typeface="Calibri" charset="0"/>
                <a:ea typeface="ＭＳ Ｐゴシック" charset="-128"/>
                <a:cs typeface="Calibri" charset="0"/>
              </a:rPr>
              <a:t>Correlation provides an indication of a </a:t>
            </a:r>
            <a:r>
              <a:rPr lang="en-US" altLang="en-US" sz="2800">
                <a:solidFill>
                  <a:srgbClr val="3366FF"/>
                </a:solidFill>
                <a:latin typeface="Calibri" charset="0"/>
                <a:ea typeface="ＭＳ Ｐゴシック" charset="-128"/>
                <a:cs typeface="Calibri" charset="0"/>
              </a:rPr>
              <a:t>relationship</a:t>
            </a:r>
            <a:r>
              <a:rPr lang="en-US" altLang="en-US" sz="2800">
                <a:latin typeface="Calibri" charset="0"/>
                <a:ea typeface="ＭＳ Ｐゴシック" charset="-128"/>
                <a:cs typeface="Calibri" charset="0"/>
              </a:rPr>
              <a:t> between variables</a:t>
            </a:r>
          </a:p>
          <a:p>
            <a:r>
              <a:rPr lang="en-US" altLang="en-US" sz="2800">
                <a:latin typeface="Calibri" charset="0"/>
                <a:ea typeface="ＭＳ Ｐゴシック" charset="-128"/>
                <a:cs typeface="Calibri" charset="0"/>
              </a:rPr>
              <a:t>It does not indicate that one variable </a:t>
            </a:r>
            <a:r>
              <a:rPr lang="en-US" altLang="en-US" sz="2800">
                <a:solidFill>
                  <a:srgbClr val="3366FF"/>
                </a:solidFill>
                <a:latin typeface="Calibri" charset="0"/>
                <a:ea typeface="ＭＳ Ｐゴシック" charset="-128"/>
                <a:cs typeface="Calibri" charset="0"/>
              </a:rPr>
              <a:t>causes</a:t>
            </a:r>
            <a:r>
              <a:rPr lang="en-US" altLang="en-US" sz="2800">
                <a:latin typeface="Calibri" charset="0"/>
                <a:ea typeface="ＭＳ Ｐゴシック" charset="-128"/>
                <a:cs typeface="Calibri" charset="0"/>
              </a:rPr>
              <a:t> the other</a:t>
            </a:r>
          </a:p>
          <a:p>
            <a:r>
              <a:rPr lang="en-US" altLang="en-US" sz="2800">
                <a:latin typeface="Calibri" charset="0"/>
                <a:ea typeface="ＭＳ Ｐゴシック" charset="-128"/>
                <a:cs typeface="Calibri" charset="0"/>
              </a:rPr>
              <a:t>Strong correlation between variables A &amp; B</a:t>
            </a:r>
          </a:p>
          <a:p>
            <a:pPr lvl="1"/>
            <a:r>
              <a:rPr lang="en-US" altLang="en-US" sz="2400">
                <a:latin typeface="Calibri" charset="0"/>
                <a:cs typeface="Calibri" charset="0"/>
              </a:rPr>
              <a:t>A causes B?</a:t>
            </a:r>
          </a:p>
          <a:p>
            <a:pPr lvl="1"/>
            <a:r>
              <a:rPr lang="en-US" altLang="en-US" sz="2400">
                <a:latin typeface="Calibri" charset="0"/>
                <a:cs typeface="Calibri" charset="0"/>
              </a:rPr>
              <a:t>B causes A?</a:t>
            </a:r>
          </a:p>
          <a:p>
            <a:pPr lvl="1"/>
            <a:r>
              <a:rPr lang="en-US" altLang="en-US" sz="2400">
                <a:latin typeface="Calibri" charset="0"/>
                <a:cs typeface="Calibri" charset="0"/>
              </a:rPr>
              <a:t>C causes both A &amp; B ?</a:t>
            </a:r>
          </a:p>
          <a:p>
            <a:r>
              <a:rPr lang="en-US" altLang="en-US" sz="2800">
                <a:latin typeface="Calibri" charset="0"/>
                <a:ea typeface="ＭＳ Ｐゴシック" charset="-128"/>
                <a:cs typeface="Calibri" charset="0"/>
              </a:rPr>
              <a:t>Ice cream sales and homicides in New York</a:t>
            </a:r>
          </a:p>
          <a:p>
            <a:r>
              <a:rPr lang="en-US" altLang="en-US" sz="2800">
                <a:latin typeface="Calibri" charset="0"/>
                <a:ea typeface="ＭＳ Ｐゴシック" charset="-128"/>
                <a:cs typeface="Calibri" charset="0"/>
              </a:rPr>
              <a:t>Smoking and lung cancer</a:t>
            </a:r>
          </a:p>
        </p:txBody>
      </p:sp>
    </p:spTree>
    <p:extLst>
      <p:ext uri="{BB962C8B-B14F-4D97-AF65-F5344CB8AC3E}">
        <p14:creationId xmlns:p14="http://schemas.microsoft.com/office/powerpoint/2010/main" val="199426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E" dirty="0" smtClean="0"/>
              <a:t>Y-intercept</a:t>
            </a:r>
            <a:endParaRPr lang="en-IE" dirty="0"/>
          </a:p>
        </p:txBody>
      </p:sp>
      <p:sp>
        <p:nvSpPr>
          <p:cNvPr id="3" name="Content Placeholder 2"/>
          <p:cNvSpPr>
            <a:spLocks noGrp="1"/>
          </p:cNvSpPr>
          <p:nvPr>
            <p:ph idx="1"/>
          </p:nvPr>
        </p:nvSpPr>
        <p:spPr/>
        <p:txBody>
          <a:bodyPr rtlCol="0">
            <a:normAutofit fontScale="85000" lnSpcReduction="10000"/>
          </a:bodyPr>
          <a:lstStyle/>
          <a:p>
            <a:pPr eaLnBrk="1" fontAlgn="auto" hangingPunct="1">
              <a:lnSpc>
                <a:spcPct val="120000"/>
              </a:lnSpc>
              <a:spcAft>
                <a:spcPts val="0"/>
              </a:spcAft>
              <a:buFont typeface="Arial" pitchFamily="34" charset="0"/>
              <a:buChar char="•"/>
              <a:defRPr/>
            </a:pPr>
            <a:r>
              <a:rPr lang="en-IE" dirty="0"/>
              <a:t>The y-intercept is the point where the line crosses the y-axis; in other words, it’s the value of y when x equals zero</a:t>
            </a:r>
            <a:r>
              <a:rPr lang="en-IE" dirty="0" smtClean="0"/>
              <a:t>.</a:t>
            </a:r>
          </a:p>
          <a:p>
            <a:pPr marL="640080" lvl="1" eaLnBrk="1" fontAlgn="auto" hangingPunct="1">
              <a:lnSpc>
                <a:spcPct val="120000"/>
              </a:lnSpc>
              <a:spcAft>
                <a:spcPts val="0"/>
              </a:spcAft>
              <a:buFont typeface="Arial" pitchFamily="34" charset="0"/>
              <a:buChar char="•"/>
              <a:defRPr/>
            </a:pPr>
            <a:r>
              <a:rPr lang="en-IE" dirty="0" smtClean="0"/>
              <a:t>The </a:t>
            </a:r>
            <a:r>
              <a:rPr lang="en-IE" dirty="0"/>
              <a:t>y-intercept of a regression line may or may not have a practical meaning depending on the situation. </a:t>
            </a:r>
            <a:endParaRPr lang="en-IE" dirty="0" smtClean="0"/>
          </a:p>
          <a:p>
            <a:pPr eaLnBrk="1" fontAlgn="auto" hangingPunct="1">
              <a:lnSpc>
                <a:spcPct val="120000"/>
              </a:lnSpc>
              <a:spcAft>
                <a:spcPts val="0"/>
              </a:spcAft>
              <a:buFont typeface="Arial" pitchFamily="34" charset="0"/>
              <a:buChar char="•"/>
              <a:defRPr/>
            </a:pPr>
            <a:r>
              <a:rPr lang="en-IE" dirty="0" smtClean="0"/>
              <a:t>To </a:t>
            </a:r>
            <a:r>
              <a:rPr lang="en-IE" dirty="0"/>
              <a:t>determine whether the y-intercept of a regression line has practical meaning, look at the following:</a:t>
            </a:r>
          </a:p>
          <a:p>
            <a:pPr marL="640080" lvl="1" eaLnBrk="1" fontAlgn="auto" hangingPunct="1">
              <a:lnSpc>
                <a:spcPct val="120000"/>
              </a:lnSpc>
              <a:spcAft>
                <a:spcPts val="0"/>
              </a:spcAft>
              <a:buFont typeface="Arial" pitchFamily="34" charset="0"/>
              <a:buChar char="•"/>
              <a:defRPr/>
            </a:pPr>
            <a:r>
              <a:rPr lang="en-IE" dirty="0"/>
              <a:t>Does the y-intercept fall within the actual values in the data set? If yes, it has practical meaning.</a:t>
            </a:r>
          </a:p>
          <a:p>
            <a:pPr marL="640080" lvl="1" eaLnBrk="1" fontAlgn="auto" hangingPunct="1">
              <a:lnSpc>
                <a:spcPct val="120000"/>
              </a:lnSpc>
              <a:spcAft>
                <a:spcPts val="0"/>
              </a:spcAft>
              <a:buFont typeface="Arial" pitchFamily="34" charset="0"/>
              <a:buChar char="•"/>
              <a:defRPr/>
            </a:pPr>
            <a:r>
              <a:rPr lang="en-IE" dirty="0"/>
              <a:t>Does the y-intercept fall into negative territory where negative y-values aren’t </a:t>
            </a:r>
            <a:r>
              <a:rPr lang="en-IE" dirty="0" smtClean="0"/>
              <a:t>possible?</a:t>
            </a:r>
          </a:p>
          <a:p>
            <a:pPr marL="640080" lvl="1" eaLnBrk="1" fontAlgn="auto" hangingPunct="1">
              <a:lnSpc>
                <a:spcPct val="120000"/>
              </a:lnSpc>
              <a:spcAft>
                <a:spcPts val="0"/>
              </a:spcAft>
              <a:buFont typeface="Arial" pitchFamily="34" charset="0"/>
              <a:buChar char="•"/>
              <a:defRPr/>
            </a:pPr>
            <a:r>
              <a:rPr lang="en-IE" dirty="0" smtClean="0"/>
              <a:t>Does </a:t>
            </a:r>
            <a:r>
              <a:rPr lang="en-IE" dirty="0"/>
              <a:t>the value x = 0 have practical meaning? For example, if x is </a:t>
            </a:r>
            <a:r>
              <a:rPr lang="en-IE" dirty="0" smtClean="0"/>
              <a:t>temperature  </a:t>
            </a:r>
            <a:r>
              <a:rPr lang="en-IE" dirty="0"/>
              <a:t>then x = 0 </a:t>
            </a:r>
            <a:r>
              <a:rPr lang="en-IE" dirty="0" smtClean="0"/>
              <a:t>may be </a:t>
            </a:r>
            <a:r>
              <a:rPr lang="en-IE" dirty="0"/>
              <a:t>a value that’s relevant to examine. If x = 0 has practical meaning, then the y-intercept does too, because it represents the value of y when x = 0. If the value of x = 0 doesn’t have practical meaning in its own right </a:t>
            </a:r>
            <a:r>
              <a:rPr lang="en-IE" dirty="0" smtClean="0"/>
              <a:t>then </a:t>
            </a:r>
            <a:r>
              <a:rPr lang="en-IE" dirty="0"/>
              <a:t>the y-intercept doesn’t either.</a:t>
            </a:r>
          </a:p>
          <a:p>
            <a:pPr eaLnBrk="1" fontAlgn="auto" hangingPunct="1">
              <a:spcAft>
                <a:spcPts val="0"/>
              </a:spcAft>
              <a:buFont typeface="Arial" pitchFamily="34" charset="0"/>
              <a:buChar char="•"/>
              <a:defRPr/>
            </a:pPr>
            <a:endParaRPr lang="en-IE" dirty="0"/>
          </a:p>
        </p:txBody>
      </p:sp>
    </p:spTree>
    <p:extLst>
      <p:ext uri="{BB962C8B-B14F-4D97-AF65-F5344CB8AC3E}">
        <p14:creationId xmlns:p14="http://schemas.microsoft.com/office/powerpoint/2010/main" val="442725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AutoShape 2"/>
          <p:cNvSpPr>
            <a:spLocks noGrp="1" noChangeArrowheads="1"/>
          </p:cNvSpPr>
          <p:nvPr>
            <p:ph type="title"/>
          </p:nvPr>
        </p:nvSpPr>
        <p:spPr>
          <a:xfrm>
            <a:off x="457200" y="719138"/>
            <a:ext cx="8229600" cy="1109662"/>
          </a:xfrm>
        </p:spPr>
        <p:txBody>
          <a:bodyPr lIns="92075" tIns="46038" rIns="92075" bIns="46038" anchor="ctr"/>
          <a:lstStyle/>
          <a:p>
            <a:pPr eaLnBrk="1" hangingPunct="1"/>
            <a:r>
              <a:rPr lang="en-US" altLang="en-US">
                <a:latin typeface="Calibri" charset="0"/>
                <a:ea typeface="ＭＳ Ｐゴシック" charset="-128"/>
                <a:cs typeface="Calibri" charset="0"/>
              </a:rPr>
              <a:t>Coefficient of Determination</a:t>
            </a:r>
          </a:p>
        </p:txBody>
      </p:sp>
      <p:sp>
        <p:nvSpPr>
          <p:cNvPr id="377859" name="Rectangle 3"/>
          <p:cNvSpPr>
            <a:spLocks noGrp="1" noChangeArrowheads="1"/>
          </p:cNvSpPr>
          <p:nvPr>
            <p:ph idx="1"/>
          </p:nvPr>
        </p:nvSpPr>
        <p:spPr>
          <a:xfrm>
            <a:off x="379413" y="4093591"/>
            <a:ext cx="7348538" cy="2189162"/>
          </a:xfrm>
        </p:spPr>
        <p:txBody>
          <a:bodyPr lIns="92075" tIns="46038" rIns="92075" bIns="46038"/>
          <a:lstStyle/>
          <a:p>
            <a:pPr eaLnBrk="1" hangingPunct="1"/>
            <a:r>
              <a:rPr lang="en-US" altLang="en-US" sz="2400">
                <a:latin typeface="Calibri" charset="0"/>
                <a:ea typeface="ＭＳ Ｐゴシック" charset="-128"/>
                <a:cs typeface="Calibri" charset="0"/>
              </a:rPr>
              <a:t>Value ranges from 0 to 1, or 0 to 100%.</a:t>
            </a:r>
          </a:p>
          <a:p>
            <a:pPr eaLnBrk="1" hangingPunct="1"/>
            <a:r>
              <a:rPr lang="en-US" altLang="en-US" sz="2400" dirty="0">
                <a:latin typeface="Calibri" charset="0"/>
                <a:ea typeface="ＭＳ Ｐゴシック" charset="-128"/>
                <a:cs typeface="Calibri" charset="0"/>
              </a:rPr>
              <a:t>Does not give indication on the direction of the relationship between the variables. </a:t>
            </a:r>
          </a:p>
        </p:txBody>
      </p:sp>
      <p:sp>
        <p:nvSpPr>
          <p:cNvPr id="5" name="Rounded Rectangle 4"/>
          <p:cNvSpPr>
            <a:spLocks noChangeArrowheads="1"/>
          </p:cNvSpPr>
          <p:nvPr/>
        </p:nvSpPr>
        <p:spPr bwMode="auto">
          <a:xfrm>
            <a:off x="379413" y="2289175"/>
            <a:ext cx="7616825" cy="1344041"/>
          </a:xfrm>
          <a:prstGeom prst="roundRect">
            <a:avLst>
              <a:gd name="adj" fmla="val 16667"/>
            </a:avLst>
          </a:prstGeom>
          <a:gradFill rotWithShape="1">
            <a:gsLst>
              <a:gs pos="0">
                <a:srgbClr val="DBDBB9"/>
              </a:gs>
              <a:gs pos="35001">
                <a:srgbClr val="E5E5CE"/>
              </a:gs>
              <a:gs pos="100000">
                <a:srgbClr val="F5F5EC"/>
              </a:gs>
            </a:gsLst>
            <a:lin ang="16200000" scaled="1"/>
          </a:gradFill>
          <a:ln w="9525">
            <a:solidFill>
              <a:srgbClr val="888859"/>
            </a:solidFill>
            <a:round/>
            <a:headEnd/>
            <a:tailEnd/>
          </a:ln>
          <a:effectLst>
            <a:outerShdw blurRad="40000" dist="20000" dir="5400000" rotWithShape="0">
              <a:srgbClr val="000000">
                <a:alpha val="37999"/>
              </a:srgbClr>
            </a:outerShdw>
          </a:effectLst>
        </p:spPr>
        <p:txBody>
          <a:bodyPr/>
          <a:lstStyle/>
          <a:p>
            <a:pPr>
              <a:buFont typeface="Wingdings" pitchFamily="2" charset="2"/>
              <a:buNone/>
              <a:defRPr/>
            </a:pPr>
            <a:r>
              <a:rPr lang="en-US" dirty="0">
                <a:solidFill>
                  <a:schemeClr val="dk1"/>
                </a:solidFill>
                <a:latin typeface="Calibri" pitchFamily="34" charset="0"/>
                <a:ea typeface="+mn-ea"/>
                <a:cs typeface="Calibri" pitchFamily="34" charset="0"/>
              </a:rPr>
              <a:t>The </a:t>
            </a:r>
            <a:r>
              <a:rPr lang="en-US" b="1" dirty="0">
                <a:solidFill>
                  <a:schemeClr val="accent6"/>
                </a:solidFill>
                <a:latin typeface="Calibri" pitchFamily="34" charset="0"/>
                <a:ea typeface="+mn-ea"/>
                <a:cs typeface="Calibri" pitchFamily="34" charset="0"/>
              </a:rPr>
              <a:t>coefficient of determination </a:t>
            </a:r>
            <a:r>
              <a:rPr lang="en-US" dirty="0">
                <a:solidFill>
                  <a:schemeClr val="dk1"/>
                </a:solidFill>
                <a:latin typeface="Calibri" pitchFamily="34" charset="0"/>
                <a:ea typeface="+mn-ea"/>
                <a:cs typeface="Calibri" pitchFamily="34" charset="0"/>
              </a:rPr>
              <a:t>(</a:t>
            </a:r>
            <a:r>
              <a:rPr lang="en-US" i="1" dirty="0">
                <a:solidFill>
                  <a:schemeClr val="dk1"/>
                </a:solidFill>
                <a:latin typeface="Calibri" pitchFamily="34" charset="0"/>
                <a:ea typeface="+mn-ea"/>
                <a:cs typeface="Calibri" pitchFamily="34" charset="0"/>
              </a:rPr>
              <a:t>r</a:t>
            </a:r>
            <a:r>
              <a:rPr lang="en-US" baseline="30000" dirty="0">
                <a:solidFill>
                  <a:schemeClr val="dk1"/>
                </a:solidFill>
                <a:latin typeface="Calibri" pitchFamily="34" charset="0"/>
                <a:ea typeface="+mn-ea"/>
                <a:cs typeface="Calibri" pitchFamily="34" charset="0"/>
              </a:rPr>
              <a:t>2</a:t>
            </a:r>
            <a:r>
              <a:rPr lang="en-US" dirty="0">
                <a:solidFill>
                  <a:schemeClr val="dk1"/>
                </a:solidFill>
                <a:latin typeface="Calibri" pitchFamily="34" charset="0"/>
                <a:ea typeface="+mn-ea"/>
                <a:cs typeface="Calibri" pitchFamily="34" charset="0"/>
              </a:rPr>
              <a:t>)</a:t>
            </a:r>
            <a:r>
              <a:rPr lang="en-US" baseline="30000" dirty="0">
                <a:solidFill>
                  <a:schemeClr val="dk1"/>
                </a:solidFill>
                <a:latin typeface="Calibri" pitchFamily="34" charset="0"/>
                <a:ea typeface="+mn-ea"/>
                <a:cs typeface="Calibri" pitchFamily="34" charset="0"/>
              </a:rPr>
              <a:t> </a:t>
            </a:r>
            <a:r>
              <a:rPr lang="en-US" dirty="0">
                <a:solidFill>
                  <a:schemeClr val="dk1"/>
                </a:solidFill>
                <a:latin typeface="Calibri" pitchFamily="34" charset="0"/>
                <a:ea typeface="+mn-ea"/>
                <a:cs typeface="Calibri" pitchFamily="34" charset="0"/>
              </a:rPr>
              <a:t>is the proportion of the total variation in the dependent variable (</a:t>
            </a:r>
            <a:r>
              <a:rPr lang="en-US" i="1" dirty="0">
                <a:solidFill>
                  <a:schemeClr val="dk1"/>
                </a:solidFill>
                <a:latin typeface="Calibri" pitchFamily="34" charset="0"/>
                <a:ea typeface="+mn-ea"/>
                <a:cs typeface="Calibri" pitchFamily="34" charset="0"/>
              </a:rPr>
              <a:t>Y</a:t>
            </a:r>
            <a:r>
              <a:rPr lang="en-US" dirty="0">
                <a:solidFill>
                  <a:schemeClr val="dk1"/>
                </a:solidFill>
                <a:latin typeface="Calibri" pitchFamily="34" charset="0"/>
                <a:ea typeface="+mn-ea"/>
                <a:cs typeface="Calibri" pitchFamily="34" charset="0"/>
              </a:rPr>
              <a:t>) that is explained or accounted for by the variation in the independent variable (</a:t>
            </a:r>
            <a:r>
              <a:rPr lang="en-US" i="1" dirty="0">
                <a:solidFill>
                  <a:schemeClr val="dk1"/>
                </a:solidFill>
                <a:latin typeface="Calibri" pitchFamily="34" charset="0"/>
                <a:ea typeface="+mn-ea"/>
                <a:cs typeface="Calibri" pitchFamily="34" charset="0"/>
              </a:rPr>
              <a:t>X</a:t>
            </a:r>
            <a:r>
              <a:rPr lang="en-US" dirty="0">
                <a:solidFill>
                  <a:schemeClr val="dk1"/>
                </a:solidFill>
                <a:latin typeface="Calibri" pitchFamily="34" charset="0"/>
                <a:ea typeface="+mn-ea"/>
                <a:cs typeface="Calibri" pitchFamily="34" charset="0"/>
              </a:rPr>
              <a:t>). It is the square of the coefficient of correlation. </a:t>
            </a:r>
          </a:p>
        </p:txBody>
      </p:sp>
    </p:spTree>
    <p:extLst>
      <p:ext uri="{BB962C8B-B14F-4D97-AF65-F5344CB8AC3E}">
        <p14:creationId xmlns:p14="http://schemas.microsoft.com/office/powerpoint/2010/main" val="6716351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AutoShape 2"/>
          <p:cNvSpPr>
            <a:spLocks noGrp="1" noChangeArrowheads="1"/>
          </p:cNvSpPr>
          <p:nvPr>
            <p:ph type="title"/>
          </p:nvPr>
        </p:nvSpPr>
        <p:spPr/>
        <p:txBody>
          <a:bodyPr>
            <a:normAutofit fontScale="90000"/>
          </a:bodyPr>
          <a:lstStyle/>
          <a:p>
            <a:pPr eaLnBrk="1" hangingPunct="1"/>
            <a:r>
              <a:rPr lang="en-US" altLang="en-US" sz="3600">
                <a:latin typeface="Calibri" charset="0"/>
                <a:ea typeface="ＭＳ Ｐゴシック" charset="-128"/>
                <a:cs typeface="Calibri" charset="0"/>
              </a:rPr>
              <a:t>Coefficient of Determination (</a:t>
            </a:r>
            <a:r>
              <a:rPr lang="en-US" altLang="en-US" sz="3600" i="1">
                <a:latin typeface="Calibri" charset="0"/>
                <a:ea typeface="ＭＳ Ｐゴシック" charset="-128"/>
                <a:cs typeface="Calibri" charset="0"/>
              </a:rPr>
              <a:t>r</a:t>
            </a:r>
            <a:r>
              <a:rPr lang="en-US" altLang="en-US" sz="3600" baseline="30000">
                <a:latin typeface="Calibri" charset="0"/>
                <a:ea typeface="ＭＳ Ｐゴシック" charset="-128"/>
                <a:cs typeface="Calibri" charset="0"/>
              </a:rPr>
              <a:t>2</a:t>
            </a:r>
            <a:r>
              <a:rPr lang="en-US" altLang="en-US" sz="3600">
                <a:latin typeface="Calibri" charset="0"/>
                <a:ea typeface="ＭＳ Ｐゴシック" charset="-128"/>
                <a:cs typeface="Calibri" charset="0"/>
              </a:rPr>
              <a:t>) – Copier Sales Example</a:t>
            </a:r>
          </a:p>
        </p:txBody>
      </p:sp>
      <p:sp>
        <p:nvSpPr>
          <p:cNvPr id="22531" name="Rectangle 5"/>
          <p:cNvSpPr>
            <a:spLocks noChangeArrowheads="1"/>
          </p:cNvSpPr>
          <p:nvPr/>
        </p:nvSpPr>
        <p:spPr bwMode="auto">
          <a:xfrm>
            <a:off x="341376" y="2232831"/>
            <a:ext cx="5724081" cy="3416320"/>
          </a:xfrm>
          <a:prstGeom prst="rect">
            <a:avLst/>
          </a:prstGeom>
          <a:noFill/>
          <a:ln w="9525">
            <a:noFill/>
            <a:miter lim="800000"/>
            <a:headEnd/>
            <a:tailEnd/>
          </a:ln>
        </p:spPr>
        <p:txBody>
          <a:bodyPr wrap="square">
            <a:spAutoFit/>
          </a:bodyPr>
          <a:lstStyle/>
          <a:p>
            <a:pPr>
              <a:defRPr/>
            </a:pPr>
            <a:r>
              <a:rPr lang="en-US" sz="2400" dirty="0">
                <a:latin typeface="Arial" pitchFamily="34" charset="0"/>
                <a:cs typeface="Arial" pitchFamily="34" charset="0"/>
              </a:rPr>
              <a:t>T</a:t>
            </a:r>
            <a:r>
              <a:rPr lang="en-US" sz="2400" dirty="0" smtClean="0">
                <a:latin typeface="Arial" pitchFamily="34" charset="0"/>
                <a:cs typeface="Arial" pitchFamily="34" charset="0"/>
              </a:rPr>
              <a:t>he </a:t>
            </a:r>
            <a:r>
              <a:rPr lang="en-US" sz="2400" dirty="0">
                <a:latin typeface="Arial" pitchFamily="34" charset="0"/>
                <a:cs typeface="Arial" pitchFamily="34" charset="0"/>
              </a:rPr>
              <a:t>coefficient of determination, </a:t>
            </a:r>
            <a:r>
              <a:rPr lang="en-US" sz="2400" i="1" dirty="0">
                <a:latin typeface="Arial" pitchFamily="34" charset="0"/>
                <a:cs typeface="Arial" pitchFamily="34" charset="0"/>
              </a:rPr>
              <a:t>r</a:t>
            </a:r>
            <a:r>
              <a:rPr lang="en-US" sz="2400" baseline="30000" dirty="0">
                <a:latin typeface="Arial" pitchFamily="34" charset="0"/>
                <a:cs typeface="Arial" pitchFamily="34" charset="0"/>
              </a:rPr>
              <a:t>2</a:t>
            </a:r>
            <a:r>
              <a:rPr lang="en-US" sz="2400" dirty="0">
                <a:latin typeface="Arial" pitchFamily="34" charset="0"/>
                <a:cs typeface="Arial" pitchFamily="34" charset="0"/>
              </a:rPr>
              <a:t>, is 0.576 (or 57.6%).</a:t>
            </a:r>
          </a:p>
          <a:p>
            <a:pPr>
              <a:defRPr/>
            </a:pPr>
            <a:endParaRPr lang="en-US" sz="2400" dirty="0">
              <a:latin typeface="Arial" pitchFamily="34" charset="0"/>
              <a:cs typeface="Arial" pitchFamily="34" charset="0"/>
            </a:endParaRPr>
          </a:p>
          <a:p>
            <a:pPr>
              <a:defRPr/>
            </a:pPr>
            <a:r>
              <a:rPr lang="en-US" sz="2400" dirty="0">
                <a:latin typeface="Arial" pitchFamily="34" charset="0"/>
                <a:cs typeface="Arial" pitchFamily="34" charset="0"/>
              </a:rPr>
              <a:t>Found by (0.759)</a:t>
            </a:r>
            <a:r>
              <a:rPr lang="en-US" sz="2400" baseline="30000" dirty="0">
                <a:latin typeface="Arial" pitchFamily="34" charset="0"/>
                <a:cs typeface="Arial" pitchFamily="34" charset="0"/>
              </a:rPr>
              <a:t>2</a:t>
            </a:r>
            <a:r>
              <a:rPr lang="en-US" sz="2400" dirty="0">
                <a:latin typeface="Arial" pitchFamily="34" charset="0"/>
                <a:cs typeface="Arial" pitchFamily="34" charset="0"/>
              </a:rPr>
              <a:t>.</a:t>
            </a:r>
          </a:p>
          <a:p>
            <a:pPr>
              <a:defRPr/>
            </a:pPr>
            <a:endParaRPr lang="en-US" sz="2400" dirty="0">
              <a:latin typeface="Arial" pitchFamily="34" charset="0"/>
              <a:cs typeface="Arial" pitchFamily="34" charset="0"/>
            </a:endParaRPr>
          </a:p>
          <a:p>
            <a:pPr>
              <a:defRPr/>
            </a:pPr>
            <a:r>
              <a:rPr lang="en-US" sz="2400" dirty="0">
                <a:latin typeface="Arial" pitchFamily="34" charset="0"/>
                <a:cs typeface="Arial" pitchFamily="34" charset="0"/>
              </a:rPr>
              <a:t>Interpretation</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pPr>
              <a:defRPr/>
            </a:pPr>
            <a:r>
              <a:rPr lang="en-US" sz="2400" dirty="0" smtClean="0">
                <a:solidFill>
                  <a:schemeClr val="tx2"/>
                </a:solidFill>
                <a:latin typeface="Arial" pitchFamily="34" charset="0"/>
                <a:cs typeface="Arial" pitchFamily="34" charset="0"/>
              </a:rPr>
              <a:t>57.6 </a:t>
            </a:r>
            <a:r>
              <a:rPr lang="en-US" sz="2400" dirty="0">
                <a:solidFill>
                  <a:schemeClr val="tx2"/>
                </a:solidFill>
                <a:latin typeface="Arial" pitchFamily="34" charset="0"/>
                <a:cs typeface="Arial" pitchFamily="34" charset="0"/>
              </a:rPr>
              <a:t>percent of the variation </a:t>
            </a:r>
            <a:r>
              <a:rPr lang="en-US" sz="2400" dirty="0" smtClean="0">
                <a:solidFill>
                  <a:schemeClr val="tx2"/>
                </a:solidFill>
                <a:latin typeface="Arial" pitchFamily="34" charset="0"/>
                <a:cs typeface="Arial" pitchFamily="34" charset="0"/>
              </a:rPr>
              <a:t>in </a:t>
            </a:r>
            <a:r>
              <a:rPr lang="en-US" sz="2400" dirty="0">
                <a:solidFill>
                  <a:schemeClr val="tx2"/>
                </a:solidFill>
                <a:latin typeface="Arial" pitchFamily="34" charset="0"/>
                <a:cs typeface="Arial" pitchFamily="34" charset="0"/>
              </a:rPr>
              <a:t>the number of copiers sold 	is explained, by the variation </a:t>
            </a:r>
            <a:r>
              <a:rPr lang="en-US" sz="2400" dirty="0" smtClean="0">
                <a:solidFill>
                  <a:schemeClr val="tx2"/>
                </a:solidFill>
                <a:latin typeface="Arial" pitchFamily="34" charset="0"/>
                <a:cs typeface="Arial" pitchFamily="34" charset="0"/>
              </a:rPr>
              <a:t>in </a:t>
            </a:r>
            <a:r>
              <a:rPr lang="en-US" sz="2400" dirty="0">
                <a:solidFill>
                  <a:schemeClr val="tx2"/>
                </a:solidFill>
                <a:latin typeface="Arial" pitchFamily="34" charset="0"/>
                <a:cs typeface="Arial" pitchFamily="34" charset="0"/>
              </a:rPr>
              <a:t>the number of sales calls.</a:t>
            </a:r>
          </a:p>
        </p:txBody>
      </p:sp>
    </p:spTree>
    <p:extLst>
      <p:ext uri="{BB962C8B-B14F-4D97-AF65-F5344CB8AC3E}">
        <p14:creationId xmlns:p14="http://schemas.microsoft.com/office/powerpoint/2010/main" val="6000346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AutoShape 5"/>
          <p:cNvSpPr>
            <a:spLocks noGrp="1" noChangeArrowheads="1"/>
          </p:cNvSpPr>
          <p:nvPr>
            <p:ph type="title"/>
          </p:nvPr>
        </p:nvSpPr>
        <p:spPr/>
        <p:txBody>
          <a:bodyPr/>
          <a:lstStyle/>
          <a:p>
            <a:pPr eaLnBrk="1" hangingPunct="1"/>
            <a:r>
              <a:rPr lang="en-US" altLang="en-US" sz="2800">
                <a:latin typeface="Calibri" charset="0"/>
                <a:ea typeface="ＭＳ Ｐゴシック" charset="-128"/>
                <a:cs typeface="Calibri" charset="0"/>
              </a:rPr>
              <a:t>Plotting the Estimated and the Actual </a:t>
            </a:r>
            <a:r>
              <a:rPr lang="en-US" altLang="en-US" sz="2800" i="1">
                <a:latin typeface="Calibri" charset="0"/>
                <a:ea typeface="ＭＳ Ｐゴシック" charset="-128"/>
                <a:cs typeface="Calibri" charset="0"/>
              </a:rPr>
              <a:t>Y</a:t>
            </a:r>
            <a:r>
              <a:rPr lang="ja-JP" altLang="en-US" sz="2800">
                <a:latin typeface="Calibri" charset="0"/>
                <a:ea typeface="ＭＳ Ｐゴシック" charset="-128"/>
                <a:cs typeface="Calibri" charset="0"/>
              </a:rPr>
              <a:t>’</a:t>
            </a:r>
            <a:r>
              <a:rPr lang="en-US" altLang="ja-JP" sz="2800">
                <a:latin typeface="Calibri" charset="0"/>
                <a:ea typeface="ＭＳ Ｐゴシック" charset="-128"/>
                <a:cs typeface="Calibri" charset="0"/>
              </a:rPr>
              <a:t>s</a:t>
            </a:r>
            <a:endParaRPr lang="en-US" altLang="en-US" sz="2800">
              <a:latin typeface="Calibri" charset="0"/>
              <a:ea typeface="ＭＳ Ｐゴシック" charset="-128"/>
              <a:cs typeface="Calibri" charset="0"/>
            </a:endParaRPr>
          </a:p>
        </p:txBody>
      </p:sp>
      <p:pic>
        <p:nvPicPr>
          <p:cNvPr id="6041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09688" y="1828800"/>
            <a:ext cx="6524625" cy="4302125"/>
          </a:xfrm>
        </p:spPr>
      </p:pic>
    </p:spTree>
    <p:extLst>
      <p:ext uri="{BB962C8B-B14F-4D97-AF65-F5344CB8AC3E}">
        <p14:creationId xmlns:p14="http://schemas.microsoft.com/office/powerpoint/2010/main" val="18726895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0208" y="1874029"/>
            <a:ext cx="2565400" cy="469900"/>
          </a:xfrm>
        </p:spPr>
      </p:pic>
      <p:sp>
        <p:nvSpPr>
          <p:cNvPr id="3" name="Rectangle 2"/>
          <p:cNvSpPr/>
          <p:nvPr/>
        </p:nvSpPr>
        <p:spPr>
          <a:xfrm>
            <a:off x="5725608" y="3801478"/>
            <a:ext cx="3443941" cy="646331"/>
          </a:xfrm>
          <a:prstGeom prst="rect">
            <a:avLst/>
          </a:prstGeom>
        </p:spPr>
        <p:txBody>
          <a:bodyPr wrap="square">
            <a:spAutoFit/>
          </a:bodyPr>
          <a:lstStyle/>
          <a:p>
            <a:r>
              <a:rPr lang="en-US" sz="1200" dirty="0">
                <a:solidFill>
                  <a:srgbClr val="262626"/>
                </a:solidFill>
                <a:latin typeface="DroidSerif" charset="0"/>
              </a:rPr>
              <a:t>The </a:t>
            </a:r>
            <a:r>
              <a:rPr lang="en-US" sz="1200">
                <a:solidFill>
                  <a:srgbClr val="262626"/>
                </a:solidFill>
                <a:latin typeface="DroidSerif" charset="0"/>
              </a:rPr>
              <a:t>estimates </a:t>
            </a:r>
            <a:r>
              <a:rPr lang="en-US" sz="1200" smtClean="0">
                <a:solidFill>
                  <a:srgbClr val="262626"/>
                </a:solidFill>
                <a:latin typeface="DroidSerif" charset="0"/>
              </a:rPr>
              <a:t>are </a:t>
            </a:r>
            <a:r>
              <a:rPr lang="en-US" sz="1200" dirty="0">
                <a:solidFill>
                  <a:srgbClr val="262626"/>
                </a:solidFill>
                <a:latin typeface="DroidSerif" charset="0"/>
              </a:rPr>
              <a:t>called the least squares estimates of β</a:t>
            </a:r>
            <a:r>
              <a:rPr lang="en-US" sz="1050" dirty="0">
                <a:solidFill>
                  <a:srgbClr val="262626"/>
                </a:solidFill>
                <a:latin typeface="DroidSerif" charset="0"/>
              </a:rPr>
              <a:t>0</a:t>
            </a:r>
            <a:r>
              <a:rPr lang="en-US" sz="1200" dirty="0">
                <a:solidFill>
                  <a:srgbClr val="262626"/>
                </a:solidFill>
                <a:latin typeface="DroidSerif" charset="0"/>
              </a:rPr>
              <a:t> and β</a:t>
            </a:r>
            <a:r>
              <a:rPr lang="en-US" sz="1050" dirty="0">
                <a:solidFill>
                  <a:srgbClr val="262626"/>
                </a:solidFill>
                <a:latin typeface="DroidSerif" charset="0"/>
              </a:rPr>
              <a:t>1</a:t>
            </a:r>
            <a:r>
              <a:rPr lang="en-US" sz="1200" dirty="0">
                <a:solidFill>
                  <a:srgbClr val="262626"/>
                </a:solidFill>
                <a:latin typeface="DroidSerif" charset="0"/>
              </a:rPr>
              <a:t> because they are the solution to the least squares method,</a:t>
            </a:r>
            <a:endParaRPr lang="en-US"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908" y="2670978"/>
            <a:ext cx="5435600" cy="495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08" y="3703903"/>
            <a:ext cx="1917700" cy="4699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0208" y="4711428"/>
            <a:ext cx="3822700" cy="533400"/>
          </a:xfrm>
          <a:prstGeom prst="rect">
            <a:avLst/>
          </a:prstGeom>
        </p:spPr>
      </p:pic>
      <p:sp>
        <p:nvSpPr>
          <p:cNvPr id="9" name="TextBox 8"/>
          <p:cNvSpPr txBox="1"/>
          <p:nvPr/>
        </p:nvSpPr>
        <p:spPr>
          <a:xfrm>
            <a:off x="457200" y="1874029"/>
            <a:ext cx="2366682" cy="369332"/>
          </a:xfrm>
          <a:prstGeom prst="rect">
            <a:avLst/>
          </a:prstGeom>
          <a:noFill/>
        </p:spPr>
        <p:txBody>
          <a:bodyPr wrap="square" rtlCol="0">
            <a:spAutoFit/>
          </a:bodyPr>
          <a:lstStyle/>
          <a:p>
            <a:r>
              <a:rPr lang="en-US" dirty="0" smtClean="0"/>
              <a:t>Linear Model:</a:t>
            </a:r>
            <a:endParaRPr lang="en-US" dirty="0"/>
          </a:p>
        </p:txBody>
      </p:sp>
      <p:sp>
        <p:nvSpPr>
          <p:cNvPr id="11" name="TextBox 10"/>
          <p:cNvSpPr txBox="1"/>
          <p:nvPr/>
        </p:nvSpPr>
        <p:spPr>
          <a:xfrm>
            <a:off x="457200" y="2619717"/>
            <a:ext cx="2366682" cy="646331"/>
          </a:xfrm>
          <a:prstGeom prst="rect">
            <a:avLst/>
          </a:prstGeom>
          <a:noFill/>
        </p:spPr>
        <p:txBody>
          <a:bodyPr wrap="square" rtlCol="0">
            <a:spAutoFit/>
          </a:bodyPr>
          <a:lstStyle/>
          <a:p>
            <a:r>
              <a:rPr lang="en-US" dirty="0" smtClean="0"/>
              <a:t>Each observation can be written as:</a:t>
            </a:r>
            <a:endParaRPr lang="en-US" dirty="0"/>
          </a:p>
        </p:txBody>
      </p:sp>
      <p:sp>
        <p:nvSpPr>
          <p:cNvPr id="12" name="TextBox 11"/>
          <p:cNvSpPr txBox="1"/>
          <p:nvPr/>
        </p:nvSpPr>
        <p:spPr>
          <a:xfrm>
            <a:off x="457200" y="3695874"/>
            <a:ext cx="2366682" cy="646331"/>
          </a:xfrm>
          <a:prstGeom prst="rect">
            <a:avLst/>
          </a:prstGeom>
          <a:noFill/>
        </p:spPr>
        <p:txBody>
          <a:bodyPr wrap="square" rtlCol="0">
            <a:spAutoFit/>
          </a:bodyPr>
          <a:lstStyle/>
          <a:p>
            <a:r>
              <a:rPr lang="en-US" dirty="0" smtClean="0"/>
              <a:t>Least Squares Regression Line</a:t>
            </a:r>
            <a:endParaRPr lang="en-US" dirty="0"/>
          </a:p>
        </p:txBody>
      </p:sp>
      <p:sp>
        <p:nvSpPr>
          <p:cNvPr id="13" name="TextBox 12"/>
          <p:cNvSpPr txBox="1"/>
          <p:nvPr/>
        </p:nvSpPr>
        <p:spPr>
          <a:xfrm>
            <a:off x="457200" y="4654963"/>
            <a:ext cx="2366682" cy="646331"/>
          </a:xfrm>
          <a:prstGeom prst="rect">
            <a:avLst/>
          </a:prstGeom>
          <a:noFill/>
        </p:spPr>
        <p:txBody>
          <a:bodyPr wrap="square" rtlCol="0">
            <a:spAutoFit/>
          </a:bodyPr>
          <a:lstStyle/>
          <a:p>
            <a:r>
              <a:rPr lang="en-US" dirty="0" smtClean="0"/>
              <a:t>Fitted values for each observation</a:t>
            </a:r>
            <a:endParaRPr lang="en-US" dirty="0"/>
          </a:p>
        </p:txBody>
      </p:sp>
      <p:cxnSp>
        <p:nvCxnSpPr>
          <p:cNvPr id="20" name="Straight Connector 19"/>
          <p:cNvCxnSpPr>
            <a:endCxn id="7" idx="2"/>
          </p:cNvCxnSpPr>
          <p:nvPr/>
        </p:nvCxnSpPr>
        <p:spPr>
          <a:xfrm>
            <a:off x="3851238" y="4173803"/>
            <a:ext cx="2678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89948" y="4175432"/>
            <a:ext cx="2678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092415" y="4019039"/>
            <a:ext cx="484467" cy="342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015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E" dirty="0" smtClean="0"/>
              <a:t>Different samples…</a:t>
            </a:r>
            <a:endParaRPr lang="en-IE" dirty="0"/>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IE" dirty="0" smtClean="0"/>
              <a:t>We </a:t>
            </a:r>
            <a:r>
              <a:rPr lang="en-IE" dirty="0"/>
              <a:t>need to step back and take into account the fact that sample results will vary. </a:t>
            </a:r>
            <a:endParaRPr lang="en-IE" dirty="0" smtClean="0"/>
          </a:p>
          <a:p>
            <a:pPr eaLnBrk="1" fontAlgn="auto" hangingPunct="1">
              <a:spcAft>
                <a:spcPts val="0"/>
              </a:spcAft>
              <a:buFont typeface="Arial" pitchFamily="34" charset="0"/>
              <a:buChar char="•"/>
              <a:defRPr/>
            </a:pPr>
            <a:r>
              <a:rPr lang="en-IE" dirty="0" smtClean="0"/>
              <a:t>We </a:t>
            </a:r>
            <a:r>
              <a:rPr lang="en-IE" dirty="0"/>
              <a:t>shouldn’t just </a:t>
            </a:r>
            <a:r>
              <a:rPr lang="en-IE" dirty="0" smtClean="0"/>
              <a:t>say: “Okay</a:t>
            </a:r>
            <a:r>
              <a:rPr lang="en-IE" dirty="0"/>
              <a:t>, the slope of this line is x</a:t>
            </a:r>
            <a:r>
              <a:rPr lang="en-IE" dirty="0" smtClean="0"/>
              <a:t>. Job </a:t>
            </a:r>
            <a:r>
              <a:rPr lang="en-IE" dirty="0"/>
              <a:t>done!” </a:t>
            </a:r>
            <a:endParaRPr lang="en-IE" dirty="0" smtClean="0"/>
          </a:p>
          <a:p>
            <a:pPr eaLnBrk="1" fontAlgn="auto" hangingPunct="1">
              <a:spcAft>
                <a:spcPts val="0"/>
              </a:spcAft>
              <a:buFont typeface="Arial" pitchFamily="34" charset="0"/>
              <a:buChar char="•"/>
              <a:defRPr/>
            </a:pPr>
            <a:r>
              <a:rPr lang="en-IE" dirty="0" smtClean="0"/>
              <a:t>It </a:t>
            </a:r>
            <a:r>
              <a:rPr lang="en-IE" dirty="0"/>
              <a:t>won’t be </a:t>
            </a:r>
            <a:r>
              <a:rPr lang="en-IE" dirty="0" smtClean="0"/>
              <a:t>exactly </a:t>
            </a:r>
            <a:r>
              <a:rPr lang="en-IE" dirty="0"/>
              <a:t>the </a:t>
            </a:r>
            <a:r>
              <a:rPr lang="en-IE" dirty="0" smtClean="0"/>
              <a:t>same next </a:t>
            </a:r>
            <a:r>
              <a:rPr lang="en-IE" dirty="0"/>
              <a:t>time. </a:t>
            </a:r>
            <a:r>
              <a:rPr lang="en-IE" dirty="0" smtClean="0"/>
              <a:t>Samples will differ. </a:t>
            </a:r>
          </a:p>
          <a:p>
            <a:pPr eaLnBrk="1" fontAlgn="auto" hangingPunct="1">
              <a:spcAft>
                <a:spcPts val="0"/>
              </a:spcAft>
              <a:buFont typeface="Arial" pitchFamily="34" charset="0"/>
              <a:buChar char="•"/>
              <a:defRPr/>
            </a:pPr>
            <a:r>
              <a:rPr lang="en-IE" dirty="0"/>
              <a:t>The data were used to figure out the best-fitting line, and you know it fits well for that data. </a:t>
            </a:r>
            <a:endParaRPr lang="en-IE" dirty="0" smtClean="0"/>
          </a:p>
          <a:p>
            <a:pPr eaLnBrk="1" fontAlgn="auto" hangingPunct="1">
              <a:spcAft>
                <a:spcPts val="0"/>
              </a:spcAft>
              <a:buFont typeface="Arial" pitchFamily="34" charset="0"/>
              <a:buChar char="•"/>
              <a:defRPr/>
            </a:pPr>
            <a:r>
              <a:rPr lang="en-IE" dirty="0" smtClean="0"/>
              <a:t>That’s </a:t>
            </a:r>
            <a:r>
              <a:rPr lang="en-IE" dirty="0"/>
              <a:t>not to say that the best-fitting line will work perfectly well for a new data set taken from the same population. So, in regression, all your results should involve the standard error with them in order to allow for the fact that sample results vary. </a:t>
            </a:r>
            <a:endParaRPr lang="en-IE" dirty="0" smtClean="0"/>
          </a:p>
          <a:p>
            <a:pPr eaLnBrk="1" fontAlgn="auto" hangingPunct="1">
              <a:spcAft>
                <a:spcPts val="0"/>
              </a:spcAft>
              <a:buFont typeface="Arial" pitchFamily="34" charset="0"/>
              <a:buChar char="•"/>
              <a:defRPr/>
            </a:pPr>
            <a:r>
              <a:rPr lang="en-IE" dirty="0" smtClean="0"/>
              <a:t>That </a:t>
            </a:r>
            <a:r>
              <a:rPr lang="en-IE" dirty="0"/>
              <a:t>goes for estimating and testing for the slope and y-intercept and for any predictions that you make</a:t>
            </a:r>
          </a:p>
        </p:txBody>
      </p:sp>
    </p:spTree>
    <p:extLst>
      <p:ext uri="{BB962C8B-B14F-4D97-AF65-F5344CB8AC3E}">
        <p14:creationId xmlns:p14="http://schemas.microsoft.com/office/powerpoint/2010/main" val="1427679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E" dirty="0" smtClean="0"/>
              <a:t>Model fit</a:t>
            </a:r>
            <a:endParaRPr lang="en-IE"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IE" dirty="0" smtClean="0"/>
              <a:t>In creating the regression line we have built a model.</a:t>
            </a:r>
          </a:p>
          <a:p>
            <a:pPr eaLnBrk="1" fontAlgn="auto" hangingPunct="1">
              <a:spcAft>
                <a:spcPts val="0"/>
              </a:spcAft>
              <a:buFont typeface="Arial" pitchFamily="34" charset="0"/>
              <a:buChar char="•"/>
              <a:defRPr/>
            </a:pPr>
            <a:r>
              <a:rPr lang="en-IE" dirty="0" smtClean="0"/>
              <a:t>So the </a:t>
            </a:r>
            <a:r>
              <a:rPr lang="en-IE" dirty="0"/>
              <a:t>most-important job remains to be completed: </a:t>
            </a:r>
            <a:endParaRPr lang="en-IE" dirty="0" smtClean="0"/>
          </a:p>
          <a:p>
            <a:pPr marL="640080" lvl="1" eaLnBrk="1" fontAlgn="auto" hangingPunct="1">
              <a:spcAft>
                <a:spcPts val="0"/>
              </a:spcAft>
              <a:buFont typeface="Arial" pitchFamily="34" charset="0"/>
              <a:buChar char="•"/>
              <a:defRPr/>
            </a:pPr>
            <a:r>
              <a:rPr lang="en-IE" dirty="0" smtClean="0"/>
              <a:t>checking </a:t>
            </a:r>
            <a:r>
              <a:rPr lang="en-IE" dirty="0"/>
              <a:t>to be sure that the conditions of the model are truly met </a:t>
            </a:r>
            <a:endParaRPr lang="en-IE" dirty="0" smtClean="0"/>
          </a:p>
          <a:p>
            <a:pPr marL="640080" lvl="1" eaLnBrk="1" fontAlgn="auto" hangingPunct="1">
              <a:spcAft>
                <a:spcPts val="0"/>
              </a:spcAft>
              <a:buFont typeface="Arial" pitchFamily="34" charset="0"/>
              <a:buChar char="•"/>
              <a:defRPr/>
            </a:pPr>
            <a:r>
              <a:rPr lang="en-IE" dirty="0" smtClean="0"/>
              <a:t>…and </a:t>
            </a:r>
            <a:r>
              <a:rPr lang="en-IE" dirty="0"/>
              <a:t>that the model fits well in more specific ways than the scatterplot and correlation </a:t>
            </a:r>
            <a:r>
              <a:rPr lang="en-IE" dirty="0" smtClean="0"/>
              <a:t>measure.</a:t>
            </a:r>
          </a:p>
          <a:p>
            <a:pPr eaLnBrk="1" fontAlgn="auto" hangingPunct="1">
              <a:spcAft>
                <a:spcPts val="0"/>
              </a:spcAft>
              <a:buFont typeface="Arial" pitchFamily="34" charset="0"/>
              <a:buChar char="•"/>
              <a:defRPr/>
            </a:pPr>
            <a:r>
              <a:rPr lang="en-IE" dirty="0"/>
              <a:t>Two major conditions must be met before you apply a simple linear regression model to a data set:</a:t>
            </a:r>
          </a:p>
          <a:p>
            <a:pPr marL="571500" indent="-457200" eaLnBrk="1" fontAlgn="auto" hangingPunct="1">
              <a:spcAft>
                <a:spcPts val="0"/>
              </a:spcAft>
              <a:buFont typeface="+mj-lt"/>
              <a:buAutoNum type="arabicPeriod"/>
              <a:defRPr/>
            </a:pPr>
            <a:r>
              <a:rPr lang="en-IE" dirty="0" smtClean="0"/>
              <a:t>The </a:t>
            </a:r>
            <a:r>
              <a:rPr lang="en-IE" dirty="0"/>
              <a:t>y’s must have an approximately normal distribution for each value of </a:t>
            </a:r>
            <a:r>
              <a:rPr lang="en-IE" dirty="0" smtClean="0"/>
              <a:t>x.</a:t>
            </a:r>
          </a:p>
          <a:p>
            <a:pPr marL="571500" indent="-457200" eaLnBrk="1" fontAlgn="auto" hangingPunct="1">
              <a:spcAft>
                <a:spcPts val="0"/>
              </a:spcAft>
              <a:buFont typeface="+mj-lt"/>
              <a:buAutoNum type="arabicPeriod"/>
              <a:defRPr/>
            </a:pPr>
            <a:r>
              <a:rPr lang="en-IE" dirty="0" smtClean="0"/>
              <a:t>The </a:t>
            </a:r>
            <a:r>
              <a:rPr lang="en-IE" dirty="0"/>
              <a:t>y’s must have a constant amount of spread (standard deviation) for each value of x.</a:t>
            </a:r>
          </a:p>
          <a:p>
            <a:pPr eaLnBrk="1" fontAlgn="auto" hangingPunct="1">
              <a:spcAft>
                <a:spcPts val="0"/>
              </a:spcAft>
              <a:buFont typeface="Arial" pitchFamily="34" charset="0"/>
              <a:buChar char="•"/>
              <a:defRPr/>
            </a:pPr>
            <a:endParaRPr lang="en-IE" dirty="0"/>
          </a:p>
        </p:txBody>
      </p:sp>
    </p:spTree>
    <p:extLst>
      <p:ext uri="{BB962C8B-B14F-4D97-AF65-F5344CB8AC3E}">
        <p14:creationId xmlns:p14="http://schemas.microsoft.com/office/powerpoint/2010/main" val="1167896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E" dirty="0" smtClean="0"/>
              <a:t>Residuals</a:t>
            </a:r>
            <a:endParaRPr lang="en-IE" dirty="0"/>
          </a:p>
        </p:txBody>
      </p:sp>
      <p:sp>
        <p:nvSpPr>
          <p:cNvPr id="41986" name="Content Placeholder 2"/>
          <p:cNvSpPr>
            <a:spLocks noGrp="1"/>
          </p:cNvSpPr>
          <p:nvPr>
            <p:ph idx="1"/>
          </p:nvPr>
        </p:nvSpPr>
        <p:spPr/>
        <p:txBody>
          <a:bodyPr/>
          <a:lstStyle/>
          <a:p>
            <a:pPr eaLnBrk="1" hangingPunct="1"/>
            <a:r>
              <a:rPr lang="en-IE" dirty="0" smtClean="0"/>
              <a:t>A residual is the difference between the predicted value (from the best-fitting line) and the observed value of y, also known as y (from the data set). </a:t>
            </a:r>
          </a:p>
          <a:p>
            <a:pPr eaLnBrk="1" hangingPunct="1"/>
            <a:r>
              <a:rPr lang="en-IE" dirty="0" smtClean="0"/>
              <a:t>Its notation is (y – </a:t>
            </a:r>
            <a:r>
              <a:rPr lang="en-IE" dirty="0" err="1" smtClean="0"/>
              <a:t>ŷ</a:t>
            </a:r>
            <a:r>
              <a:rPr lang="en-IE" dirty="0" smtClean="0"/>
              <a:t>). Specifically, for any data point, you take its observed y-value (from the data) and subtract its expected y-value (from the line). </a:t>
            </a:r>
          </a:p>
          <a:p>
            <a:pPr eaLnBrk="1" hangingPunct="1"/>
            <a:r>
              <a:rPr lang="en-IE" dirty="0" smtClean="0"/>
              <a:t>If the residual is large, the line doesn’t fit well in that spot. If the residual is small, the line fits well in that spot.</a:t>
            </a:r>
          </a:p>
          <a:p>
            <a:pPr eaLnBrk="1" hangingPunct="1"/>
            <a:endParaRPr lang="en-IE" dirty="0" smtClean="0"/>
          </a:p>
          <a:p>
            <a:pPr eaLnBrk="1" hangingPunct="1"/>
            <a:endParaRPr lang="en-IE" dirty="0" smtClean="0"/>
          </a:p>
        </p:txBody>
      </p:sp>
    </p:spTree>
    <p:extLst>
      <p:ext uri="{BB962C8B-B14F-4D97-AF65-F5344CB8AC3E}">
        <p14:creationId xmlns:p14="http://schemas.microsoft.com/office/powerpoint/2010/main" val="830731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3"/>
          <p:cNvSpPr>
            <a:spLocks noGrp="1"/>
          </p:cNvSpPr>
          <p:nvPr>
            <p:ph type="body" idx="1"/>
          </p:nvPr>
        </p:nvSpPr>
        <p:spPr>
          <a:xfrm>
            <a:off x="500034" y="1722437"/>
            <a:ext cx="8229600" cy="4525963"/>
          </a:xfrm>
        </p:spPr>
        <p:txBody>
          <a:bodyPr>
            <a:normAutofit lnSpcReduction="10000"/>
          </a:bodyPr>
          <a:lstStyle/>
          <a:p>
            <a:pPr marL="495300" indent="-495300"/>
            <a:r>
              <a:rPr lang="en-AU" sz="2800" dirty="0" smtClean="0"/>
              <a:t>The following are the assumptions of the simple regression analysis:</a:t>
            </a:r>
          </a:p>
          <a:p>
            <a:pPr marL="939800" lvl="1" indent="-457200">
              <a:buFont typeface="Wingdings" pitchFamily="2" charset="2"/>
              <a:buAutoNum type="arabicPeriod"/>
            </a:pPr>
            <a:r>
              <a:rPr lang="en-AU" sz="2600" dirty="0" smtClean="0"/>
              <a:t>the model is linear</a:t>
            </a:r>
          </a:p>
          <a:p>
            <a:pPr marL="939800" lvl="1" indent="-457200">
              <a:buFont typeface="Wingdings" pitchFamily="2" charset="2"/>
              <a:buAutoNum type="arabicPeriod"/>
            </a:pPr>
            <a:r>
              <a:rPr lang="en-AU" sz="2600" dirty="0" smtClean="0"/>
              <a:t>the error terms have constant variances </a:t>
            </a:r>
            <a:br>
              <a:rPr lang="en-AU" sz="2600" dirty="0" smtClean="0"/>
            </a:br>
            <a:r>
              <a:rPr lang="en-AU" sz="2600" dirty="0" smtClean="0"/>
              <a:t>(homoscedasticity)</a:t>
            </a:r>
          </a:p>
          <a:p>
            <a:pPr marL="939800" lvl="1" indent="-457200">
              <a:buFont typeface="Wingdings" pitchFamily="2" charset="2"/>
              <a:buAutoNum type="arabicPeriod"/>
            </a:pPr>
            <a:r>
              <a:rPr lang="en-AU" sz="2600" dirty="0" smtClean="0"/>
              <a:t>the error terms are independent</a:t>
            </a:r>
          </a:p>
          <a:p>
            <a:pPr marL="939800" lvl="1" indent="-457200">
              <a:buFont typeface="Wingdings" pitchFamily="2" charset="2"/>
              <a:buAutoNum type="arabicPeriod"/>
            </a:pPr>
            <a:r>
              <a:rPr lang="en-AU" sz="2600" dirty="0" smtClean="0"/>
              <a:t>the error terms are normally distributed</a:t>
            </a:r>
          </a:p>
          <a:p>
            <a:pPr marL="495300" indent="-495300"/>
            <a:r>
              <a:rPr lang="en-AU" sz="2800" dirty="0" smtClean="0"/>
              <a:t>Residual plot – a graph in which the residuals for a particular regression model are plotted along with their associated value of </a:t>
            </a:r>
            <a:r>
              <a:rPr lang="en-AU" sz="2800" i="1" dirty="0" smtClean="0"/>
              <a:t>x</a:t>
            </a:r>
          </a:p>
        </p:txBody>
      </p:sp>
      <p:sp>
        <p:nvSpPr>
          <p:cNvPr id="4" name="Título 3"/>
          <p:cNvSpPr>
            <a:spLocks noGrp="1"/>
          </p:cNvSpPr>
          <p:nvPr>
            <p:ph type="title"/>
          </p:nvPr>
        </p:nvSpPr>
        <p:spPr>
          <a:xfrm>
            <a:off x="672949" y="492738"/>
            <a:ext cx="7883769" cy="997196"/>
          </a:xfrm>
        </p:spPr>
        <p:txBody>
          <a:bodyPr>
            <a:normAutofit fontScale="90000"/>
          </a:bodyPr>
          <a:lstStyle/>
          <a:p>
            <a:r>
              <a:rPr lang="en-US" dirty="0" smtClean="0"/>
              <a:t>Using Residuals to Test the </a:t>
            </a:r>
            <a:br>
              <a:rPr lang="en-US" dirty="0" smtClean="0"/>
            </a:br>
            <a:r>
              <a:rPr lang="en-US" dirty="0" smtClean="0"/>
              <a:t>Assumptions of the Regression Model</a:t>
            </a:r>
            <a:endParaRPr lang="en-GB" dirty="0"/>
          </a:p>
        </p:txBody>
      </p:sp>
    </p:spTree>
    <p:extLst>
      <p:ext uri="{BB962C8B-B14F-4D97-AF65-F5344CB8AC3E}">
        <p14:creationId xmlns:p14="http://schemas.microsoft.com/office/powerpoint/2010/main" val="132056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7314" name="Rectangle 3"/>
          <p:cNvSpPr>
            <a:spLocks noGrp="1"/>
          </p:cNvSpPr>
          <p:nvPr>
            <p:ph type="title"/>
          </p:nvPr>
        </p:nvSpPr>
        <p:spPr/>
        <p:txBody>
          <a:bodyPr/>
          <a:lstStyle/>
          <a:p>
            <a:r>
              <a:rPr lang="en-US" dirty="0" smtClean="0">
                <a:latin typeface="Trebuchet MS" pitchFamily="34" charset="0"/>
              </a:rPr>
              <a:t>Healthy Residual Plot</a:t>
            </a:r>
          </a:p>
        </p:txBody>
      </p:sp>
      <p:pic>
        <p:nvPicPr>
          <p:cNvPr id="398340" name="Picture 4" descr="fig-13"/>
          <p:cNvPicPr>
            <a:picLocks noChangeAspect="1" noChangeArrowheads="1"/>
          </p:cNvPicPr>
          <p:nvPr/>
        </p:nvPicPr>
        <p:blipFill>
          <a:blip r:embed="rId3" cstate="print"/>
          <a:srcRect r="4312"/>
          <a:stretch>
            <a:fillRect/>
          </a:stretch>
        </p:blipFill>
        <p:spPr bwMode="auto">
          <a:xfrm>
            <a:off x="209080" y="1524000"/>
            <a:ext cx="8477720" cy="4752299"/>
          </a:xfrm>
          <a:prstGeom prst="rect">
            <a:avLst/>
          </a:prstGeom>
          <a:noFill/>
          <a:ln w="9525">
            <a:noFill/>
            <a:miter lim="800000"/>
            <a:headEnd/>
            <a:tailEnd/>
          </a:ln>
        </p:spPr>
      </p:pic>
    </p:spTree>
    <p:extLst>
      <p:ext uri="{BB962C8B-B14F-4D97-AF65-F5344CB8AC3E}">
        <p14:creationId xmlns:p14="http://schemas.microsoft.com/office/powerpoint/2010/main" val="134913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idx="1"/>
          </p:nvPr>
        </p:nvSpPr>
        <p:spPr>
          <a:xfrm>
            <a:off x="153988" y="411422"/>
            <a:ext cx="8990012" cy="5527675"/>
          </a:xfrm>
        </p:spPr>
        <p:txBody>
          <a:bodyPr/>
          <a:lstStyle/>
          <a:p>
            <a:pPr eaLnBrk="1" hangingPunct="1"/>
            <a:r>
              <a:rPr lang="en-US" altLang="en-US" sz="2800" dirty="0">
                <a:latin typeface="Calibri" charset="0"/>
                <a:ea typeface="ＭＳ Ｐゴシック" charset="-128"/>
                <a:cs typeface="Calibri" charset="0"/>
              </a:rPr>
              <a:t>When we study the relationship between two variables we refer to the data as bivariate.</a:t>
            </a:r>
          </a:p>
          <a:p>
            <a:pPr eaLnBrk="1" hangingPunct="1"/>
            <a:r>
              <a:rPr lang="en-US" altLang="en-US" sz="2800" dirty="0">
                <a:latin typeface="Calibri" charset="0"/>
                <a:ea typeface="ＭＳ Ｐゴシック" charset="-128"/>
                <a:cs typeface="Calibri" charset="0"/>
              </a:rPr>
              <a:t>The relationship between variables can be inspected visually by generating a scatter </a:t>
            </a:r>
            <a:r>
              <a:rPr lang="en-US" altLang="en-US" sz="2800" dirty="0" smtClean="0">
                <a:latin typeface="Calibri" charset="0"/>
                <a:ea typeface="ＭＳ Ｐゴシック" charset="-128"/>
                <a:cs typeface="Calibri" charset="0"/>
              </a:rPr>
              <a:t>plot/diagram</a:t>
            </a:r>
          </a:p>
          <a:p>
            <a:pPr eaLnBrk="1" hangingPunct="1"/>
            <a:endParaRPr lang="en-US" altLang="en-US" sz="2000" dirty="0">
              <a:latin typeface="Calibri" charset="0"/>
              <a:ea typeface="ＭＳ Ｐゴシック" charset="-128"/>
              <a:cs typeface="Calibri" charset="0"/>
            </a:endParaRPr>
          </a:p>
        </p:txBody>
      </p:sp>
      <p:sp>
        <p:nvSpPr>
          <p:cNvPr id="16387" name="AutoShape 4"/>
          <p:cNvSpPr>
            <a:spLocks noChangeArrowheads="1"/>
          </p:cNvSpPr>
          <p:nvPr/>
        </p:nvSpPr>
        <p:spPr bwMode="auto">
          <a:xfrm>
            <a:off x="685800" y="609600"/>
            <a:ext cx="7924800" cy="9144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bg2"/>
              </a:buClr>
              <a:buSzPct val="70000"/>
              <a:buFont typeface="Wingdings" charset="2"/>
              <a:buChar char="o"/>
              <a:defRPr sz="3200">
                <a:solidFill>
                  <a:schemeClr val="tx1"/>
                </a:solidFill>
                <a:latin typeface="Calibri" charset="0"/>
                <a:ea typeface="ＭＳ Ｐゴシック" charset="-128"/>
                <a:cs typeface="Calibri" charset="0"/>
              </a:defRPr>
            </a:lvl1pPr>
            <a:lvl2pPr marL="742950" indent="-285750">
              <a:spcBef>
                <a:spcPct val="20000"/>
              </a:spcBef>
              <a:buClr>
                <a:schemeClr val="accent2"/>
              </a:buClr>
              <a:buSzPct val="75000"/>
              <a:buFont typeface="Wingdings" charset="2"/>
              <a:buChar char="n"/>
              <a:defRPr sz="2800">
                <a:solidFill>
                  <a:schemeClr val="tx1"/>
                </a:solidFill>
                <a:latin typeface="Calibri" charset="0"/>
                <a:ea typeface="Calibri" charset="0"/>
                <a:cs typeface="Calibri" charset="0"/>
              </a:defRPr>
            </a:lvl2pPr>
            <a:lvl3pPr marL="1143000" indent="-228600">
              <a:spcBef>
                <a:spcPct val="20000"/>
              </a:spcBef>
              <a:buClr>
                <a:schemeClr val="bg2"/>
              </a:buClr>
              <a:buSzPct val="65000"/>
              <a:buFont typeface="Wingdings" charset="2"/>
              <a:buChar char="o"/>
              <a:defRPr sz="2400">
                <a:solidFill>
                  <a:schemeClr val="tx1"/>
                </a:solidFill>
                <a:latin typeface="Calibri" charset="0"/>
                <a:ea typeface="Calibri" charset="0"/>
                <a:cs typeface="Calibri" charset="0"/>
              </a:defRPr>
            </a:lvl3pPr>
            <a:lvl4pPr marL="1600200" indent="-228600">
              <a:spcBef>
                <a:spcPct val="20000"/>
              </a:spcBef>
              <a:buClr>
                <a:schemeClr val="accent2"/>
              </a:buClr>
              <a:buSzPct val="75000"/>
              <a:buFont typeface="Wingdings" charset="2"/>
              <a:buChar char="n"/>
              <a:defRPr sz="2000">
                <a:solidFill>
                  <a:schemeClr val="tx1"/>
                </a:solidFill>
                <a:latin typeface="Calibri" charset="0"/>
                <a:ea typeface="Calibri" charset="0"/>
                <a:cs typeface="Calibri" charset="0"/>
              </a:defRPr>
            </a:lvl4pPr>
            <a:lvl5pPr marL="2057400" indent="-228600">
              <a:spcBef>
                <a:spcPct val="20000"/>
              </a:spcBef>
              <a:buClr>
                <a:schemeClr val="accent1"/>
              </a:buClr>
              <a:buSzPct val="50000"/>
              <a:buFont typeface="Wingdings" charset="2"/>
              <a:buChar char="o"/>
              <a:defRPr sz="2000">
                <a:solidFill>
                  <a:schemeClr val="tx1"/>
                </a:solidFill>
                <a:latin typeface="Calibri" charset="0"/>
                <a:ea typeface="Calibri" charset="0"/>
                <a:cs typeface="Calibri" charset="0"/>
              </a:defRPr>
            </a:lvl5pPr>
            <a:lvl6pPr marL="25146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6pPr>
            <a:lvl7pPr marL="29718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7pPr>
            <a:lvl8pPr marL="34290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8pPr>
            <a:lvl9pPr marL="3886200" indent="-228600" eaLnBrk="0" fontAlgn="base" hangingPunct="0">
              <a:spcBef>
                <a:spcPct val="20000"/>
              </a:spcBef>
              <a:spcAft>
                <a:spcPct val="0"/>
              </a:spcAft>
              <a:buClr>
                <a:schemeClr val="accent1"/>
              </a:buClr>
              <a:buSzPct val="50000"/>
              <a:buFont typeface="Wingdings" charset="2"/>
              <a:buChar char="o"/>
              <a:defRPr sz="2000">
                <a:solidFill>
                  <a:schemeClr val="tx1"/>
                </a:solidFill>
                <a:latin typeface="Calibri" charset="0"/>
                <a:ea typeface="Calibri" charset="0"/>
                <a:cs typeface="Calibri" charset="0"/>
              </a:defRPr>
            </a:lvl9pPr>
          </a:lstStyle>
          <a:p>
            <a:pPr eaLnBrk="1" hangingPunct="1">
              <a:lnSpc>
                <a:spcPct val="90000"/>
              </a:lnSpc>
              <a:spcBef>
                <a:spcPct val="0"/>
              </a:spcBef>
              <a:buClrTx/>
              <a:buSzTx/>
              <a:buFontTx/>
              <a:buNone/>
            </a:pPr>
            <a:endParaRPr lang="en-US" altLang="en-US" sz="3600" b="1">
              <a:solidFill>
                <a:schemeClr val="tx2"/>
              </a:solidFill>
              <a:latin typeface="Arial" charset="0"/>
            </a:endParaRPr>
          </a:p>
        </p:txBody>
      </p:sp>
      <p:pic>
        <p:nvPicPr>
          <p:cNvPr id="5" name="Picture 10" descr="04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564" y="3072984"/>
            <a:ext cx="6262804" cy="378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647161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69"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1170" name="Rectangle 3"/>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AU"/>
          </a:p>
        </p:txBody>
      </p:sp>
      <p:sp>
        <p:nvSpPr>
          <p:cNvPr id="391171" name="Rectangle 4"/>
          <p:cNvSpPr>
            <a:spLocks noGrp="1"/>
          </p:cNvSpPr>
          <p:nvPr>
            <p:ph type="title"/>
          </p:nvPr>
        </p:nvSpPr>
        <p:spPr/>
        <p:txBody>
          <a:bodyPr/>
          <a:lstStyle/>
          <a:p>
            <a:r>
              <a:rPr lang="en-US" dirty="0" smtClean="0">
                <a:latin typeface="Trebuchet MS" pitchFamily="34" charset="0"/>
              </a:rPr>
              <a:t>Nonlinear Residual Plot</a:t>
            </a:r>
          </a:p>
        </p:txBody>
      </p:sp>
      <p:pic>
        <p:nvPicPr>
          <p:cNvPr id="392197" name="Picture 5" descr="fig-13"/>
          <p:cNvPicPr>
            <a:picLocks noChangeAspect="1" noChangeArrowheads="1"/>
          </p:cNvPicPr>
          <p:nvPr/>
        </p:nvPicPr>
        <p:blipFill>
          <a:blip r:embed="rId3" cstate="print"/>
          <a:srcRect/>
          <a:stretch>
            <a:fillRect/>
          </a:stretch>
        </p:blipFill>
        <p:spPr bwMode="auto">
          <a:xfrm>
            <a:off x="334913" y="1613476"/>
            <a:ext cx="8474173" cy="4545448"/>
          </a:xfrm>
          <a:prstGeom prst="rect">
            <a:avLst/>
          </a:prstGeom>
          <a:noFill/>
          <a:ln w="9525">
            <a:noFill/>
            <a:miter lim="800000"/>
            <a:headEnd/>
            <a:tailEnd/>
          </a:ln>
        </p:spPr>
      </p:pic>
    </p:spTree>
    <p:extLst>
      <p:ext uri="{BB962C8B-B14F-4D97-AF65-F5344CB8AC3E}">
        <p14:creationId xmlns:p14="http://schemas.microsoft.com/office/powerpoint/2010/main" val="416730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3218" name="Rectangle 3"/>
          <p:cNvSpPr>
            <a:spLocks noGrp="1"/>
          </p:cNvSpPr>
          <p:nvPr>
            <p:ph type="title"/>
          </p:nvPr>
        </p:nvSpPr>
        <p:spPr>
          <a:xfrm>
            <a:off x="1356360" y="762000"/>
            <a:ext cx="6858000" cy="498598"/>
          </a:xfrm>
        </p:spPr>
        <p:txBody>
          <a:bodyPr>
            <a:normAutofit fontScale="90000"/>
          </a:bodyPr>
          <a:lstStyle/>
          <a:p>
            <a:r>
              <a:rPr lang="en-US" dirty="0" err="1" smtClean="0">
                <a:latin typeface="Trebuchet MS" pitchFamily="34" charset="0"/>
              </a:rPr>
              <a:t>Nonconstant</a:t>
            </a:r>
            <a:r>
              <a:rPr lang="en-US" dirty="0" smtClean="0">
                <a:latin typeface="Trebuchet MS" pitchFamily="34" charset="0"/>
              </a:rPr>
              <a:t> Error Variance</a:t>
            </a:r>
          </a:p>
        </p:txBody>
      </p:sp>
      <p:pic>
        <p:nvPicPr>
          <p:cNvPr id="394244" name="Picture 4" descr="fig-13"/>
          <p:cNvPicPr>
            <a:picLocks noChangeAspect="1" noChangeArrowheads="1"/>
          </p:cNvPicPr>
          <p:nvPr/>
        </p:nvPicPr>
        <p:blipFill>
          <a:blip r:embed="rId3" cstate="print"/>
          <a:srcRect/>
          <a:stretch>
            <a:fillRect/>
          </a:stretch>
        </p:blipFill>
        <p:spPr bwMode="auto">
          <a:xfrm>
            <a:off x="228600" y="2286000"/>
            <a:ext cx="8577280" cy="2438400"/>
          </a:xfrm>
          <a:prstGeom prst="rect">
            <a:avLst/>
          </a:prstGeom>
          <a:noFill/>
          <a:ln w="9525">
            <a:solidFill>
              <a:srgbClr val="FF0000"/>
            </a:solidFill>
            <a:miter lim="800000"/>
            <a:headEnd/>
            <a:tailEnd/>
          </a:ln>
        </p:spPr>
      </p:pic>
    </p:spTree>
    <p:extLst>
      <p:ext uri="{BB962C8B-B14F-4D97-AF65-F5344CB8AC3E}">
        <p14:creationId xmlns:p14="http://schemas.microsoft.com/office/powerpoint/2010/main" val="117446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5"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AU"/>
          </a:p>
        </p:txBody>
      </p:sp>
      <p:sp>
        <p:nvSpPr>
          <p:cNvPr id="395266" name="Rectangle 3"/>
          <p:cNvSpPr>
            <a:spLocks noGrp="1"/>
          </p:cNvSpPr>
          <p:nvPr>
            <p:ph type="title"/>
          </p:nvPr>
        </p:nvSpPr>
        <p:spPr>
          <a:xfrm>
            <a:off x="338114" y="914402"/>
            <a:ext cx="7543800" cy="997196"/>
          </a:xfrm>
        </p:spPr>
        <p:txBody>
          <a:bodyPr>
            <a:normAutofit fontScale="90000"/>
          </a:bodyPr>
          <a:lstStyle/>
          <a:p>
            <a:r>
              <a:rPr lang="en-US" dirty="0" smtClean="0"/>
              <a:t>Graphs of Non-independent </a:t>
            </a:r>
            <a:br>
              <a:rPr lang="en-US" dirty="0" smtClean="0"/>
            </a:br>
            <a:r>
              <a:rPr lang="en-US" dirty="0" smtClean="0"/>
              <a:t>Error Terms</a:t>
            </a:r>
          </a:p>
        </p:txBody>
      </p:sp>
      <p:pic>
        <p:nvPicPr>
          <p:cNvPr id="396292" name="Picture 4" descr="fig-13"/>
          <p:cNvPicPr>
            <a:picLocks noChangeAspect="1" noChangeArrowheads="1"/>
          </p:cNvPicPr>
          <p:nvPr/>
        </p:nvPicPr>
        <p:blipFill>
          <a:blip r:embed="rId3" cstate="print"/>
          <a:srcRect/>
          <a:stretch>
            <a:fillRect/>
          </a:stretch>
        </p:blipFill>
        <p:spPr bwMode="auto">
          <a:xfrm>
            <a:off x="338114" y="2362201"/>
            <a:ext cx="8577286" cy="2438400"/>
          </a:xfrm>
          <a:prstGeom prst="rect">
            <a:avLst/>
          </a:prstGeom>
          <a:noFill/>
          <a:ln w="9525">
            <a:solidFill>
              <a:srgbClr val="FF0000"/>
            </a:solidFill>
            <a:miter lim="800000"/>
            <a:headEnd/>
            <a:tailEnd/>
          </a:ln>
        </p:spPr>
      </p:pic>
    </p:spTree>
    <p:extLst>
      <p:ext uri="{BB962C8B-B14F-4D97-AF65-F5344CB8AC3E}">
        <p14:creationId xmlns:p14="http://schemas.microsoft.com/office/powerpoint/2010/main" val="481099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E" dirty="0" smtClean="0"/>
              <a:t>Outliers</a:t>
            </a:r>
            <a:endParaRPr lang="en-IE" dirty="0"/>
          </a:p>
        </p:txBody>
      </p:sp>
      <p:sp>
        <p:nvSpPr>
          <p:cNvPr id="49154" name="Content Placeholder 2"/>
          <p:cNvSpPr>
            <a:spLocks noGrp="1"/>
          </p:cNvSpPr>
          <p:nvPr>
            <p:ph idx="1"/>
          </p:nvPr>
        </p:nvSpPr>
        <p:spPr/>
        <p:txBody>
          <a:bodyPr>
            <a:normAutofit/>
          </a:bodyPr>
          <a:lstStyle/>
          <a:p>
            <a:pPr eaLnBrk="1" hangingPunct="1">
              <a:buFont typeface="Arial" charset="0"/>
              <a:buNone/>
            </a:pPr>
            <a:endParaRPr lang="en-IE" dirty="0" smtClean="0"/>
          </a:p>
          <a:p>
            <a:pPr eaLnBrk="1" hangingPunct="1"/>
            <a:r>
              <a:rPr lang="en-US" dirty="0" smtClean="0"/>
              <a:t>REGRESSION OUTLIERS</a:t>
            </a:r>
          </a:p>
          <a:p>
            <a:pPr eaLnBrk="1" hangingPunct="1">
              <a:buFont typeface="Arial" charset="0"/>
              <a:buNone/>
            </a:pPr>
            <a:r>
              <a:rPr lang="en-US" dirty="0" smtClean="0"/>
              <a:t>	Influence outliers: </a:t>
            </a:r>
          </a:p>
          <a:p>
            <a:pPr marL="742950" lvl="1" indent="-285750" eaLnBrk="1" hangingPunct="1"/>
            <a:r>
              <a:rPr lang="en-US" dirty="0" smtClean="0"/>
              <a:t>These are outliers that result from the y variable being very far from the average of all the other y variables observed.</a:t>
            </a:r>
          </a:p>
          <a:p>
            <a:pPr eaLnBrk="1" hangingPunct="1">
              <a:buFont typeface="Arial" charset="0"/>
              <a:buNone/>
            </a:pPr>
            <a:r>
              <a:rPr lang="en-US" dirty="0" smtClean="0"/>
              <a:t>	Leverage outliers</a:t>
            </a:r>
          </a:p>
          <a:p>
            <a:pPr marL="742950" lvl="1" indent="-285750" eaLnBrk="1" hangingPunct="1"/>
            <a:r>
              <a:rPr lang="en-US" dirty="0" smtClean="0"/>
              <a:t>These are outliers that result from the x variable being very far from the average of all the other x variables observed. Because this lone observation is to the far left or right of the others it exerts more influence on the tilt of the line than the other observations. This kind of outlier can be particularly problematic and is usually </a:t>
            </a:r>
            <a:r>
              <a:rPr lang="en-US" i="1" dirty="0" smtClean="0"/>
              <a:t>removed</a:t>
            </a:r>
            <a:r>
              <a:rPr lang="en-US" dirty="0" smtClean="0"/>
              <a:t> from regressed data sets.</a:t>
            </a:r>
          </a:p>
          <a:p>
            <a:pPr eaLnBrk="1" hangingPunct="1"/>
            <a:endParaRPr lang="en-IE" dirty="0" smtClean="0"/>
          </a:p>
        </p:txBody>
      </p:sp>
    </p:spTree>
    <p:extLst>
      <p:ext uri="{BB962C8B-B14F-4D97-AF65-F5344CB8AC3E}">
        <p14:creationId xmlns:p14="http://schemas.microsoft.com/office/powerpoint/2010/main" val="7643719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SPSS Linear Regression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19" y="1524000"/>
            <a:ext cx="4458674" cy="5144070"/>
          </a:xfrm>
        </p:spPr>
      </p:pic>
      <p:sp>
        <p:nvSpPr>
          <p:cNvPr id="5" name="TextBox 4"/>
          <p:cNvSpPr txBox="1"/>
          <p:nvPr/>
        </p:nvSpPr>
        <p:spPr>
          <a:xfrm>
            <a:off x="290456" y="1914861"/>
            <a:ext cx="3270325" cy="707886"/>
          </a:xfrm>
          <a:prstGeom prst="rect">
            <a:avLst/>
          </a:prstGeom>
          <a:noFill/>
        </p:spPr>
        <p:txBody>
          <a:bodyPr wrap="square" rtlCol="0">
            <a:spAutoFit/>
          </a:bodyPr>
          <a:lstStyle/>
          <a:p>
            <a:r>
              <a:rPr lang="en-US" sz="2000" dirty="0" smtClean="0"/>
              <a:t>Load </a:t>
            </a:r>
            <a:r>
              <a:rPr lang="en-US" sz="2000" dirty="0" err="1" smtClean="0">
                <a:solidFill>
                  <a:srgbClr val="0070C0"/>
                </a:solidFill>
              </a:rPr>
              <a:t>AlbumSales.sav</a:t>
            </a:r>
            <a:r>
              <a:rPr lang="en-US" sz="2000" dirty="0" smtClean="0"/>
              <a:t> file given on </a:t>
            </a:r>
            <a:r>
              <a:rPr lang="en-US" sz="2000" dirty="0"/>
              <a:t>M</a:t>
            </a:r>
            <a:r>
              <a:rPr lang="en-US" sz="2000" dirty="0" smtClean="0"/>
              <a:t>oodle</a:t>
            </a:r>
            <a:endParaRPr lang="en-US" sz="2000" dirty="0"/>
          </a:p>
        </p:txBody>
      </p:sp>
    </p:spTree>
    <p:extLst>
      <p:ext uri="{BB962C8B-B14F-4D97-AF65-F5344CB8AC3E}">
        <p14:creationId xmlns:p14="http://schemas.microsoft.com/office/powerpoint/2010/main" val="5872047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Linear Regression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071" y="1600200"/>
            <a:ext cx="5869858" cy="4876800"/>
          </a:xfrm>
        </p:spPr>
      </p:pic>
    </p:spTree>
    <p:extLst>
      <p:ext uri="{BB962C8B-B14F-4D97-AF65-F5344CB8AC3E}">
        <p14:creationId xmlns:p14="http://schemas.microsoft.com/office/powerpoint/2010/main" val="129956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Linear Regression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309" y="1675503"/>
            <a:ext cx="5795617" cy="4876800"/>
          </a:xfrm>
        </p:spPr>
      </p:pic>
    </p:spTree>
    <p:extLst>
      <p:ext uri="{BB962C8B-B14F-4D97-AF65-F5344CB8AC3E}">
        <p14:creationId xmlns:p14="http://schemas.microsoft.com/office/powerpoint/2010/main" val="48914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ctrTitle"/>
          </p:nvPr>
        </p:nvSpPr>
        <p:spPr/>
        <p:txBody>
          <a:bodyPr/>
          <a:lstStyle/>
          <a:p>
            <a:r>
              <a:rPr lang="en-US" altLang="en-US">
                <a:latin typeface="Calibri" charset="0"/>
                <a:ea typeface="ＭＳ Ｐゴシック" charset="-128"/>
                <a:cs typeface="Calibri" charset="0"/>
              </a:rPr>
              <a:t>Correlation &amp; Simple Regression</a:t>
            </a:r>
          </a:p>
        </p:txBody>
      </p:sp>
      <p:sp>
        <p:nvSpPr>
          <p:cNvPr id="79874" name="Subtitle 2"/>
          <p:cNvSpPr>
            <a:spLocks noGrp="1"/>
          </p:cNvSpPr>
          <p:nvPr>
            <p:ph type="subTitle" idx="1"/>
          </p:nvPr>
        </p:nvSpPr>
        <p:spPr/>
        <p:txBody>
          <a:bodyPr/>
          <a:lstStyle/>
          <a:p>
            <a:pPr>
              <a:buFont typeface="Wingdings" charset="2"/>
              <a:buNone/>
            </a:pPr>
            <a:r>
              <a:rPr lang="en-US" altLang="en-US">
                <a:ea typeface="ＭＳ Ｐゴシック" charset="-128"/>
                <a:cs typeface="Calibri" charset="0"/>
              </a:rPr>
              <a:t>Exploring relationships among variables</a:t>
            </a:r>
          </a:p>
        </p:txBody>
      </p:sp>
    </p:spTree>
    <p:extLst>
      <p:ext uri="{BB962C8B-B14F-4D97-AF65-F5344CB8AC3E}">
        <p14:creationId xmlns:p14="http://schemas.microsoft.com/office/powerpoint/2010/main" val="1496782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a:latin typeface="Calibri" charset="0"/>
                <a:ea typeface="ＭＳ Ｐゴシック" charset="-128"/>
                <a:cs typeface="Calibri" charset="0"/>
              </a:rPr>
              <a:t>Interpreting a scatterplot</a:t>
            </a:r>
          </a:p>
        </p:txBody>
      </p:sp>
      <p:sp>
        <p:nvSpPr>
          <p:cNvPr id="20482" name="Content Placeholder 2"/>
          <p:cNvSpPr>
            <a:spLocks noGrp="1"/>
          </p:cNvSpPr>
          <p:nvPr>
            <p:ph idx="1"/>
          </p:nvPr>
        </p:nvSpPr>
        <p:spPr>
          <a:xfrm>
            <a:off x="164892" y="1600200"/>
            <a:ext cx="3732551" cy="4764088"/>
          </a:xfrm>
        </p:spPr>
        <p:txBody>
          <a:bodyPr/>
          <a:lstStyle/>
          <a:p>
            <a:r>
              <a:rPr lang="en-US" altLang="en-US" dirty="0">
                <a:latin typeface="Calibri" charset="0"/>
                <a:ea typeface="ＭＳ Ｐゴシック" charset="-128"/>
                <a:cs typeface="Calibri" charset="0"/>
              </a:rPr>
              <a:t>A scatterplot will provide information on both the </a:t>
            </a:r>
            <a:r>
              <a:rPr lang="en-US" altLang="en-US" u="sng" dirty="0">
                <a:latin typeface="Calibri" charset="0"/>
                <a:ea typeface="ＭＳ Ｐゴシック" charset="-128"/>
                <a:cs typeface="Calibri" charset="0"/>
              </a:rPr>
              <a:t>direction</a:t>
            </a:r>
            <a:r>
              <a:rPr lang="en-US" altLang="en-US" dirty="0">
                <a:latin typeface="Calibri" charset="0"/>
                <a:ea typeface="ＭＳ Ｐゴシック" charset="-128"/>
                <a:cs typeface="Calibri" charset="0"/>
              </a:rPr>
              <a:t> of the relationship (positive or negative) and the </a:t>
            </a:r>
            <a:r>
              <a:rPr lang="en-US" altLang="en-US" u="sng" dirty="0">
                <a:latin typeface="Calibri" charset="0"/>
                <a:ea typeface="ＭＳ Ｐゴシック" charset="-128"/>
                <a:cs typeface="Calibri" charset="0"/>
              </a:rPr>
              <a:t>strength</a:t>
            </a:r>
            <a:r>
              <a:rPr lang="en-US" altLang="en-US" dirty="0">
                <a:latin typeface="Calibri" charset="0"/>
                <a:ea typeface="ＭＳ Ｐゴシック" charset="-128"/>
                <a:cs typeface="Calibri" charset="0"/>
              </a:rPr>
              <a:t> of the relationship</a:t>
            </a:r>
          </a:p>
          <a:p>
            <a:pPr lvl="1"/>
            <a:r>
              <a:rPr lang="en-US" altLang="en-US" dirty="0">
                <a:latin typeface="Calibri" charset="0"/>
                <a:cs typeface="Calibri" charset="0"/>
              </a:rPr>
              <a:t>Perfect correlation – a straight line</a:t>
            </a:r>
          </a:p>
          <a:p>
            <a:pPr lvl="1"/>
            <a:r>
              <a:rPr lang="en-US" altLang="en-US" dirty="0">
                <a:latin typeface="Calibri" charset="0"/>
                <a:cs typeface="Calibri" charset="0"/>
              </a:rPr>
              <a:t>No correlation (r = 0) – blob of points/no pattern</a:t>
            </a:r>
            <a:endParaRPr lang="en-US" altLang="en-US" baseline="30000" dirty="0">
              <a:latin typeface="Calibri" charset="0"/>
              <a:cs typeface="Calibri" charset="0"/>
            </a:endParaRPr>
          </a:p>
        </p:txBody>
      </p:sp>
      <p:pic>
        <p:nvPicPr>
          <p:cNvPr id="4" name="Picture 6" descr="Scatterplots with correlations of a) +1.00; b) –0.50; c) +0.85; and d) +0.15."/>
          <p:cNvPicPr>
            <a:picLocks noChangeAspect="1" noChangeArrowheads="1"/>
          </p:cNvPicPr>
          <p:nvPr/>
        </p:nvPicPr>
        <p:blipFill>
          <a:blip r:embed="rId3"/>
          <a:srcRect/>
          <a:stretch>
            <a:fillRect/>
          </a:stretch>
        </p:blipFill>
        <p:spPr bwMode="auto">
          <a:xfrm>
            <a:off x="4131743" y="1600200"/>
            <a:ext cx="4448175" cy="3810000"/>
          </a:xfrm>
          <a:prstGeom prst="rect">
            <a:avLst/>
          </a:prstGeom>
          <a:noFill/>
          <a:ln w="9525">
            <a:noFill/>
            <a:miter lim="800000"/>
            <a:headEnd/>
            <a:tailEnd/>
          </a:ln>
        </p:spPr>
      </p:pic>
      <p:sp>
        <p:nvSpPr>
          <p:cNvPr id="5" name="Text Box 7"/>
          <p:cNvSpPr txBox="1">
            <a:spLocks noChangeArrowheads="1"/>
          </p:cNvSpPr>
          <p:nvPr/>
        </p:nvSpPr>
        <p:spPr bwMode="auto">
          <a:xfrm>
            <a:off x="4131742" y="5722938"/>
            <a:ext cx="3800995" cy="641350"/>
          </a:xfrm>
          <a:prstGeom prst="rect">
            <a:avLst/>
          </a:prstGeom>
          <a:noFill/>
          <a:ln w="9525">
            <a:noFill/>
            <a:miter lim="800000"/>
            <a:headEnd/>
            <a:tailEnd/>
          </a:ln>
        </p:spPr>
        <p:txBody>
          <a:bodyPr wrap="square">
            <a:spAutoFit/>
          </a:bodyPr>
          <a:lstStyle/>
          <a:p>
            <a:pPr>
              <a:spcBef>
                <a:spcPct val="50000"/>
              </a:spcBef>
            </a:pPr>
            <a:r>
              <a:rPr lang="en-US" dirty="0">
                <a:latin typeface="Calibri" pitchFamily="34" charset="0"/>
              </a:rPr>
              <a:t>Scatterplots with correlations of a) +1.00; b) –0.50; c) +0.85; and d) +0.15. </a:t>
            </a:r>
          </a:p>
        </p:txBody>
      </p:sp>
    </p:spTree>
    <p:extLst>
      <p:ext uri="{BB962C8B-B14F-4D97-AF65-F5344CB8AC3E}">
        <p14:creationId xmlns:p14="http://schemas.microsoft.com/office/powerpoint/2010/main" val="2081462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533400"/>
            <a:ext cx="8229600" cy="1035050"/>
          </a:xfrm>
        </p:spPr>
        <p:txBody>
          <a:bodyPr/>
          <a:lstStyle/>
          <a:p>
            <a:r>
              <a:rPr lang="en-US" altLang="en-US">
                <a:latin typeface="Calibri" charset="0"/>
                <a:ea typeface="ＭＳ Ｐゴシック" charset="-128"/>
                <a:cs typeface="Calibri" charset="0"/>
              </a:rPr>
              <a:t>Factors to consider</a:t>
            </a:r>
          </a:p>
        </p:txBody>
      </p:sp>
      <p:sp>
        <p:nvSpPr>
          <p:cNvPr id="21506" name="Content Placeholder 2"/>
          <p:cNvSpPr>
            <a:spLocks noGrp="1"/>
          </p:cNvSpPr>
          <p:nvPr>
            <p:ph idx="1"/>
          </p:nvPr>
        </p:nvSpPr>
        <p:spPr>
          <a:xfrm>
            <a:off x="282575" y="1771650"/>
            <a:ext cx="8685213" cy="4359275"/>
          </a:xfrm>
        </p:spPr>
        <p:txBody>
          <a:bodyPr>
            <a:normAutofit/>
          </a:bodyPr>
          <a:lstStyle/>
          <a:p>
            <a:r>
              <a:rPr lang="en-US" altLang="en-US" sz="2800" dirty="0">
                <a:latin typeface="Calibri" charset="0"/>
                <a:ea typeface="ＭＳ Ｐゴシック" charset="-128"/>
                <a:cs typeface="Calibri" charset="0"/>
              </a:rPr>
              <a:t>The correlation coefficient (r) provides an indication of the </a:t>
            </a:r>
            <a:r>
              <a:rPr lang="en-US" altLang="en-US" sz="2800" dirty="0">
                <a:solidFill>
                  <a:srgbClr val="3366FF"/>
                </a:solidFill>
                <a:latin typeface="Calibri" charset="0"/>
                <a:ea typeface="ＭＳ Ｐゴシック" charset="-128"/>
                <a:cs typeface="Calibri" charset="0"/>
              </a:rPr>
              <a:t>linear</a:t>
            </a:r>
            <a:r>
              <a:rPr lang="en-US" altLang="en-US" sz="2800" dirty="0">
                <a:latin typeface="Calibri" charset="0"/>
                <a:ea typeface="ＭＳ Ｐゴシック" charset="-128"/>
                <a:cs typeface="Calibri" charset="0"/>
              </a:rPr>
              <a:t> (straight line) relationship between variables.</a:t>
            </a:r>
          </a:p>
          <a:p>
            <a:pPr lvl="1"/>
            <a:r>
              <a:rPr lang="en-US" altLang="en-US" sz="2400" dirty="0">
                <a:latin typeface="Calibri" charset="0"/>
                <a:cs typeface="Calibri" charset="0"/>
              </a:rPr>
              <a:t>Pearson’s r will underestimate the the strength of relationship when the variables are related in non-linear form</a:t>
            </a:r>
          </a:p>
          <a:p>
            <a:r>
              <a:rPr lang="en-US" altLang="en-US" sz="2800" dirty="0" smtClean="0">
                <a:latin typeface="Calibri" charset="0"/>
                <a:ea typeface="ＭＳ Ｐゴシック" charset="-128"/>
                <a:cs typeface="Calibri" charset="0"/>
              </a:rPr>
              <a:t>Be </a:t>
            </a:r>
            <a:r>
              <a:rPr lang="en-US" altLang="en-US" sz="2800" dirty="0">
                <a:latin typeface="Calibri" charset="0"/>
                <a:ea typeface="ＭＳ Ｐゴシック" charset="-128"/>
                <a:cs typeface="Calibri" charset="0"/>
              </a:rPr>
              <a:t>careful of a </a:t>
            </a:r>
            <a:r>
              <a:rPr lang="en-US" altLang="en-US" sz="2800" dirty="0">
                <a:solidFill>
                  <a:srgbClr val="3366FF"/>
                </a:solidFill>
                <a:latin typeface="Calibri" charset="0"/>
                <a:ea typeface="ＭＳ Ｐゴシック" charset="-128"/>
                <a:cs typeface="Calibri" charset="0"/>
              </a:rPr>
              <a:t>restricted range </a:t>
            </a:r>
            <a:r>
              <a:rPr lang="en-US" altLang="en-US" sz="2800" dirty="0">
                <a:latin typeface="Calibri" charset="0"/>
                <a:ea typeface="ＭＳ Ｐゴシック" charset="-128"/>
                <a:cs typeface="Calibri" charset="0"/>
              </a:rPr>
              <a:t>of scores – there should be as wide a range of scores on each of the two variables as possible.</a:t>
            </a:r>
          </a:p>
        </p:txBody>
      </p:sp>
    </p:spTree>
    <p:extLst>
      <p:ext uri="{BB962C8B-B14F-4D97-AF65-F5344CB8AC3E}">
        <p14:creationId xmlns:p14="http://schemas.microsoft.com/office/powerpoint/2010/main" val="400836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533400"/>
            <a:ext cx="8229600" cy="1035050"/>
          </a:xfrm>
        </p:spPr>
        <p:txBody>
          <a:bodyPr/>
          <a:lstStyle/>
          <a:p>
            <a:r>
              <a:rPr lang="en-US" altLang="en-US" dirty="0">
                <a:latin typeface="Calibri" charset="0"/>
                <a:ea typeface="ＭＳ Ｐゴシック" charset="-128"/>
                <a:cs typeface="Calibri" charset="0"/>
              </a:rPr>
              <a:t>Factors to consider</a:t>
            </a:r>
          </a:p>
        </p:txBody>
      </p:sp>
      <p:sp>
        <p:nvSpPr>
          <p:cNvPr id="21506" name="Content Placeholder 2"/>
          <p:cNvSpPr>
            <a:spLocks noGrp="1"/>
          </p:cNvSpPr>
          <p:nvPr>
            <p:ph idx="1"/>
          </p:nvPr>
        </p:nvSpPr>
        <p:spPr>
          <a:xfrm>
            <a:off x="282575" y="1771650"/>
            <a:ext cx="8685213" cy="4359275"/>
          </a:xfrm>
        </p:spPr>
        <p:txBody>
          <a:bodyPr>
            <a:normAutofit fontScale="92500"/>
          </a:bodyPr>
          <a:lstStyle/>
          <a:p>
            <a:pPr>
              <a:lnSpc>
                <a:spcPct val="110000"/>
              </a:lnSpc>
            </a:pPr>
            <a:r>
              <a:rPr lang="en-US" altLang="en-US" sz="2800" dirty="0" smtClean="0">
                <a:solidFill>
                  <a:srgbClr val="3366FF"/>
                </a:solidFill>
                <a:latin typeface="Calibri" charset="0"/>
                <a:ea typeface="ＭＳ Ｐゴシック" charset="-128"/>
                <a:cs typeface="Calibri" charset="0"/>
              </a:rPr>
              <a:t>Outliers</a:t>
            </a:r>
            <a:r>
              <a:rPr lang="en-US" altLang="en-US" sz="2800" dirty="0" smtClean="0">
                <a:latin typeface="Calibri" charset="0"/>
                <a:ea typeface="ＭＳ Ｐゴシック" charset="-128"/>
                <a:cs typeface="Calibri" charset="0"/>
              </a:rPr>
              <a:t> </a:t>
            </a:r>
            <a:r>
              <a:rPr lang="en-US" altLang="en-US" sz="2800" dirty="0">
                <a:latin typeface="Calibri" charset="0"/>
                <a:ea typeface="ＭＳ Ｐゴシック" charset="-128"/>
                <a:cs typeface="Calibri" charset="0"/>
              </a:rPr>
              <a:t>can have a dramatic effect on the correlation coefficient (especially with small samples) – check </a:t>
            </a:r>
            <a:r>
              <a:rPr lang="en-US" altLang="en-US" sz="2800" dirty="0" smtClean="0">
                <a:latin typeface="Calibri" charset="0"/>
                <a:ea typeface="ＭＳ Ｐゴシック" charset="-128"/>
                <a:cs typeface="Calibri" charset="0"/>
              </a:rPr>
              <a:t>scatterplot</a:t>
            </a:r>
          </a:p>
          <a:p>
            <a:pPr>
              <a:lnSpc>
                <a:spcPct val="110000"/>
              </a:lnSpc>
            </a:pPr>
            <a:r>
              <a:rPr lang="en-US" dirty="0" smtClean="0"/>
              <a:t>Statisticians </a:t>
            </a:r>
            <a:r>
              <a:rPr lang="en-US" dirty="0"/>
              <a:t>often check data for outliers and remove them manually. </a:t>
            </a:r>
          </a:p>
          <a:p>
            <a:pPr lvl="1">
              <a:lnSpc>
                <a:spcPct val="110000"/>
              </a:lnSpc>
            </a:pPr>
            <a:r>
              <a:rPr lang="en-US" dirty="0"/>
              <a:t>In the case of  linear regression, outliers can be identified visually, although it is never completely  clear whether an outlier is an error or just a surprising, but correct, value. </a:t>
            </a:r>
          </a:p>
          <a:p>
            <a:pPr>
              <a:lnSpc>
                <a:spcPct val="110000"/>
              </a:lnSpc>
            </a:pPr>
            <a:r>
              <a:rPr lang="en-US" dirty="0"/>
              <a:t>Outliers dramatically affect the usual least-squares regression because the squared distance  measure accentuates the influence of points far away from the regression line.</a:t>
            </a:r>
          </a:p>
          <a:p>
            <a:endParaRPr lang="en-US" altLang="en-US" sz="2800" dirty="0">
              <a:latin typeface="Calibri" charset="0"/>
              <a:ea typeface="ＭＳ Ｐゴシック" charset="-128"/>
              <a:cs typeface="Calibri" charset="0"/>
            </a:endParaRPr>
          </a:p>
        </p:txBody>
      </p:sp>
    </p:spTree>
    <p:extLst>
      <p:ext uri="{BB962C8B-B14F-4D97-AF65-F5344CB8AC3E}">
        <p14:creationId xmlns:p14="http://schemas.microsoft.com/office/powerpoint/2010/main" val="169689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a:latin typeface="Calibri" charset="0"/>
                <a:ea typeface="ＭＳ Ｐゴシック" charset="-128"/>
                <a:cs typeface="Calibri" charset="0"/>
              </a:rPr>
              <a:t>Statistical vs practical significance</a:t>
            </a:r>
          </a:p>
        </p:txBody>
      </p:sp>
      <p:sp>
        <p:nvSpPr>
          <p:cNvPr id="23554" name="Content Placeholder 2"/>
          <p:cNvSpPr>
            <a:spLocks noGrp="1"/>
          </p:cNvSpPr>
          <p:nvPr>
            <p:ph idx="1"/>
          </p:nvPr>
        </p:nvSpPr>
        <p:spPr/>
        <p:txBody>
          <a:bodyPr/>
          <a:lstStyle/>
          <a:p>
            <a:pPr marL="0" indent="0">
              <a:buNone/>
            </a:pPr>
            <a:r>
              <a:rPr lang="en-US" altLang="en-US" dirty="0">
                <a:latin typeface="Calibri" charset="0"/>
                <a:ea typeface="ＭＳ Ｐゴシック" charset="-128"/>
                <a:cs typeface="Calibri" charset="0"/>
              </a:rPr>
              <a:t>With large samples, even quite small correlation coefficients can reach statistical significance</a:t>
            </a:r>
          </a:p>
          <a:p>
            <a:pPr marL="274320" lvl="1" indent="0">
              <a:buNone/>
            </a:pPr>
            <a:r>
              <a:rPr lang="en-US" altLang="en-US" dirty="0">
                <a:latin typeface="Calibri" charset="0"/>
                <a:cs typeface="Calibri" charset="0"/>
              </a:rPr>
              <a:t>- but practical significance may be very limited</a:t>
            </a:r>
          </a:p>
        </p:txBody>
      </p:sp>
    </p:spTree>
    <p:extLst>
      <p:ext uri="{BB962C8B-B14F-4D97-AF65-F5344CB8AC3E}">
        <p14:creationId xmlns:p14="http://schemas.microsoft.com/office/powerpoint/2010/main" val="16822087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1512</TotalTime>
  <Words>2479</Words>
  <Application>Microsoft Macintosh PowerPoint</Application>
  <PresentationFormat>On-screen Show (4:3)</PresentationFormat>
  <Paragraphs>266</Paragraphs>
  <Slides>57</Slides>
  <Notes>27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Book Antiqua</vt:lpstr>
      <vt:lpstr>Calibri</vt:lpstr>
      <vt:lpstr>DroidSerif</vt:lpstr>
      <vt:lpstr>ＭＳ Ｐゴシック</vt:lpstr>
      <vt:lpstr>Times New Roman</vt:lpstr>
      <vt:lpstr>Trebuchet MS</vt:lpstr>
      <vt:lpstr>Wingdings</vt:lpstr>
      <vt:lpstr>Arial</vt:lpstr>
      <vt:lpstr>Clarity</vt:lpstr>
      <vt:lpstr>Equation</vt:lpstr>
      <vt:lpstr>Correlation &amp;  Simple linear Regression</vt:lpstr>
      <vt:lpstr>PowerPoint Presentation</vt:lpstr>
      <vt:lpstr>Uses of Correlation Techniques</vt:lpstr>
      <vt:lpstr>Correlation vs. Causality</vt:lpstr>
      <vt:lpstr>PowerPoint Presentation</vt:lpstr>
      <vt:lpstr>Interpreting a scatterplot</vt:lpstr>
      <vt:lpstr>Factors to consider</vt:lpstr>
      <vt:lpstr>Factors to consider</vt:lpstr>
      <vt:lpstr>Statistical vs practical significance</vt:lpstr>
      <vt:lpstr>Assumptions common to all Correlation Techniques</vt:lpstr>
      <vt:lpstr>Assumptions common to all Correlation Techniques</vt:lpstr>
      <vt:lpstr>Assumptions common to all Correlation Techniques</vt:lpstr>
      <vt:lpstr>Scatter Diagram Example</vt:lpstr>
      <vt:lpstr>The Coefficient of Correlation, r</vt:lpstr>
      <vt:lpstr>PowerPoint Presentation</vt:lpstr>
      <vt:lpstr>Correlation Coefficient – Example</vt:lpstr>
      <vt:lpstr>PowerPoint Presentation</vt:lpstr>
      <vt:lpstr>Correlation Coefficient – Example</vt:lpstr>
      <vt:lpstr>Using SPSS Two types of correlation analysis</vt:lpstr>
      <vt:lpstr>Exam Anxiety Example</vt:lpstr>
      <vt:lpstr>Exam Anxiety Example</vt:lpstr>
      <vt:lpstr>Exam Anxiety Example Split File by Gender</vt:lpstr>
      <vt:lpstr>Exam Anxiety Example 3x3 Correlation Matrix</vt:lpstr>
      <vt:lpstr>Partial Correlation</vt:lpstr>
      <vt:lpstr>Partial Correlation</vt:lpstr>
      <vt:lpstr>Example of Presenting Results – Correlation</vt:lpstr>
      <vt:lpstr>Example of Presenting Results  Partial Correlation</vt:lpstr>
      <vt:lpstr>PowerPoint Presentation</vt:lpstr>
      <vt:lpstr>Regression Analysis</vt:lpstr>
      <vt:lpstr>Dependent vs. Independent Variable</vt:lpstr>
      <vt:lpstr>Regression Analysis</vt:lpstr>
      <vt:lpstr>Regression Analysis – Least Squares Principle</vt:lpstr>
      <vt:lpstr>PowerPoint Presentation</vt:lpstr>
      <vt:lpstr>Computing the Slope of the Line  and the Y-intercept</vt:lpstr>
      <vt:lpstr>Regression Equation – Example</vt:lpstr>
      <vt:lpstr>Finding and Fitting the Regression Equation – Example</vt:lpstr>
      <vt:lpstr>The Standard Error of Estimate</vt:lpstr>
      <vt:lpstr>Standard Error of the Estimate – Example</vt:lpstr>
      <vt:lpstr>Computing the Estimates of Y</vt:lpstr>
      <vt:lpstr>Y-intercept</vt:lpstr>
      <vt:lpstr>Coefficient of Determination</vt:lpstr>
      <vt:lpstr>Coefficient of Determination (r2) – Copier Sales Example</vt:lpstr>
      <vt:lpstr>Plotting the Estimated and the Actual Y’s</vt:lpstr>
      <vt:lpstr>Simple Linear Regression Model</vt:lpstr>
      <vt:lpstr>Different samples…</vt:lpstr>
      <vt:lpstr>Model fit</vt:lpstr>
      <vt:lpstr>Residuals</vt:lpstr>
      <vt:lpstr>Using Residuals to Test the  Assumptions of the Regression Model</vt:lpstr>
      <vt:lpstr>Healthy Residual Plot</vt:lpstr>
      <vt:lpstr>Nonlinear Residual Plot</vt:lpstr>
      <vt:lpstr>Nonconstant Error Variance</vt:lpstr>
      <vt:lpstr>Graphs of Non-independent  Error Terms</vt:lpstr>
      <vt:lpstr>Outliers</vt:lpstr>
      <vt:lpstr>SPSS Linear Regression Example</vt:lpstr>
      <vt:lpstr>SPSS Linear Regression Example</vt:lpstr>
      <vt:lpstr>SPSS Linear Regression Example</vt:lpstr>
      <vt:lpstr>Correlation &amp; Simple Regression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dc:title>
  <dc:creator>Tony Delaney</dc:creator>
  <cp:lastModifiedBy>Tony Delaney</cp:lastModifiedBy>
  <cp:revision>80</cp:revision>
  <cp:lastPrinted>2015-03-13T09:19:44Z</cp:lastPrinted>
  <dcterms:created xsi:type="dcterms:W3CDTF">2015-03-11T19:52:06Z</dcterms:created>
  <dcterms:modified xsi:type="dcterms:W3CDTF">2017-11-02T12:09:50Z</dcterms:modified>
</cp:coreProperties>
</file>