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3" r:id="rId1"/>
  </p:sldMasterIdLst>
  <p:notesMasterIdLst>
    <p:notesMasterId r:id="rId53"/>
  </p:notesMasterIdLst>
  <p:handoutMasterIdLst>
    <p:handoutMasterId r:id="rId54"/>
  </p:handoutMasterIdLst>
  <p:sldIdLst>
    <p:sldId id="283" r:id="rId2"/>
    <p:sldId id="373" r:id="rId3"/>
    <p:sldId id="286" r:id="rId4"/>
    <p:sldId id="288" r:id="rId5"/>
    <p:sldId id="289" r:id="rId6"/>
    <p:sldId id="452" r:id="rId7"/>
    <p:sldId id="453" r:id="rId8"/>
    <p:sldId id="348" r:id="rId9"/>
    <p:sldId id="290" r:id="rId10"/>
    <p:sldId id="292" r:id="rId11"/>
    <p:sldId id="291" r:id="rId12"/>
    <p:sldId id="305" r:id="rId13"/>
    <p:sldId id="454" r:id="rId14"/>
    <p:sldId id="307" r:id="rId15"/>
    <p:sldId id="294" r:id="rId16"/>
    <p:sldId id="311" r:id="rId17"/>
    <p:sldId id="400" r:id="rId18"/>
    <p:sldId id="402" r:id="rId19"/>
    <p:sldId id="405" r:id="rId20"/>
    <p:sldId id="401" r:id="rId21"/>
    <p:sldId id="381" r:id="rId22"/>
    <p:sldId id="416" r:id="rId23"/>
    <p:sldId id="378" r:id="rId24"/>
    <p:sldId id="406" r:id="rId25"/>
    <p:sldId id="420" r:id="rId26"/>
    <p:sldId id="383" r:id="rId27"/>
    <p:sldId id="384" r:id="rId28"/>
    <p:sldId id="422" r:id="rId29"/>
    <p:sldId id="424" r:id="rId30"/>
    <p:sldId id="389" r:id="rId31"/>
    <p:sldId id="390" r:id="rId32"/>
    <p:sldId id="428" r:id="rId33"/>
    <p:sldId id="431" r:id="rId34"/>
    <p:sldId id="434" r:id="rId35"/>
    <p:sldId id="456" r:id="rId36"/>
    <p:sldId id="455" r:id="rId37"/>
    <p:sldId id="450" r:id="rId38"/>
    <p:sldId id="435" r:id="rId39"/>
    <p:sldId id="446" r:id="rId40"/>
    <p:sldId id="437" r:id="rId41"/>
    <p:sldId id="439" r:id="rId42"/>
    <p:sldId id="449" r:id="rId43"/>
    <p:sldId id="443" r:id="rId44"/>
    <p:sldId id="442" r:id="rId45"/>
    <p:sldId id="445" r:id="rId46"/>
    <p:sldId id="444" r:id="rId47"/>
    <p:sldId id="410" r:id="rId48"/>
    <p:sldId id="408" r:id="rId49"/>
    <p:sldId id="411" r:id="rId50"/>
    <p:sldId id="451" r:id="rId51"/>
    <p:sldId id="457"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8" autoAdjust="0"/>
    <p:restoredTop sz="90091" autoAdjust="0"/>
  </p:normalViewPr>
  <p:slideViewPr>
    <p:cSldViewPr snapToGrid="0" snapToObjects="1">
      <p:cViewPr varScale="1">
        <p:scale>
          <a:sx n="84" d="100"/>
          <a:sy n="84" d="100"/>
        </p:scale>
        <p:origin x="1792" y="176"/>
      </p:cViewPr>
      <p:guideLst>
        <p:guide orient="horz" pos="2160"/>
        <p:guide pos="2880"/>
      </p:guideLst>
    </p:cSldViewPr>
  </p:slideViewPr>
  <p:outlineViewPr>
    <p:cViewPr>
      <p:scale>
        <a:sx n="33" d="100"/>
        <a:sy n="33" d="100"/>
      </p:scale>
      <p:origin x="0" y="-4736"/>
    </p:cViewPr>
  </p:outlineViewPr>
  <p:notesTextViewPr>
    <p:cViewPr>
      <p:scale>
        <a:sx n="100" d="100"/>
        <a:sy n="100" d="100"/>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1D6093-B83F-0F44-A37E-D16743189E06}" type="datetimeFigureOut">
              <a:rPr lang="en-US" smtClean="0"/>
              <a:t>4/2/18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639F01-9541-DB4D-8767-CF5EF8F17568}" type="slidenum">
              <a:rPr lang="en-US" smtClean="0"/>
              <a:t>‹#›</a:t>
            </a:fld>
            <a:endParaRPr lang="en-US"/>
          </a:p>
        </p:txBody>
      </p:sp>
    </p:spTree>
    <p:extLst>
      <p:ext uri="{BB962C8B-B14F-4D97-AF65-F5344CB8AC3E}">
        <p14:creationId xmlns:p14="http://schemas.microsoft.com/office/powerpoint/2010/main" val="103133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BB4AB5-ECC7-5F46-83C9-A121789D4A72}" type="datetimeFigureOut">
              <a:rPr lang="en-US" smtClean="0"/>
              <a:t>4/2/18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IE"/>
              <a:t>Click to edit Master text styles</a:t>
            </a:r>
          </a:p>
          <a:p>
            <a:pPr lvl="1"/>
            <a:r>
              <a:rPr lang="en-IE"/>
              <a:t>Second level</a:t>
            </a:r>
          </a:p>
          <a:p>
            <a:pPr lvl="2"/>
            <a:r>
              <a:rPr lang="en-IE"/>
              <a:t>Third level</a:t>
            </a:r>
          </a:p>
          <a:p>
            <a:pPr lvl="3"/>
            <a:r>
              <a:rPr lang="en-IE"/>
              <a:t>Fourth level</a:t>
            </a:r>
          </a:p>
          <a:p>
            <a:pPr lvl="4"/>
            <a:r>
              <a:rPr lang="en-IE"/>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44A4CD-9D08-114D-BEF1-E9304DEC0084}" type="slidenum">
              <a:rPr lang="en-US" smtClean="0"/>
              <a:t>‹#›</a:t>
            </a:fld>
            <a:endParaRPr lang="en-US"/>
          </a:p>
        </p:txBody>
      </p:sp>
    </p:spTree>
    <p:extLst>
      <p:ext uri="{BB962C8B-B14F-4D97-AF65-F5344CB8AC3E}">
        <p14:creationId xmlns:p14="http://schemas.microsoft.com/office/powerpoint/2010/main" val="56841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fld id="{B4814BDC-1AB3-2247-A1C8-57D44289BA36}" type="slidenum">
              <a:rPr lang="en-US" altLang="en-US">
                <a:latin typeface="Times New Roman" charset="0"/>
              </a:rPr>
              <a:pPr/>
              <a:t>1</a:t>
            </a:fld>
            <a:endParaRPr lang="en-US" altLang="en-US">
              <a:latin typeface="Times New Roman" charset="0"/>
            </a:endParaRPr>
          </a:p>
        </p:txBody>
      </p:sp>
      <p:sp>
        <p:nvSpPr>
          <p:cNvPr id="14338" name="Rectangle 2"/>
          <p:cNvSpPr>
            <a:spLocks noGrp="1" noRot="1" noChangeAspect="1" noChangeArrowheads="1" noTextEdit="1"/>
          </p:cNvSpPr>
          <p:nvPr>
            <p:ph type="sldImg"/>
          </p:nvPr>
        </p:nvSpPr>
        <p:spPr>
          <a:ln/>
        </p:spPr>
      </p:sp>
      <p:sp>
        <p:nvSpPr>
          <p:cNvPr id="14339"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1454130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fld id="{AA6D713C-A544-B047-8407-87F495C17223}" type="slidenum">
              <a:rPr lang="en-US" altLang="en-US">
                <a:latin typeface="Times New Roman" charset="0"/>
              </a:rPr>
              <a:pPr/>
              <a:t>16</a:t>
            </a:fld>
            <a:endParaRPr lang="en-US" altLang="en-US">
              <a:latin typeface="Times New Roman" charset="0"/>
            </a:endParaRPr>
          </a:p>
        </p:txBody>
      </p:sp>
      <p:sp>
        <p:nvSpPr>
          <p:cNvPr id="14338" name="Rectangle 2"/>
          <p:cNvSpPr>
            <a:spLocks noGrp="1" noRot="1" noChangeAspect="1" noChangeArrowheads="1" noTextEdit="1"/>
          </p:cNvSpPr>
          <p:nvPr>
            <p:ph type="sldImg"/>
          </p:nvPr>
        </p:nvSpPr>
        <p:spPr>
          <a:ln/>
        </p:spPr>
      </p:sp>
      <p:sp>
        <p:nvSpPr>
          <p:cNvPr id="14339"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Calibri" charset="0"/>
              <a:ea typeface="ＭＳ Ｐゴシック" charset="-128"/>
            </a:endParaRPr>
          </a:p>
        </p:txBody>
      </p:sp>
    </p:spTree>
    <p:extLst>
      <p:ext uri="{BB962C8B-B14F-4D97-AF65-F5344CB8AC3E}">
        <p14:creationId xmlns:p14="http://schemas.microsoft.com/office/powerpoint/2010/main" val="11773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3C708-9895-461D-887B-1EB92B8E4AF2}" type="slidenum">
              <a:rPr lang="en-US"/>
              <a:pPr/>
              <a:t>18</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xfrm>
            <a:off x="914400" y="4343400"/>
            <a:ext cx="5029200" cy="4114800"/>
          </a:xfrm>
        </p:spPr>
        <p:txBody>
          <a:bodyPr/>
          <a:lstStyle/>
          <a:p>
            <a:endParaRPr lang="en-GB" dirty="0"/>
          </a:p>
        </p:txBody>
      </p:sp>
    </p:spTree>
    <p:extLst>
      <p:ext uri="{BB962C8B-B14F-4D97-AF65-F5344CB8AC3E}">
        <p14:creationId xmlns:p14="http://schemas.microsoft.com/office/powerpoint/2010/main" val="1182180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4B389-542D-4E9B-A49E-4883D6953B7B}" type="slidenum">
              <a:rPr lang="en-US"/>
              <a:pPr/>
              <a:t>22</a:t>
            </a:fld>
            <a:endParaRPr lang="en-US"/>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340964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711CF5-7960-4949-A631-6B35E78EDE7D}" type="slidenum">
              <a:rPr lang="en-US"/>
              <a:pPr/>
              <a:t>24</a:t>
            </a:fld>
            <a:endParaRPr lang="en-US"/>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a:xfrm>
            <a:off x="914400" y="4343400"/>
            <a:ext cx="5029200" cy="4114800"/>
          </a:xfrm>
        </p:spPr>
        <p:txBody>
          <a:bodyPr/>
          <a:lstStyle/>
          <a:p>
            <a:endParaRPr lang="en-GB" dirty="0"/>
          </a:p>
        </p:txBody>
      </p:sp>
    </p:spTree>
    <p:extLst>
      <p:ext uri="{BB962C8B-B14F-4D97-AF65-F5344CB8AC3E}">
        <p14:creationId xmlns:p14="http://schemas.microsoft.com/office/powerpoint/2010/main" val="1897876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4786212-B591-46A0-A49E-6C68A628022E}" type="slidenum">
              <a:rPr lang="en-US" smtClean="0">
                <a:latin typeface="Arial" pitchFamily="34" charset="0"/>
              </a:rPr>
              <a:pPr/>
              <a:t>25</a:t>
            </a:fld>
            <a:endParaRPr lang="en-US">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p:spPr>
        <p:txBody>
          <a:bodyPr/>
          <a:lstStyle/>
          <a:p>
            <a:pPr eaLnBrk="1" hangingPunct="1"/>
            <a:endParaRPr lang="en-GB">
              <a:latin typeface="Arial" pitchFamily="34" charset="0"/>
            </a:endParaRPr>
          </a:p>
        </p:txBody>
      </p:sp>
    </p:spTree>
    <p:extLst>
      <p:ext uri="{BB962C8B-B14F-4D97-AF65-F5344CB8AC3E}">
        <p14:creationId xmlns:p14="http://schemas.microsoft.com/office/powerpoint/2010/main" val="1902734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A9D8A8-7758-443D-9649-AD7BEEE99952}" type="slidenum">
              <a:rPr lang="en-US"/>
              <a:pPr/>
              <a:t>28</a:t>
            </a:fld>
            <a:endParaRPr lang="en-US"/>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735281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89"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anchor="ctr"/>
          <a:lstStyle/>
          <a:p>
            <a:endParaRPr lang="en-AU"/>
          </a:p>
        </p:txBody>
      </p:sp>
      <p:sp>
        <p:nvSpPr>
          <p:cNvPr id="396290"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50" tIns="0" rIns="19050" bIns="0" anchor="b"/>
          <a:lstStyle/>
          <a:p>
            <a:pPr algn="r" eaLnBrk="0" hangingPunct="0"/>
            <a:r>
              <a:rPr lang="en-US" sz="1000" i="1">
                <a:latin typeface="Times New Roman" pitchFamily="18" charset="0"/>
              </a:rPr>
              <a:t>20</a:t>
            </a:r>
          </a:p>
        </p:txBody>
      </p:sp>
      <p:sp>
        <p:nvSpPr>
          <p:cNvPr id="396291"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anchor="ctr"/>
          <a:lstStyle/>
          <a:p>
            <a:endParaRPr lang="en-AU"/>
          </a:p>
        </p:txBody>
      </p:sp>
      <p:sp>
        <p:nvSpPr>
          <p:cNvPr id="396292" name="Rectangle 5"/>
          <p:cNvSpPr>
            <a:spLocks noChangeArrowheads="1"/>
          </p:cNvSpPr>
          <p:nvPr/>
        </p:nvSpPr>
        <p:spPr bwMode="auto">
          <a:xfrm>
            <a:off x="0" y="0"/>
            <a:ext cx="2971800" cy="457200"/>
          </a:xfrm>
          <a:prstGeom prst="rect">
            <a:avLst/>
          </a:prstGeom>
          <a:noFill/>
          <a:ln w="12699">
            <a:noFill/>
            <a:miter lim="800000"/>
            <a:headEnd/>
            <a:tailEnd/>
          </a:ln>
        </p:spPr>
        <p:txBody>
          <a:bodyPr wrap="none" anchor="ctr"/>
          <a:lstStyle/>
          <a:p>
            <a:endParaRPr lang="en-AU"/>
          </a:p>
        </p:txBody>
      </p:sp>
      <p:sp>
        <p:nvSpPr>
          <p:cNvPr id="396293"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396294" name="Rectangle 7"/>
          <p:cNvSpPr>
            <a:spLocks noGrp="1" noChangeArrowheads="1"/>
          </p:cNvSpPr>
          <p:nvPr>
            <p:ph type="body" idx="1"/>
          </p:nvPr>
        </p:nvSpPr>
        <p:spPr>
          <a:xfrm>
            <a:off x="914400" y="4343400"/>
            <a:ext cx="5029200" cy="4114800"/>
          </a:xfrm>
          <a:noFill/>
          <a:ln/>
        </p:spPr>
        <p:txBody>
          <a:bodyPr lIns="90488" tIns="44450" rIns="90488" bIns="44450"/>
          <a:lstStyle/>
          <a:p>
            <a:endParaRPr lang="en-AU" dirty="0"/>
          </a:p>
        </p:txBody>
      </p:sp>
    </p:spTree>
    <p:extLst>
      <p:ext uri="{BB962C8B-B14F-4D97-AF65-F5344CB8AC3E}">
        <p14:creationId xmlns:p14="http://schemas.microsoft.com/office/powerpoint/2010/main" val="747731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3"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anchor="ctr"/>
          <a:lstStyle/>
          <a:p>
            <a:endParaRPr lang="en-AU"/>
          </a:p>
        </p:txBody>
      </p:sp>
      <p:sp>
        <p:nvSpPr>
          <p:cNvPr id="392194"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50" tIns="0" rIns="19050" bIns="0" anchor="b"/>
          <a:lstStyle/>
          <a:p>
            <a:pPr algn="r" eaLnBrk="0" hangingPunct="0"/>
            <a:r>
              <a:rPr lang="en-US" sz="1000" i="1">
                <a:latin typeface="Times New Roman" pitchFamily="18" charset="0"/>
              </a:rPr>
              <a:t>18</a:t>
            </a:r>
          </a:p>
        </p:txBody>
      </p:sp>
      <p:sp>
        <p:nvSpPr>
          <p:cNvPr id="392195"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anchor="ctr"/>
          <a:lstStyle/>
          <a:p>
            <a:endParaRPr lang="en-AU"/>
          </a:p>
        </p:txBody>
      </p:sp>
      <p:sp>
        <p:nvSpPr>
          <p:cNvPr id="392196" name="Rectangle 5"/>
          <p:cNvSpPr>
            <a:spLocks noChangeArrowheads="1"/>
          </p:cNvSpPr>
          <p:nvPr/>
        </p:nvSpPr>
        <p:spPr bwMode="auto">
          <a:xfrm>
            <a:off x="0" y="0"/>
            <a:ext cx="2971800" cy="457200"/>
          </a:xfrm>
          <a:prstGeom prst="rect">
            <a:avLst/>
          </a:prstGeom>
          <a:noFill/>
          <a:ln w="12699">
            <a:noFill/>
            <a:miter lim="800000"/>
            <a:headEnd/>
            <a:tailEnd/>
          </a:ln>
        </p:spPr>
        <p:txBody>
          <a:bodyPr wrap="none" anchor="ctr"/>
          <a:lstStyle/>
          <a:p>
            <a:endParaRPr lang="en-AU"/>
          </a:p>
        </p:txBody>
      </p:sp>
      <p:sp>
        <p:nvSpPr>
          <p:cNvPr id="392197"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392198" name="Rectangle 7"/>
          <p:cNvSpPr>
            <a:spLocks noGrp="1" noChangeArrowheads="1"/>
          </p:cNvSpPr>
          <p:nvPr>
            <p:ph type="body" idx="1"/>
          </p:nvPr>
        </p:nvSpPr>
        <p:spPr>
          <a:xfrm>
            <a:off x="914400" y="4343400"/>
            <a:ext cx="5029200" cy="4114800"/>
          </a:xfrm>
          <a:noFill/>
          <a:ln/>
        </p:spPr>
        <p:txBody>
          <a:bodyPr lIns="90488" tIns="44450" rIns="90488" bIns="44450"/>
          <a:lstStyle/>
          <a:p>
            <a:endParaRPr lang="en-AU"/>
          </a:p>
        </p:txBody>
      </p:sp>
    </p:spTree>
    <p:extLst>
      <p:ext uri="{BB962C8B-B14F-4D97-AF65-F5344CB8AC3E}">
        <p14:creationId xmlns:p14="http://schemas.microsoft.com/office/powerpoint/2010/main" val="1485113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1"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anchor="ctr"/>
          <a:lstStyle/>
          <a:p>
            <a:endParaRPr lang="en-AU"/>
          </a:p>
        </p:txBody>
      </p:sp>
      <p:sp>
        <p:nvSpPr>
          <p:cNvPr id="394242"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50" tIns="0" rIns="19050" bIns="0" anchor="b"/>
          <a:lstStyle/>
          <a:p>
            <a:pPr algn="r" eaLnBrk="0" hangingPunct="0"/>
            <a:r>
              <a:rPr lang="en-US" sz="1000" i="1">
                <a:latin typeface="Times New Roman" pitchFamily="18" charset="0"/>
              </a:rPr>
              <a:t>19</a:t>
            </a:r>
          </a:p>
        </p:txBody>
      </p:sp>
      <p:sp>
        <p:nvSpPr>
          <p:cNvPr id="394243"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anchor="ctr"/>
          <a:lstStyle/>
          <a:p>
            <a:endParaRPr lang="en-AU"/>
          </a:p>
        </p:txBody>
      </p:sp>
      <p:sp>
        <p:nvSpPr>
          <p:cNvPr id="394244" name="Rectangle 5"/>
          <p:cNvSpPr>
            <a:spLocks noChangeArrowheads="1"/>
          </p:cNvSpPr>
          <p:nvPr/>
        </p:nvSpPr>
        <p:spPr bwMode="auto">
          <a:xfrm>
            <a:off x="0" y="0"/>
            <a:ext cx="2971800" cy="457200"/>
          </a:xfrm>
          <a:prstGeom prst="rect">
            <a:avLst/>
          </a:prstGeom>
          <a:noFill/>
          <a:ln w="12699">
            <a:noFill/>
            <a:miter lim="800000"/>
            <a:headEnd/>
            <a:tailEnd/>
          </a:ln>
        </p:spPr>
        <p:txBody>
          <a:bodyPr wrap="none" anchor="ctr"/>
          <a:lstStyle/>
          <a:p>
            <a:endParaRPr lang="en-AU"/>
          </a:p>
        </p:txBody>
      </p:sp>
      <p:sp>
        <p:nvSpPr>
          <p:cNvPr id="394245"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394246" name="Rectangle 7"/>
          <p:cNvSpPr>
            <a:spLocks noGrp="1" noChangeArrowheads="1"/>
          </p:cNvSpPr>
          <p:nvPr>
            <p:ph type="body" idx="1"/>
          </p:nvPr>
        </p:nvSpPr>
        <p:spPr>
          <a:xfrm>
            <a:off x="914400" y="4343400"/>
            <a:ext cx="5029200" cy="4114800"/>
          </a:xfrm>
          <a:noFill/>
          <a:ln/>
        </p:spPr>
        <p:txBody>
          <a:bodyPr lIns="90488" tIns="44450" rIns="90488" bIns="44450"/>
          <a:lstStyle/>
          <a:p>
            <a:endParaRPr lang="en-AU"/>
          </a:p>
        </p:txBody>
      </p:sp>
    </p:spTree>
    <p:extLst>
      <p:ext uri="{BB962C8B-B14F-4D97-AF65-F5344CB8AC3E}">
        <p14:creationId xmlns:p14="http://schemas.microsoft.com/office/powerpoint/2010/main" val="1001752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44A4CD-9D08-114D-BEF1-E9304DEC0084}" type="slidenum">
              <a:rPr lang="en-US" smtClean="0"/>
              <a:t>44</a:t>
            </a:fld>
            <a:endParaRPr lang="en-US"/>
          </a:p>
        </p:txBody>
      </p:sp>
    </p:spTree>
    <p:extLst>
      <p:ext uri="{BB962C8B-B14F-4D97-AF65-F5344CB8AC3E}">
        <p14:creationId xmlns:p14="http://schemas.microsoft.com/office/powerpoint/2010/main" val="910795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fld id="{20352D33-4AE0-3444-808B-E680AFBE003A}" type="slidenum">
              <a:rPr lang="en-US" altLang="en-US">
                <a:latin typeface="Times New Roman" charset="0"/>
              </a:rPr>
              <a:pPr/>
              <a:t>4</a:t>
            </a:fld>
            <a:endParaRPr lang="en-US" altLang="en-US">
              <a:latin typeface="Times New Roman" charset="0"/>
            </a:endParaRPr>
          </a:p>
        </p:txBody>
      </p:sp>
      <p:sp>
        <p:nvSpPr>
          <p:cNvPr id="19458" name="Rectangle 2"/>
          <p:cNvSpPr>
            <a:spLocks noGrp="1" noRot="1" noChangeAspect="1" noChangeArrowheads="1" noTextEdit="1"/>
          </p:cNvSpPr>
          <p:nvPr>
            <p:ph type="sldImg"/>
          </p:nvPr>
        </p:nvSpPr>
        <p:spPr>
          <a:ln/>
        </p:spPr>
      </p:sp>
      <p:sp>
        <p:nvSpPr>
          <p:cNvPr id="19459"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221974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7"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anchor="ctr"/>
          <a:lstStyle/>
          <a:p>
            <a:endParaRPr lang="en-AU"/>
          </a:p>
        </p:txBody>
      </p:sp>
      <p:sp>
        <p:nvSpPr>
          <p:cNvPr id="398338"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50" tIns="0" rIns="19050" bIns="0" anchor="b"/>
          <a:lstStyle/>
          <a:p>
            <a:pPr algn="r" eaLnBrk="0" hangingPunct="0"/>
            <a:r>
              <a:rPr lang="en-US" sz="1000" i="1">
                <a:latin typeface="Times New Roman" pitchFamily="18" charset="0"/>
              </a:rPr>
              <a:t>21</a:t>
            </a:r>
          </a:p>
        </p:txBody>
      </p:sp>
      <p:sp>
        <p:nvSpPr>
          <p:cNvPr id="398339"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anchor="ctr"/>
          <a:lstStyle/>
          <a:p>
            <a:endParaRPr lang="en-AU"/>
          </a:p>
        </p:txBody>
      </p:sp>
      <p:sp>
        <p:nvSpPr>
          <p:cNvPr id="398340" name="Rectangle 5"/>
          <p:cNvSpPr>
            <a:spLocks noChangeArrowheads="1"/>
          </p:cNvSpPr>
          <p:nvPr/>
        </p:nvSpPr>
        <p:spPr bwMode="auto">
          <a:xfrm>
            <a:off x="0" y="0"/>
            <a:ext cx="2971800" cy="457200"/>
          </a:xfrm>
          <a:prstGeom prst="rect">
            <a:avLst/>
          </a:prstGeom>
          <a:noFill/>
          <a:ln w="12699">
            <a:noFill/>
            <a:miter lim="800000"/>
            <a:headEnd/>
            <a:tailEnd/>
          </a:ln>
        </p:spPr>
        <p:txBody>
          <a:bodyPr wrap="none" anchor="ctr"/>
          <a:lstStyle/>
          <a:p>
            <a:endParaRPr lang="en-AU"/>
          </a:p>
        </p:txBody>
      </p:sp>
      <p:sp>
        <p:nvSpPr>
          <p:cNvPr id="398341"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398342" name="Rectangle 7"/>
          <p:cNvSpPr>
            <a:spLocks noGrp="1" noChangeArrowheads="1"/>
          </p:cNvSpPr>
          <p:nvPr>
            <p:ph type="body" idx="1"/>
          </p:nvPr>
        </p:nvSpPr>
        <p:spPr>
          <a:xfrm>
            <a:off x="914400" y="4343400"/>
            <a:ext cx="5029200" cy="4114800"/>
          </a:xfrm>
          <a:noFill/>
          <a:ln/>
        </p:spPr>
        <p:txBody>
          <a:bodyPr lIns="90488" tIns="44450" rIns="90488" bIns="44450"/>
          <a:lstStyle/>
          <a:p>
            <a:endParaRPr lang="en-AU"/>
          </a:p>
        </p:txBody>
      </p:sp>
    </p:spTree>
    <p:extLst>
      <p:ext uri="{BB962C8B-B14F-4D97-AF65-F5344CB8AC3E}">
        <p14:creationId xmlns:p14="http://schemas.microsoft.com/office/powerpoint/2010/main" val="1691508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221DE-63D0-41F5-80E2-0CFCB9292A0C}" type="slidenum">
              <a:rPr lang="en-US"/>
              <a:pPr/>
              <a:t>47</a:t>
            </a:fld>
            <a:endParaRPr 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a:xfrm>
            <a:off x="914400" y="4343400"/>
            <a:ext cx="5029200" cy="4114800"/>
          </a:xfrm>
        </p:spPr>
        <p:txBody>
          <a:bodyPr/>
          <a:lstStyle/>
          <a:p>
            <a:endParaRPr lang="en-GB" dirty="0"/>
          </a:p>
        </p:txBody>
      </p:sp>
    </p:spTree>
    <p:extLst>
      <p:ext uri="{BB962C8B-B14F-4D97-AF65-F5344CB8AC3E}">
        <p14:creationId xmlns:p14="http://schemas.microsoft.com/office/powerpoint/2010/main" val="319595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2746A5-5013-4FEC-AC8F-FDBD31241FA4}" type="slidenum">
              <a:rPr lang="en-US"/>
              <a:pPr/>
              <a:t>48</a:t>
            </a:fld>
            <a:endParaRPr lang="en-US"/>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a:xfrm>
            <a:off x="914400" y="4343400"/>
            <a:ext cx="5029200" cy="4114800"/>
          </a:xfrm>
        </p:spPr>
        <p:txBody>
          <a:bodyPr/>
          <a:lstStyle/>
          <a:p>
            <a:endParaRPr lang="en-GB" dirty="0"/>
          </a:p>
        </p:txBody>
      </p:sp>
    </p:spTree>
    <p:extLst>
      <p:ext uri="{BB962C8B-B14F-4D97-AF65-F5344CB8AC3E}">
        <p14:creationId xmlns:p14="http://schemas.microsoft.com/office/powerpoint/2010/main" val="1087768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60933E-C66D-44B2-8FEB-A546D2810AAC}" type="slidenum">
              <a:rPr lang="en-US"/>
              <a:pPr/>
              <a:t>49</a:t>
            </a:fld>
            <a:endParaRPr lang="en-US"/>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a:xfrm>
            <a:off x="914400" y="4343400"/>
            <a:ext cx="5029200" cy="4114800"/>
          </a:xfrm>
        </p:spPr>
        <p:txBody>
          <a:bodyPr/>
          <a:lstStyle/>
          <a:p>
            <a:endParaRPr lang="en-GB" dirty="0"/>
          </a:p>
        </p:txBody>
      </p:sp>
    </p:spTree>
    <p:extLst>
      <p:ext uri="{BB962C8B-B14F-4D97-AF65-F5344CB8AC3E}">
        <p14:creationId xmlns:p14="http://schemas.microsoft.com/office/powerpoint/2010/main" val="1618461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fld id="{B4814BDC-1AB3-2247-A1C8-57D44289BA36}" type="slidenum">
              <a:rPr lang="en-US" altLang="en-US">
                <a:latin typeface="Times New Roman" charset="0"/>
              </a:rPr>
              <a:pPr/>
              <a:t>51</a:t>
            </a:fld>
            <a:endParaRPr lang="en-US" altLang="en-US">
              <a:latin typeface="Times New Roman" charset="0"/>
            </a:endParaRPr>
          </a:p>
        </p:txBody>
      </p:sp>
      <p:sp>
        <p:nvSpPr>
          <p:cNvPr id="14338" name="Rectangle 2"/>
          <p:cNvSpPr>
            <a:spLocks noGrp="1" noRot="1" noChangeAspect="1" noChangeArrowheads="1" noTextEdit="1"/>
          </p:cNvSpPr>
          <p:nvPr>
            <p:ph type="sldImg"/>
          </p:nvPr>
        </p:nvSpPr>
        <p:spPr>
          <a:ln/>
        </p:spPr>
      </p:sp>
      <p:sp>
        <p:nvSpPr>
          <p:cNvPr id="14339"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59103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fld id="{99138C7D-F5EF-E748-A679-927015F85BD1}" type="slidenum">
              <a:rPr lang="en-US" altLang="en-US">
                <a:latin typeface="Times New Roman" charset="0"/>
              </a:rPr>
              <a:pPr/>
              <a:t>5</a:t>
            </a:fld>
            <a:endParaRPr lang="en-US" altLang="en-US">
              <a:latin typeface="Times New Roman" charset="0"/>
            </a:endParaRPr>
          </a:p>
        </p:txBody>
      </p:sp>
      <p:sp>
        <p:nvSpPr>
          <p:cNvPr id="21506" name="Rectangle 2"/>
          <p:cNvSpPr>
            <a:spLocks noGrp="1" noRot="1" noChangeAspect="1" noChangeArrowheads="1" noTextEdit="1"/>
          </p:cNvSpPr>
          <p:nvPr>
            <p:ph type="sldImg"/>
          </p:nvPr>
        </p:nvSpPr>
        <p:spPr>
          <a:ln/>
        </p:spPr>
      </p:sp>
      <p:sp>
        <p:nvSpPr>
          <p:cNvPr id="21507"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1214730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fld id="{C4A07FDD-F986-6445-A975-49A7A08ECF1D}" type="slidenum">
              <a:rPr lang="en-US" altLang="en-US">
                <a:latin typeface="Times New Roman" charset="0"/>
              </a:rPr>
              <a:pPr/>
              <a:t>9</a:t>
            </a:fld>
            <a:endParaRPr lang="en-US" altLang="en-US">
              <a:latin typeface="Times New Roman" charset="0"/>
            </a:endParaRPr>
          </a:p>
        </p:txBody>
      </p:sp>
      <p:sp>
        <p:nvSpPr>
          <p:cNvPr id="23554" name="Rectangle 2"/>
          <p:cNvSpPr>
            <a:spLocks noGrp="1" noRot="1" noChangeAspect="1" noChangeArrowheads="1" noTextEdit="1"/>
          </p:cNvSpPr>
          <p:nvPr>
            <p:ph type="sldImg"/>
          </p:nvPr>
        </p:nvSpPr>
        <p:spPr>
          <a:ln/>
        </p:spPr>
      </p:sp>
      <p:sp>
        <p:nvSpPr>
          <p:cNvPr id="23555"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1861665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fld id="{082BADD2-FDEE-8741-BDD2-7D8BB394D228}" type="slidenum">
              <a:rPr lang="en-US" altLang="en-US">
                <a:latin typeface="Times New Roman" charset="0"/>
              </a:rPr>
              <a:pPr/>
              <a:t>10</a:t>
            </a:fld>
            <a:endParaRPr lang="en-US" altLang="en-US">
              <a:latin typeface="Times New Roman" charset="0"/>
            </a:endParaRPr>
          </a:p>
        </p:txBody>
      </p:sp>
      <p:sp>
        <p:nvSpPr>
          <p:cNvPr id="27650" name="Rectangle 2"/>
          <p:cNvSpPr>
            <a:spLocks noGrp="1" noRot="1" noChangeAspect="1" noChangeArrowheads="1" noTextEdit="1"/>
          </p:cNvSpPr>
          <p:nvPr>
            <p:ph type="sldImg"/>
          </p:nvPr>
        </p:nvSpPr>
        <p:spPr>
          <a:ln/>
        </p:spPr>
      </p:sp>
      <p:sp>
        <p:nvSpPr>
          <p:cNvPr id="27651"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780613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fld id="{B3DB3C70-B999-1741-AEAE-60B0603AC0FC}" type="slidenum">
              <a:rPr lang="en-US" altLang="en-US">
                <a:latin typeface="Times New Roman" charset="0"/>
              </a:rPr>
              <a:pPr/>
              <a:t>11</a:t>
            </a:fld>
            <a:endParaRPr lang="en-US" altLang="en-US">
              <a:latin typeface="Times New Roman" charset="0"/>
            </a:endParaRPr>
          </a:p>
        </p:txBody>
      </p:sp>
      <p:sp>
        <p:nvSpPr>
          <p:cNvPr id="25602" name="Rectangle 2"/>
          <p:cNvSpPr>
            <a:spLocks noGrp="1" noRot="1" noChangeAspect="1" noChangeArrowheads="1" noTextEdit="1"/>
          </p:cNvSpPr>
          <p:nvPr>
            <p:ph type="sldImg"/>
          </p:nvPr>
        </p:nvSpPr>
        <p:spPr>
          <a:ln/>
        </p:spPr>
      </p:sp>
      <p:sp>
        <p:nvSpPr>
          <p:cNvPr id="25603"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218156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fld id="{B5D757E7-2092-7644-B849-B3CB36DD52B6}" type="slidenum">
              <a:rPr lang="en-US" altLang="en-US">
                <a:latin typeface="Times New Roman" charset="0"/>
              </a:rPr>
              <a:pPr/>
              <a:t>12</a:t>
            </a:fld>
            <a:endParaRPr lang="en-US" altLang="en-US">
              <a:latin typeface="Times New Roman" charset="0"/>
            </a:endParaRPr>
          </a:p>
        </p:txBody>
      </p:sp>
      <p:sp>
        <p:nvSpPr>
          <p:cNvPr id="54274" name="Rectangle 2"/>
          <p:cNvSpPr>
            <a:spLocks noGrp="1" noRot="1" noChangeAspect="1" noChangeArrowheads="1" noTextEdit="1"/>
          </p:cNvSpPr>
          <p:nvPr>
            <p:ph type="sldImg"/>
          </p:nvPr>
        </p:nvSpPr>
        <p:spPr>
          <a:ln/>
        </p:spPr>
      </p:sp>
      <p:sp>
        <p:nvSpPr>
          <p:cNvPr id="54275"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1242299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fld id="{91BB2B4D-F278-A64B-84D4-614A9C19F2F6}" type="slidenum">
              <a:rPr lang="en-US" altLang="en-US">
                <a:latin typeface="Times New Roman" charset="0"/>
              </a:rPr>
              <a:pPr/>
              <a:t>14</a:t>
            </a:fld>
            <a:endParaRPr lang="en-US" altLang="en-US">
              <a:latin typeface="Times New Roman" charset="0"/>
            </a:endParaRPr>
          </a:p>
        </p:txBody>
      </p:sp>
      <p:sp>
        <p:nvSpPr>
          <p:cNvPr id="58370" name="Rectangle 2"/>
          <p:cNvSpPr>
            <a:spLocks noGrp="1" noRot="1" noChangeAspect="1" noChangeArrowheads="1" noTextEdit="1"/>
          </p:cNvSpPr>
          <p:nvPr>
            <p:ph type="sldImg"/>
          </p:nvPr>
        </p:nvSpPr>
        <p:spPr>
          <a:ln/>
        </p:spPr>
      </p:sp>
      <p:sp>
        <p:nvSpPr>
          <p:cNvPr id="58371"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416939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fld id="{4DDA3978-E461-B246-8E84-D7AE6541D9AB}" type="slidenum">
              <a:rPr lang="en-US" altLang="en-US">
                <a:latin typeface="Times New Roman" charset="0"/>
              </a:rPr>
              <a:pPr/>
              <a:t>15</a:t>
            </a:fld>
            <a:endParaRPr lang="en-US" altLang="en-US">
              <a:latin typeface="Times New Roman" charset="0"/>
            </a:endParaRPr>
          </a:p>
        </p:txBody>
      </p:sp>
      <p:sp>
        <p:nvSpPr>
          <p:cNvPr id="31746" name="Rectangle 2"/>
          <p:cNvSpPr>
            <a:spLocks noGrp="1" noRot="1" noChangeAspect="1" noChangeArrowheads="1" noTextEdit="1"/>
          </p:cNvSpPr>
          <p:nvPr>
            <p:ph type="sldImg"/>
          </p:nvPr>
        </p:nvSpPr>
        <p:spPr>
          <a:ln/>
        </p:spPr>
      </p:sp>
      <p:sp>
        <p:nvSpPr>
          <p:cNvPr id="31747"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1013570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ga-IE"/>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a:t>Click to edit Master subtitle style</a:t>
            </a:r>
            <a:endParaRPr lang="en-US" dirty="0"/>
          </a:p>
        </p:txBody>
      </p:sp>
      <p:sp>
        <p:nvSpPr>
          <p:cNvPr id="4" name="Date Placeholder 3"/>
          <p:cNvSpPr>
            <a:spLocks noGrp="1"/>
          </p:cNvSpPr>
          <p:nvPr>
            <p:ph type="dt" sz="half" idx="10"/>
          </p:nvPr>
        </p:nvSpPr>
        <p:spPr/>
        <p:txBody>
          <a:bodyPr/>
          <a:lstStyle/>
          <a:p>
            <a:fld id="{F64DD434-5D32-FC40-B1CB-AFB2AB7B5D0B}"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Date Placeholder 3"/>
          <p:cNvSpPr>
            <a:spLocks noGrp="1"/>
          </p:cNvSpPr>
          <p:nvPr>
            <p:ph type="dt" sz="half" idx="10"/>
          </p:nvPr>
        </p:nvSpPr>
        <p:spPr/>
        <p:txBody>
          <a:bodyPr/>
          <a:lstStyle/>
          <a:p>
            <a:fld id="{F64DD434-5D32-FC40-B1CB-AFB2AB7B5D0B}"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ga-IE"/>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4" name="Date Placeholder 3"/>
          <p:cNvSpPr>
            <a:spLocks noGrp="1"/>
          </p:cNvSpPr>
          <p:nvPr>
            <p:ph type="dt" sz="half" idx="10"/>
          </p:nvPr>
        </p:nvSpPr>
        <p:spPr/>
        <p:txBody>
          <a:bodyPr/>
          <a:lstStyle/>
          <a:p>
            <a:fld id="{F64DD434-5D32-FC40-B1CB-AFB2AB7B5D0B}"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8842" y="457200"/>
            <a:ext cx="7924800" cy="914400"/>
          </a:xfrm>
        </p:spPr>
        <p:txBody>
          <a:bodyPr/>
          <a:lstStyle>
            <a:lvl1pPr>
              <a:defRPr>
                <a:solidFill>
                  <a:schemeClr val="tx2"/>
                </a:solidFill>
              </a:defRPr>
            </a:lvl1pPr>
          </a:lstStyle>
          <a:p>
            <a:r>
              <a:rPr lang="en-US" dirty="0"/>
              <a:t>Click to edit Master title style</a:t>
            </a:r>
          </a:p>
        </p:txBody>
      </p:sp>
      <p:sp>
        <p:nvSpPr>
          <p:cNvPr id="3" name="Text Placeholder 2"/>
          <p:cNvSpPr>
            <a:spLocks noGrp="1"/>
          </p:cNvSpPr>
          <p:nvPr>
            <p:ph type="body" sz="half" idx="1"/>
          </p:nvPr>
        </p:nvSpPr>
        <p:spPr>
          <a:xfrm>
            <a:off x="838200" y="1905000"/>
            <a:ext cx="3770313" cy="4181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1905000"/>
            <a:ext cx="3770312" cy="4181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ftr" sz="quarter" idx="10"/>
          </p:nvPr>
        </p:nvSpPr>
        <p:spPr/>
        <p:txBody>
          <a:bodyPr/>
          <a:lstStyle>
            <a:lvl1pPr>
              <a:defRPr/>
            </a:lvl1pPr>
          </a:lstStyle>
          <a:p>
            <a:pPr>
              <a:defRPr/>
            </a:pPr>
            <a:endParaRPr lang="en-US"/>
          </a:p>
        </p:txBody>
      </p:sp>
      <p:sp>
        <p:nvSpPr>
          <p:cNvPr id="6" name="Rectangle 10"/>
          <p:cNvSpPr>
            <a:spLocks noGrp="1" noChangeArrowheads="1"/>
          </p:cNvSpPr>
          <p:nvPr>
            <p:ph type="sldNum" sz="quarter" idx="11"/>
          </p:nvPr>
        </p:nvSpPr>
        <p:spPr/>
        <p:txBody>
          <a:bodyPr/>
          <a:lstStyle>
            <a:lvl1pPr>
              <a:defRPr/>
            </a:lvl1pPr>
          </a:lstStyle>
          <a:p>
            <a:fld id="{7923CEC1-F57E-5A45-94E0-B2AEB5E77EA2}" type="slidenum">
              <a:rPr lang="en-US" altLang="en-US"/>
              <a:pPr/>
              <a:t>‹#›</a:t>
            </a:fld>
            <a:endParaRPr lang="en-US" altLang="en-US"/>
          </a:p>
        </p:txBody>
      </p:sp>
    </p:spTree>
    <p:extLst>
      <p:ext uri="{BB962C8B-B14F-4D97-AF65-F5344CB8AC3E}">
        <p14:creationId xmlns:p14="http://schemas.microsoft.com/office/powerpoint/2010/main" val="1593601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924800" cy="914400"/>
          </a:xfrm>
        </p:spPr>
        <p:txBody>
          <a:bodyPr/>
          <a:lstStyle>
            <a:lvl1pPr>
              <a:defRPr>
                <a:solidFill>
                  <a:schemeClr val="tx2"/>
                </a:solidFill>
              </a:defRPr>
            </a:lvl1pPr>
          </a:lstStyle>
          <a:p>
            <a:r>
              <a:rPr lang="en-US" dirty="0"/>
              <a:t>Click to edit Master title style</a:t>
            </a:r>
          </a:p>
        </p:txBody>
      </p:sp>
      <p:sp>
        <p:nvSpPr>
          <p:cNvPr id="3" name="Text Placeholder 2"/>
          <p:cNvSpPr>
            <a:spLocks noGrp="1"/>
          </p:cNvSpPr>
          <p:nvPr>
            <p:ph type="body" sz="half" idx="1"/>
          </p:nvPr>
        </p:nvSpPr>
        <p:spPr>
          <a:xfrm>
            <a:off x="838200" y="1905000"/>
            <a:ext cx="3770313" cy="4181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760913" y="1905000"/>
            <a:ext cx="3770312" cy="2014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0913" y="4071938"/>
            <a:ext cx="3770312" cy="2014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9"/>
          <p:cNvSpPr>
            <a:spLocks noGrp="1" noChangeArrowheads="1"/>
          </p:cNvSpPr>
          <p:nvPr>
            <p:ph type="ftr" sz="quarter" idx="10"/>
          </p:nvPr>
        </p:nvSpPr>
        <p:spPr/>
        <p:txBody>
          <a:bodyPr/>
          <a:lstStyle>
            <a:lvl1pPr>
              <a:defRPr/>
            </a:lvl1pPr>
          </a:lstStyle>
          <a:p>
            <a:pPr>
              <a:defRPr/>
            </a:pPr>
            <a:endParaRPr lang="en-US"/>
          </a:p>
        </p:txBody>
      </p:sp>
      <p:sp>
        <p:nvSpPr>
          <p:cNvPr id="7" name="Rectangle 10"/>
          <p:cNvSpPr>
            <a:spLocks noGrp="1" noChangeArrowheads="1"/>
          </p:cNvSpPr>
          <p:nvPr>
            <p:ph type="sldNum" sz="quarter" idx="11"/>
          </p:nvPr>
        </p:nvSpPr>
        <p:spPr/>
        <p:txBody>
          <a:bodyPr/>
          <a:lstStyle>
            <a:lvl1pPr>
              <a:defRPr/>
            </a:lvl1pPr>
          </a:lstStyle>
          <a:p>
            <a:fld id="{B66F1FFC-6315-4343-8305-FEF84C43A5D9}" type="slidenum">
              <a:rPr lang="en-US" altLang="en-US"/>
              <a:pPr/>
              <a:t>‹#›</a:t>
            </a:fld>
            <a:endParaRPr lang="en-US" altLang="en-US"/>
          </a:p>
        </p:txBody>
      </p:sp>
    </p:spTree>
    <p:extLst>
      <p:ext uri="{BB962C8B-B14F-4D97-AF65-F5344CB8AC3E}">
        <p14:creationId xmlns:p14="http://schemas.microsoft.com/office/powerpoint/2010/main" val="17503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Content Placeholder 2"/>
          <p:cNvSpPr>
            <a:spLocks noGrp="1"/>
          </p:cNvSpPr>
          <p:nvPr>
            <p:ph idx="1"/>
          </p:nvPr>
        </p:nvSpPr>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Date Placeholder 3"/>
          <p:cNvSpPr>
            <a:spLocks noGrp="1"/>
          </p:cNvSpPr>
          <p:nvPr>
            <p:ph type="dt" sz="half" idx="10"/>
          </p:nvPr>
        </p:nvSpPr>
        <p:spPr/>
        <p:txBody>
          <a:bodyPr/>
          <a:lstStyle/>
          <a:p>
            <a:fld id="{F64DD434-5D32-FC40-B1CB-AFB2AB7B5D0B}"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ga-IE"/>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ga-IE"/>
              <a:t>Click to edit Master text styles</a:t>
            </a:r>
          </a:p>
        </p:txBody>
      </p:sp>
      <p:sp>
        <p:nvSpPr>
          <p:cNvPr id="4" name="Date Placeholder 3"/>
          <p:cNvSpPr>
            <a:spLocks noGrp="1"/>
          </p:cNvSpPr>
          <p:nvPr>
            <p:ph type="dt" sz="half" idx="10"/>
          </p:nvPr>
        </p:nvSpPr>
        <p:spPr/>
        <p:txBody>
          <a:bodyPr/>
          <a:lstStyle/>
          <a:p>
            <a:fld id="{F64DD434-5D32-FC40-B1CB-AFB2AB7B5D0B}"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48712-A58A-9748-B175-CD6769ECB13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5" name="Date Placeholder 4"/>
          <p:cNvSpPr>
            <a:spLocks noGrp="1"/>
          </p:cNvSpPr>
          <p:nvPr>
            <p:ph type="dt" sz="half" idx="10"/>
          </p:nvPr>
        </p:nvSpPr>
        <p:spPr/>
        <p:txBody>
          <a:bodyPr/>
          <a:lstStyle/>
          <a:p>
            <a:fld id="{F64DD434-5D32-FC40-B1CB-AFB2AB7B5D0B}" type="datetimeFigureOut">
              <a:rPr lang="en-US" smtClean="0"/>
              <a:t>4/2/18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ga-IE"/>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7" name="Date Placeholder 6"/>
          <p:cNvSpPr>
            <a:spLocks noGrp="1"/>
          </p:cNvSpPr>
          <p:nvPr>
            <p:ph type="dt" sz="half" idx="10"/>
          </p:nvPr>
        </p:nvSpPr>
        <p:spPr/>
        <p:txBody>
          <a:bodyPr/>
          <a:lstStyle/>
          <a:p>
            <a:fld id="{F64DD434-5D32-FC40-B1CB-AFB2AB7B5D0B}" type="datetimeFigureOut">
              <a:rPr lang="en-US" smtClean="0"/>
              <a:t>4/2/18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48712-A58A-9748-B175-CD6769ECB13F}"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Date Placeholder 2"/>
          <p:cNvSpPr>
            <a:spLocks noGrp="1"/>
          </p:cNvSpPr>
          <p:nvPr>
            <p:ph type="dt" sz="half" idx="10"/>
          </p:nvPr>
        </p:nvSpPr>
        <p:spPr/>
        <p:txBody>
          <a:bodyPr/>
          <a:lstStyle/>
          <a:p>
            <a:fld id="{F64DD434-5D32-FC40-B1CB-AFB2AB7B5D0B}" type="datetimeFigureOut">
              <a:rPr lang="en-US" smtClean="0"/>
              <a:t>4/2/18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DD434-5D32-FC40-B1CB-AFB2AB7B5D0B}" type="datetimeFigureOut">
              <a:rPr lang="en-US" smtClean="0"/>
              <a:t>4/2/18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ga-IE"/>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F64DD434-5D32-FC40-B1CB-AFB2AB7B5D0B}" type="datetimeFigureOut">
              <a:rPr lang="en-US" smtClean="0"/>
              <a:t>4/2/18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ga-IE"/>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ga-IE"/>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F64DD434-5D32-FC40-B1CB-AFB2AB7B5D0B}" type="datetimeFigureOut">
              <a:rPr lang="en-US" smtClean="0"/>
              <a:t>4/2/18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ga-IE"/>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64DD434-5D32-FC40-B1CB-AFB2AB7B5D0B}" type="datetimeFigureOut">
              <a:rPr lang="en-US" smtClean="0"/>
              <a:t>4/2/18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5E48712-A58A-9748-B175-CD6769ECB13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18.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2"/>
          <p:cNvSpPr>
            <a:spLocks noGrp="1" noChangeArrowheads="1"/>
          </p:cNvSpPr>
          <p:nvPr>
            <p:ph type="title"/>
          </p:nvPr>
        </p:nvSpPr>
        <p:spPr/>
        <p:txBody>
          <a:bodyPr/>
          <a:lstStyle/>
          <a:p>
            <a:pPr eaLnBrk="1" hangingPunct="1"/>
            <a:r>
              <a:rPr lang="en-US" altLang="en-US" sz="4400">
                <a:latin typeface="Calibri" charset="0"/>
                <a:ea typeface="ＭＳ Ｐゴシック" charset="-128"/>
              </a:rPr>
              <a:t>Multiple Regression Analysis</a:t>
            </a:r>
          </a:p>
        </p:txBody>
      </p:sp>
      <p:sp>
        <p:nvSpPr>
          <p:cNvPr id="2" name="Text Placeholder 1">
            <a:extLst>
              <a:ext uri="{FF2B5EF4-FFF2-40B4-BE49-F238E27FC236}">
                <a16:creationId xmlns:a16="http://schemas.microsoft.com/office/drawing/2014/main" id="{B3D142A4-BD95-1845-B8B9-9FDB9ADB877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7347391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AutoShape 2"/>
          <p:cNvSpPr>
            <a:spLocks noGrp="1" noChangeArrowheads="1"/>
          </p:cNvSpPr>
          <p:nvPr>
            <p:ph type="title"/>
          </p:nvPr>
        </p:nvSpPr>
        <p:spPr>
          <a:xfrm>
            <a:off x="301625" y="565150"/>
            <a:ext cx="7924800" cy="914400"/>
          </a:xfrm>
        </p:spPr>
        <p:txBody>
          <a:bodyPr/>
          <a:lstStyle/>
          <a:p>
            <a:pPr eaLnBrk="1" hangingPunct="1"/>
            <a:r>
              <a:rPr lang="en-US" altLang="en-US" sz="2800" dirty="0">
                <a:latin typeface="Calibri" charset="0"/>
                <a:ea typeface="ＭＳ Ｐゴシック" charset="-128"/>
              </a:rPr>
              <a:t>Coefficient of Multiple Determination (</a:t>
            </a:r>
            <a:r>
              <a:rPr lang="en-US" altLang="en-US" sz="2800" i="1" dirty="0">
                <a:latin typeface="Calibri" charset="0"/>
                <a:ea typeface="ＭＳ Ｐゴシック" charset="-128"/>
              </a:rPr>
              <a:t>R</a:t>
            </a:r>
            <a:r>
              <a:rPr lang="en-US" altLang="en-US" sz="2800" baseline="30000" dirty="0">
                <a:latin typeface="Calibri" charset="0"/>
                <a:ea typeface="ＭＳ Ｐゴシック" charset="-128"/>
              </a:rPr>
              <a:t>2</a:t>
            </a:r>
            <a:r>
              <a:rPr lang="en-US" altLang="en-US" sz="2800" dirty="0">
                <a:latin typeface="Calibri" charset="0"/>
                <a:ea typeface="ＭＳ Ｐゴシック" charset="-128"/>
              </a:rPr>
              <a:t>)</a:t>
            </a:r>
          </a:p>
        </p:txBody>
      </p:sp>
      <p:sp>
        <p:nvSpPr>
          <p:cNvPr id="455686" name="Rectangle 6"/>
          <p:cNvSpPr>
            <a:spLocks noGrp="1" noChangeArrowheads="1"/>
          </p:cNvSpPr>
          <p:nvPr>
            <p:ph type="body" sz="half" idx="1"/>
          </p:nvPr>
        </p:nvSpPr>
        <p:spPr>
          <a:xfrm>
            <a:off x="344488" y="2203450"/>
            <a:ext cx="7453312" cy="4489450"/>
          </a:xfrm>
        </p:spPr>
        <p:txBody>
          <a:bodyPr>
            <a:normAutofit/>
          </a:bodyPr>
          <a:lstStyle/>
          <a:p>
            <a:pPr eaLnBrk="1" hangingPunct="1">
              <a:lnSpc>
                <a:spcPct val="80000"/>
              </a:lnSpc>
              <a:buFont typeface="Wingdings" charset="2"/>
              <a:buNone/>
            </a:pPr>
            <a:r>
              <a:rPr lang="en-US" altLang="en-US" sz="1800" dirty="0">
                <a:latin typeface="Calibri" charset="0"/>
                <a:ea typeface="ＭＳ Ｐゴシック" charset="-128"/>
              </a:rPr>
              <a:t>Coefficient of Multiple Determination:</a:t>
            </a:r>
          </a:p>
          <a:p>
            <a:pPr eaLnBrk="1" hangingPunct="1">
              <a:lnSpc>
                <a:spcPct val="80000"/>
              </a:lnSpc>
              <a:buFont typeface="Wingdings" charset="2"/>
              <a:buAutoNum type="arabicPeriod"/>
            </a:pPr>
            <a:r>
              <a:rPr lang="en-US" altLang="en-US" sz="1800" dirty="0">
                <a:latin typeface="Calibri" charset="0"/>
                <a:ea typeface="ＭＳ Ｐゴシック" charset="-128"/>
              </a:rPr>
              <a:t>Symbolized by </a:t>
            </a:r>
            <a:r>
              <a:rPr lang="en-US" altLang="en-US" sz="1800" i="1" dirty="0">
                <a:solidFill>
                  <a:srgbClr val="FF0000"/>
                </a:solidFill>
                <a:latin typeface="Calibri" charset="0"/>
                <a:ea typeface="ＭＳ Ｐゴシック" charset="-128"/>
              </a:rPr>
              <a:t>R</a:t>
            </a:r>
            <a:r>
              <a:rPr lang="en-US" altLang="en-US" sz="1800" baseline="30000" dirty="0">
                <a:solidFill>
                  <a:srgbClr val="FF0000"/>
                </a:solidFill>
                <a:latin typeface="Calibri" charset="0"/>
                <a:ea typeface="ＭＳ Ｐゴシック" charset="-128"/>
              </a:rPr>
              <a:t>2</a:t>
            </a:r>
            <a:r>
              <a:rPr lang="en-US" altLang="en-US" sz="1800" dirty="0">
                <a:latin typeface="Calibri" charset="0"/>
                <a:ea typeface="ＭＳ Ｐゴシック" charset="-128"/>
              </a:rPr>
              <a:t>. </a:t>
            </a:r>
          </a:p>
          <a:p>
            <a:pPr eaLnBrk="1" hangingPunct="1">
              <a:lnSpc>
                <a:spcPct val="80000"/>
              </a:lnSpc>
              <a:buFont typeface="Wingdings" charset="2"/>
              <a:buAutoNum type="arabicPeriod"/>
            </a:pPr>
            <a:r>
              <a:rPr lang="en-US" altLang="en-US" sz="1800" dirty="0">
                <a:latin typeface="Calibri" charset="0"/>
                <a:ea typeface="ＭＳ Ｐゴシック" charset="-128"/>
              </a:rPr>
              <a:t>Ranges from 0 to 1. </a:t>
            </a:r>
          </a:p>
          <a:p>
            <a:pPr eaLnBrk="1" hangingPunct="1">
              <a:lnSpc>
                <a:spcPct val="80000"/>
              </a:lnSpc>
              <a:buFont typeface="Wingdings" charset="2"/>
              <a:buAutoNum type="arabicPeriod"/>
            </a:pPr>
            <a:r>
              <a:rPr lang="en-US" altLang="en-US" sz="1800" dirty="0">
                <a:latin typeface="Calibri" charset="0"/>
                <a:ea typeface="ＭＳ Ｐゴシック" charset="-128"/>
              </a:rPr>
              <a:t>Cannot assume negative values. </a:t>
            </a:r>
          </a:p>
          <a:p>
            <a:pPr eaLnBrk="1" hangingPunct="1">
              <a:lnSpc>
                <a:spcPct val="80000"/>
              </a:lnSpc>
              <a:buFont typeface="Wingdings" charset="2"/>
              <a:buNone/>
            </a:pPr>
            <a:endParaRPr lang="en-US" altLang="en-US" sz="1800" b="1" dirty="0">
              <a:latin typeface="Calibri" charset="0"/>
              <a:ea typeface="ＭＳ Ｐゴシック" charset="-128"/>
            </a:endParaRPr>
          </a:p>
          <a:p>
            <a:pPr eaLnBrk="1" hangingPunct="1">
              <a:lnSpc>
                <a:spcPct val="80000"/>
              </a:lnSpc>
              <a:buFont typeface="Wingdings" charset="2"/>
              <a:buNone/>
            </a:pPr>
            <a:r>
              <a:rPr lang="en-US" altLang="en-US" sz="1800" dirty="0">
                <a:latin typeface="Calibri" charset="0"/>
                <a:ea typeface="ＭＳ Ｐゴシック" charset="-128"/>
              </a:rPr>
              <a:t>The </a:t>
            </a:r>
            <a:r>
              <a:rPr lang="en-US" altLang="en-US" sz="1800" dirty="0">
                <a:solidFill>
                  <a:srgbClr val="FF0000"/>
                </a:solidFill>
                <a:latin typeface="Calibri" charset="0"/>
                <a:ea typeface="ＭＳ Ｐゴシック" charset="-128"/>
              </a:rPr>
              <a:t>Adjusted </a:t>
            </a:r>
            <a:r>
              <a:rPr lang="en-US" altLang="en-US" sz="1800" i="1" dirty="0">
                <a:solidFill>
                  <a:srgbClr val="FF0000"/>
                </a:solidFill>
                <a:latin typeface="Calibri" charset="0"/>
                <a:ea typeface="ＭＳ Ｐゴシック" charset="-128"/>
              </a:rPr>
              <a:t>R</a:t>
            </a:r>
            <a:r>
              <a:rPr lang="en-US" altLang="en-US" sz="1800" baseline="30000" dirty="0">
                <a:solidFill>
                  <a:srgbClr val="FF0000"/>
                </a:solidFill>
                <a:latin typeface="Calibri" charset="0"/>
                <a:ea typeface="ＭＳ Ｐゴシック" charset="-128"/>
              </a:rPr>
              <a:t>2</a:t>
            </a:r>
            <a:r>
              <a:rPr lang="en-US" altLang="en-US" sz="1800" dirty="0">
                <a:latin typeface="Calibri" charset="0"/>
                <a:ea typeface="ＭＳ Ｐゴシック" charset="-128"/>
              </a:rPr>
              <a:t>:</a:t>
            </a:r>
            <a:endParaRPr lang="en-US" altLang="en-US" sz="1800" b="1" dirty="0">
              <a:latin typeface="Calibri" charset="0"/>
              <a:ea typeface="ＭＳ Ｐゴシック" charset="-128"/>
            </a:endParaRPr>
          </a:p>
          <a:p>
            <a:pPr eaLnBrk="1" hangingPunct="1">
              <a:lnSpc>
                <a:spcPct val="80000"/>
              </a:lnSpc>
              <a:buFont typeface="Wingdings" charset="2"/>
              <a:buAutoNum type="arabicPeriod"/>
            </a:pPr>
            <a:r>
              <a:rPr lang="en-US" altLang="en-US" sz="1800" dirty="0">
                <a:latin typeface="Calibri" charset="0"/>
                <a:ea typeface="ＭＳ Ｐゴシック" charset="-128"/>
              </a:rPr>
              <a:t>The number of independent variables in a multiple regression equation makes the coefficient of determination larger. </a:t>
            </a:r>
          </a:p>
          <a:p>
            <a:pPr eaLnBrk="1" hangingPunct="1">
              <a:lnSpc>
                <a:spcPct val="80000"/>
              </a:lnSpc>
              <a:buFont typeface="Wingdings" charset="2"/>
              <a:buAutoNum type="arabicPeriod"/>
            </a:pPr>
            <a:r>
              <a:rPr lang="en-US" altLang="en-US" sz="1800" i="1" dirty="0">
                <a:latin typeface="Calibri" charset="0"/>
                <a:ea typeface="ＭＳ Ｐゴシック" charset="-128"/>
              </a:rPr>
              <a:t>Adjusted R</a:t>
            </a:r>
            <a:r>
              <a:rPr lang="en-US" altLang="en-US" sz="1800" baseline="30000" dirty="0">
                <a:latin typeface="Calibri" charset="0"/>
                <a:ea typeface="ＭＳ Ｐゴシック" charset="-128"/>
              </a:rPr>
              <a:t>2 </a:t>
            </a:r>
            <a:r>
              <a:rPr lang="en-US" altLang="en-US" sz="1800" dirty="0">
                <a:latin typeface="Calibri" charset="0"/>
                <a:ea typeface="ＭＳ Ｐゴシック" charset="-128"/>
              </a:rPr>
              <a:t>is used instead to balance the effect that the number of independent variables has on the coefficient of multiple determination.</a:t>
            </a:r>
          </a:p>
        </p:txBody>
      </p:sp>
      <p:pic>
        <p:nvPicPr>
          <p:cNvPr id="26628" name="Picture 4"/>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344488" y="1472406"/>
            <a:ext cx="8576367" cy="584994"/>
          </a:xfrm>
        </p:spPr>
      </p:pic>
      <p:pic>
        <p:nvPicPr>
          <p:cNvPr id="4" name="Picture 3">
            <a:extLst>
              <a:ext uri="{FF2B5EF4-FFF2-40B4-BE49-F238E27FC236}">
                <a16:creationId xmlns:a16="http://schemas.microsoft.com/office/drawing/2014/main" id="{5523DEF7-4355-8D49-90CA-784DE57F73C3}"/>
              </a:ext>
            </a:extLst>
          </p:cNvPr>
          <p:cNvPicPr>
            <a:picLocks noChangeAspect="1"/>
          </p:cNvPicPr>
          <p:nvPr/>
        </p:nvPicPr>
        <p:blipFill>
          <a:blip r:embed="rId4"/>
          <a:stretch>
            <a:fillRect/>
          </a:stretch>
        </p:blipFill>
        <p:spPr>
          <a:xfrm>
            <a:off x="3366770" y="5007148"/>
            <a:ext cx="5045710" cy="1685752"/>
          </a:xfrm>
          <a:prstGeom prst="rect">
            <a:avLst/>
          </a:prstGeom>
        </p:spPr>
      </p:pic>
    </p:spTree>
    <p:extLst>
      <p:ext uri="{BB962C8B-B14F-4D97-AF65-F5344CB8AC3E}">
        <p14:creationId xmlns:p14="http://schemas.microsoft.com/office/powerpoint/2010/main" val="80591182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AutoShape 2"/>
          <p:cNvSpPr>
            <a:spLocks noGrp="1" noChangeArrowheads="1"/>
          </p:cNvSpPr>
          <p:nvPr>
            <p:ph type="title"/>
          </p:nvPr>
        </p:nvSpPr>
        <p:spPr>
          <a:xfrm>
            <a:off x="385763" y="533400"/>
            <a:ext cx="7924800" cy="914400"/>
          </a:xfrm>
        </p:spPr>
        <p:txBody>
          <a:bodyPr lIns="92075" tIns="46038" rIns="92075" bIns="46038" anchor="ctr"/>
          <a:lstStyle/>
          <a:p>
            <a:pPr eaLnBrk="1" hangingPunct="1"/>
            <a:r>
              <a:rPr lang="en-US" altLang="en-US" sz="3600">
                <a:latin typeface="Calibri" charset="0"/>
                <a:ea typeface="ＭＳ Ｐゴシック" charset="-128"/>
              </a:rPr>
              <a:t>Multiple Standard Error of Estimate</a:t>
            </a:r>
          </a:p>
        </p:txBody>
      </p:sp>
      <p:sp>
        <p:nvSpPr>
          <p:cNvPr id="397315" name="Rectangle 3"/>
          <p:cNvSpPr>
            <a:spLocks noGrp="1" noChangeArrowheads="1"/>
          </p:cNvSpPr>
          <p:nvPr>
            <p:ph type="body" sz="half" idx="1"/>
          </p:nvPr>
        </p:nvSpPr>
        <p:spPr>
          <a:xfrm>
            <a:off x="315913" y="1752600"/>
            <a:ext cx="8205787" cy="4635500"/>
          </a:xfrm>
        </p:spPr>
        <p:txBody>
          <a:bodyPr lIns="92075" tIns="46038" rIns="92075" bIns="46038">
            <a:normAutofit/>
          </a:bodyPr>
          <a:lstStyle/>
          <a:p>
            <a:pPr marL="0" indent="0">
              <a:buNone/>
              <a:defRPr/>
            </a:pPr>
            <a:r>
              <a:rPr lang="en-US" dirty="0"/>
              <a:t>The’ typical’ error when we use the equation to predict</a:t>
            </a:r>
            <a:r>
              <a:rPr lang="is-IS" dirty="0"/>
              <a:t>…</a:t>
            </a:r>
            <a:endParaRPr lang="en-US" dirty="0"/>
          </a:p>
          <a:p>
            <a:pPr marL="0" indent="0">
              <a:buNone/>
              <a:defRPr/>
            </a:pPr>
            <a:endParaRPr lang="en-US" sz="1050" dirty="0">
              <a:ea typeface="+mn-ea"/>
            </a:endParaRPr>
          </a:p>
          <a:p>
            <a:pPr marL="0" indent="0" eaLnBrk="1" hangingPunct="1">
              <a:buNone/>
              <a:defRPr/>
            </a:pPr>
            <a:r>
              <a:rPr lang="en-US" dirty="0"/>
              <a:t>It is measured in the same units as the dependent variable. </a:t>
            </a:r>
          </a:p>
          <a:p>
            <a:pPr marL="0" indent="0" eaLnBrk="1" hangingPunct="1">
              <a:buNone/>
              <a:defRPr/>
            </a:pPr>
            <a:endParaRPr lang="en-US" dirty="0"/>
          </a:p>
          <a:p>
            <a:pPr marL="0" indent="0" eaLnBrk="1" hangingPunct="1">
              <a:buNone/>
              <a:defRPr/>
            </a:pPr>
            <a:endParaRPr lang="en-US" dirty="0"/>
          </a:p>
          <a:p>
            <a:pPr marL="0" indent="0" eaLnBrk="1" hangingPunct="1">
              <a:buNone/>
              <a:defRPr/>
            </a:pPr>
            <a:endParaRPr lang="en-US" dirty="0"/>
          </a:p>
          <a:p>
            <a:pPr marL="0" indent="0" eaLnBrk="1" hangingPunct="1">
              <a:buNone/>
              <a:defRPr/>
            </a:pPr>
            <a:endParaRPr lang="en-US" dirty="0"/>
          </a:p>
          <a:p>
            <a:pPr marL="0" indent="0" eaLnBrk="1" hangingPunct="1">
              <a:buNone/>
              <a:defRPr/>
            </a:pPr>
            <a:endParaRPr lang="en-US" dirty="0"/>
          </a:p>
          <a:p>
            <a:pPr marL="0" indent="0" eaLnBrk="1" hangingPunct="1">
              <a:buNone/>
              <a:defRPr/>
            </a:pPr>
            <a:r>
              <a:rPr lang="en-US" dirty="0"/>
              <a:t>It is difficult to determine what is a large value and what is a small value of the standard error.</a:t>
            </a:r>
          </a:p>
          <a:p>
            <a:pPr marL="0" indent="0" eaLnBrk="1" hangingPunct="1">
              <a:buNone/>
              <a:defRPr/>
            </a:pPr>
            <a:endParaRPr lang="en-US" sz="1800" dirty="0"/>
          </a:p>
        </p:txBody>
      </p:sp>
      <p:sp>
        <p:nvSpPr>
          <p:cNvPr id="24580" name="Rectangle 4"/>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pPr>
              <a:spcBef>
                <a:spcPct val="50000"/>
              </a:spcBef>
            </a:pPr>
            <a:endParaRPr lang="en-US" altLang="en-US" sz="1400" b="1" i="1">
              <a:solidFill>
                <a:schemeClr val="bg1"/>
              </a:solidFill>
              <a:latin typeface="Book Antiqua" charset="0"/>
            </a:endParaRPr>
          </a:p>
        </p:txBody>
      </p:sp>
      <p:pic>
        <p:nvPicPr>
          <p:cNvPr id="4" name="Picture 3">
            <a:extLst>
              <a:ext uri="{FF2B5EF4-FFF2-40B4-BE49-F238E27FC236}">
                <a16:creationId xmlns:a16="http://schemas.microsoft.com/office/drawing/2014/main" id="{EBEDD2A8-659F-A742-A141-954CD9636763}"/>
              </a:ext>
            </a:extLst>
          </p:cNvPr>
          <p:cNvPicPr>
            <a:picLocks noChangeAspect="1"/>
          </p:cNvPicPr>
          <p:nvPr/>
        </p:nvPicPr>
        <p:blipFill>
          <a:blip r:embed="rId3"/>
          <a:stretch>
            <a:fillRect/>
          </a:stretch>
        </p:blipFill>
        <p:spPr>
          <a:xfrm>
            <a:off x="537680" y="2974340"/>
            <a:ext cx="4645190" cy="1551940"/>
          </a:xfrm>
          <a:prstGeom prst="rect">
            <a:avLst/>
          </a:prstGeom>
        </p:spPr>
      </p:pic>
    </p:spTree>
    <p:extLst>
      <p:ext uri="{BB962C8B-B14F-4D97-AF65-F5344CB8AC3E}">
        <p14:creationId xmlns:p14="http://schemas.microsoft.com/office/powerpoint/2010/main" val="192478799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a:spLocks noChangeArrowheads="1"/>
          </p:cNvSpPr>
          <p:nvPr/>
        </p:nvSpPr>
        <p:spPr bwMode="auto">
          <a:xfrm>
            <a:off x="104775" y="1905000"/>
            <a:ext cx="4305300" cy="1970088"/>
          </a:xfrm>
          <a:prstGeom prst="roundRect">
            <a:avLst>
              <a:gd name="adj" fmla="val 16667"/>
            </a:avLst>
          </a:prstGeom>
          <a:gradFill rotWithShape="1">
            <a:gsLst>
              <a:gs pos="0">
                <a:srgbClr val="DBDBB9"/>
              </a:gs>
              <a:gs pos="35001">
                <a:srgbClr val="E5E5CE"/>
              </a:gs>
              <a:gs pos="100000">
                <a:srgbClr val="F5F5EC"/>
              </a:gs>
            </a:gsLst>
            <a:lin ang="16200000" scaled="1"/>
          </a:gradFill>
          <a:ln w="9525">
            <a:solidFill>
              <a:srgbClr val="888859"/>
            </a:solidFill>
            <a:round/>
            <a:headEnd/>
            <a:tailEnd/>
          </a:ln>
          <a:effectLst>
            <a:outerShdw blurRad="40000" dist="20000" dir="5400000" rotWithShape="0">
              <a:srgbClr val="000000">
                <a:alpha val="37999"/>
              </a:srgbClr>
            </a:outerShdw>
          </a:effectLst>
        </p:spPr>
        <p:txBody>
          <a:bodyPr wrap="none" anchor="ctr"/>
          <a:lstStyle/>
          <a:p>
            <a:pPr algn="ctr" eaLnBrk="0" hangingPunct="0">
              <a:defRPr/>
            </a:pPr>
            <a:endParaRPr lang="en-US">
              <a:latin typeface="+mn-lt"/>
              <a:ea typeface="+mn-ea"/>
            </a:endParaRPr>
          </a:p>
        </p:txBody>
      </p:sp>
      <p:sp>
        <p:nvSpPr>
          <p:cNvPr id="53250" name="AutoShape 5"/>
          <p:cNvSpPr>
            <a:spLocks noGrp="1" noChangeArrowheads="1"/>
          </p:cNvSpPr>
          <p:nvPr>
            <p:ph type="title"/>
          </p:nvPr>
        </p:nvSpPr>
        <p:spPr>
          <a:xfrm>
            <a:off x="342900" y="762000"/>
            <a:ext cx="7924800" cy="914400"/>
          </a:xfrm>
        </p:spPr>
        <p:txBody>
          <a:bodyPr/>
          <a:lstStyle/>
          <a:p>
            <a:pPr eaLnBrk="1" hangingPunct="1"/>
            <a:r>
              <a:rPr lang="en-US" altLang="en-US" sz="3600" dirty="0">
                <a:latin typeface="Calibri" charset="0"/>
                <a:ea typeface="ＭＳ Ｐゴシック" charset="-128"/>
              </a:rPr>
              <a:t>Introducing a ‘Dummy Variable’</a:t>
            </a:r>
          </a:p>
        </p:txBody>
      </p:sp>
      <p:sp>
        <p:nvSpPr>
          <p:cNvPr id="53251" name="Rectangle 3"/>
          <p:cNvSpPr>
            <a:spLocks noGrp="1" noChangeArrowheads="1"/>
          </p:cNvSpPr>
          <p:nvPr>
            <p:ph type="body" sz="half" idx="1"/>
          </p:nvPr>
        </p:nvSpPr>
        <p:spPr>
          <a:xfrm>
            <a:off x="222250" y="1931988"/>
            <a:ext cx="4187825" cy="4146550"/>
          </a:xfrm>
        </p:spPr>
        <p:txBody>
          <a:bodyPr/>
          <a:lstStyle/>
          <a:p>
            <a:pPr eaLnBrk="1" hangingPunct="1">
              <a:lnSpc>
                <a:spcPct val="90000"/>
              </a:lnSpc>
            </a:pPr>
            <a:r>
              <a:rPr lang="en-US" altLang="en-US" sz="1800" dirty="0">
                <a:latin typeface="Calibri" charset="0"/>
                <a:ea typeface="ＭＳ Ｐゴシック" charset="-128"/>
              </a:rPr>
              <a:t>Nominal-scale variables—such as gender, ethic background—can be included in model. These are called </a:t>
            </a:r>
            <a:r>
              <a:rPr lang="en-US" altLang="en-US" sz="1800" b="1" dirty="0">
                <a:latin typeface="Calibri" charset="0"/>
                <a:ea typeface="ＭＳ Ｐゴシック" charset="-128"/>
              </a:rPr>
              <a:t>qualitative variables.</a:t>
            </a:r>
          </a:p>
          <a:p>
            <a:pPr eaLnBrk="1" hangingPunct="1">
              <a:lnSpc>
                <a:spcPct val="90000"/>
              </a:lnSpc>
            </a:pPr>
            <a:r>
              <a:rPr lang="en-US" altLang="en-US" sz="1800" dirty="0">
                <a:latin typeface="Calibri" charset="0"/>
                <a:ea typeface="ＭＳ Ｐゴシック" charset="-128"/>
              </a:rPr>
              <a:t>Use </a:t>
            </a:r>
            <a:r>
              <a:rPr lang="en-US" altLang="en-US" sz="1800" b="1" dirty="0">
                <a:latin typeface="Calibri" charset="0"/>
                <a:ea typeface="ＭＳ Ｐゴシック" charset="-128"/>
              </a:rPr>
              <a:t>dummy variables </a:t>
            </a:r>
            <a:r>
              <a:rPr lang="en-US" altLang="en-US" sz="1800" dirty="0">
                <a:latin typeface="Calibri" charset="0"/>
                <a:ea typeface="ＭＳ Ｐゴシック" charset="-128"/>
              </a:rPr>
              <a:t>in which one of the two possible conditions is coded 0 and the other 1.</a:t>
            </a:r>
          </a:p>
          <a:p>
            <a:pPr eaLnBrk="1" hangingPunct="1">
              <a:lnSpc>
                <a:spcPct val="90000"/>
              </a:lnSpc>
            </a:pPr>
            <a:endParaRPr lang="en-US" altLang="en-US" sz="1000" dirty="0">
              <a:latin typeface="Calibri" charset="0"/>
              <a:ea typeface="ＭＳ Ｐゴシック" charset="-128"/>
            </a:endParaRPr>
          </a:p>
          <a:p>
            <a:pPr eaLnBrk="1" hangingPunct="1">
              <a:buFont typeface="Wingdings" charset="2"/>
              <a:buNone/>
            </a:pPr>
            <a:r>
              <a:rPr lang="en-US" altLang="en-US" sz="1800" dirty="0">
                <a:latin typeface="Calibri" charset="0"/>
                <a:ea typeface="ＭＳ Ｐゴシック" charset="-128"/>
              </a:rPr>
              <a:t>EXAMPLE</a:t>
            </a:r>
          </a:p>
          <a:p>
            <a:pPr indent="0" eaLnBrk="1" hangingPunct="1">
              <a:spcBef>
                <a:spcPts val="0"/>
              </a:spcBef>
              <a:buFont typeface="Wingdings" charset="2"/>
              <a:buNone/>
            </a:pPr>
            <a:r>
              <a:rPr lang="en-US" altLang="en-US" sz="1800" dirty="0">
                <a:latin typeface="Calibri" charset="0"/>
                <a:ea typeface="ＭＳ Ｐゴシック" charset="-128"/>
              </a:rPr>
              <a:t>Suppose in the Estate Agency example that the independent variable </a:t>
            </a:r>
            <a:r>
              <a:rPr lang="ja-JP" altLang="en-US" sz="1800" dirty="0">
                <a:latin typeface="Calibri" charset="0"/>
                <a:ea typeface="ＭＳ Ｐゴシック" charset="-128"/>
              </a:rPr>
              <a:t>“</a:t>
            </a:r>
            <a:r>
              <a:rPr lang="en-US" altLang="ja-JP" sz="1800" dirty="0">
                <a:latin typeface="Calibri" charset="0"/>
                <a:ea typeface="ＭＳ Ｐゴシック" charset="-128"/>
              </a:rPr>
              <a:t>garage</a:t>
            </a:r>
            <a:r>
              <a:rPr lang="ja-JP" altLang="en-US" sz="1800" dirty="0">
                <a:latin typeface="Calibri" charset="0"/>
                <a:ea typeface="ＭＳ Ｐゴシック" charset="-128"/>
              </a:rPr>
              <a:t>”</a:t>
            </a:r>
            <a:r>
              <a:rPr lang="en-US" altLang="ja-JP" sz="1800" dirty="0">
                <a:latin typeface="Calibri" charset="0"/>
                <a:ea typeface="ＭＳ Ｐゴシック" charset="-128"/>
              </a:rPr>
              <a:t> is added. For those homes without an attached garage, 0 is used; for homes with an attached garage, a 1 is used. </a:t>
            </a:r>
            <a:endParaRPr lang="en-US" altLang="en-US" sz="1800" dirty="0">
              <a:latin typeface="Calibri" charset="0"/>
              <a:ea typeface="ＭＳ Ｐゴシック" charset="-128"/>
            </a:endParaRPr>
          </a:p>
        </p:txBody>
      </p:sp>
      <p:pic>
        <p:nvPicPr>
          <p:cNvPr id="5325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49813" y="1905000"/>
            <a:ext cx="3592512" cy="4181475"/>
          </a:xfrm>
        </p:spPr>
      </p:pic>
      <p:sp>
        <p:nvSpPr>
          <p:cNvPr id="536583" name="Oval 7"/>
          <p:cNvSpPr>
            <a:spLocks noChangeArrowheads="1"/>
          </p:cNvSpPr>
          <p:nvPr/>
        </p:nvSpPr>
        <p:spPr bwMode="auto">
          <a:xfrm>
            <a:off x="7581900" y="1695450"/>
            <a:ext cx="1028700" cy="4648200"/>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pPr algn="ctr"/>
            <a:endParaRPr lang="en-US" altLang="en-US"/>
          </a:p>
        </p:txBody>
      </p:sp>
    </p:spTree>
    <p:extLst>
      <p:ext uri="{BB962C8B-B14F-4D97-AF65-F5344CB8AC3E}">
        <p14:creationId xmlns:p14="http://schemas.microsoft.com/office/powerpoint/2010/main" val="146409888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CD4F-D226-1C44-A070-BDA393F7F4B0}"/>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26E6675C-4DDF-F040-8084-F1F879AE7CAD}"/>
              </a:ext>
            </a:extLst>
          </p:cNvPr>
          <p:cNvPicPr>
            <a:picLocks noGrp="1" noChangeAspect="1"/>
          </p:cNvPicPr>
          <p:nvPr>
            <p:ph sz="half" idx="2"/>
          </p:nvPr>
        </p:nvPicPr>
        <p:blipFill>
          <a:blip r:embed="rId2"/>
          <a:stretch>
            <a:fillRect/>
          </a:stretch>
        </p:blipFill>
        <p:spPr>
          <a:xfrm>
            <a:off x="304800" y="2124975"/>
            <a:ext cx="8226425" cy="2426909"/>
          </a:xfrm>
        </p:spPr>
      </p:pic>
    </p:spTree>
    <p:extLst>
      <p:ext uri="{BB962C8B-B14F-4D97-AF65-F5344CB8AC3E}">
        <p14:creationId xmlns:p14="http://schemas.microsoft.com/office/powerpoint/2010/main" val="761696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AutoShape 8"/>
          <p:cNvSpPr>
            <a:spLocks noGrp="1" noChangeArrowheads="1"/>
          </p:cNvSpPr>
          <p:nvPr>
            <p:ph type="title"/>
          </p:nvPr>
        </p:nvSpPr>
        <p:spPr/>
        <p:txBody>
          <a:bodyPr>
            <a:normAutofit fontScale="90000"/>
          </a:bodyPr>
          <a:lstStyle/>
          <a:p>
            <a:pPr eaLnBrk="1" hangingPunct="1"/>
            <a:r>
              <a:rPr lang="en-US" altLang="en-US" dirty="0">
                <a:latin typeface="Calibri" charset="0"/>
                <a:ea typeface="ＭＳ Ｐゴシック" charset="-128"/>
              </a:rPr>
              <a:t>Interpreting the coefficient of the Dummy Variable</a:t>
            </a:r>
          </a:p>
        </p:txBody>
      </p:sp>
      <p:sp>
        <p:nvSpPr>
          <p:cNvPr id="57346" name="Rectangle 3"/>
          <p:cNvSpPr>
            <a:spLocks noGrp="1" noChangeArrowheads="1"/>
          </p:cNvSpPr>
          <p:nvPr>
            <p:ph type="body" sz="half" idx="1"/>
          </p:nvPr>
        </p:nvSpPr>
        <p:spPr>
          <a:xfrm>
            <a:off x="304800" y="1549400"/>
            <a:ext cx="8394700" cy="5080000"/>
          </a:xfrm>
        </p:spPr>
        <p:txBody>
          <a:bodyPr/>
          <a:lstStyle/>
          <a:p>
            <a:pPr indent="0" eaLnBrk="1" hangingPunct="1">
              <a:spcBef>
                <a:spcPts val="0"/>
              </a:spcBef>
              <a:buFont typeface="Wingdings" charset="2"/>
              <a:buNone/>
            </a:pPr>
            <a:r>
              <a:rPr lang="en-US" altLang="en-US" sz="1800" dirty="0">
                <a:latin typeface="Calibri" charset="0"/>
                <a:ea typeface="ＭＳ Ｐゴシック" charset="-128"/>
              </a:rPr>
              <a:t>What is the effect of the garage variable? Suppose we have two houses exactly alike next to each other; one has an attached garage, and the other does not. Both homes have 3 inches of insulation, and the mean January temperature in the area is 20 degrees. </a:t>
            </a:r>
          </a:p>
          <a:p>
            <a:pPr eaLnBrk="1" hangingPunct="1">
              <a:buFont typeface="Wingdings" charset="2"/>
              <a:buNone/>
            </a:pPr>
            <a:endParaRPr lang="en-US" altLang="en-US" sz="1600" dirty="0">
              <a:latin typeface="Calibri" charset="0"/>
              <a:ea typeface="ＭＳ Ｐゴシック" charset="-128"/>
            </a:endParaRPr>
          </a:p>
          <a:p>
            <a:pPr indent="0" eaLnBrk="1" hangingPunct="1">
              <a:buFont typeface="Wingdings" charset="2"/>
              <a:buNone/>
            </a:pPr>
            <a:r>
              <a:rPr lang="en-US" altLang="en-US" sz="1800" dirty="0">
                <a:latin typeface="Calibri" charset="0"/>
                <a:ea typeface="ＭＳ Ｐゴシック" charset="-128"/>
              </a:rPr>
              <a:t>For the house without an attached garage, a 0 is substituted for in the regression equation. The estimated heating cost is $280.90, found by:</a:t>
            </a:r>
          </a:p>
          <a:p>
            <a:pPr eaLnBrk="1" hangingPunct="1">
              <a:buFont typeface="Wingdings" charset="2"/>
              <a:buNone/>
            </a:pPr>
            <a:endParaRPr lang="en-US" altLang="en-US" sz="1600" dirty="0">
              <a:latin typeface="Calibri" charset="0"/>
              <a:ea typeface="ＭＳ Ｐゴシック" charset="-128"/>
            </a:endParaRPr>
          </a:p>
          <a:p>
            <a:pPr eaLnBrk="1" hangingPunct="1">
              <a:buFont typeface="Wingdings" charset="2"/>
              <a:buNone/>
            </a:pPr>
            <a:endParaRPr lang="en-US" altLang="en-US" sz="1600" dirty="0">
              <a:latin typeface="Calibri" charset="0"/>
              <a:ea typeface="ＭＳ Ｐゴシック" charset="-128"/>
            </a:endParaRPr>
          </a:p>
          <a:p>
            <a:pPr eaLnBrk="1" hangingPunct="1">
              <a:buFont typeface="Wingdings" charset="2"/>
              <a:buNone/>
            </a:pPr>
            <a:endParaRPr lang="en-US" altLang="en-US" sz="1600" dirty="0">
              <a:latin typeface="Calibri" charset="0"/>
              <a:ea typeface="ＭＳ Ｐゴシック" charset="-128"/>
            </a:endParaRPr>
          </a:p>
          <a:p>
            <a:pPr indent="0">
              <a:buNone/>
            </a:pPr>
            <a:endParaRPr lang="en-US" altLang="en-US" sz="1800" dirty="0">
              <a:latin typeface="Calibri" charset="0"/>
              <a:ea typeface="ＭＳ Ｐゴシック" charset="-128"/>
            </a:endParaRPr>
          </a:p>
          <a:p>
            <a:pPr indent="0">
              <a:buNone/>
            </a:pPr>
            <a:r>
              <a:rPr lang="en-US" altLang="en-US" sz="1800" dirty="0">
                <a:latin typeface="Calibri" charset="0"/>
                <a:ea typeface="ＭＳ Ｐゴシック" charset="-128"/>
              </a:rPr>
              <a:t>For the house with an attached garage, a 1 is substituted for in the regression equation. The estimated heating cost is $358.30, found by:</a:t>
            </a:r>
          </a:p>
          <a:p>
            <a:pPr eaLnBrk="1" hangingPunct="1">
              <a:buFont typeface="Wingdings" charset="2"/>
              <a:buNone/>
            </a:pPr>
            <a:endParaRPr lang="en-US" altLang="en-US" sz="1600" dirty="0">
              <a:latin typeface="Calibri" charset="0"/>
              <a:ea typeface="ＭＳ Ｐゴシック" charset="-128"/>
            </a:endParaRPr>
          </a:p>
          <a:p>
            <a:pPr eaLnBrk="1" hangingPunct="1"/>
            <a:endParaRPr lang="en-US" altLang="en-US" sz="2000" dirty="0">
              <a:latin typeface="Calibri" charset="0"/>
              <a:ea typeface="ＭＳ Ｐゴシック" charset="-128"/>
            </a:endParaRPr>
          </a:p>
          <a:p>
            <a:pPr eaLnBrk="1" hangingPunct="1"/>
            <a:endParaRPr lang="en-US" altLang="en-US" sz="2000" dirty="0">
              <a:latin typeface="Calibri" charset="0"/>
              <a:ea typeface="ＭＳ Ｐゴシック" charset="-128"/>
            </a:endParaRPr>
          </a:p>
        </p:txBody>
      </p:sp>
      <p:pic>
        <p:nvPicPr>
          <p:cNvPr id="57347" name="Picture 4"/>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42926" y="3717924"/>
            <a:ext cx="3770312" cy="627062"/>
          </a:xfrm>
        </p:spPr>
      </p:pic>
      <p:pic>
        <p:nvPicPr>
          <p:cNvPr id="57348" name="Picture 7"/>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542926" y="5774531"/>
            <a:ext cx="3770312" cy="533400"/>
          </a:xfrm>
        </p:spPr>
      </p:pic>
      <p:grpSp>
        <p:nvGrpSpPr>
          <p:cNvPr id="2" name="Group 16"/>
          <p:cNvGrpSpPr>
            <a:grpSpLocks/>
          </p:cNvGrpSpPr>
          <p:nvPr/>
        </p:nvGrpSpPr>
        <p:grpSpPr bwMode="auto">
          <a:xfrm>
            <a:off x="2622552" y="4031455"/>
            <a:ext cx="2005013" cy="493713"/>
            <a:chOff x="3524" y="2616"/>
            <a:chExt cx="1263" cy="311"/>
          </a:xfrm>
        </p:grpSpPr>
        <p:sp>
          <p:nvSpPr>
            <p:cNvPr id="57354" name="Oval 12"/>
            <p:cNvSpPr>
              <a:spLocks noChangeArrowheads="1"/>
            </p:cNvSpPr>
            <p:nvPr/>
          </p:nvSpPr>
          <p:spPr bwMode="auto">
            <a:xfrm>
              <a:off x="3524" y="2616"/>
              <a:ext cx="515" cy="311"/>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pPr algn="ctr"/>
              <a:endParaRPr lang="en-US" altLang="en-US"/>
            </a:p>
          </p:txBody>
        </p:sp>
        <p:sp>
          <p:nvSpPr>
            <p:cNvPr id="57355" name="Text Box 14"/>
            <p:cNvSpPr txBox="1">
              <a:spLocks noChangeArrowheads="1"/>
            </p:cNvSpPr>
            <p:nvPr/>
          </p:nvSpPr>
          <p:spPr bwMode="auto">
            <a:xfrm>
              <a:off x="4022" y="2676"/>
              <a:ext cx="7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pPr algn="ctr"/>
              <a:r>
                <a:rPr lang="en-US" altLang="en-US" dirty="0">
                  <a:solidFill>
                    <a:srgbClr val="FF3101"/>
                  </a:solidFill>
                </a:rPr>
                <a:t>Without garage</a:t>
              </a:r>
            </a:p>
          </p:txBody>
        </p:sp>
      </p:grpSp>
      <p:grpSp>
        <p:nvGrpSpPr>
          <p:cNvPr id="3" name="Group 17"/>
          <p:cNvGrpSpPr>
            <a:grpSpLocks/>
          </p:cNvGrpSpPr>
          <p:nvPr/>
        </p:nvGrpSpPr>
        <p:grpSpPr bwMode="auto">
          <a:xfrm>
            <a:off x="2622552" y="6041231"/>
            <a:ext cx="1928812" cy="493712"/>
            <a:chOff x="3491" y="3519"/>
            <a:chExt cx="1215" cy="311"/>
          </a:xfrm>
        </p:grpSpPr>
        <p:sp>
          <p:nvSpPr>
            <p:cNvPr id="57352" name="Oval 13"/>
            <p:cNvSpPr>
              <a:spLocks noChangeArrowheads="1"/>
            </p:cNvSpPr>
            <p:nvPr/>
          </p:nvSpPr>
          <p:spPr bwMode="auto">
            <a:xfrm>
              <a:off x="3491" y="3519"/>
              <a:ext cx="515" cy="311"/>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pPr algn="ctr"/>
              <a:endParaRPr lang="en-US" altLang="en-US"/>
            </a:p>
          </p:txBody>
        </p:sp>
        <p:sp>
          <p:nvSpPr>
            <p:cNvPr id="57353" name="Text Box 15"/>
            <p:cNvSpPr txBox="1">
              <a:spLocks noChangeArrowheads="1"/>
            </p:cNvSpPr>
            <p:nvPr/>
          </p:nvSpPr>
          <p:spPr bwMode="auto">
            <a:xfrm>
              <a:off x="4074" y="3565"/>
              <a:ext cx="6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pPr algn="ctr"/>
              <a:r>
                <a:rPr lang="en-US" altLang="en-US">
                  <a:solidFill>
                    <a:srgbClr val="FF3101"/>
                  </a:solidFill>
                </a:rPr>
                <a:t>With garage</a:t>
              </a:r>
            </a:p>
          </p:txBody>
        </p:sp>
      </p:grpSp>
    </p:spTree>
    <p:extLst>
      <p:ext uri="{BB962C8B-B14F-4D97-AF65-F5344CB8AC3E}">
        <p14:creationId xmlns:p14="http://schemas.microsoft.com/office/powerpoint/2010/main" val="17972821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a:xfrm>
            <a:off x="304800" y="933450"/>
            <a:ext cx="8839200" cy="715963"/>
          </a:xfrm>
        </p:spPr>
        <p:txBody>
          <a:bodyPr lIns="92075" tIns="46038" rIns="92075" bIns="46038" anchor="ctr"/>
          <a:lstStyle/>
          <a:p>
            <a:pPr eaLnBrk="1" hangingPunct="1"/>
            <a:r>
              <a:rPr lang="en-US" altLang="en-US" sz="3200">
                <a:latin typeface="Calibri" charset="0"/>
                <a:ea typeface="ＭＳ Ｐゴシック" charset="-128"/>
              </a:rPr>
              <a:t>Global Test: Testing the Multiple Regression Model</a:t>
            </a:r>
          </a:p>
        </p:txBody>
      </p:sp>
      <p:sp>
        <p:nvSpPr>
          <p:cNvPr id="402435" name="Rectangle 3"/>
          <p:cNvSpPr>
            <a:spLocks noGrp="1" noChangeArrowheads="1"/>
          </p:cNvSpPr>
          <p:nvPr>
            <p:ph idx="1"/>
          </p:nvPr>
        </p:nvSpPr>
        <p:spPr>
          <a:xfrm>
            <a:off x="423863" y="2106613"/>
            <a:ext cx="8229600" cy="3581400"/>
          </a:xfrm>
        </p:spPr>
        <p:txBody>
          <a:bodyPr lIns="92075" tIns="46038" rIns="92075" bIns="46038"/>
          <a:lstStyle/>
          <a:p>
            <a:pPr eaLnBrk="1" hangingPunct="1">
              <a:buFont typeface="Wingdings" charset="2"/>
              <a:buNone/>
            </a:pPr>
            <a:r>
              <a:rPr lang="en-US" altLang="en-US" sz="2400" dirty="0">
                <a:latin typeface="Calibri" charset="0"/>
                <a:ea typeface="ＭＳ Ｐゴシック" charset="-128"/>
              </a:rPr>
              <a:t>The global test is used to investigate whether any of the independent variables have significant coefficients.</a:t>
            </a:r>
          </a:p>
          <a:p>
            <a:pPr eaLnBrk="1" hangingPunct="1">
              <a:buFont typeface="Wingdings" charset="2"/>
              <a:buNone/>
            </a:pPr>
            <a:endParaRPr lang="en-US" altLang="en-US" sz="800" dirty="0">
              <a:latin typeface="Calibri" charset="0"/>
              <a:ea typeface="ＭＳ Ｐゴシック" charset="-128"/>
            </a:endParaRPr>
          </a:p>
          <a:p>
            <a:pPr eaLnBrk="1" hangingPunct="1">
              <a:buFont typeface="Wingdings" charset="2"/>
              <a:buNone/>
            </a:pPr>
            <a:r>
              <a:rPr lang="en-US" altLang="en-US" sz="2400" dirty="0">
                <a:latin typeface="Calibri" charset="0"/>
                <a:ea typeface="ＭＳ Ｐゴシック" charset="-128"/>
              </a:rPr>
              <a:t>The hypotheses are:</a:t>
            </a:r>
          </a:p>
        </p:txBody>
      </p:sp>
      <p:grpSp>
        <p:nvGrpSpPr>
          <p:cNvPr id="2" name="Group 6"/>
          <p:cNvGrpSpPr>
            <a:grpSpLocks/>
          </p:cNvGrpSpPr>
          <p:nvPr/>
        </p:nvGrpSpPr>
        <p:grpSpPr bwMode="auto">
          <a:xfrm>
            <a:off x="516618" y="3897313"/>
            <a:ext cx="5114925" cy="1231900"/>
            <a:chOff x="1385180" y="4110273"/>
            <a:chExt cx="6364586" cy="1611517"/>
          </a:xfrm>
        </p:grpSpPr>
        <p:sp>
          <p:nvSpPr>
            <p:cNvPr id="6" name="Rounded Rectangle 5"/>
            <p:cNvSpPr>
              <a:spLocks noChangeArrowheads="1"/>
            </p:cNvSpPr>
            <p:nvPr/>
          </p:nvSpPr>
          <p:spPr bwMode="auto">
            <a:xfrm>
              <a:off x="1385180" y="4110273"/>
              <a:ext cx="6364586" cy="1611517"/>
            </a:xfrm>
            <a:prstGeom prst="roundRect">
              <a:avLst>
                <a:gd name="adj" fmla="val 16667"/>
              </a:avLst>
            </a:prstGeom>
            <a:gradFill rotWithShape="1">
              <a:gsLst>
                <a:gs pos="0">
                  <a:srgbClr val="DBDBB9"/>
                </a:gs>
                <a:gs pos="35001">
                  <a:srgbClr val="E5E5CE"/>
                </a:gs>
                <a:gs pos="100000">
                  <a:srgbClr val="F5F5EC"/>
                </a:gs>
              </a:gsLst>
              <a:lin ang="16200000" scaled="1"/>
            </a:gradFill>
            <a:ln w="9525">
              <a:solidFill>
                <a:srgbClr val="888859"/>
              </a:solidFill>
              <a:round/>
              <a:headEnd/>
              <a:tailEnd/>
            </a:ln>
            <a:effectLst>
              <a:outerShdw blurRad="40000" dist="20000" dir="5400000" rotWithShape="0">
                <a:srgbClr val="000000">
                  <a:alpha val="37999"/>
                </a:srgbClr>
              </a:outerShdw>
            </a:effectLst>
          </p:spPr>
          <p:txBody>
            <a:bodyPr wrap="none" anchor="ctr"/>
            <a:lstStyle/>
            <a:p>
              <a:pPr algn="ctr" eaLnBrk="0" hangingPunct="0">
                <a:defRPr/>
              </a:pPr>
              <a:endParaRPr lang="en-US">
                <a:latin typeface="+mn-lt"/>
                <a:ea typeface="+mn-ea"/>
              </a:endParaRPr>
            </a:p>
          </p:txBody>
        </p:sp>
        <p:graphicFrame>
          <p:nvGraphicFramePr>
            <p:cNvPr id="30728" name="Object 7"/>
            <p:cNvGraphicFramePr>
              <a:graphicFrameLocks noChangeAspect="1"/>
            </p:cNvGraphicFramePr>
            <p:nvPr/>
          </p:nvGraphicFramePr>
          <p:xfrm>
            <a:off x="2101850" y="4260850"/>
            <a:ext cx="4725988" cy="1308100"/>
          </p:xfrm>
          <a:graphic>
            <a:graphicData uri="http://schemas.openxmlformats.org/presentationml/2006/ole">
              <mc:AlternateContent xmlns:mc="http://schemas.openxmlformats.org/markup-compatibility/2006">
                <mc:Choice xmlns:v="urn:schemas-microsoft-com:vml" Requires="v">
                  <p:oleObj spid="_x0000_s22610" name="Equation" r:id="rId4" imgW="1422400" imgH="393700" progId="Equation.3">
                    <p:embed/>
                  </p:oleObj>
                </mc:Choice>
                <mc:Fallback>
                  <p:oleObj name="Equation" r:id="rId4" imgW="14224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1850" y="4260850"/>
                          <a:ext cx="4725988" cy="1308100"/>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363095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2"/>
          <p:cNvSpPr>
            <a:spLocks noGrp="1" noChangeArrowheads="1"/>
          </p:cNvSpPr>
          <p:nvPr>
            <p:ph type="title"/>
          </p:nvPr>
        </p:nvSpPr>
        <p:spPr/>
        <p:txBody>
          <a:bodyPr/>
          <a:lstStyle/>
          <a:p>
            <a:pPr eaLnBrk="1" hangingPunct="1"/>
            <a:r>
              <a:rPr lang="en-US" altLang="en-US" sz="4400">
                <a:latin typeface="Calibri" charset="0"/>
                <a:ea typeface="ＭＳ Ｐゴシック" charset="-128"/>
              </a:rPr>
              <a:t>Multiple Regression Analysis</a:t>
            </a:r>
          </a:p>
        </p:txBody>
      </p:sp>
      <p:sp>
        <p:nvSpPr>
          <p:cNvPr id="2" name="Text Placeholder 1"/>
          <p:cNvSpPr>
            <a:spLocks noGrp="1"/>
          </p:cNvSpPr>
          <p:nvPr>
            <p:ph type="body" idx="1"/>
          </p:nvPr>
        </p:nvSpPr>
        <p:spPr/>
        <p:txBody>
          <a:bodyPr/>
          <a:lstStyle/>
          <a:p>
            <a:r>
              <a:rPr lang="en-US" dirty="0"/>
              <a:t>Example 2</a:t>
            </a:r>
          </a:p>
        </p:txBody>
      </p:sp>
    </p:spTree>
    <p:extLst>
      <p:ext uri="{BB962C8B-B14F-4D97-AF65-F5344CB8AC3E}">
        <p14:creationId xmlns:p14="http://schemas.microsoft.com/office/powerpoint/2010/main" val="3363059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Album Sales Example </a:t>
            </a:r>
            <a:br>
              <a:rPr lang="en-GB" dirty="0"/>
            </a:br>
            <a:r>
              <a:rPr lang="en-GB" sz="3100" dirty="0"/>
              <a:t>(see Field, A., Discovering statistics 4e)</a:t>
            </a:r>
            <a:endParaRPr lang="en-GB" dirty="0"/>
          </a:p>
        </p:txBody>
      </p:sp>
      <p:sp>
        <p:nvSpPr>
          <p:cNvPr id="3" name="Content Placeholder 2"/>
          <p:cNvSpPr>
            <a:spLocks noGrp="1"/>
          </p:cNvSpPr>
          <p:nvPr>
            <p:ph idx="1"/>
          </p:nvPr>
        </p:nvSpPr>
        <p:spPr>
          <a:xfrm>
            <a:off x="381000" y="1861457"/>
            <a:ext cx="8229600" cy="4876800"/>
          </a:xfrm>
        </p:spPr>
        <p:txBody>
          <a:bodyPr>
            <a:normAutofit/>
          </a:bodyPr>
          <a:lstStyle/>
          <a:p>
            <a:r>
              <a:rPr lang="en-GB" dirty="0"/>
              <a:t>A record company boss was interested in predicting album sales from advertising.</a:t>
            </a:r>
          </a:p>
          <a:p>
            <a:r>
              <a:rPr lang="en-GB" dirty="0"/>
              <a:t>Data</a:t>
            </a:r>
          </a:p>
          <a:p>
            <a:pPr lvl="1"/>
            <a:r>
              <a:rPr lang="en-GB" dirty="0"/>
              <a:t>200 different album releases</a:t>
            </a:r>
          </a:p>
          <a:p>
            <a:r>
              <a:rPr lang="en-GB" dirty="0"/>
              <a:t>Outcome variable:</a:t>
            </a:r>
          </a:p>
          <a:p>
            <a:pPr lvl="1"/>
            <a:r>
              <a:rPr lang="en-GB" dirty="0"/>
              <a:t>Sales (CDs and Downloads) in the week after release</a:t>
            </a:r>
          </a:p>
          <a:p>
            <a:r>
              <a:rPr lang="en-GB" dirty="0"/>
              <a:t>Predictor variables</a:t>
            </a:r>
          </a:p>
          <a:p>
            <a:pPr lvl="1"/>
            <a:r>
              <a:rPr lang="en-GB" dirty="0"/>
              <a:t>The amount (in £s) spent promoting the album before release (see simple linear regression)</a:t>
            </a:r>
          </a:p>
          <a:p>
            <a:pPr lvl="1"/>
            <a:r>
              <a:rPr lang="en-GB" dirty="0"/>
              <a:t>Number of plays on the radio (new variable)</a:t>
            </a:r>
          </a:p>
        </p:txBody>
      </p:sp>
    </p:spTree>
    <p:extLst>
      <p:ext uri="{BB962C8B-B14F-4D97-AF65-F5344CB8AC3E}">
        <p14:creationId xmlns:p14="http://schemas.microsoft.com/office/powerpoint/2010/main" val="659954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Date Placeholder 3"/>
          <p:cNvSpPr>
            <a:spLocks noGrp="1"/>
          </p:cNvSpPr>
          <p:nvPr>
            <p:ph type="dt" sz="half" idx="4294967295"/>
          </p:nvPr>
        </p:nvSpPr>
        <p:spPr>
          <a:xfrm>
            <a:off x="0" y="6357958"/>
            <a:ext cx="857224" cy="365125"/>
          </a:xfrm>
          <a:prstGeom prst="rect">
            <a:avLst/>
          </a:prstGeom>
        </p:spPr>
        <p:txBody>
          <a:bodyPr/>
          <a:lstStyle/>
          <a:p>
            <a:r>
              <a:rPr lang="en-US"/>
              <a:t>Slide </a:t>
            </a:r>
            <a:fld id="{E7DEB858-6F0C-4989-91F5-3432790F7D81}" type="slidenum">
              <a:rPr lang="en-US"/>
              <a:pPr/>
              <a:t>18</a:t>
            </a:fld>
            <a:endParaRPr lang="en-US"/>
          </a:p>
        </p:txBody>
      </p:sp>
      <p:sp>
        <p:nvSpPr>
          <p:cNvPr id="217090" name="Rectangle 2"/>
          <p:cNvSpPr>
            <a:spLocks noGrp="1" noChangeArrowheads="1"/>
          </p:cNvSpPr>
          <p:nvPr>
            <p:ph type="title"/>
          </p:nvPr>
        </p:nvSpPr>
        <p:spPr>
          <a:xfrm>
            <a:off x="696686" y="228600"/>
            <a:ext cx="8166327" cy="1143000"/>
          </a:xfrm>
        </p:spPr>
        <p:txBody>
          <a:bodyPr>
            <a:normAutofit/>
          </a:bodyPr>
          <a:lstStyle/>
          <a:p>
            <a:r>
              <a:rPr lang="en-GB"/>
              <a:t>Multiple Regression as an Equation</a:t>
            </a:r>
          </a:p>
        </p:txBody>
      </p:sp>
      <p:sp>
        <p:nvSpPr>
          <p:cNvPr id="217091" name="Rectangle 3"/>
          <p:cNvSpPr>
            <a:spLocks noGrp="1" noChangeArrowheads="1"/>
          </p:cNvSpPr>
          <p:nvPr>
            <p:ph type="body" idx="1"/>
          </p:nvPr>
        </p:nvSpPr>
        <p:spPr>
          <a:xfrm>
            <a:off x="544286" y="1371599"/>
            <a:ext cx="7894864" cy="3537857"/>
          </a:xfrm>
        </p:spPr>
        <p:txBody>
          <a:bodyPr>
            <a:normAutofit fontScale="70000" lnSpcReduction="20000"/>
          </a:bodyPr>
          <a:lstStyle/>
          <a:p>
            <a:pPr>
              <a:lnSpc>
                <a:spcPct val="90000"/>
              </a:lnSpc>
            </a:pPr>
            <a:r>
              <a:rPr lang="en-GB" sz="4000" dirty="0"/>
              <a:t>With multiple regression the relationship is described using a variation of the equation of a straight line.</a:t>
            </a:r>
          </a:p>
          <a:p>
            <a:pPr>
              <a:lnSpc>
                <a:spcPct val="90000"/>
              </a:lnSpc>
            </a:pPr>
            <a:endParaRPr lang="en-GB" sz="4000" dirty="0"/>
          </a:p>
          <a:p>
            <a:pPr>
              <a:lnSpc>
                <a:spcPct val="90000"/>
              </a:lnSpc>
              <a:spcAft>
                <a:spcPct val="50000"/>
              </a:spcAft>
            </a:pPr>
            <a:r>
              <a:rPr lang="en-GB" sz="4000" dirty="0">
                <a:sym typeface="Symbol" pitchFamily="18" charset="2"/>
              </a:rPr>
              <a:t>b</a:t>
            </a:r>
            <a:r>
              <a:rPr lang="en-GB" sz="4000" baseline="-25000" dirty="0"/>
              <a:t>0</a:t>
            </a:r>
            <a:r>
              <a:rPr lang="en-GB" sz="4000" dirty="0"/>
              <a:t> is the intercept.</a:t>
            </a:r>
          </a:p>
          <a:p>
            <a:r>
              <a:rPr lang="en-GB" sz="4000" i="1" dirty="0">
                <a:sym typeface="Symbol" pitchFamily="18" charset="2"/>
              </a:rPr>
              <a:t>b</a:t>
            </a:r>
            <a:r>
              <a:rPr lang="en-GB" sz="4000" i="1" baseline="-25000" dirty="0"/>
              <a:t>1</a:t>
            </a:r>
            <a:r>
              <a:rPr lang="en-GB" sz="4000" i="1" baseline="-25000" dirty="0">
                <a:effectLst>
                  <a:outerShdw blurRad="38100" dist="38100" dir="2700000" algn="tl">
                    <a:srgbClr val="C0C0C0"/>
                  </a:outerShdw>
                </a:effectLst>
              </a:rPr>
              <a:t> </a:t>
            </a:r>
            <a:r>
              <a:rPr lang="en-GB" sz="4000" dirty="0"/>
              <a:t>is the regression coefficient for variable 1.</a:t>
            </a:r>
          </a:p>
          <a:p>
            <a:r>
              <a:rPr lang="en-GB" sz="4000" i="1" dirty="0">
                <a:sym typeface="Symbol" pitchFamily="18" charset="2"/>
              </a:rPr>
              <a:t>b</a:t>
            </a:r>
            <a:r>
              <a:rPr lang="en-GB" sz="4000" i="1" baseline="-25000" dirty="0"/>
              <a:t>2</a:t>
            </a:r>
            <a:r>
              <a:rPr lang="en-GB" sz="4000" i="1" baseline="-25000" dirty="0">
                <a:effectLst>
                  <a:outerShdw blurRad="38100" dist="38100" dir="2700000" algn="tl">
                    <a:srgbClr val="C0C0C0"/>
                  </a:outerShdw>
                </a:effectLst>
              </a:rPr>
              <a:t> </a:t>
            </a:r>
            <a:r>
              <a:rPr lang="en-GB" sz="4000" dirty="0"/>
              <a:t>is the regression coefficient for variable 2.</a:t>
            </a:r>
          </a:p>
          <a:p>
            <a:r>
              <a:rPr lang="en-GB" sz="4000" i="1" dirty="0" err="1">
                <a:sym typeface="Symbol" pitchFamily="18" charset="2"/>
              </a:rPr>
              <a:t>b</a:t>
            </a:r>
            <a:r>
              <a:rPr lang="en-GB" sz="4000" i="1" baseline="-25000" dirty="0" err="1"/>
              <a:t>n</a:t>
            </a:r>
            <a:r>
              <a:rPr lang="en-GB" sz="4000" i="1" baseline="-25000" dirty="0">
                <a:effectLst>
                  <a:outerShdw blurRad="38100" dist="38100" dir="2700000" algn="tl">
                    <a:srgbClr val="C0C0C0"/>
                  </a:outerShdw>
                </a:effectLst>
              </a:rPr>
              <a:t> </a:t>
            </a:r>
            <a:r>
              <a:rPr lang="en-GB" sz="4000" dirty="0"/>
              <a:t>is the regression coefficient for </a:t>
            </a:r>
            <a:r>
              <a:rPr lang="en-GB" sz="4000" i="1" dirty="0"/>
              <a:t>n</a:t>
            </a:r>
            <a:r>
              <a:rPr lang="en-GB" sz="4000" baseline="30000" dirty="0"/>
              <a:t>th</a:t>
            </a:r>
            <a:r>
              <a:rPr lang="en-GB" sz="4000" dirty="0"/>
              <a:t> variable.</a:t>
            </a:r>
            <a:endParaRPr lang="en-GB" sz="4400" dirty="0"/>
          </a:p>
          <a:p>
            <a:pPr>
              <a:lnSpc>
                <a:spcPct val="90000"/>
              </a:lnSpc>
            </a:pPr>
            <a:endParaRPr lang="en-GB" sz="4000" dirty="0"/>
          </a:p>
        </p:txBody>
      </p:sp>
      <p:graphicFrame>
        <p:nvGraphicFramePr>
          <p:cNvPr id="217092" name="Object 4"/>
          <p:cNvGraphicFramePr>
            <a:graphicFrameLocks noChangeAspect="1"/>
          </p:cNvGraphicFramePr>
          <p:nvPr>
            <p:extLst>
              <p:ext uri="{D42A27DB-BD31-4B8C-83A1-F6EECF244321}">
                <p14:modId xmlns:p14="http://schemas.microsoft.com/office/powerpoint/2010/main" val="1819672338"/>
              </p:ext>
            </p:extLst>
          </p:nvPr>
        </p:nvGraphicFramePr>
        <p:xfrm>
          <a:off x="696686" y="5200650"/>
          <a:ext cx="2838450" cy="749300"/>
        </p:xfrm>
        <a:graphic>
          <a:graphicData uri="http://schemas.openxmlformats.org/presentationml/2006/ole">
            <mc:AlternateContent xmlns:mc="http://schemas.openxmlformats.org/markup-compatibility/2006">
              <mc:Choice xmlns:v="urn:schemas-microsoft-com:vml" Requires="v">
                <p:oleObj spid="_x0000_s1114" name="Equation" r:id="rId4" imgW="723600" imgH="190440" progId="Equation.3">
                  <p:embed/>
                </p:oleObj>
              </mc:Choice>
              <mc:Fallback>
                <p:oleObj name="Equation" r:id="rId4" imgW="72360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686" y="5200650"/>
                        <a:ext cx="2838450" cy="749300"/>
                      </a:xfrm>
                      <a:prstGeom prst="rect">
                        <a:avLst/>
                      </a:prstGeom>
                      <a:solidFill>
                        <a:srgbClr val="FFFF00"/>
                      </a:solidFill>
                      <a:ln w="57150">
                        <a:solidFill>
                          <a:srgbClr val="FFFF00"/>
                        </a:solidFill>
                        <a:miter lim="800000"/>
                        <a:headEnd/>
                        <a:tailEnd/>
                      </a:ln>
                      <a:effectLst>
                        <a:outerShdw blurRad="63500" dist="161645" dir="2700000" algn="ctr" rotWithShape="0">
                          <a:schemeClr val="tx1">
                            <a:alpha val="74998"/>
                          </a:schemeClr>
                        </a:outerShdw>
                      </a:effectLst>
                    </p:spPr>
                  </p:pic>
                </p:oleObj>
              </mc:Fallback>
            </mc:AlternateContent>
          </a:graphicData>
        </a:graphic>
      </p:graphicFrame>
      <p:graphicFrame>
        <p:nvGraphicFramePr>
          <p:cNvPr id="217093" name="Object 5"/>
          <p:cNvGraphicFramePr>
            <a:graphicFrameLocks noChangeAspect="1"/>
          </p:cNvGraphicFramePr>
          <p:nvPr>
            <p:extLst>
              <p:ext uri="{D42A27DB-BD31-4B8C-83A1-F6EECF244321}">
                <p14:modId xmlns:p14="http://schemas.microsoft.com/office/powerpoint/2010/main" val="1043299084"/>
              </p:ext>
            </p:extLst>
          </p:nvPr>
        </p:nvGraphicFramePr>
        <p:xfrm>
          <a:off x="3636736" y="5200650"/>
          <a:ext cx="4900613" cy="749300"/>
        </p:xfrm>
        <a:graphic>
          <a:graphicData uri="http://schemas.openxmlformats.org/presentationml/2006/ole">
            <mc:AlternateContent xmlns:mc="http://schemas.openxmlformats.org/markup-compatibility/2006">
              <mc:Choice xmlns:v="urn:schemas-microsoft-com:vml" Requires="v">
                <p:oleObj spid="_x0000_s1115" name="Equation" r:id="rId6" imgW="1244520" imgH="190440" progId="Equation.3">
                  <p:embed/>
                </p:oleObj>
              </mc:Choice>
              <mc:Fallback>
                <p:oleObj name="Equation" r:id="rId6" imgW="1244520" imgH="1904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6736" y="5200650"/>
                        <a:ext cx="4900613" cy="749300"/>
                      </a:xfrm>
                      <a:prstGeom prst="rect">
                        <a:avLst/>
                      </a:prstGeom>
                      <a:solidFill>
                        <a:srgbClr val="FFFF00"/>
                      </a:solidFill>
                      <a:ln w="57150">
                        <a:solidFill>
                          <a:srgbClr val="FFFF00"/>
                        </a:solidFill>
                        <a:miter lim="800000"/>
                        <a:headEnd/>
                        <a:tailEnd/>
                      </a:ln>
                      <a:effectLst>
                        <a:outerShdw blurRad="63500" dist="161645" dir="2700000" algn="ctr" rotWithShape="0">
                          <a:schemeClr val="tx1">
                            <a:alpha val="74998"/>
                          </a:schemeClr>
                        </a:outerShdw>
                      </a:effectLst>
                    </p:spPr>
                  </p:pic>
                </p:oleObj>
              </mc:Fallback>
            </mc:AlternateContent>
          </a:graphicData>
        </a:graphic>
      </p:graphicFrame>
    </p:spTree>
    <p:extLst>
      <p:ext uri="{BB962C8B-B14F-4D97-AF65-F5344CB8AC3E}">
        <p14:creationId xmlns:p14="http://schemas.microsoft.com/office/powerpoint/2010/main" val="478197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8DE2FFD2-C98F-4204-AB7B-8FBD7E1A190F}" type="slidenum">
              <a:rPr lang="en-US"/>
              <a:pPr/>
              <a:t>19</a:t>
            </a:fld>
            <a:endParaRPr lang="en-US"/>
          </a:p>
        </p:txBody>
      </p:sp>
      <p:sp>
        <p:nvSpPr>
          <p:cNvPr id="26626" name="Rectangle 2"/>
          <p:cNvSpPr>
            <a:spLocks noGrp="1" noChangeArrowheads="1"/>
          </p:cNvSpPr>
          <p:nvPr>
            <p:ph type="title"/>
          </p:nvPr>
        </p:nvSpPr>
        <p:spPr/>
        <p:txBody>
          <a:bodyPr>
            <a:normAutofit fontScale="90000"/>
          </a:bodyPr>
          <a:lstStyle/>
          <a:p>
            <a:r>
              <a:rPr lang="en-GB" dirty="0"/>
              <a:t>The Model for Example 2 with Two Predictors</a:t>
            </a:r>
            <a:endParaRPr lang="en-US" dirty="0"/>
          </a:p>
        </p:txBody>
      </p:sp>
      <p:pic>
        <p:nvPicPr>
          <p:cNvPr id="2" name="Picture 1"/>
          <p:cNvPicPr>
            <a:picLocks noChangeAspect="1"/>
          </p:cNvPicPr>
          <p:nvPr/>
        </p:nvPicPr>
        <p:blipFill rotWithShape="1">
          <a:blip r:embed="rId2"/>
          <a:srcRect r="27756"/>
          <a:stretch/>
        </p:blipFill>
        <p:spPr>
          <a:xfrm>
            <a:off x="2384951" y="1603220"/>
            <a:ext cx="5322135" cy="4516769"/>
          </a:xfrm>
          <a:prstGeom prst="rect">
            <a:avLst/>
          </a:prstGeom>
        </p:spPr>
      </p:pic>
    </p:spTree>
    <p:extLst>
      <p:ext uri="{BB962C8B-B14F-4D97-AF65-F5344CB8AC3E}">
        <p14:creationId xmlns:p14="http://schemas.microsoft.com/office/powerpoint/2010/main" val="830341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IE"/>
              <a:t>Regression</a:t>
            </a:r>
          </a:p>
        </p:txBody>
      </p:sp>
      <p:sp>
        <p:nvSpPr>
          <p:cNvPr id="18434" name="Content Placeholder 2"/>
          <p:cNvSpPr>
            <a:spLocks noGrp="1"/>
          </p:cNvSpPr>
          <p:nvPr>
            <p:ph idx="1"/>
          </p:nvPr>
        </p:nvSpPr>
        <p:spPr/>
        <p:txBody>
          <a:bodyPr/>
          <a:lstStyle/>
          <a:p>
            <a:r>
              <a:rPr lang="en-US" dirty="0"/>
              <a:t>The idea of regression is to build a model that estimates or predicts one quantitative variable </a:t>
            </a:r>
            <a:r>
              <a:rPr lang="en-US" i="1" dirty="0"/>
              <a:t>(y) </a:t>
            </a:r>
            <a:r>
              <a:rPr lang="en-US" dirty="0"/>
              <a:t>by using at least one other quantitative variable</a:t>
            </a:r>
            <a:r>
              <a:rPr lang="en-US" i="1" dirty="0"/>
              <a:t> (x)</a:t>
            </a:r>
            <a:r>
              <a:rPr lang="en-US" dirty="0"/>
              <a:t>. </a:t>
            </a:r>
          </a:p>
          <a:p>
            <a:r>
              <a:rPr lang="en-US" dirty="0"/>
              <a:t>Simple linear regression uses exactly one </a:t>
            </a:r>
            <a:r>
              <a:rPr lang="en-US" i="1" dirty="0"/>
              <a:t>x </a:t>
            </a:r>
            <a:r>
              <a:rPr lang="en-US" dirty="0"/>
              <a:t>variable to estimate the </a:t>
            </a:r>
            <a:r>
              <a:rPr lang="en-US" i="1" dirty="0"/>
              <a:t>y</a:t>
            </a:r>
            <a:r>
              <a:rPr lang="en-US" dirty="0"/>
              <a:t> variable.</a:t>
            </a:r>
          </a:p>
          <a:p>
            <a:endParaRPr lang="en-US" dirty="0"/>
          </a:p>
          <a:p>
            <a:endParaRPr lang="en-US" dirty="0"/>
          </a:p>
          <a:p>
            <a:r>
              <a:rPr lang="en-US" dirty="0"/>
              <a:t>Multiple linear regression, on the other hand, uses more than one </a:t>
            </a:r>
            <a:r>
              <a:rPr lang="en-US" i="1" dirty="0"/>
              <a:t>x </a:t>
            </a:r>
            <a:r>
              <a:rPr lang="en-US" dirty="0"/>
              <a:t>variable to estimate the value of </a:t>
            </a:r>
            <a:r>
              <a:rPr lang="en-US" i="1" dirty="0"/>
              <a:t>y.</a:t>
            </a:r>
            <a:endParaRPr lang="en-IE" dirty="0">
              <a:solidFill>
                <a:srgbClr val="002060"/>
              </a:solidFill>
            </a:endParaRPr>
          </a:p>
          <a:p>
            <a:pPr eaLnBrk="1" hangingPunct="1"/>
            <a:endParaRPr lang="en-IE" dirty="0"/>
          </a:p>
        </p:txBody>
      </p:sp>
      <p:pic>
        <p:nvPicPr>
          <p:cNvPr id="18435" name="Picture 4"/>
          <p:cNvPicPr>
            <a:picLocks noChangeAspect="1" noChangeArrowheads="1"/>
          </p:cNvPicPr>
          <p:nvPr/>
        </p:nvPicPr>
        <p:blipFill>
          <a:blip r:embed="rId2"/>
          <a:srcRect/>
          <a:stretch>
            <a:fillRect/>
          </a:stretch>
        </p:blipFill>
        <p:spPr bwMode="auto">
          <a:xfrm>
            <a:off x="6759725" y="3231356"/>
            <a:ext cx="1622275" cy="942975"/>
          </a:xfrm>
          <a:prstGeom prst="rect">
            <a:avLst/>
          </a:prstGeom>
          <a:noFill/>
          <a:ln w="3175" algn="ctr">
            <a:solidFill>
              <a:srgbClr val="000000"/>
            </a:solidFill>
            <a:miter lim="800000"/>
            <a:headEnd/>
            <a:tailEnd/>
          </a:ln>
        </p:spPr>
      </p:pic>
      <p:pic>
        <p:nvPicPr>
          <p:cNvPr id="18436" name="Picture 5"/>
          <p:cNvPicPr>
            <a:picLocks noChangeAspect="1" noChangeArrowheads="1"/>
          </p:cNvPicPr>
          <p:nvPr/>
        </p:nvPicPr>
        <p:blipFill>
          <a:blip r:embed="rId3"/>
          <a:srcRect/>
          <a:stretch>
            <a:fillRect/>
          </a:stretch>
        </p:blipFill>
        <p:spPr bwMode="auto">
          <a:xfrm>
            <a:off x="7065765" y="4923631"/>
            <a:ext cx="1316235" cy="1772272"/>
          </a:xfrm>
          <a:prstGeom prst="rect">
            <a:avLst/>
          </a:prstGeom>
          <a:noFill/>
          <a:ln w="3175" algn="ctr">
            <a:solidFill>
              <a:srgbClr val="000000"/>
            </a:solidFill>
            <a:miter lim="800000"/>
            <a:headEnd/>
            <a:tailEnd/>
          </a:ln>
        </p:spPr>
      </p:pic>
    </p:spTree>
    <p:extLst>
      <p:ext uri="{BB962C8B-B14F-4D97-AF65-F5344CB8AC3E}">
        <p14:creationId xmlns:p14="http://schemas.microsoft.com/office/powerpoint/2010/main" val="756829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38"/>
            <a:ext cx="857250" cy="365125"/>
          </a:xfrm>
          <a:prstGeom prst="rect">
            <a:avLst/>
          </a:prstGeom>
        </p:spPr>
        <p:txBody>
          <a:bodyPr/>
          <a:lstStyle/>
          <a:p>
            <a:r>
              <a:rPr lang="en-US"/>
              <a:t>Slide </a:t>
            </a:r>
            <a:fld id="{8DE2FFD2-C98F-4204-AB7B-8FBD7E1A190F}" type="slidenum">
              <a:rPr lang="en-US"/>
              <a:pPr/>
              <a:t>20</a:t>
            </a:fld>
            <a:endParaRPr lang="en-US"/>
          </a:p>
        </p:txBody>
      </p:sp>
      <p:sp>
        <p:nvSpPr>
          <p:cNvPr id="26626" name="Rectangle 2"/>
          <p:cNvSpPr>
            <a:spLocks noGrp="1" noChangeArrowheads="1"/>
          </p:cNvSpPr>
          <p:nvPr>
            <p:ph type="title" idx="4294967295"/>
          </p:nvPr>
        </p:nvSpPr>
        <p:spPr>
          <a:xfrm>
            <a:off x="266700" y="465138"/>
            <a:ext cx="7543800" cy="1143000"/>
          </a:xfrm>
        </p:spPr>
        <p:txBody>
          <a:bodyPr>
            <a:normAutofit/>
          </a:bodyPr>
          <a:lstStyle/>
          <a:p>
            <a:r>
              <a:rPr lang="en-US" dirty="0"/>
              <a:t>Checking for Linearity</a:t>
            </a:r>
          </a:p>
        </p:txBody>
      </p:sp>
      <p:pic>
        <p:nvPicPr>
          <p:cNvPr id="2" name="Picture 1"/>
          <p:cNvPicPr>
            <a:picLocks noChangeAspect="1"/>
          </p:cNvPicPr>
          <p:nvPr/>
        </p:nvPicPr>
        <p:blipFill rotWithShape="1">
          <a:blip r:embed="rId2"/>
          <a:srcRect l="34846"/>
          <a:stretch/>
        </p:blipFill>
        <p:spPr>
          <a:xfrm>
            <a:off x="3352800" y="1969651"/>
            <a:ext cx="4631872" cy="4575612"/>
          </a:xfrm>
          <a:prstGeom prst="rect">
            <a:avLst/>
          </a:prstGeom>
        </p:spPr>
      </p:pic>
      <p:sp>
        <p:nvSpPr>
          <p:cNvPr id="3" name="TextBox 2"/>
          <p:cNvSpPr txBox="1"/>
          <p:nvPr/>
        </p:nvSpPr>
        <p:spPr>
          <a:xfrm>
            <a:off x="138792" y="2068286"/>
            <a:ext cx="2972707" cy="1477328"/>
          </a:xfrm>
          <a:prstGeom prst="rect">
            <a:avLst/>
          </a:prstGeom>
          <a:noFill/>
        </p:spPr>
        <p:txBody>
          <a:bodyPr wrap="square" rtlCol="0">
            <a:spAutoFit/>
          </a:bodyPr>
          <a:lstStyle/>
          <a:p>
            <a:r>
              <a:rPr lang="en-US"/>
              <a:t>Look at some scatterplots of the relationships between the outcome variable and the predictors</a:t>
            </a:r>
          </a:p>
          <a:p>
            <a:endParaRPr lang="en-US" dirty="0"/>
          </a:p>
        </p:txBody>
      </p:sp>
    </p:spTree>
    <p:extLst>
      <p:ext uri="{BB962C8B-B14F-4D97-AF65-F5344CB8AC3E}">
        <p14:creationId xmlns:p14="http://schemas.microsoft.com/office/powerpoint/2010/main" val="10582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521781"/>
            <a:ext cx="8229600" cy="990600"/>
          </a:xfrm>
        </p:spPr>
        <p:txBody>
          <a:bodyPr/>
          <a:lstStyle/>
          <a:p>
            <a:r>
              <a:rPr lang="en-US" dirty="0"/>
              <a:t>Correlation matrix</a:t>
            </a:r>
          </a:p>
        </p:txBody>
      </p:sp>
      <p:sp>
        <p:nvSpPr>
          <p:cNvPr id="3" name="Content Placeholder 2"/>
          <p:cNvSpPr>
            <a:spLocks noGrp="1"/>
          </p:cNvSpPr>
          <p:nvPr>
            <p:ph idx="1"/>
          </p:nvPr>
        </p:nvSpPr>
        <p:spPr>
          <a:xfrm>
            <a:off x="429985" y="1429538"/>
            <a:ext cx="8229600" cy="4876800"/>
          </a:xfrm>
        </p:spPr>
        <p:txBody>
          <a:bodyPr/>
          <a:lstStyle/>
          <a:p>
            <a:pPr marL="0" indent="0">
              <a:buNone/>
            </a:pPr>
            <a:r>
              <a:rPr lang="en-US" dirty="0"/>
              <a:t>A correlation matrix is extremely useful for getting a rough idea of the relationships between predictors and the outcome, and for a preliminary look for </a:t>
            </a:r>
            <a:r>
              <a:rPr lang="en-US" dirty="0" err="1"/>
              <a:t>multicollinearity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800" y="2992784"/>
            <a:ext cx="4533900" cy="2701973"/>
          </a:xfrm>
          <a:prstGeom prst="rect">
            <a:avLst/>
          </a:prstGeom>
        </p:spPr>
      </p:pic>
      <p:sp>
        <p:nvSpPr>
          <p:cNvPr id="6" name="TextBox 5"/>
          <p:cNvSpPr txBox="1"/>
          <p:nvPr/>
        </p:nvSpPr>
        <p:spPr>
          <a:xfrm>
            <a:off x="457200" y="3167017"/>
            <a:ext cx="2231571" cy="3139321"/>
          </a:xfrm>
          <a:prstGeom prst="rect">
            <a:avLst/>
          </a:prstGeom>
          <a:noFill/>
        </p:spPr>
        <p:txBody>
          <a:bodyPr wrap="square" rtlCol="0">
            <a:spAutoFit/>
          </a:bodyPr>
          <a:lstStyle/>
          <a:p>
            <a:r>
              <a:rPr lang="en-US" dirty="0"/>
              <a:t>Use the descriptive statistics to check the correlation matrix for </a:t>
            </a:r>
            <a:r>
              <a:rPr lang="en-US" dirty="0" err="1">
                <a:solidFill>
                  <a:schemeClr val="tx2"/>
                </a:solidFill>
              </a:rPr>
              <a:t>multicollinearity</a:t>
            </a:r>
            <a:r>
              <a:rPr lang="en-US" dirty="0"/>
              <a:t> – that is, predictors that correlate too highly with each other, r &gt; 0.8/0.9.</a:t>
            </a:r>
          </a:p>
          <a:p>
            <a:endParaRPr lang="en-US" dirty="0"/>
          </a:p>
          <a:p>
            <a:endParaRPr lang="en-US" dirty="0"/>
          </a:p>
        </p:txBody>
      </p:sp>
      <p:sp>
        <p:nvSpPr>
          <p:cNvPr id="7" name="TextBox 6"/>
          <p:cNvSpPr txBox="1"/>
          <p:nvPr/>
        </p:nvSpPr>
        <p:spPr>
          <a:xfrm>
            <a:off x="429985" y="5812557"/>
            <a:ext cx="8284029" cy="1200329"/>
          </a:xfrm>
          <a:prstGeom prst="rect">
            <a:avLst/>
          </a:prstGeom>
          <a:noFill/>
        </p:spPr>
        <p:txBody>
          <a:bodyPr wrap="square" rtlCol="0">
            <a:spAutoFit/>
          </a:bodyPr>
          <a:lstStyle/>
          <a:p>
            <a:r>
              <a:rPr lang="en-US" dirty="0"/>
              <a:t>If we look only at the predictors (ignore album sales) then the highest correlation is between the attractiveness of the band and the amount of airplay, which is significant at a .01 level (r = .182, p = .005</a:t>
            </a:r>
            <a:r>
              <a:rPr lang="en-US"/>
              <a:t>). </a:t>
            </a:r>
            <a:endParaRPr lang="en-US" dirty="0"/>
          </a:p>
          <a:p>
            <a:endParaRPr lang="en-US" dirty="0"/>
          </a:p>
        </p:txBody>
      </p:sp>
    </p:spTree>
    <p:extLst>
      <p:ext uri="{BB962C8B-B14F-4D97-AF65-F5344CB8AC3E}">
        <p14:creationId xmlns:p14="http://schemas.microsoft.com/office/powerpoint/2010/main" val="967320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e Placeholder 4"/>
          <p:cNvSpPr>
            <a:spLocks noGrp="1"/>
          </p:cNvSpPr>
          <p:nvPr>
            <p:ph type="dt" sz="half" idx="4294967295"/>
          </p:nvPr>
        </p:nvSpPr>
        <p:spPr>
          <a:xfrm>
            <a:off x="0" y="6357958"/>
            <a:ext cx="857224" cy="365125"/>
          </a:xfrm>
          <a:prstGeom prst="rect">
            <a:avLst/>
          </a:prstGeom>
        </p:spPr>
        <p:txBody>
          <a:bodyPr/>
          <a:lstStyle/>
          <a:p>
            <a:r>
              <a:rPr lang="en-US"/>
              <a:t>Slide </a:t>
            </a:r>
            <a:fld id="{07C1DB05-DD0C-44A6-B679-CDC9145459E5}" type="slidenum">
              <a:rPr lang="en-US"/>
              <a:pPr/>
              <a:t>22</a:t>
            </a:fld>
            <a:endParaRPr lang="en-US"/>
          </a:p>
        </p:txBody>
      </p:sp>
      <p:sp>
        <p:nvSpPr>
          <p:cNvPr id="256002" name="Rectangle 2"/>
          <p:cNvSpPr>
            <a:spLocks noGrp="1" noChangeArrowheads="1"/>
          </p:cNvSpPr>
          <p:nvPr>
            <p:ph type="title"/>
          </p:nvPr>
        </p:nvSpPr>
        <p:spPr>
          <a:noFill/>
          <a:ln/>
        </p:spPr>
        <p:txBody>
          <a:bodyPr>
            <a:normAutofit fontScale="90000"/>
          </a:bodyPr>
          <a:lstStyle/>
          <a:p>
            <a:r>
              <a:rPr lang="en-GB" sz="4000" dirty="0">
                <a:sym typeface="Symbol" pitchFamily="18" charset="2"/>
              </a:rPr>
              <a:t>SPSS Inputs</a:t>
            </a:r>
            <a:br>
              <a:rPr lang="en-GB" sz="4000" dirty="0">
                <a:sym typeface="Symbol" pitchFamily="18" charset="2"/>
              </a:rPr>
            </a:br>
            <a:r>
              <a:rPr lang="en-GB" sz="4000" dirty="0">
                <a:sym typeface="Symbol" pitchFamily="18" charset="2"/>
              </a:rPr>
              <a:t>Multiple Regression</a:t>
            </a:r>
            <a:endParaRPr lang="en-GB" i="1" baseline="-25000" dirty="0"/>
          </a:p>
        </p:txBody>
      </p:sp>
      <p:pic>
        <p:nvPicPr>
          <p:cNvPr id="2" name="Picture 1"/>
          <p:cNvPicPr>
            <a:picLocks noChangeAspect="1"/>
          </p:cNvPicPr>
          <p:nvPr/>
        </p:nvPicPr>
        <p:blipFill>
          <a:blip r:embed="rId3"/>
          <a:stretch>
            <a:fillRect/>
          </a:stretch>
        </p:blipFill>
        <p:spPr>
          <a:xfrm>
            <a:off x="457200" y="1784828"/>
            <a:ext cx="3500479" cy="2856339"/>
          </a:xfrm>
          <a:prstGeom prst="rect">
            <a:avLst/>
          </a:prstGeom>
        </p:spPr>
      </p:pic>
      <p:pic>
        <p:nvPicPr>
          <p:cNvPr id="6" name="Picture 5"/>
          <p:cNvPicPr>
            <a:picLocks noChangeAspect="1"/>
          </p:cNvPicPr>
          <p:nvPr/>
        </p:nvPicPr>
        <p:blipFill>
          <a:blip r:embed="rId4"/>
          <a:stretch>
            <a:fillRect/>
          </a:stretch>
        </p:blipFill>
        <p:spPr>
          <a:xfrm>
            <a:off x="4952999" y="3693354"/>
            <a:ext cx="3178629" cy="2847166"/>
          </a:xfrm>
          <a:prstGeom prst="rect">
            <a:avLst/>
          </a:prstGeom>
        </p:spPr>
      </p:pic>
      <p:sp>
        <p:nvSpPr>
          <p:cNvPr id="3" name="TextBox 2"/>
          <p:cNvSpPr txBox="1"/>
          <p:nvPr/>
        </p:nvSpPr>
        <p:spPr>
          <a:xfrm>
            <a:off x="4789714" y="1650346"/>
            <a:ext cx="3897086" cy="2308324"/>
          </a:xfrm>
          <a:prstGeom prst="rect">
            <a:avLst/>
          </a:prstGeom>
          <a:noFill/>
        </p:spPr>
        <p:txBody>
          <a:bodyPr wrap="square" rtlCol="0">
            <a:spAutoFit/>
          </a:bodyPr>
          <a:lstStyle/>
          <a:p>
            <a:r>
              <a:rPr lang="en-US" dirty="0">
                <a:solidFill>
                  <a:schemeClr val="tx2"/>
                </a:solidFill>
              </a:rPr>
              <a:t>Model fit: </a:t>
            </a:r>
            <a:r>
              <a:rPr lang="en-US" dirty="0"/>
              <a:t>This option is vital and so is selected by default. It provides not only a statistical test of the model’s ability to predict the outcome variable (the F-test), but also the value of R, the corresponding R</a:t>
            </a:r>
            <a:r>
              <a:rPr lang="en-US" baseline="30000" dirty="0"/>
              <a:t>2 </a:t>
            </a:r>
            <a:r>
              <a:rPr lang="en-US" dirty="0"/>
              <a:t>and the adjusted R</a:t>
            </a:r>
            <a:r>
              <a:rPr lang="en-US" baseline="30000" dirty="0"/>
              <a:t>2</a:t>
            </a:r>
          </a:p>
          <a:p>
            <a:endParaRPr lang="en-US" dirty="0"/>
          </a:p>
        </p:txBody>
      </p:sp>
      <p:sp>
        <p:nvSpPr>
          <p:cNvPr id="4" name="TextBox 3"/>
          <p:cNvSpPr txBox="1"/>
          <p:nvPr/>
        </p:nvSpPr>
        <p:spPr>
          <a:xfrm>
            <a:off x="1360714" y="5257800"/>
            <a:ext cx="3500479" cy="1200329"/>
          </a:xfrm>
          <a:prstGeom prst="rect">
            <a:avLst/>
          </a:prstGeom>
          <a:noFill/>
        </p:spPr>
        <p:txBody>
          <a:bodyPr wrap="square" rtlCol="0">
            <a:spAutoFit/>
          </a:bodyPr>
          <a:lstStyle/>
          <a:p>
            <a:r>
              <a:rPr lang="en-US" dirty="0" err="1">
                <a:solidFill>
                  <a:schemeClr val="tx2"/>
                </a:solidFill>
              </a:rPr>
              <a:t>Collinearity</a:t>
            </a:r>
            <a:r>
              <a:rPr lang="en-US" dirty="0">
                <a:solidFill>
                  <a:schemeClr val="tx2"/>
                </a:solidFill>
              </a:rPr>
              <a:t> diagnostics</a:t>
            </a:r>
            <a:r>
              <a:rPr lang="en-US" dirty="0"/>
              <a:t>: This option is for obtaining </a:t>
            </a:r>
            <a:r>
              <a:rPr lang="en-US" dirty="0" err="1"/>
              <a:t>collinearity</a:t>
            </a:r>
            <a:r>
              <a:rPr lang="en-US" dirty="0"/>
              <a:t> statistics such as the VIF and tolerance</a:t>
            </a:r>
          </a:p>
        </p:txBody>
      </p:sp>
    </p:spTree>
    <p:extLst>
      <p:ext uri="{BB962C8B-B14F-4D97-AF65-F5344CB8AC3E}">
        <p14:creationId xmlns:p14="http://schemas.microsoft.com/office/powerpoint/2010/main" val="191552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ym typeface="Symbol" pitchFamily="18" charset="2"/>
              </a:rPr>
              <a:t>SPSS Inputs</a:t>
            </a:r>
            <a:br>
              <a:rPr lang="en-GB" dirty="0">
                <a:sym typeface="Symbol" pitchFamily="18" charset="2"/>
              </a:rPr>
            </a:br>
            <a:r>
              <a:rPr lang="en-GB" dirty="0">
                <a:sym typeface="Symbol" pitchFamily="18" charset="2"/>
              </a:rPr>
              <a:t>Multiple Regression</a:t>
            </a:r>
            <a:endParaRPr lang="en-US" dirty="0"/>
          </a:p>
        </p:txBody>
      </p:sp>
      <p:sp>
        <p:nvSpPr>
          <p:cNvPr id="3" name="Content Placeholder 2"/>
          <p:cNvSpPr>
            <a:spLocks noGrp="1"/>
          </p:cNvSpPr>
          <p:nvPr>
            <p:ph idx="1"/>
          </p:nvPr>
        </p:nvSpPr>
        <p:spPr>
          <a:xfrm>
            <a:off x="457200" y="1861456"/>
            <a:ext cx="4386943" cy="4528457"/>
          </a:xfrm>
        </p:spPr>
        <p:txBody>
          <a:bodyPr>
            <a:normAutofit fontScale="92500" lnSpcReduction="10000"/>
          </a:bodyPr>
          <a:lstStyle/>
          <a:p>
            <a:r>
              <a:rPr lang="en-US" dirty="0" err="1">
                <a:solidFill>
                  <a:schemeClr val="tx2"/>
                </a:solidFill>
              </a:rPr>
              <a:t>Casewise</a:t>
            </a:r>
            <a:r>
              <a:rPr lang="en-US" dirty="0">
                <a:solidFill>
                  <a:schemeClr val="tx2"/>
                </a:solidFill>
              </a:rPr>
              <a:t> diagnostics</a:t>
            </a:r>
            <a:r>
              <a:rPr lang="en-US" dirty="0"/>
              <a:t>: This option, if selected, lists the observed value of the outcome, the predicted value of the outcome, the difference between these values (the residual) and this difference standardized.</a:t>
            </a:r>
          </a:p>
          <a:p>
            <a:r>
              <a:rPr lang="en-US" dirty="0"/>
              <a:t>It will list these values either for all cases, or just for cases for which the standardized residual is greater than 3 (when the ± sign is ignored). This criterion value of 3 can be changed.</a:t>
            </a:r>
          </a:p>
        </p:txBody>
      </p:sp>
      <p:pic>
        <p:nvPicPr>
          <p:cNvPr id="4" name="Picture 3"/>
          <p:cNvPicPr>
            <a:picLocks noChangeAspect="1"/>
          </p:cNvPicPr>
          <p:nvPr/>
        </p:nvPicPr>
        <p:blipFill>
          <a:blip r:embed="rId2"/>
          <a:stretch>
            <a:fillRect/>
          </a:stretch>
        </p:blipFill>
        <p:spPr>
          <a:xfrm>
            <a:off x="5421084" y="2561240"/>
            <a:ext cx="3178629" cy="2847166"/>
          </a:xfrm>
          <a:prstGeom prst="rect">
            <a:avLst/>
          </a:prstGeom>
        </p:spPr>
      </p:pic>
    </p:spTree>
    <p:extLst>
      <p:ext uri="{BB962C8B-B14F-4D97-AF65-F5344CB8AC3E}">
        <p14:creationId xmlns:p14="http://schemas.microsoft.com/office/powerpoint/2010/main" val="1074875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E68185BE-1B86-4F72-88CD-B0E25BE300A4}" type="slidenum">
              <a:rPr lang="en-US"/>
              <a:pPr/>
              <a:t>24</a:t>
            </a:fld>
            <a:endParaRPr lang="en-US"/>
          </a:p>
        </p:txBody>
      </p:sp>
      <p:sp>
        <p:nvSpPr>
          <p:cNvPr id="228354" name="Rectangle 2"/>
          <p:cNvSpPr>
            <a:spLocks noGrp="1" noChangeArrowheads="1"/>
          </p:cNvSpPr>
          <p:nvPr>
            <p:ph type="title"/>
          </p:nvPr>
        </p:nvSpPr>
        <p:spPr>
          <a:xfrm>
            <a:off x="707571" y="299007"/>
            <a:ext cx="7772400" cy="1143000"/>
          </a:xfrm>
          <a:noFill/>
          <a:ln/>
        </p:spPr>
        <p:txBody>
          <a:bodyPr/>
          <a:lstStyle/>
          <a:p>
            <a:r>
              <a:rPr lang="en-GB"/>
              <a:t>Methods of Regression</a:t>
            </a:r>
          </a:p>
        </p:txBody>
      </p:sp>
      <p:sp>
        <p:nvSpPr>
          <p:cNvPr id="228355" name="Rectangle 3"/>
          <p:cNvSpPr>
            <a:spLocks noGrp="1" noChangeArrowheads="1"/>
          </p:cNvSpPr>
          <p:nvPr>
            <p:ph type="body" idx="1"/>
          </p:nvPr>
        </p:nvSpPr>
        <p:spPr>
          <a:xfrm>
            <a:off x="707571" y="1524000"/>
            <a:ext cx="8144329" cy="4669971"/>
          </a:xfrm>
          <a:noFill/>
          <a:ln/>
        </p:spPr>
        <p:txBody>
          <a:bodyPr/>
          <a:lstStyle/>
          <a:p>
            <a:r>
              <a:rPr lang="en-GB" dirty="0"/>
              <a:t>Forced Entry:</a:t>
            </a:r>
          </a:p>
          <a:p>
            <a:pPr lvl="1"/>
            <a:r>
              <a:rPr lang="en-GB" dirty="0"/>
              <a:t>All predictors are entered simultaneously.</a:t>
            </a:r>
          </a:p>
          <a:p>
            <a:r>
              <a:rPr lang="en-GB" dirty="0"/>
              <a:t>Hierarchical:</a:t>
            </a:r>
          </a:p>
          <a:p>
            <a:pPr lvl="1"/>
            <a:r>
              <a:rPr lang="en-GB" dirty="0"/>
              <a:t>Experimenter decides the order in which variables are entered into the model.</a:t>
            </a:r>
          </a:p>
          <a:p>
            <a:r>
              <a:rPr lang="en-GB" dirty="0"/>
              <a:t>Stepwise:</a:t>
            </a:r>
          </a:p>
          <a:p>
            <a:pPr lvl="1"/>
            <a:r>
              <a:rPr lang="en-GB" dirty="0"/>
              <a:t>Predictors are selected using their semi-partial correlation with the outcome.</a:t>
            </a:r>
          </a:p>
          <a:p>
            <a:endParaRPr lang="en-GB" sz="3200" dirty="0"/>
          </a:p>
        </p:txBody>
      </p:sp>
    </p:spTree>
    <p:extLst>
      <p:ext uri="{BB962C8B-B14F-4D97-AF65-F5344CB8AC3E}">
        <p14:creationId xmlns:p14="http://schemas.microsoft.com/office/powerpoint/2010/main" val="1193642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a:xfrm>
            <a:off x="0" y="6357958"/>
            <a:ext cx="857224" cy="365125"/>
          </a:xfrm>
          <a:prstGeom prst="rect">
            <a:avLst/>
          </a:prstGeom>
        </p:spPr>
        <p:txBody>
          <a:bodyPr/>
          <a:lstStyle/>
          <a:p>
            <a:pPr>
              <a:defRPr/>
            </a:pPr>
            <a:r>
              <a:rPr lang="en-US"/>
              <a:t>Slide </a:t>
            </a:r>
            <a:fld id="{5470BCA8-1058-47F1-AF92-4C76FB765A84}" type="slidenum">
              <a:rPr lang="en-US"/>
              <a:pPr>
                <a:defRPr/>
              </a:pPr>
              <a:t>25</a:t>
            </a:fld>
            <a:endParaRPr lang="en-US"/>
          </a:p>
        </p:txBody>
      </p:sp>
      <p:sp>
        <p:nvSpPr>
          <p:cNvPr id="258050" name="Rectangle 2"/>
          <p:cNvSpPr>
            <a:spLocks noGrp="1" noChangeArrowheads="1"/>
          </p:cNvSpPr>
          <p:nvPr>
            <p:ph type="title"/>
          </p:nvPr>
        </p:nvSpPr>
        <p:spPr>
          <a:xfrm>
            <a:off x="167338" y="312057"/>
            <a:ext cx="8486804" cy="1358900"/>
          </a:xfrm>
          <a:noFill/>
        </p:spPr>
        <p:txBody>
          <a:bodyPr/>
          <a:lstStyle/>
          <a:p>
            <a:pPr eaLnBrk="1" hangingPunct="1"/>
            <a:r>
              <a:rPr lang="en-GB" sz="4000" dirty="0">
                <a:sym typeface="Symbol" pitchFamily="18" charset="2"/>
              </a:rPr>
              <a:t>SPSS Output: </a:t>
            </a:r>
            <a:br>
              <a:rPr lang="en-GB" sz="4000" dirty="0">
                <a:sym typeface="Symbol" pitchFamily="18" charset="2"/>
              </a:rPr>
            </a:br>
            <a:r>
              <a:rPr lang="en-GB" sz="4000" dirty="0">
                <a:sym typeface="Symbol" pitchFamily="18" charset="2"/>
              </a:rPr>
              <a:t>Model Summary</a:t>
            </a:r>
            <a:endParaRPr lang="en-GB" b="1" i="1" baseline="-25000" dirty="0"/>
          </a:p>
        </p:txBody>
      </p:sp>
      <p:pic>
        <p:nvPicPr>
          <p:cNvPr id="2" name="Picture 1"/>
          <p:cNvPicPr>
            <a:picLocks noChangeAspect="1"/>
          </p:cNvPicPr>
          <p:nvPr/>
        </p:nvPicPr>
        <p:blipFill>
          <a:blip r:embed="rId3"/>
          <a:stretch>
            <a:fillRect/>
          </a:stretch>
        </p:blipFill>
        <p:spPr>
          <a:xfrm>
            <a:off x="255270" y="1670957"/>
            <a:ext cx="8507730" cy="1831340"/>
          </a:xfrm>
          <a:prstGeom prst="rect">
            <a:avLst/>
          </a:prstGeom>
        </p:spPr>
      </p:pic>
      <p:sp>
        <p:nvSpPr>
          <p:cNvPr id="3" name="Rectangle 2"/>
          <p:cNvSpPr/>
          <p:nvPr/>
        </p:nvSpPr>
        <p:spPr>
          <a:xfrm>
            <a:off x="428596" y="3585754"/>
            <a:ext cx="7572404" cy="2336024"/>
          </a:xfrm>
          <a:prstGeom prst="rect">
            <a:avLst/>
          </a:prstGeom>
        </p:spPr>
        <p:txBody>
          <a:bodyPr wrap="square">
            <a:spAutoFit/>
          </a:bodyPr>
          <a:lstStyle/>
          <a:p>
            <a:pPr>
              <a:lnSpc>
                <a:spcPct val="90000"/>
              </a:lnSpc>
            </a:pPr>
            <a:r>
              <a:rPr lang="en-GB" i="1" dirty="0">
                <a:solidFill>
                  <a:schemeClr val="tx2"/>
                </a:solidFill>
              </a:rPr>
              <a:t>R</a:t>
            </a:r>
          </a:p>
          <a:p>
            <a:pPr lvl="1">
              <a:lnSpc>
                <a:spcPct val="90000"/>
              </a:lnSpc>
            </a:pPr>
            <a:r>
              <a:rPr lang="en-GB" dirty="0"/>
              <a:t>The correlation between the observed values of the outcome, and the values predicted by the model.</a:t>
            </a:r>
            <a:endParaRPr lang="en-GB" sz="3200" dirty="0"/>
          </a:p>
          <a:p>
            <a:pPr>
              <a:lnSpc>
                <a:spcPct val="90000"/>
              </a:lnSpc>
            </a:pPr>
            <a:endParaRPr lang="en-GB" i="1" dirty="0">
              <a:sym typeface="Symbol" pitchFamily="18" charset="2"/>
            </a:endParaRPr>
          </a:p>
          <a:p>
            <a:pPr>
              <a:lnSpc>
                <a:spcPct val="90000"/>
              </a:lnSpc>
            </a:pPr>
            <a:r>
              <a:rPr lang="en-GB" i="1" dirty="0">
                <a:solidFill>
                  <a:schemeClr val="tx2"/>
                </a:solidFill>
                <a:sym typeface="Symbol" pitchFamily="18" charset="2"/>
              </a:rPr>
              <a:t>R</a:t>
            </a:r>
            <a:r>
              <a:rPr lang="en-GB" i="1" baseline="30000" dirty="0">
                <a:solidFill>
                  <a:schemeClr val="tx2"/>
                </a:solidFill>
                <a:sym typeface="Symbol" pitchFamily="18" charset="2"/>
              </a:rPr>
              <a:t>2</a:t>
            </a:r>
          </a:p>
          <a:p>
            <a:pPr lvl="1">
              <a:lnSpc>
                <a:spcPct val="90000"/>
              </a:lnSpc>
            </a:pPr>
            <a:r>
              <a:rPr lang="en-GB" dirty="0"/>
              <a:t>The proportion of variance accounted for by the model.</a:t>
            </a:r>
          </a:p>
          <a:p>
            <a:pPr>
              <a:lnSpc>
                <a:spcPct val="90000"/>
              </a:lnSpc>
            </a:pPr>
            <a:endParaRPr lang="en-GB" dirty="0"/>
          </a:p>
          <a:p>
            <a:pPr>
              <a:lnSpc>
                <a:spcPct val="90000"/>
              </a:lnSpc>
            </a:pPr>
            <a:r>
              <a:rPr lang="en-GB" dirty="0">
                <a:solidFill>
                  <a:schemeClr val="tx2"/>
                </a:solidFill>
              </a:rPr>
              <a:t>Adj. </a:t>
            </a:r>
            <a:r>
              <a:rPr lang="en-GB" i="1" dirty="0">
                <a:solidFill>
                  <a:schemeClr val="tx2"/>
                </a:solidFill>
                <a:sym typeface="Symbol" pitchFamily="18" charset="2"/>
              </a:rPr>
              <a:t>R</a:t>
            </a:r>
            <a:r>
              <a:rPr lang="en-GB" i="1" baseline="30000" dirty="0">
                <a:solidFill>
                  <a:schemeClr val="tx2"/>
                </a:solidFill>
                <a:sym typeface="Symbol" pitchFamily="18" charset="2"/>
              </a:rPr>
              <a:t>2</a:t>
            </a:r>
          </a:p>
          <a:p>
            <a:pPr lvl="1">
              <a:lnSpc>
                <a:spcPct val="90000"/>
              </a:lnSpc>
            </a:pPr>
            <a:r>
              <a:rPr lang="en-GB" dirty="0"/>
              <a:t>An estimate of </a:t>
            </a:r>
            <a:r>
              <a:rPr lang="en-GB" i="1" dirty="0">
                <a:sym typeface="Symbol" pitchFamily="18" charset="2"/>
              </a:rPr>
              <a:t>R</a:t>
            </a:r>
            <a:r>
              <a:rPr lang="en-GB" i="1" baseline="30000" dirty="0">
                <a:sym typeface="Symbol" pitchFamily="18" charset="2"/>
              </a:rPr>
              <a:t>2</a:t>
            </a:r>
            <a:r>
              <a:rPr lang="en-GB" dirty="0"/>
              <a:t> in the population (</a:t>
            </a:r>
            <a:r>
              <a:rPr lang="en-GB" i="1" dirty="0"/>
              <a:t>shrinkage</a:t>
            </a:r>
            <a:r>
              <a:rPr lang="en-GB" dirty="0"/>
              <a:t>).</a:t>
            </a:r>
          </a:p>
        </p:txBody>
      </p:sp>
    </p:spTree>
    <p:extLst>
      <p:ext uri="{BB962C8B-B14F-4D97-AF65-F5344CB8AC3E}">
        <p14:creationId xmlns:p14="http://schemas.microsoft.com/office/powerpoint/2010/main" val="1120172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ym typeface="Symbol" pitchFamily="18" charset="2"/>
              </a:rPr>
              <a:t>SPSS Output: </a:t>
            </a:r>
            <a:br>
              <a:rPr lang="en-GB" dirty="0">
                <a:sym typeface="Symbol" pitchFamily="18" charset="2"/>
              </a:rPr>
            </a:br>
            <a:r>
              <a:rPr lang="en-GB" dirty="0">
                <a:sym typeface="Symbol" pitchFamily="18" charset="2"/>
              </a:rPr>
              <a:t>Model Summary</a:t>
            </a:r>
            <a:endParaRPr lang="en-US" dirty="0"/>
          </a:p>
        </p:txBody>
      </p:sp>
      <p:sp>
        <p:nvSpPr>
          <p:cNvPr id="3" name="Content Placeholder 2"/>
          <p:cNvSpPr>
            <a:spLocks noGrp="1"/>
          </p:cNvSpPr>
          <p:nvPr>
            <p:ph idx="1"/>
          </p:nvPr>
        </p:nvSpPr>
        <p:spPr>
          <a:xfrm>
            <a:off x="337457" y="3422931"/>
            <a:ext cx="8229600" cy="3239125"/>
          </a:xfrm>
        </p:spPr>
        <p:txBody>
          <a:bodyPr>
            <a:normAutofit fontScale="92500" lnSpcReduction="20000"/>
          </a:bodyPr>
          <a:lstStyle/>
          <a:p>
            <a:r>
              <a:rPr lang="en-US" dirty="0"/>
              <a:t>R - When only advertising budget is used as a predictor, this is the simple correlation between advertising and album sales (.578).</a:t>
            </a:r>
          </a:p>
          <a:p>
            <a:r>
              <a:rPr lang="en-US" dirty="0"/>
              <a:t>The next column gives us a value of R</a:t>
            </a:r>
            <a:r>
              <a:rPr lang="en-US" baseline="30000" dirty="0"/>
              <a:t>2</a:t>
            </a:r>
            <a:r>
              <a:rPr lang="en-US" dirty="0"/>
              <a:t>, which is a measure of how much of the variability in the outcome is accounted for by the predictors. </a:t>
            </a:r>
          </a:p>
          <a:p>
            <a:pPr lvl="1"/>
            <a:r>
              <a:rPr lang="en-US" dirty="0"/>
              <a:t>For the first model its value is .335, which means that advertising budget accounts for 33.5% of the variation in album sales. </a:t>
            </a:r>
          </a:p>
          <a:p>
            <a:pPr lvl="1"/>
            <a:r>
              <a:rPr lang="en-US" dirty="0"/>
              <a:t>However, when the other two predictors are included as well (model 2), this value increases to .665 or 66.5% of the variance in album sales.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96800"/>
            <a:ext cx="8458200" cy="1753331"/>
          </a:xfrm>
          <a:prstGeom prst="rect">
            <a:avLst/>
          </a:prstGeom>
        </p:spPr>
      </p:pic>
    </p:spTree>
    <p:extLst>
      <p:ext uri="{BB962C8B-B14F-4D97-AF65-F5344CB8AC3E}">
        <p14:creationId xmlns:p14="http://schemas.microsoft.com/office/powerpoint/2010/main" val="1838253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ym typeface="Symbol" pitchFamily="18" charset="2"/>
              </a:rPr>
              <a:t>SPSS Output: </a:t>
            </a:r>
            <a:br>
              <a:rPr lang="en-GB" dirty="0">
                <a:sym typeface="Symbol" pitchFamily="18" charset="2"/>
              </a:rPr>
            </a:br>
            <a:r>
              <a:rPr lang="en-GB" dirty="0">
                <a:sym typeface="Symbol" pitchFamily="18" charset="2"/>
              </a:rPr>
              <a:t>Model Summary</a:t>
            </a:r>
            <a:endParaRPr lang="en-US" dirty="0"/>
          </a:p>
        </p:txBody>
      </p:sp>
      <p:sp>
        <p:nvSpPr>
          <p:cNvPr id="3" name="Content Placeholder 2"/>
          <p:cNvSpPr>
            <a:spLocks noGrp="1"/>
          </p:cNvSpPr>
          <p:nvPr>
            <p:ph idx="1"/>
          </p:nvPr>
        </p:nvSpPr>
        <p:spPr>
          <a:xfrm>
            <a:off x="368300" y="1803400"/>
            <a:ext cx="8229600" cy="4876800"/>
          </a:xfrm>
        </p:spPr>
        <p:txBody>
          <a:bodyPr/>
          <a:lstStyle/>
          <a:p>
            <a:r>
              <a:rPr lang="en-US" dirty="0"/>
              <a:t>The adjusted R</a:t>
            </a:r>
            <a:r>
              <a:rPr lang="en-US" baseline="30000" dirty="0"/>
              <a:t>2</a:t>
            </a:r>
            <a:r>
              <a:rPr lang="en-US" dirty="0"/>
              <a:t> gives us some idea of how well our model generalizes. </a:t>
            </a:r>
          </a:p>
          <a:p>
            <a:r>
              <a:rPr lang="en-US" dirty="0"/>
              <a:t>We would like its value to be the same as, or very close to, the value of R</a:t>
            </a:r>
            <a:r>
              <a:rPr lang="en-US" baseline="30000" dirty="0"/>
              <a:t>2</a:t>
            </a:r>
            <a:r>
              <a:rPr lang="en-US" dirty="0"/>
              <a:t>. </a:t>
            </a:r>
          </a:p>
          <a:p>
            <a:r>
              <a:rPr lang="en-US" dirty="0"/>
              <a:t>In this example the difference for the final model is small This shrinkage means that if the model were derived from the population rather than a sample it would account for approximately 0.5% less variance in the outcome. </a:t>
            </a:r>
          </a:p>
        </p:txBody>
      </p:sp>
    </p:spTree>
    <p:extLst>
      <p:ext uri="{BB962C8B-B14F-4D97-AF65-F5344CB8AC3E}">
        <p14:creationId xmlns:p14="http://schemas.microsoft.com/office/powerpoint/2010/main" val="482502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E310D2FE-526C-49D9-AA6E-9DB0CAADBE36}" type="slidenum">
              <a:rPr lang="en-US"/>
              <a:pPr/>
              <a:t>28</a:t>
            </a:fld>
            <a:endParaRPr lang="en-US"/>
          </a:p>
        </p:txBody>
      </p:sp>
      <p:sp>
        <p:nvSpPr>
          <p:cNvPr id="262146" name="Rectangle 2"/>
          <p:cNvSpPr>
            <a:spLocks noGrp="1" noChangeArrowheads="1"/>
          </p:cNvSpPr>
          <p:nvPr>
            <p:ph type="title"/>
          </p:nvPr>
        </p:nvSpPr>
        <p:spPr>
          <a:xfrm>
            <a:off x="653143" y="359229"/>
            <a:ext cx="7467600" cy="1117600"/>
          </a:xfrm>
          <a:noFill/>
          <a:ln/>
        </p:spPr>
        <p:txBody>
          <a:bodyPr>
            <a:normAutofit fontScale="90000"/>
          </a:bodyPr>
          <a:lstStyle/>
          <a:p>
            <a:r>
              <a:rPr lang="en-GB" sz="4000" dirty="0">
                <a:sym typeface="Symbol" pitchFamily="18" charset="2"/>
              </a:rPr>
              <a:t>SPSS Output: </a:t>
            </a:r>
            <a:br>
              <a:rPr lang="en-GB" sz="4000" dirty="0">
                <a:sym typeface="Symbol" pitchFamily="18" charset="2"/>
              </a:rPr>
            </a:br>
            <a:r>
              <a:rPr lang="en-GB" sz="4000" dirty="0">
                <a:sym typeface="Symbol" pitchFamily="18" charset="2"/>
              </a:rPr>
              <a:t>ANOVA</a:t>
            </a:r>
            <a:endParaRPr lang="en-GB" b="1" i="1" baseline="-25000" dirty="0"/>
          </a:p>
        </p:txBody>
      </p:sp>
      <p:pic>
        <p:nvPicPr>
          <p:cNvPr id="2" name="Picture 1"/>
          <p:cNvPicPr>
            <a:picLocks noChangeAspect="1"/>
          </p:cNvPicPr>
          <p:nvPr/>
        </p:nvPicPr>
        <p:blipFill>
          <a:blip r:embed="rId3"/>
          <a:stretch>
            <a:fillRect/>
          </a:stretch>
        </p:blipFill>
        <p:spPr>
          <a:xfrm>
            <a:off x="653143" y="1543606"/>
            <a:ext cx="6052457" cy="2757524"/>
          </a:xfrm>
          <a:prstGeom prst="rect">
            <a:avLst/>
          </a:prstGeom>
        </p:spPr>
      </p:pic>
      <p:sp>
        <p:nvSpPr>
          <p:cNvPr id="5" name="Rectangle 3"/>
          <p:cNvSpPr txBox="1">
            <a:spLocks noChangeArrowheads="1"/>
          </p:cNvSpPr>
          <p:nvPr/>
        </p:nvSpPr>
        <p:spPr>
          <a:xfrm>
            <a:off x="428612" y="4367908"/>
            <a:ext cx="7353300" cy="2172612"/>
          </a:xfrm>
          <a:prstGeom prst="rect">
            <a:avLst/>
          </a:prstGeom>
          <a:noFill/>
          <a:ln/>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90000"/>
              </a:lnSpc>
            </a:pPr>
            <a:r>
              <a:rPr lang="en-GB" sz="2000" dirty="0"/>
              <a:t>The F-test</a:t>
            </a:r>
            <a:endParaRPr lang="en-GB" sz="2000" i="1" dirty="0"/>
          </a:p>
          <a:p>
            <a:pPr lvl="1">
              <a:lnSpc>
                <a:spcPct val="90000"/>
              </a:lnSpc>
            </a:pPr>
            <a:r>
              <a:rPr lang="en-GB" sz="1800" dirty="0"/>
              <a:t>looks at whether the variance explained by the model (SS</a:t>
            </a:r>
            <a:r>
              <a:rPr lang="en-GB" sz="1800" baseline="-25000" dirty="0"/>
              <a:t>M</a:t>
            </a:r>
            <a:r>
              <a:rPr lang="en-GB" sz="1800" dirty="0"/>
              <a:t>) is significantly greater than the error within the model (SS</a:t>
            </a:r>
            <a:r>
              <a:rPr lang="en-GB" sz="1800" baseline="-25000" dirty="0"/>
              <a:t>R</a:t>
            </a:r>
            <a:r>
              <a:rPr lang="en-GB" sz="1800" dirty="0"/>
              <a:t>).</a:t>
            </a:r>
            <a:endParaRPr lang="en-GB" dirty="0"/>
          </a:p>
          <a:p>
            <a:pPr lvl="1">
              <a:lnSpc>
                <a:spcPct val="90000"/>
              </a:lnSpc>
            </a:pPr>
            <a:r>
              <a:rPr lang="en-GB" sz="1800" dirty="0">
                <a:solidFill>
                  <a:schemeClr val="tx2"/>
                </a:solidFill>
              </a:rPr>
              <a:t>It tells us whether using the regression model is significantly better at predicting values of the outcome than using the mean</a:t>
            </a:r>
            <a:r>
              <a:rPr lang="en-GB" sz="1800" dirty="0"/>
              <a:t>.</a:t>
            </a:r>
          </a:p>
        </p:txBody>
      </p:sp>
    </p:spTree>
    <p:extLst>
      <p:ext uri="{BB962C8B-B14F-4D97-AF65-F5344CB8AC3E}">
        <p14:creationId xmlns:p14="http://schemas.microsoft.com/office/powerpoint/2010/main" val="357041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CD545C0D-7B1F-47E5-8D3B-E437A218F958}" type="slidenum">
              <a:rPr lang="en-US"/>
              <a:pPr/>
              <a:t>29</a:t>
            </a:fld>
            <a:endParaRPr lang="en-US"/>
          </a:p>
        </p:txBody>
      </p:sp>
      <p:sp>
        <p:nvSpPr>
          <p:cNvPr id="273410" name="Rectangle 2"/>
          <p:cNvSpPr>
            <a:spLocks noGrp="1" noChangeArrowheads="1"/>
          </p:cNvSpPr>
          <p:nvPr>
            <p:ph type="title"/>
          </p:nvPr>
        </p:nvSpPr>
        <p:spPr>
          <a:xfrm>
            <a:off x="428612" y="304800"/>
            <a:ext cx="7708900" cy="1117600"/>
          </a:xfrm>
          <a:noFill/>
          <a:ln/>
        </p:spPr>
        <p:txBody>
          <a:bodyPr>
            <a:normAutofit fontScale="90000"/>
          </a:bodyPr>
          <a:lstStyle/>
          <a:p>
            <a:r>
              <a:rPr lang="en-GB" sz="4000" dirty="0">
                <a:sym typeface="Symbol" pitchFamily="18" charset="2"/>
              </a:rPr>
              <a:t>SPSS Output: </a:t>
            </a:r>
            <a:br>
              <a:rPr lang="en-GB" sz="4000" dirty="0">
                <a:sym typeface="Symbol" pitchFamily="18" charset="2"/>
              </a:rPr>
            </a:br>
            <a:r>
              <a:rPr lang="en-GB" sz="4000" dirty="0">
                <a:sym typeface="Symbol" pitchFamily="18" charset="2"/>
              </a:rPr>
              <a:t>Coefficients</a:t>
            </a:r>
            <a:endParaRPr lang="en-GB" b="1" i="1" baseline="-25000" dirty="0"/>
          </a:p>
        </p:txBody>
      </p:sp>
      <p:pic>
        <p:nvPicPr>
          <p:cNvPr id="2" name="Picture 1"/>
          <p:cNvPicPr>
            <a:picLocks noChangeAspect="1"/>
          </p:cNvPicPr>
          <p:nvPr/>
        </p:nvPicPr>
        <p:blipFill>
          <a:blip r:embed="rId2"/>
          <a:stretch>
            <a:fillRect/>
          </a:stretch>
        </p:blipFill>
        <p:spPr>
          <a:xfrm>
            <a:off x="255088" y="1513113"/>
            <a:ext cx="8409940" cy="2468887"/>
          </a:xfrm>
          <a:prstGeom prst="rect">
            <a:avLst/>
          </a:prstGeom>
        </p:spPr>
      </p:pic>
      <p:sp>
        <p:nvSpPr>
          <p:cNvPr id="3" name="Rectangle 2"/>
          <p:cNvSpPr/>
          <p:nvPr/>
        </p:nvSpPr>
        <p:spPr>
          <a:xfrm>
            <a:off x="587830" y="4070127"/>
            <a:ext cx="3962400" cy="2062103"/>
          </a:xfrm>
          <a:prstGeom prst="rect">
            <a:avLst/>
          </a:prstGeom>
        </p:spPr>
        <p:txBody>
          <a:bodyPr wrap="square">
            <a:spAutoFit/>
          </a:bodyPr>
          <a:lstStyle/>
          <a:p>
            <a:r>
              <a:rPr lang="en-US" dirty="0"/>
              <a:t>The b-values tell us to what degree each predictor affects the outcome if the effects of all other predictors are held constant.</a:t>
            </a:r>
          </a:p>
          <a:p>
            <a:r>
              <a:rPr lang="en-GB" sz="2000" dirty="0"/>
              <a:t>Standardised beta values:</a:t>
            </a:r>
          </a:p>
          <a:p>
            <a:r>
              <a:rPr lang="en-GB" dirty="0"/>
              <a:t>tell us the same but expressed as standard deviations.</a:t>
            </a:r>
            <a:endParaRPr lang="en-GB" sz="1100" dirty="0"/>
          </a:p>
        </p:txBody>
      </p:sp>
      <p:sp>
        <p:nvSpPr>
          <p:cNvPr id="5" name="Rectangle 4"/>
          <p:cNvSpPr/>
          <p:nvPr/>
        </p:nvSpPr>
        <p:spPr>
          <a:xfrm>
            <a:off x="4550230" y="4070127"/>
            <a:ext cx="4572000" cy="2369880"/>
          </a:xfrm>
          <a:prstGeom prst="rect">
            <a:avLst/>
          </a:prstGeom>
        </p:spPr>
        <p:txBody>
          <a:bodyPr>
            <a:spAutoFit/>
          </a:bodyPr>
          <a:lstStyle/>
          <a:p>
            <a:r>
              <a:rPr lang="en-GB" sz="2000" i="1" dirty="0">
                <a:sym typeface="Symbol" pitchFamily="18" charset="2"/>
              </a:rPr>
              <a:t>b</a:t>
            </a:r>
            <a:r>
              <a:rPr lang="en-GB" sz="2000" i="1" baseline="-25000" dirty="0"/>
              <a:t>1</a:t>
            </a:r>
            <a:r>
              <a:rPr lang="en-GB" sz="2000" i="1" dirty="0"/>
              <a:t>= </a:t>
            </a:r>
            <a:r>
              <a:rPr lang="en-GB" sz="2000" dirty="0"/>
              <a:t>0.085.</a:t>
            </a:r>
          </a:p>
          <a:p>
            <a:pPr lvl="1"/>
            <a:r>
              <a:rPr lang="en-GB" dirty="0"/>
              <a:t>So, as advertising increases by £1, album sales increase by 0.085 thousand albums (85 albums)</a:t>
            </a:r>
            <a:endParaRPr lang="en-GB" b="1" dirty="0"/>
          </a:p>
          <a:p>
            <a:r>
              <a:rPr lang="en-GB" sz="2000" i="1" dirty="0">
                <a:sym typeface="Symbol" pitchFamily="18" charset="2"/>
              </a:rPr>
              <a:t>b</a:t>
            </a:r>
            <a:r>
              <a:rPr lang="en-GB" sz="2000" i="1" baseline="-25000" dirty="0"/>
              <a:t>2</a:t>
            </a:r>
            <a:r>
              <a:rPr lang="en-GB" sz="2000" i="1" dirty="0"/>
              <a:t>= </a:t>
            </a:r>
            <a:r>
              <a:rPr lang="en-GB" sz="2000" dirty="0"/>
              <a:t>3.367.</a:t>
            </a:r>
          </a:p>
          <a:p>
            <a:pPr lvl="1"/>
            <a:r>
              <a:rPr lang="en-GB" dirty="0"/>
              <a:t>So, each time (per week) a song is played on the radio its sales increase by 3.367 thousand albums.</a:t>
            </a:r>
          </a:p>
        </p:txBody>
      </p:sp>
    </p:spTree>
    <p:extLst>
      <p:ext uri="{BB962C8B-B14F-4D97-AF65-F5344CB8AC3E}">
        <p14:creationId xmlns:p14="http://schemas.microsoft.com/office/powerpoint/2010/main" val="31462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normAutofit fontScale="90000"/>
          </a:bodyPr>
          <a:lstStyle/>
          <a:p>
            <a:r>
              <a:rPr lang="en-US" altLang="en-US" dirty="0">
                <a:latin typeface="Calibri" charset="0"/>
                <a:ea typeface="ＭＳ Ｐゴシック" charset="-128"/>
              </a:rPr>
              <a:t>General Multiple Regression Equation Interpretation of coefficients</a:t>
            </a:r>
          </a:p>
        </p:txBody>
      </p:sp>
      <p:sp>
        <p:nvSpPr>
          <p:cNvPr id="4" name="Rectangle 3"/>
          <p:cNvSpPr/>
          <p:nvPr/>
        </p:nvSpPr>
        <p:spPr>
          <a:xfrm>
            <a:off x="457200" y="1769234"/>
            <a:ext cx="7593012" cy="4228850"/>
          </a:xfrm>
          <a:prstGeom prst="rect">
            <a:avLst/>
          </a:prstGeom>
        </p:spPr>
        <p:txBody>
          <a:bodyPr>
            <a:spAutoFit/>
          </a:bodyPr>
          <a:lstStyle/>
          <a:p>
            <a:pPr eaLnBrk="0" hangingPunct="0">
              <a:spcBef>
                <a:spcPct val="20000"/>
              </a:spcBef>
              <a:buClr>
                <a:srgbClr val="660000"/>
              </a:buClr>
              <a:buSzPct val="70000"/>
              <a:defRPr/>
            </a:pPr>
            <a:r>
              <a:rPr lang="en-US" sz="2800" dirty="0">
                <a:latin typeface="Calibri" charset="0"/>
              </a:rPr>
              <a:t>Now, we use additional independent variables (x</a:t>
            </a:r>
            <a:r>
              <a:rPr lang="en-US" sz="2800" baseline="-25000" dirty="0">
                <a:latin typeface="Calibri" charset="0"/>
              </a:rPr>
              <a:t>1</a:t>
            </a:r>
            <a:r>
              <a:rPr lang="en-US" sz="2800" dirty="0">
                <a:latin typeface="Calibri" charset="0"/>
              </a:rPr>
              <a:t>, x</a:t>
            </a:r>
            <a:r>
              <a:rPr lang="en-US" sz="2800" baseline="-25000" dirty="0">
                <a:latin typeface="Calibri" charset="0"/>
              </a:rPr>
              <a:t>2</a:t>
            </a:r>
            <a:r>
              <a:rPr lang="en-US" sz="2800" dirty="0">
                <a:latin typeface="Calibri" charset="0"/>
              </a:rPr>
              <a:t> </a:t>
            </a:r>
            <a:r>
              <a:rPr lang="en-US" sz="2800" dirty="0" err="1">
                <a:latin typeface="Calibri" charset="0"/>
              </a:rPr>
              <a:t>etc</a:t>
            </a:r>
            <a:r>
              <a:rPr lang="en-US" sz="2800" dirty="0">
                <a:latin typeface="Calibri" charset="0"/>
              </a:rPr>
              <a:t>) to help better explain the dependent variable</a:t>
            </a:r>
          </a:p>
          <a:p>
            <a:pPr eaLnBrk="0" hangingPunct="0">
              <a:spcBef>
                <a:spcPct val="20000"/>
              </a:spcBef>
              <a:buClr>
                <a:srgbClr val="660000"/>
              </a:buClr>
              <a:buSzPct val="70000"/>
              <a:defRPr/>
            </a:pPr>
            <a:endParaRPr lang="en-US" altLang="en-US" sz="2800" dirty="0">
              <a:latin typeface="Calibri" charset="0"/>
              <a:ea typeface="ＭＳ Ｐゴシック" charset="-128"/>
            </a:endParaRPr>
          </a:p>
          <a:p>
            <a:pPr eaLnBrk="0" hangingPunct="0">
              <a:spcBef>
                <a:spcPct val="20000"/>
              </a:spcBef>
              <a:buClr>
                <a:srgbClr val="660000"/>
              </a:buClr>
              <a:buSzPct val="70000"/>
              <a:defRPr/>
            </a:pPr>
            <a:endParaRPr lang="en-US" altLang="en-US" sz="2800" dirty="0">
              <a:latin typeface="Calibri" charset="0"/>
              <a:ea typeface="ＭＳ Ｐゴシック" charset="-128"/>
            </a:endParaRPr>
          </a:p>
          <a:p>
            <a:pPr eaLnBrk="0" hangingPunct="0">
              <a:spcBef>
                <a:spcPct val="20000"/>
              </a:spcBef>
              <a:buClr>
                <a:srgbClr val="660000"/>
              </a:buClr>
              <a:buSzPct val="70000"/>
              <a:defRPr/>
            </a:pPr>
            <a:r>
              <a:rPr lang="en-US" altLang="en-US" sz="2800" dirty="0">
                <a:latin typeface="Calibri" charset="0"/>
                <a:ea typeface="ＭＳ Ｐゴシック" charset="-128"/>
              </a:rPr>
              <a:t>Interpretation of coefficients: </a:t>
            </a:r>
            <a:r>
              <a:rPr lang="en-US" sz="2800" kern="0" dirty="0">
                <a:solidFill>
                  <a:srgbClr val="000000"/>
                </a:solidFill>
                <a:latin typeface="Calibri" charset="0"/>
                <a:ea typeface="ＭＳ Ｐゴシック" charset="0"/>
                <a:cs typeface="Calibri" pitchFamily="34" charset="0"/>
              </a:rPr>
              <a:t>Amount which Y changes when that that particular X increases by one unit with the values of all the other independent variables held constant</a:t>
            </a:r>
          </a:p>
        </p:txBody>
      </p:sp>
      <p:graphicFrame>
        <p:nvGraphicFramePr>
          <p:cNvPr id="16387" name="Object 3"/>
          <p:cNvGraphicFramePr>
            <a:graphicFrameLocks noChangeAspect="1"/>
          </p:cNvGraphicFramePr>
          <p:nvPr>
            <p:extLst>
              <p:ext uri="{D42A27DB-BD31-4B8C-83A1-F6EECF244321}">
                <p14:modId xmlns:p14="http://schemas.microsoft.com/office/powerpoint/2010/main" val="1768439198"/>
              </p:ext>
            </p:extLst>
          </p:nvPr>
        </p:nvGraphicFramePr>
        <p:xfrm>
          <a:off x="973759" y="3291578"/>
          <a:ext cx="8058150" cy="523875"/>
        </p:xfrm>
        <a:graphic>
          <a:graphicData uri="http://schemas.openxmlformats.org/presentationml/2006/ole">
            <mc:AlternateContent xmlns:mc="http://schemas.openxmlformats.org/markup-compatibility/2006">
              <mc:Choice xmlns:v="urn:schemas-microsoft-com:vml" Requires="v">
                <p:oleObj spid="_x0000_s5201" name="Document" r:id="rId3" imgW="5270306" imgH="342887" progId="Word.Document.12">
                  <p:embed/>
                </p:oleObj>
              </mc:Choice>
              <mc:Fallback>
                <p:oleObj name="Document" r:id="rId3" imgW="5270306" imgH="342887"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759" y="3291578"/>
                        <a:ext cx="805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41015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Contribution of predictors to the model</a:t>
            </a:r>
          </a:p>
        </p:txBody>
      </p:sp>
      <p:sp>
        <p:nvSpPr>
          <p:cNvPr id="3" name="Content Placeholder 2"/>
          <p:cNvSpPr>
            <a:spLocks noGrp="1"/>
          </p:cNvSpPr>
          <p:nvPr>
            <p:ph idx="1"/>
          </p:nvPr>
        </p:nvSpPr>
        <p:spPr>
          <a:xfrm>
            <a:off x="315686" y="1719943"/>
            <a:ext cx="8229600" cy="3526971"/>
          </a:xfrm>
        </p:spPr>
        <p:txBody>
          <a:bodyPr>
            <a:normAutofit lnSpcReduction="10000"/>
          </a:bodyPr>
          <a:lstStyle/>
          <a:p>
            <a:r>
              <a:rPr lang="en-US" dirty="0"/>
              <a:t>Test statistics and their significance are produced for each regression coefficient: a </a:t>
            </a:r>
            <a:r>
              <a:rPr lang="en-US" dirty="0">
                <a:solidFill>
                  <a:schemeClr val="tx2"/>
                </a:solidFill>
              </a:rPr>
              <a:t>t-test is used to see whether each b differs significantly from zero </a:t>
            </a:r>
          </a:p>
          <a:p>
            <a:endParaRPr lang="en-US" dirty="0">
              <a:solidFill>
                <a:schemeClr val="tx2"/>
              </a:solidFill>
            </a:endParaRPr>
          </a:p>
          <a:p>
            <a:r>
              <a:rPr lang="en-US" dirty="0"/>
              <a:t>If the t-test associated with a b-value is significant (if the value in the column labelled Sig. is less than .05) then the predictor is making a </a:t>
            </a:r>
            <a:r>
              <a:rPr lang="en-US" dirty="0">
                <a:solidFill>
                  <a:schemeClr val="tx2"/>
                </a:solidFill>
              </a:rPr>
              <a:t>significant contribution to the model</a:t>
            </a:r>
            <a:r>
              <a:rPr lang="en-US" dirty="0"/>
              <a:t>. The smaller the value of Sig. (and the larger the value of t), the greater the contribution</a:t>
            </a:r>
          </a:p>
          <a:p>
            <a:endParaRPr lang="en-US" dirty="0"/>
          </a:p>
        </p:txBody>
      </p:sp>
    </p:spTree>
    <p:extLst>
      <p:ext uri="{BB962C8B-B14F-4D97-AF65-F5344CB8AC3E}">
        <p14:creationId xmlns:p14="http://schemas.microsoft.com/office/powerpoint/2010/main" val="2103479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ym typeface="Symbol" pitchFamily="18" charset="2"/>
              </a:rPr>
              <a:t>SPSS Output: </a:t>
            </a:r>
            <a:br>
              <a:rPr lang="en-GB" dirty="0">
                <a:sym typeface="Symbol" pitchFamily="18" charset="2"/>
              </a:rPr>
            </a:br>
            <a:r>
              <a:rPr lang="en-US" dirty="0"/>
              <a:t>Standardized values</a:t>
            </a:r>
          </a:p>
        </p:txBody>
      </p:sp>
      <p:sp>
        <p:nvSpPr>
          <p:cNvPr id="3" name="Content Placeholder 2"/>
          <p:cNvSpPr>
            <a:spLocks noGrp="1"/>
          </p:cNvSpPr>
          <p:nvPr>
            <p:ph idx="1"/>
          </p:nvPr>
        </p:nvSpPr>
        <p:spPr>
          <a:xfrm>
            <a:off x="457200" y="1790700"/>
            <a:ext cx="8229600" cy="4876800"/>
          </a:xfrm>
        </p:spPr>
        <p:txBody>
          <a:bodyPr>
            <a:normAutofit/>
          </a:bodyPr>
          <a:lstStyle/>
          <a:p>
            <a:r>
              <a:rPr lang="en-US" dirty="0"/>
              <a:t>The standardized versions of the b-values are probably easier to interpret (because they are not dependent on the units of measurement of the variables). </a:t>
            </a:r>
          </a:p>
          <a:p>
            <a:r>
              <a:rPr lang="en-US" dirty="0"/>
              <a:t>The standardized beta values tell us the number of standard deviations that the outcome will change as a result of one standard deviation change in the predictor.</a:t>
            </a:r>
          </a:p>
          <a:p>
            <a:pPr marL="457200" lvl="2"/>
            <a:r>
              <a:rPr lang="en-GB" sz="1900" dirty="0"/>
              <a:t>e.g. As advertising increases by 1 standard deviation, album sales increase by 0.523 of a standard deviation.</a:t>
            </a:r>
            <a:endParaRPr lang="en-US" dirty="0"/>
          </a:p>
          <a:p>
            <a:r>
              <a:rPr lang="en-US" dirty="0"/>
              <a:t>The standardized beta values are all measured in standard deviation units and so are directly comparable: therefore, they provide a better insight into the </a:t>
            </a:r>
            <a:r>
              <a:rPr lang="en-US" dirty="0">
                <a:solidFill>
                  <a:schemeClr val="tx2"/>
                </a:solidFill>
              </a:rPr>
              <a:t>‘importance’ of a predictor in the model</a:t>
            </a:r>
            <a:r>
              <a:rPr lang="en-US" dirty="0"/>
              <a:t>. </a:t>
            </a:r>
          </a:p>
        </p:txBody>
      </p:sp>
    </p:spTree>
    <p:extLst>
      <p:ext uri="{BB962C8B-B14F-4D97-AF65-F5344CB8AC3E}">
        <p14:creationId xmlns:p14="http://schemas.microsoft.com/office/powerpoint/2010/main" val="2038501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5E136E17-2C1D-43A4-A011-C083051138C4}" type="slidenum">
              <a:rPr lang="en-US"/>
              <a:pPr/>
              <a:t>32</a:t>
            </a:fld>
            <a:endParaRPr lang="en-US"/>
          </a:p>
        </p:txBody>
      </p:sp>
      <p:sp>
        <p:nvSpPr>
          <p:cNvPr id="277506" name="Rectangle 2"/>
          <p:cNvSpPr>
            <a:spLocks noGrp="1" noChangeArrowheads="1"/>
          </p:cNvSpPr>
          <p:nvPr>
            <p:ph type="title"/>
          </p:nvPr>
        </p:nvSpPr>
        <p:spPr>
          <a:xfrm>
            <a:off x="612661" y="254000"/>
            <a:ext cx="6985000" cy="1473200"/>
          </a:xfrm>
          <a:noFill/>
          <a:ln/>
        </p:spPr>
        <p:txBody>
          <a:bodyPr/>
          <a:lstStyle/>
          <a:p>
            <a:r>
              <a:rPr lang="en-GB" dirty="0">
                <a:sym typeface="Symbol" pitchFamily="18" charset="2"/>
              </a:rPr>
              <a:t>Standardised B Values</a:t>
            </a:r>
            <a:endParaRPr lang="en-GB" i="1" baseline="-25000" dirty="0"/>
          </a:p>
        </p:txBody>
      </p:sp>
      <p:sp>
        <p:nvSpPr>
          <p:cNvPr id="277507" name="Rectangle 3"/>
          <p:cNvSpPr>
            <a:spLocks noGrp="1" noChangeArrowheads="1"/>
          </p:cNvSpPr>
          <p:nvPr>
            <p:ph type="body" idx="1"/>
          </p:nvPr>
        </p:nvSpPr>
        <p:spPr>
          <a:xfrm>
            <a:off x="612661" y="1701800"/>
            <a:ext cx="8045677" cy="4824433"/>
          </a:xfrm>
          <a:noFill/>
          <a:ln/>
        </p:spPr>
        <p:txBody>
          <a:bodyPr>
            <a:normAutofit/>
          </a:bodyPr>
          <a:lstStyle/>
          <a:p>
            <a:r>
              <a:rPr lang="en-GB" sz="2100" dirty="0">
                <a:sym typeface="Symbol" pitchFamily="18" charset="2"/>
              </a:rPr>
              <a:t></a:t>
            </a:r>
            <a:r>
              <a:rPr lang="en-GB" sz="2100" baseline="-25000" dirty="0"/>
              <a:t>1</a:t>
            </a:r>
            <a:r>
              <a:rPr lang="en-GB" sz="2100" dirty="0"/>
              <a:t>= 0.523</a:t>
            </a:r>
          </a:p>
          <a:p>
            <a:pPr lvl="1"/>
            <a:r>
              <a:rPr lang="en-GB" sz="2100" dirty="0"/>
              <a:t>As advertising increases by 1 standard deviation, album sales increase by 0.523 of a standard deviation.</a:t>
            </a:r>
          </a:p>
          <a:p>
            <a:r>
              <a:rPr lang="en-GB" sz="2100" dirty="0">
                <a:sym typeface="Symbol" pitchFamily="18" charset="2"/>
              </a:rPr>
              <a:t></a:t>
            </a:r>
            <a:r>
              <a:rPr lang="en-GB" sz="2100" baseline="-25000" dirty="0"/>
              <a:t>2</a:t>
            </a:r>
            <a:r>
              <a:rPr lang="en-GB" sz="2100" dirty="0"/>
              <a:t>= 0.546</a:t>
            </a:r>
          </a:p>
          <a:p>
            <a:pPr lvl="1"/>
            <a:r>
              <a:rPr lang="en-GB" sz="2100" dirty="0"/>
              <a:t>When the number of plays on the radio increases by 1 SD its sales increase by 0.546 standard deviations.</a:t>
            </a:r>
          </a:p>
          <a:p>
            <a:pPr lvl="1"/>
            <a:endParaRPr lang="en-GB" sz="2100" dirty="0"/>
          </a:p>
          <a:p>
            <a:pPr>
              <a:lnSpc>
                <a:spcPct val="90000"/>
              </a:lnSpc>
            </a:pPr>
            <a:r>
              <a:rPr lang="en-GB" sz="2100" dirty="0"/>
              <a:t>As advertising increases by £485,655, album sales increase by 0.523 </a:t>
            </a:r>
            <a:r>
              <a:rPr lang="en-GB" sz="2100" dirty="0">
                <a:sym typeface="Symbol" pitchFamily="18" charset="2"/>
              </a:rPr>
              <a:t> 80,699 = 42,206</a:t>
            </a:r>
            <a:r>
              <a:rPr lang="en-GB" sz="2100" dirty="0"/>
              <a:t>.</a:t>
            </a:r>
          </a:p>
          <a:p>
            <a:pPr>
              <a:lnSpc>
                <a:spcPct val="90000"/>
              </a:lnSpc>
            </a:pPr>
            <a:r>
              <a:rPr lang="en-GB" sz="2100" dirty="0"/>
              <a:t>If the number of plays on the radio per week increases by 12, album sales increase by 0.546 </a:t>
            </a:r>
            <a:r>
              <a:rPr lang="en-GB" sz="2100" dirty="0">
                <a:sym typeface="Symbol" pitchFamily="18" charset="2"/>
              </a:rPr>
              <a:t> 80,699 = 44,062</a:t>
            </a:r>
            <a:r>
              <a:rPr lang="en-GB" sz="2100" dirty="0"/>
              <a:t>.</a:t>
            </a:r>
          </a:p>
          <a:p>
            <a:pPr lvl="1"/>
            <a:endParaRPr lang="en-GB" dirty="0"/>
          </a:p>
        </p:txBody>
      </p:sp>
    </p:spTree>
    <p:extLst>
      <p:ext uri="{BB962C8B-B14F-4D97-AF65-F5344CB8AC3E}">
        <p14:creationId xmlns:p14="http://schemas.microsoft.com/office/powerpoint/2010/main" val="226302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509C496A-FAF1-405D-997C-5360B27C0EFB}" type="slidenum">
              <a:rPr lang="en-US"/>
              <a:pPr/>
              <a:t>33</a:t>
            </a:fld>
            <a:endParaRPr lang="en-US"/>
          </a:p>
        </p:txBody>
      </p:sp>
      <p:sp>
        <p:nvSpPr>
          <p:cNvPr id="281602" name="Rectangle 2"/>
          <p:cNvSpPr>
            <a:spLocks noGrp="1" noChangeArrowheads="1"/>
          </p:cNvSpPr>
          <p:nvPr>
            <p:ph type="title"/>
          </p:nvPr>
        </p:nvSpPr>
        <p:spPr>
          <a:xfrm>
            <a:off x="627743" y="292100"/>
            <a:ext cx="8233228" cy="1460500"/>
          </a:xfrm>
        </p:spPr>
        <p:txBody>
          <a:bodyPr/>
          <a:lstStyle/>
          <a:p>
            <a:r>
              <a:rPr lang="en-US"/>
              <a:t>How well does the Model fit the data?</a:t>
            </a:r>
            <a:r>
              <a:rPr lang="en-US" b="1"/>
              <a:t> </a:t>
            </a:r>
            <a:endParaRPr lang="en-US"/>
          </a:p>
        </p:txBody>
      </p:sp>
      <p:sp>
        <p:nvSpPr>
          <p:cNvPr id="281603" name="Rectangle 3"/>
          <p:cNvSpPr>
            <a:spLocks noGrp="1" noChangeArrowheads="1"/>
          </p:cNvSpPr>
          <p:nvPr>
            <p:ph type="body" idx="1"/>
          </p:nvPr>
        </p:nvSpPr>
        <p:spPr>
          <a:xfrm>
            <a:off x="489857" y="1752600"/>
            <a:ext cx="8174718" cy="4605358"/>
          </a:xfrm>
        </p:spPr>
        <p:txBody>
          <a:bodyPr>
            <a:normAutofit fontScale="92500" lnSpcReduction="20000"/>
          </a:bodyPr>
          <a:lstStyle/>
          <a:p>
            <a:pPr marL="0" indent="0">
              <a:buNone/>
            </a:pPr>
            <a:r>
              <a:rPr lang="en-US" dirty="0"/>
              <a:t>Some Ways to assess the accuracy of the model in the sample:</a:t>
            </a:r>
          </a:p>
          <a:p>
            <a:pPr marL="0" indent="0">
              <a:buNone/>
            </a:pPr>
            <a:endParaRPr lang="en-US" dirty="0"/>
          </a:p>
          <a:p>
            <a:r>
              <a:rPr lang="en-US" dirty="0" err="1"/>
              <a:t>Standardised</a:t>
            </a:r>
            <a:r>
              <a:rPr lang="en-US" dirty="0"/>
              <a:t> Residual Statistics</a:t>
            </a:r>
          </a:p>
          <a:p>
            <a:pPr lvl="1">
              <a:lnSpc>
                <a:spcPct val="90000"/>
              </a:lnSpc>
            </a:pPr>
            <a:r>
              <a:rPr lang="en-US" dirty="0"/>
              <a:t>In an average sample, 95% of standardized residuals should lie between </a:t>
            </a:r>
            <a:r>
              <a:rPr lang="en-US" dirty="0">
                <a:sym typeface="Symbol" pitchFamily="18" charset="2"/>
              </a:rPr>
              <a:t> 2.</a:t>
            </a:r>
          </a:p>
          <a:p>
            <a:pPr lvl="1">
              <a:lnSpc>
                <a:spcPct val="90000"/>
              </a:lnSpc>
            </a:pPr>
            <a:r>
              <a:rPr lang="en-US" dirty="0">
                <a:sym typeface="Symbol" pitchFamily="18" charset="2"/>
              </a:rPr>
              <a:t>99% </a:t>
            </a:r>
            <a:r>
              <a:rPr lang="en-US" dirty="0"/>
              <a:t>of standardized residuals should lie between </a:t>
            </a:r>
            <a:r>
              <a:rPr lang="en-US" dirty="0">
                <a:sym typeface="Symbol" pitchFamily="18" charset="2"/>
              </a:rPr>
              <a:t> 2.5.</a:t>
            </a:r>
          </a:p>
          <a:p>
            <a:pPr lvl="1">
              <a:lnSpc>
                <a:spcPct val="90000"/>
              </a:lnSpc>
            </a:pPr>
            <a:r>
              <a:rPr lang="en-US" dirty="0">
                <a:sym typeface="Symbol" pitchFamily="18" charset="2"/>
              </a:rPr>
              <a:t>Outliers</a:t>
            </a:r>
          </a:p>
          <a:p>
            <a:pPr lvl="2">
              <a:lnSpc>
                <a:spcPct val="90000"/>
              </a:lnSpc>
            </a:pPr>
            <a:r>
              <a:rPr lang="en-US" dirty="0">
                <a:sym typeface="Symbol" pitchFamily="18" charset="2"/>
              </a:rPr>
              <a:t>Any case for which the absolute value of the standardized residual is 3 or more, is likely to be an outlier.</a:t>
            </a:r>
          </a:p>
          <a:p>
            <a:pPr lvl="1"/>
            <a:endParaRPr lang="en-US" dirty="0"/>
          </a:p>
          <a:p>
            <a:r>
              <a:rPr lang="en-US" dirty="0"/>
              <a:t>Influential cases</a:t>
            </a:r>
          </a:p>
          <a:p>
            <a:pPr lvl="1"/>
            <a:r>
              <a:rPr lang="en-US" dirty="0"/>
              <a:t>Cook’s distance </a:t>
            </a:r>
            <a:r>
              <a:rPr lang="en-US" dirty="0">
                <a:sym typeface="Symbol" pitchFamily="18" charset="2"/>
              </a:rPr>
              <a:t>measures the influence of a single case on the model as a whole.</a:t>
            </a:r>
          </a:p>
          <a:p>
            <a:pPr lvl="1"/>
            <a:r>
              <a:rPr lang="en-US" dirty="0">
                <a:sym typeface="Symbol" pitchFamily="18" charset="2"/>
              </a:rPr>
              <a:t>Absolute values greater than 1 may be cause for concern.</a:t>
            </a:r>
          </a:p>
          <a:p>
            <a:pPr lvl="1"/>
            <a:r>
              <a:rPr lang="en-US" dirty="0"/>
              <a:t>With a sample of 100 and three predictors, </a:t>
            </a:r>
            <a:r>
              <a:rPr lang="en-US" dirty="0" err="1"/>
              <a:t>Mahalanobis</a:t>
            </a:r>
            <a:r>
              <a:rPr lang="en-US" dirty="0"/>
              <a:t> distance values greater than 15 are problematic. </a:t>
            </a:r>
          </a:p>
          <a:p>
            <a:pPr lvl="1"/>
            <a:endParaRPr lang="en-US" dirty="0">
              <a:sym typeface="Symbol" pitchFamily="18" charset="2"/>
            </a:endParaRPr>
          </a:p>
          <a:p>
            <a:pPr lvl="1"/>
            <a:endParaRPr lang="en-US" dirty="0"/>
          </a:p>
        </p:txBody>
      </p:sp>
    </p:spTree>
    <p:extLst>
      <p:ext uri="{BB962C8B-B14F-4D97-AF65-F5344CB8AC3E}">
        <p14:creationId xmlns:p14="http://schemas.microsoft.com/office/powerpoint/2010/main" val="2075310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AD904492-9AB5-4DC8-A1FF-EF112419058A}" type="slidenum">
              <a:rPr lang="en-US"/>
              <a:pPr/>
              <a:t>34</a:t>
            </a:fld>
            <a:endParaRPr lang="en-US"/>
          </a:p>
        </p:txBody>
      </p:sp>
      <p:sp>
        <p:nvSpPr>
          <p:cNvPr id="285698" name="Rectangle 2"/>
          <p:cNvSpPr>
            <a:spLocks noGrp="1" noChangeArrowheads="1"/>
          </p:cNvSpPr>
          <p:nvPr>
            <p:ph type="title"/>
          </p:nvPr>
        </p:nvSpPr>
        <p:spPr>
          <a:xfrm>
            <a:off x="857224" y="351065"/>
            <a:ext cx="7772400" cy="1143000"/>
          </a:xfrm>
        </p:spPr>
        <p:txBody>
          <a:bodyPr/>
          <a:lstStyle/>
          <a:p>
            <a:r>
              <a:rPr lang="en-US" dirty="0" err="1"/>
              <a:t>Generalising</a:t>
            </a:r>
            <a:r>
              <a:rPr lang="en-US" dirty="0"/>
              <a:t> the Model</a:t>
            </a:r>
            <a:r>
              <a:rPr lang="en-US" b="1" dirty="0"/>
              <a:t> </a:t>
            </a:r>
            <a:endParaRPr lang="en-US" dirty="0"/>
          </a:p>
        </p:txBody>
      </p:sp>
      <p:sp>
        <p:nvSpPr>
          <p:cNvPr id="285699" name="Rectangle 3"/>
          <p:cNvSpPr>
            <a:spLocks noGrp="1" noChangeArrowheads="1"/>
          </p:cNvSpPr>
          <p:nvPr>
            <p:ph type="body" idx="1"/>
          </p:nvPr>
        </p:nvSpPr>
        <p:spPr>
          <a:xfrm>
            <a:off x="664029" y="1671638"/>
            <a:ext cx="7779884" cy="4097791"/>
          </a:xfrm>
        </p:spPr>
        <p:txBody>
          <a:bodyPr/>
          <a:lstStyle/>
          <a:p>
            <a:r>
              <a:rPr lang="en-US" sz="2800" dirty="0"/>
              <a:t>When we run regression, we hope to be able to generalize the sample model to the entire population. </a:t>
            </a:r>
          </a:p>
          <a:p>
            <a:r>
              <a:rPr lang="en-US" sz="2800" dirty="0"/>
              <a:t>To do this, several assumptions must be met.</a:t>
            </a:r>
          </a:p>
          <a:p>
            <a:r>
              <a:rPr lang="en-US" sz="2800" dirty="0"/>
              <a:t>Violating these assumptions stops us generalizing conclusions to our target population.</a:t>
            </a:r>
          </a:p>
        </p:txBody>
      </p:sp>
    </p:spTree>
    <p:extLst>
      <p:ext uri="{BB962C8B-B14F-4D97-AF65-F5344CB8AC3E}">
        <p14:creationId xmlns:p14="http://schemas.microsoft.com/office/powerpoint/2010/main" val="294759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D3D0FB5B-5489-4372-85DF-C2FFB5D89687}" type="slidenum">
              <a:rPr lang="en-US"/>
              <a:pPr/>
              <a:t>35</a:t>
            </a:fld>
            <a:endParaRPr lang="en-US"/>
          </a:p>
        </p:txBody>
      </p:sp>
      <p:sp>
        <p:nvSpPr>
          <p:cNvPr id="286722" name="Rectangle 2"/>
          <p:cNvSpPr>
            <a:spLocks noGrp="1" noChangeArrowheads="1"/>
          </p:cNvSpPr>
          <p:nvPr>
            <p:ph type="title"/>
          </p:nvPr>
        </p:nvSpPr>
        <p:spPr>
          <a:xfrm>
            <a:off x="857224" y="376258"/>
            <a:ext cx="7772400" cy="1143000"/>
          </a:xfrm>
        </p:spPr>
        <p:txBody>
          <a:bodyPr/>
          <a:lstStyle/>
          <a:p>
            <a:r>
              <a:rPr lang="en-US" dirty="0"/>
              <a:t>Assumptions of linear regression</a:t>
            </a:r>
            <a:r>
              <a:rPr lang="en-US" b="1" dirty="0"/>
              <a:t> </a:t>
            </a:r>
            <a:endParaRPr lang="en-US" dirty="0"/>
          </a:p>
        </p:txBody>
      </p:sp>
      <p:sp>
        <p:nvSpPr>
          <p:cNvPr id="286723" name="Rectangle 3"/>
          <p:cNvSpPr>
            <a:spLocks noGrp="1" noChangeArrowheads="1"/>
          </p:cNvSpPr>
          <p:nvPr>
            <p:ph type="body" idx="1"/>
          </p:nvPr>
        </p:nvSpPr>
        <p:spPr>
          <a:xfrm>
            <a:off x="857224" y="1519258"/>
            <a:ext cx="7969276" cy="4838700"/>
          </a:xfrm>
        </p:spPr>
        <p:txBody>
          <a:bodyPr>
            <a:normAutofit/>
          </a:bodyPr>
          <a:lstStyle/>
          <a:p>
            <a:r>
              <a:rPr lang="en-US" sz="2800" dirty="0"/>
              <a:t>Variable Type:</a:t>
            </a:r>
          </a:p>
          <a:p>
            <a:pPr lvl="1"/>
            <a:r>
              <a:rPr lang="en-US" sz="2400" dirty="0"/>
              <a:t>Outcome must be continuous</a:t>
            </a:r>
          </a:p>
          <a:p>
            <a:pPr lvl="1"/>
            <a:r>
              <a:rPr lang="en-US" sz="2400" dirty="0"/>
              <a:t>Predictors can be continuous or dichotomous.</a:t>
            </a:r>
          </a:p>
          <a:p>
            <a:r>
              <a:rPr lang="en-US" sz="2800" dirty="0"/>
              <a:t>Non-Zero Variance:</a:t>
            </a:r>
          </a:p>
          <a:p>
            <a:pPr lvl="1"/>
            <a:r>
              <a:rPr lang="en-US" sz="2400" dirty="0"/>
              <a:t>Predictors must not have zero variance</a:t>
            </a:r>
          </a:p>
          <a:p>
            <a:pPr lvl="1"/>
            <a:endParaRPr lang="en-IE" dirty="0"/>
          </a:p>
          <a:p>
            <a:pPr lvl="2"/>
            <a:endParaRPr lang="en-IE" dirty="0"/>
          </a:p>
        </p:txBody>
      </p:sp>
    </p:spTree>
    <p:extLst>
      <p:ext uri="{BB962C8B-B14F-4D97-AF65-F5344CB8AC3E}">
        <p14:creationId xmlns:p14="http://schemas.microsoft.com/office/powerpoint/2010/main" val="1242949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D3D0FB5B-5489-4372-85DF-C2FFB5D89687}" type="slidenum">
              <a:rPr lang="en-US"/>
              <a:pPr/>
              <a:t>36</a:t>
            </a:fld>
            <a:endParaRPr lang="en-US"/>
          </a:p>
        </p:txBody>
      </p:sp>
      <p:sp>
        <p:nvSpPr>
          <p:cNvPr id="286722" name="Rectangle 2"/>
          <p:cNvSpPr>
            <a:spLocks noGrp="1" noChangeArrowheads="1"/>
          </p:cNvSpPr>
          <p:nvPr>
            <p:ph type="title"/>
          </p:nvPr>
        </p:nvSpPr>
        <p:spPr>
          <a:xfrm>
            <a:off x="857224" y="376258"/>
            <a:ext cx="7772400" cy="1143000"/>
          </a:xfrm>
        </p:spPr>
        <p:txBody>
          <a:bodyPr>
            <a:normAutofit fontScale="90000"/>
          </a:bodyPr>
          <a:lstStyle/>
          <a:p>
            <a:r>
              <a:rPr lang="en-US" dirty="0"/>
              <a:t>Assumptions of linear regression</a:t>
            </a:r>
            <a:br>
              <a:rPr lang="en-US" dirty="0"/>
            </a:br>
            <a:r>
              <a:rPr lang="en-IE" dirty="0"/>
              <a:t>Correlation of Error Terms</a:t>
            </a:r>
            <a:r>
              <a:rPr lang="en-US" b="1" dirty="0"/>
              <a:t> </a:t>
            </a:r>
            <a:endParaRPr lang="en-US" dirty="0"/>
          </a:p>
        </p:txBody>
      </p:sp>
      <p:sp>
        <p:nvSpPr>
          <p:cNvPr id="286723" name="Rectangle 3"/>
          <p:cNvSpPr>
            <a:spLocks noGrp="1" noChangeArrowheads="1"/>
          </p:cNvSpPr>
          <p:nvPr>
            <p:ph type="body" idx="1"/>
          </p:nvPr>
        </p:nvSpPr>
        <p:spPr>
          <a:xfrm>
            <a:off x="758786" y="1701820"/>
            <a:ext cx="7969276" cy="4838700"/>
          </a:xfrm>
        </p:spPr>
        <p:txBody>
          <a:bodyPr>
            <a:normAutofit fontScale="92500"/>
          </a:bodyPr>
          <a:lstStyle/>
          <a:p>
            <a:pPr lvl="1"/>
            <a:r>
              <a:rPr lang="en-IE" sz="2400" dirty="0"/>
              <a:t>An important assumption of the linear regression model is that the error terms, </a:t>
            </a:r>
            <a:r>
              <a:rPr lang="el-GR" sz="2400" dirty="0"/>
              <a:t>ε</a:t>
            </a:r>
            <a:r>
              <a:rPr lang="el-GR" sz="500" dirty="0"/>
              <a:t>1</a:t>
            </a:r>
            <a:r>
              <a:rPr lang="el-GR" sz="2400" dirty="0"/>
              <a:t>,ε</a:t>
            </a:r>
            <a:r>
              <a:rPr lang="el-GR" sz="500" dirty="0"/>
              <a:t>2</a:t>
            </a:r>
            <a:r>
              <a:rPr lang="el-GR" sz="2400" dirty="0"/>
              <a:t>,...,ε</a:t>
            </a:r>
            <a:r>
              <a:rPr lang="en-IE" sz="500" dirty="0"/>
              <a:t>n</a:t>
            </a:r>
            <a:r>
              <a:rPr lang="en-IE" sz="2400" dirty="0"/>
              <a:t>, are uncorrelated. If the errors are uncorrelated, then the fact that </a:t>
            </a:r>
            <a:r>
              <a:rPr lang="el-GR" sz="2400" dirty="0"/>
              <a:t>ε</a:t>
            </a:r>
            <a:r>
              <a:rPr lang="en-IE" sz="500" dirty="0" err="1"/>
              <a:t>i</a:t>
            </a:r>
            <a:r>
              <a:rPr lang="en-IE" sz="500" dirty="0"/>
              <a:t> </a:t>
            </a:r>
            <a:r>
              <a:rPr lang="en-IE" sz="2400" dirty="0"/>
              <a:t>is positive provides little or no information about the sign of </a:t>
            </a:r>
            <a:r>
              <a:rPr lang="el-GR" sz="2400" dirty="0"/>
              <a:t>ε</a:t>
            </a:r>
            <a:r>
              <a:rPr lang="en-IE" sz="500" dirty="0"/>
              <a:t>i+1</a:t>
            </a:r>
            <a:r>
              <a:rPr lang="en-IE" sz="2400" dirty="0"/>
              <a:t>. </a:t>
            </a:r>
          </a:p>
          <a:p>
            <a:pPr lvl="1"/>
            <a:r>
              <a:rPr lang="en-IE" sz="2400" dirty="0"/>
              <a:t>Such correlations frequently occur in the context of time series data, which consists of observations for which measurements are obtained at discrete points in time. </a:t>
            </a:r>
          </a:p>
          <a:p>
            <a:pPr lvl="1"/>
            <a:r>
              <a:rPr lang="en-IE" sz="2400" dirty="0"/>
              <a:t>Correlation among the error terms can also occur outside of time series data. For instance, consider a study in which individuals’ heights are predicted from their weights. The assumption of uncorrelated errors could be violated if some of the individuals in the study are members of the same family, or eat the same diet </a:t>
            </a:r>
          </a:p>
          <a:p>
            <a:pPr lvl="1"/>
            <a:endParaRPr lang="en-IE" sz="2400" dirty="0"/>
          </a:p>
          <a:p>
            <a:pPr lvl="2"/>
            <a:endParaRPr lang="en-IE" sz="2000" dirty="0"/>
          </a:p>
        </p:txBody>
      </p:sp>
    </p:spTree>
    <p:extLst>
      <p:ext uri="{BB962C8B-B14F-4D97-AF65-F5344CB8AC3E}">
        <p14:creationId xmlns:p14="http://schemas.microsoft.com/office/powerpoint/2010/main" val="20080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5" name="Rectangle 2"/>
          <p:cNvSpPr>
            <a:spLocks noChangeArrowheads="1"/>
          </p:cNvSpPr>
          <p:nvPr/>
        </p:nvSpPr>
        <p:spPr bwMode="auto">
          <a:xfrm>
            <a:off x="685800" y="6248400"/>
            <a:ext cx="1905000" cy="457200"/>
          </a:xfrm>
          <a:prstGeom prst="rect">
            <a:avLst/>
          </a:prstGeom>
          <a:noFill/>
          <a:ln w="12699">
            <a:noFill/>
            <a:miter lim="800000"/>
            <a:headEnd/>
            <a:tailEnd/>
          </a:ln>
        </p:spPr>
        <p:txBody>
          <a:bodyPr wrap="none" anchor="ctr"/>
          <a:lstStyle/>
          <a:p>
            <a:endParaRPr lang="en-AU"/>
          </a:p>
        </p:txBody>
      </p:sp>
      <p:sp>
        <p:nvSpPr>
          <p:cNvPr id="395266" name="Rectangle 3"/>
          <p:cNvSpPr>
            <a:spLocks noGrp="1"/>
          </p:cNvSpPr>
          <p:nvPr>
            <p:ph type="title"/>
          </p:nvPr>
        </p:nvSpPr>
        <p:spPr>
          <a:xfrm>
            <a:off x="338114" y="914402"/>
            <a:ext cx="7543800" cy="997196"/>
          </a:xfrm>
        </p:spPr>
        <p:txBody>
          <a:bodyPr>
            <a:normAutofit fontScale="90000"/>
          </a:bodyPr>
          <a:lstStyle/>
          <a:p>
            <a:r>
              <a:rPr lang="en-US" dirty="0">
                <a:latin typeface="Trebuchet MS" pitchFamily="34" charset="0"/>
              </a:rPr>
              <a:t>Residual Plots exhibiting</a:t>
            </a:r>
            <a:br>
              <a:rPr lang="en-US" dirty="0">
                <a:latin typeface="Trebuchet MS" pitchFamily="34" charset="0"/>
              </a:rPr>
            </a:br>
            <a:r>
              <a:rPr lang="en-US" dirty="0"/>
              <a:t>Non-independent Error Terms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0014" y="2060360"/>
            <a:ext cx="4318000" cy="2235200"/>
          </a:xfrm>
          <a:prstGeom prst="rect">
            <a:avLst/>
          </a:prstGeom>
          <a:ln>
            <a:solidFill>
              <a:schemeClr val="tx1"/>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014" y="4490648"/>
            <a:ext cx="4318000" cy="2171409"/>
          </a:xfrm>
          <a:prstGeom prst="rect">
            <a:avLst/>
          </a:prstGeom>
          <a:ln>
            <a:solidFill>
              <a:schemeClr val="tx1"/>
            </a:solidFill>
          </a:ln>
        </p:spPr>
      </p:pic>
      <p:sp>
        <p:nvSpPr>
          <p:cNvPr id="8" name="Rectangle 8"/>
          <p:cNvSpPr txBox="1">
            <a:spLocks noChangeArrowheads="1"/>
          </p:cNvSpPr>
          <p:nvPr/>
        </p:nvSpPr>
        <p:spPr>
          <a:xfrm>
            <a:off x="338114" y="2212093"/>
            <a:ext cx="3585256" cy="416693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altLang="en-US" sz="2000" dirty="0">
                <a:latin typeface="Calibri" charset="0"/>
                <a:ea typeface="ＭＳ Ｐゴシック" charset="-128"/>
              </a:rPr>
              <a:t>When successive residuals are correlated, we refer to this condition as </a:t>
            </a:r>
            <a:r>
              <a:rPr lang="en-US" altLang="en-US" sz="2000" b="1" dirty="0">
                <a:latin typeface="Calibri" charset="0"/>
                <a:ea typeface="ＭＳ Ｐゴシック" charset="-128"/>
              </a:rPr>
              <a:t>autocorrelation, </a:t>
            </a:r>
            <a:r>
              <a:rPr lang="en-US" altLang="en-US" sz="2000" dirty="0">
                <a:latin typeface="Calibri" charset="0"/>
                <a:ea typeface="ＭＳ Ｐゴシック" charset="-128"/>
              </a:rPr>
              <a:t>which frequently occurs when the data are collected over a period of time.</a:t>
            </a:r>
          </a:p>
          <a:p>
            <a:pPr marL="0" indent="0">
              <a:buFont typeface="Arial" pitchFamily="34" charset="0"/>
              <a:buNone/>
            </a:pPr>
            <a:endParaRPr lang="en-US" altLang="en-US" sz="2000" dirty="0">
              <a:latin typeface="Calibri" charset="0"/>
              <a:ea typeface="ＭＳ Ｐゴシック" charset="-128"/>
            </a:endParaRPr>
          </a:p>
          <a:p>
            <a:pPr marL="0" indent="0">
              <a:buFont typeface="Arial" pitchFamily="34" charset="0"/>
              <a:buNone/>
            </a:pPr>
            <a:r>
              <a:rPr lang="en-US" altLang="en-US" sz="2000" dirty="0">
                <a:latin typeface="Calibri" charset="0"/>
                <a:ea typeface="ＭＳ Ｐゴシック" charset="-128"/>
              </a:rPr>
              <a:t>Note the run of residuals above the mean of the residuals, followed by a run below the mean (or vice versa). A scatter plot such as these would indicate possible autocorrelation.</a:t>
            </a:r>
          </a:p>
          <a:p>
            <a:endParaRPr lang="en-US" altLang="en-US" sz="2000" dirty="0">
              <a:latin typeface="Calibri" charset="0"/>
              <a:ea typeface="ＭＳ Ｐゴシック" charset="-128"/>
            </a:endParaRPr>
          </a:p>
        </p:txBody>
      </p:sp>
    </p:spTree>
    <p:extLst>
      <p:ext uri="{BB962C8B-B14F-4D97-AF65-F5344CB8AC3E}">
        <p14:creationId xmlns:p14="http://schemas.microsoft.com/office/powerpoint/2010/main" val="835042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D3D0FB5B-5489-4372-85DF-C2FFB5D89687}" type="slidenum">
              <a:rPr lang="en-US"/>
              <a:pPr/>
              <a:t>38</a:t>
            </a:fld>
            <a:endParaRPr lang="en-US"/>
          </a:p>
        </p:txBody>
      </p:sp>
      <p:sp>
        <p:nvSpPr>
          <p:cNvPr id="286722" name="Rectangle 2"/>
          <p:cNvSpPr>
            <a:spLocks noGrp="1" noChangeArrowheads="1"/>
          </p:cNvSpPr>
          <p:nvPr>
            <p:ph type="title"/>
          </p:nvPr>
        </p:nvSpPr>
        <p:spPr>
          <a:xfrm>
            <a:off x="857224" y="376258"/>
            <a:ext cx="7772400" cy="1143000"/>
          </a:xfrm>
        </p:spPr>
        <p:txBody>
          <a:bodyPr/>
          <a:lstStyle/>
          <a:p>
            <a:r>
              <a:rPr lang="en-US" dirty="0"/>
              <a:t>Assumptions</a:t>
            </a:r>
            <a:r>
              <a:rPr lang="en-US" b="1" dirty="0"/>
              <a:t> - </a:t>
            </a:r>
            <a:r>
              <a:rPr lang="en-US" dirty="0"/>
              <a:t>Linearity</a:t>
            </a:r>
          </a:p>
        </p:txBody>
      </p:sp>
      <p:sp>
        <p:nvSpPr>
          <p:cNvPr id="286723" name="Rectangle 3"/>
          <p:cNvSpPr>
            <a:spLocks noGrp="1" noChangeArrowheads="1"/>
          </p:cNvSpPr>
          <p:nvPr>
            <p:ph type="body" idx="1"/>
          </p:nvPr>
        </p:nvSpPr>
        <p:spPr>
          <a:xfrm>
            <a:off x="857224" y="1519258"/>
            <a:ext cx="7969276" cy="4838700"/>
          </a:xfrm>
        </p:spPr>
        <p:txBody>
          <a:bodyPr>
            <a:normAutofit/>
          </a:bodyPr>
          <a:lstStyle/>
          <a:p>
            <a:pPr marL="0" indent="0">
              <a:buNone/>
            </a:pPr>
            <a:r>
              <a:rPr lang="en-US" sz="2800" dirty="0"/>
              <a:t>Linearity:</a:t>
            </a:r>
          </a:p>
          <a:p>
            <a:pPr lvl="1"/>
            <a:r>
              <a:rPr lang="en-IE" sz="2400" dirty="0"/>
              <a:t>The linear regression model assumes that there is a straight-line relationship between the predictors and the response. If the true relationship is far from linear, then virtually all of the conclusions that we draw from the fit are suspect. In addition, the prediction accuracy of the model can be significantly reduced. </a:t>
            </a:r>
          </a:p>
          <a:p>
            <a:pPr lvl="1"/>
            <a:r>
              <a:rPr lang="en-IE" sz="2400" dirty="0"/>
              <a:t>If the residual plot indicates that there are non-linear associations in the data, then a simple approach is to use non-linear transformations of the predictors, such as </a:t>
            </a:r>
            <a:r>
              <a:rPr lang="en-IE" sz="2400" dirty="0" err="1"/>
              <a:t>logX</a:t>
            </a:r>
            <a:r>
              <a:rPr lang="en-IE" sz="2400" dirty="0"/>
              <a:t>, √X, and X</a:t>
            </a:r>
            <a:r>
              <a:rPr lang="en-IE" sz="2400" baseline="30000" dirty="0"/>
              <a:t>2</a:t>
            </a:r>
            <a:r>
              <a:rPr lang="en-IE" sz="2400" dirty="0"/>
              <a:t>, in the regression model. </a:t>
            </a:r>
            <a:endParaRPr lang="en-IE" sz="2800" dirty="0"/>
          </a:p>
        </p:txBody>
      </p:sp>
    </p:spTree>
    <p:extLst>
      <p:ext uri="{BB962C8B-B14F-4D97-AF65-F5344CB8AC3E}">
        <p14:creationId xmlns:p14="http://schemas.microsoft.com/office/powerpoint/2010/main" val="1920214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69" name="Rectangle 2"/>
          <p:cNvSpPr>
            <a:spLocks noChangeArrowheads="1"/>
          </p:cNvSpPr>
          <p:nvPr/>
        </p:nvSpPr>
        <p:spPr bwMode="auto">
          <a:xfrm>
            <a:off x="685800" y="6248400"/>
            <a:ext cx="1905000" cy="457200"/>
          </a:xfrm>
          <a:prstGeom prst="rect">
            <a:avLst/>
          </a:prstGeom>
          <a:noFill/>
          <a:ln w="12699">
            <a:noFill/>
            <a:miter lim="800000"/>
            <a:headEnd/>
            <a:tailEnd/>
          </a:ln>
        </p:spPr>
        <p:txBody>
          <a:bodyPr wrap="none" anchor="ctr"/>
          <a:lstStyle/>
          <a:p>
            <a:endParaRPr lang="en-AU"/>
          </a:p>
        </p:txBody>
      </p:sp>
      <p:sp>
        <p:nvSpPr>
          <p:cNvPr id="391170" name="Rectangle 3"/>
          <p:cNvSpPr>
            <a:spLocks noChangeArrowheads="1"/>
          </p:cNvSpPr>
          <p:nvPr/>
        </p:nvSpPr>
        <p:spPr bwMode="auto">
          <a:xfrm>
            <a:off x="3124200" y="6248400"/>
            <a:ext cx="2895600" cy="457200"/>
          </a:xfrm>
          <a:prstGeom prst="rect">
            <a:avLst/>
          </a:prstGeom>
          <a:noFill/>
          <a:ln w="12699">
            <a:noFill/>
            <a:miter lim="800000"/>
            <a:headEnd/>
            <a:tailEnd/>
          </a:ln>
        </p:spPr>
        <p:txBody>
          <a:bodyPr wrap="none" anchor="ctr"/>
          <a:lstStyle/>
          <a:p>
            <a:endParaRPr lang="en-AU"/>
          </a:p>
        </p:txBody>
      </p:sp>
      <p:sp>
        <p:nvSpPr>
          <p:cNvPr id="391171" name="Rectangle 4"/>
          <p:cNvSpPr>
            <a:spLocks noGrp="1"/>
          </p:cNvSpPr>
          <p:nvPr>
            <p:ph type="title"/>
          </p:nvPr>
        </p:nvSpPr>
        <p:spPr/>
        <p:txBody>
          <a:bodyPr/>
          <a:lstStyle/>
          <a:p>
            <a:r>
              <a:rPr lang="en-US" dirty="0">
                <a:latin typeface="Trebuchet MS" pitchFamily="34" charset="0"/>
              </a:rPr>
              <a:t>Non-linear Residual Plot</a:t>
            </a:r>
          </a:p>
        </p:txBody>
      </p:sp>
      <p:pic>
        <p:nvPicPr>
          <p:cNvPr id="392197" name="Picture 5" descr="fig-13"/>
          <p:cNvPicPr>
            <a:picLocks noChangeAspect="1" noChangeArrowheads="1"/>
          </p:cNvPicPr>
          <p:nvPr/>
        </p:nvPicPr>
        <p:blipFill rotWithShape="1">
          <a:blip r:embed="rId3" cstate="print"/>
          <a:srcRect r="13004"/>
          <a:stretch/>
        </p:blipFill>
        <p:spPr bwMode="auto">
          <a:xfrm>
            <a:off x="334913" y="1613476"/>
            <a:ext cx="7372173" cy="4545448"/>
          </a:xfrm>
          <a:prstGeom prst="rect">
            <a:avLst/>
          </a:prstGeom>
          <a:noFill/>
          <a:ln w="9525">
            <a:noFill/>
            <a:miter lim="800000"/>
            <a:headEnd/>
            <a:tailEnd/>
          </a:ln>
        </p:spPr>
      </p:pic>
    </p:spTree>
    <p:extLst>
      <p:ext uri="{BB962C8B-B14F-4D97-AF65-F5344CB8AC3E}">
        <p14:creationId xmlns:p14="http://schemas.microsoft.com/office/powerpoint/2010/main" val="793815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AutoShape 8"/>
          <p:cNvSpPr>
            <a:spLocks noGrp="1" noChangeArrowheads="1"/>
          </p:cNvSpPr>
          <p:nvPr>
            <p:ph type="title"/>
          </p:nvPr>
        </p:nvSpPr>
        <p:spPr>
          <a:xfrm>
            <a:off x="216665" y="457200"/>
            <a:ext cx="7724499" cy="782186"/>
          </a:xfrm>
        </p:spPr>
        <p:txBody>
          <a:bodyPr/>
          <a:lstStyle/>
          <a:p>
            <a:pPr eaLnBrk="1" hangingPunct="1"/>
            <a:r>
              <a:rPr lang="en-US" altLang="en-US" sz="3200">
                <a:latin typeface="Calibri" charset="0"/>
                <a:ea typeface="ＭＳ Ｐゴシック" charset="-128"/>
              </a:rPr>
              <a:t>Multiple Linear Regression—Example</a:t>
            </a:r>
          </a:p>
        </p:txBody>
      </p:sp>
      <p:sp>
        <p:nvSpPr>
          <p:cNvPr id="18434" name="Rectangle 3"/>
          <p:cNvSpPr>
            <a:spLocks noGrp="1" noChangeArrowheads="1"/>
          </p:cNvSpPr>
          <p:nvPr>
            <p:ph type="body" sz="half" idx="1"/>
          </p:nvPr>
        </p:nvSpPr>
        <p:spPr>
          <a:xfrm>
            <a:off x="216665" y="1304896"/>
            <a:ext cx="3434856" cy="5387452"/>
          </a:xfrm>
        </p:spPr>
        <p:txBody>
          <a:bodyPr>
            <a:noAutofit/>
          </a:bodyPr>
          <a:lstStyle/>
          <a:p>
            <a:pPr marL="0" indent="0" eaLnBrk="1" hangingPunct="1">
              <a:lnSpc>
                <a:spcPct val="80000"/>
              </a:lnSpc>
              <a:buFont typeface="Wingdings" charset="2"/>
              <a:buNone/>
            </a:pPr>
            <a:r>
              <a:rPr lang="en-US" altLang="en-US" sz="1800" dirty="0">
                <a:latin typeface="Calibri" charset="0"/>
                <a:ea typeface="ＭＳ Ｐゴシック" charset="-128"/>
              </a:rPr>
              <a:t>An Estate agent sells homes along the east coast of the United States. One of the questions most frequently asked by prospective buyers is: If we purchase this home, how much can we expect to pay to heat it during the winter? </a:t>
            </a:r>
          </a:p>
          <a:p>
            <a:pPr marL="0" indent="0" eaLnBrk="1" hangingPunct="1">
              <a:lnSpc>
                <a:spcPct val="80000"/>
              </a:lnSpc>
              <a:buFont typeface="Wingdings" charset="2"/>
              <a:buNone/>
            </a:pPr>
            <a:endParaRPr lang="en-US" altLang="en-US" sz="1800" dirty="0">
              <a:latin typeface="Calibri" charset="0"/>
              <a:ea typeface="ＭＳ Ｐゴシック" charset="-128"/>
            </a:endParaRPr>
          </a:p>
          <a:p>
            <a:pPr marL="0" indent="0" eaLnBrk="1" hangingPunct="1">
              <a:lnSpc>
                <a:spcPct val="80000"/>
              </a:lnSpc>
              <a:buFont typeface="Wingdings" charset="2"/>
              <a:buNone/>
            </a:pPr>
            <a:r>
              <a:rPr lang="en-US" altLang="en-US" sz="1800" dirty="0">
                <a:latin typeface="Calibri" charset="0"/>
                <a:ea typeface="ＭＳ Ｐゴシック" charset="-128"/>
              </a:rPr>
              <a:t>Three variables are thought to relate to the heating costs: (1) the mean daily outside temperature, (2) the number of inches of insulation in the attic, and (3) the age in years of the furnace. </a:t>
            </a:r>
          </a:p>
          <a:p>
            <a:pPr marL="0" indent="0" eaLnBrk="1" hangingPunct="1">
              <a:lnSpc>
                <a:spcPct val="80000"/>
              </a:lnSpc>
              <a:buFont typeface="Wingdings" charset="2"/>
              <a:buNone/>
            </a:pPr>
            <a:endParaRPr lang="en-US" altLang="en-US" sz="1800" dirty="0">
              <a:latin typeface="Calibri" charset="0"/>
              <a:ea typeface="ＭＳ Ｐゴシック" charset="-128"/>
            </a:endParaRPr>
          </a:p>
          <a:p>
            <a:pPr marL="0" indent="0" eaLnBrk="1" hangingPunct="1">
              <a:lnSpc>
                <a:spcPct val="80000"/>
              </a:lnSpc>
              <a:buFont typeface="Wingdings" charset="2"/>
              <a:buNone/>
            </a:pPr>
            <a:r>
              <a:rPr lang="en-US" altLang="en-US" sz="1800" dirty="0">
                <a:latin typeface="Calibri" charset="0"/>
                <a:ea typeface="ＭＳ Ｐゴシック" charset="-128"/>
              </a:rPr>
              <a:t>To investigate, the estate agency</a:t>
            </a:r>
            <a:r>
              <a:rPr lang="ja-JP" altLang="en-US" sz="1800" dirty="0">
                <a:latin typeface="Calibri" charset="0"/>
                <a:ea typeface="ＭＳ Ｐゴシック" charset="-128"/>
              </a:rPr>
              <a:t>’</a:t>
            </a:r>
            <a:r>
              <a:rPr lang="en-US" altLang="ja-JP" sz="1800" dirty="0">
                <a:latin typeface="Calibri" charset="0"/>
                <a:ea typeface="ＭＳ Ｐゴシック" charset="-128"/>
              </a:rPr>
              <a:t>s research department selected a random sample of 20 recently sold homes. It determined the cost to heat each home last January, as well</a:t>
            </a:r>
          </a:p>
          <a:p>
            <a:pPr eaLnBrk="1" hangingPunct="1">
              <a:lnSpc>
                <a:spcPct val="80000"/>
              </a:lnSpc>
            </a:pPr>
            <a:endParaRPr lang="en-US" altLang="en-US" sz="800" dirty="0">
              <a:latin typeface="Calibri" charset="0"/>
              <a:ea typeface="ＭＳ Ｐゴシック" charset="-128"/>
            </a:endParaRPr>
          </a:p>
        </p:txBody>
      </p:sp>
      <p:pic>
        <p:nvPicPr>
          <p:cNvPr id="184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111" y="1598611"/>
            <a:ext cx="4975225"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2"/>
          <p:cNvGrpSpPr>
            <a:grpSpLocks/>
          </p:cNvGrpSpPr>
          <p:nvPr/>
        </p:nvGrpSpPr>
        <p:grpSpPr bwMode="auto">
          <a:xfrm>
            <a:off x="5399087" y="1331883"/>
            <a:ext cx="1074738" cy="722313"/>
            <a:chOff x="1741" y="1105"/>
            <a:chExt cx="1222" cy="761"/>
          </a:xfrm>
        </p:grpSpPr>
        <p:sp>
          <p:nvSpPr>
            <p:cNvPr id="18446" name="Oval 17"/>
            <p:cNvSpPr>
              <a:spLocks noChangeArrowheads="1"/>
            </p:cNvSpPr>
            <p:nvPr/>
          </p:nvSpPr>
          <p:spPr bwMode="auto">
            <a:xfrm>
              <a:off x="1741" y="1434"/>
              <a:ext cx="1222" cy="432"/>
            </a:xfrm>
            <a:prstGeom prst="ellipse">
              <a:avLst/>
            </a:prstGeom>
            <a:noFill/>
            <a:ln w="9525">
              <a:solidFill>
                <a:srgbClr val="FF310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pPr algn="ctr"/>
              <a:endParaRPr lang="en-US" altLang="en-US"/>
            </a:p>
          </p:txBody>
        </p:sp>
        <p:sp>
          <p:nvSpPr>
            <p:cNvPr id="18447" name="Text Box 18"/>
            <p:cNvSpPr txBox="1">
              <a:spLocks noChangeArrowheads="1"/>
            </p:cNvSpPr>
            <p:nvPr/>
          </p:nvSpPr>
          <p:spPr bwMode="auto">
            <a:xfrm>
              <a:off x="2288" y="117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endParaRPr lang="en-US" altLang="en-US" sz="2400">
                <a:latin typeface="Times New Roman" charset="0"/>
              </a:endParaRPr>
            </a:p>
          </p:txBody>
        </p:sp>
        <p:sp>
          <p:nvSpPr>
            <p:cNvPr id="18448" name="Text Box 21"/>
            <p:cNvSpPr txBox="1">
              <a:spLocks noChangeArrowheads="1"/>
            </p:cNvSpPr>
            <p:nvPr/>
          </p:nvSpPr>
          <p:spPr bwMode="auto">
            <a:xfrm>
              <a:off x="2164" y="1105"/>
              <a:ext cx="499"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r>
                <a:rPr lang="en-US" altLang="en-US" sz="1600" i="1" dirty="0">
                  <a:latin typeface="Times New Roman" charset="0"/>
                </a:rPr>
                <a:t>X</a:t>
              </a:r>
              <a:r>
                <a:rPr lang="en-US" altLang="en-US" sz="1600" baseline="-25000" dirty="0">
                  <a:latin typeface="Times New Roman" charset="0"/>
                </a:rPr>
                <a:t>1</a:t>
              </a:r>
            </a:p>
          </p:txBody>
        </p:sp>
      </p:grpSp>
      <p:grpSp>
        <p:nvGrpSpPr>
          <p:cNvPr id="4" name="Group 23"/>
          <p:cNvGrpSpPr>
            <a:grpSpLocks/>
          </p:cNvGrpSpPr>
          <p:nvPr/>
        </p:nvGrpSpPr>
        <p:grpSpPr bwMode="auto">
          <a:xfrm>
            <a:off x="6582003" y="1331883"/>
            <a:ext cx="1068388" cy="717550"/>
            <a:chOff x="2112" y="1110"/>
            <a:chExt cx="594" cy="756"/>
          </a:xfrm>
        </p:grpSpPr>
        <p:sp>
          <p:nvSpPr>
            <p:cNvPr id="18443" name="Oval 24"/>
            <p:cNvSpPr>
              <a:spLocks noChangeArrowheads="1"/>
            </p:cNvSpPr>
            <p:nvPr/>
          </p:nvSpPr>
          <p:spPr bwMode="auto">
            <a:xfrm>
              <a:off x="2112" y="1434"/>
              <a:ext cx="594" cy="432"/>
            </a:xfrm>
            <a:prstGeom prst="ellipse">
              <a:avLst/>
            </a:prstGeom>
            <a:noFill/>
            <a:ln w="9525">
              <a:solidFill>
                <a:srgbClr val="FF310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pPr algn="ctr"/>
              <a:endParaRPr lang="en-US" altLang="en-US"/>
            </a:p>
          </p:txBody>
        </p:sp>
        <p:sp>
          <p:nvSpPr>
            <p:cNvPr id="18444" name="Text Box 25"/>
            <p:cNvSpPr txBox="1">
              <a:spLocks noChangeArrowheads="1"/>
            </p:cNvSpPr>
            <p:nvPr/>
          </p:nvSpPr>
          <p:spPr bwMode="auto">
            <a:xfrm>
              <a:off x="2288" y="117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endParaRPr lang="en-US" altLang="en-US" sz="2400">
                <a:latin typeface="Times New Roman" charset="0"/>
              </a:endParaRPr>
            </a:p>
          </p:txBody>
        </p:sp>
        <p:sp>
          <p:nvSpPr>
            <p:cNvPr id="18445" name="Text Box 26"/>
            <p:cNvSpPr txBox="1">
              <a:spLocks noChangeArrowheads="1"/>
            </p:cNvSpPr>
            <p:nvPr/>
          </p:nvSpPr>
          <p:spPr bwMode="auto">
            <a:xfrm>
              <a:off x="2284" y="1110"/>
              <a:ext cx="2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r>
                <a:rPr lang="en-US" altLang="en-US" sz="1600" i="1">
                  <a:latin typeface="Times New Roman" charset="0"/>
                </a:rPr>
                <a:t>X</a:t>
              </a:r>
              <a:r>
                <a:rPr lang="en-US" altLang="en-US" sz="1600" baseline="-25000">
                  <a:latin typeface="Times New Roman" charset="0"/>
                </a:rPr>
                <a:t>2</a:t>
              </a:r>
            </a:p>
          </p:txBody>
        </p:sp>
      </p:grpSp>
      <p:grpSp>
        <p:nvGrpSpPr>
          <p:cNvPr id="5" name="Group 27"/>
          <p:cNvGrpSpPr>
            <a:grpSpLocks/>
          </p:cNvGrpSpPr>
          <p:nvPr/>
        </p:nvGrpSpPr>
        <p:grpSpPr bwMode="auto">
          <a:xfrm>
            <a:off x="7782506" y="1304896"/>
            <a:ext cx="1098550" cy="744537"/>
            <a:chOff x="2112" y="1106"/>
            <a:chExt cx="594" cy="760"/>
          </a:xfrm>
        </p:grpSpPr>
        <p:sp>
          <p:nvSpPr>
            <p:cNvPr id="18440" name="Oval 28"/>
            <p:cNvSpPr>
              <a:spLocks noChangeArrowheads="1"/>
            </p:cNvSpPr>
            <p:nvPr/>
          </p:nvSpPr>
          <p:spPr bwMode="auto">
            <a:xfrm>
              <a:off x="2112" y="1434"/>
              <a:ext cx="594" cy="432"/>
            </a:xfrm>
            <a:prstGeom prst="ellipse">
              <a:avLst/>
            </a:prstGeom>
            <a:noFill/>
            <a:ln w="9525">
              <a:solidFill>
                <a:srgbClr val="FF310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pPr algn="ctr"/>
              <a:endParaRPr lang="en-US" altLang="en-US"/>
            </a:p>
          </p:txBody>
        </p:sp>
        <p:sp>
          <p:nvSpPr>
            <p:cNvPr id="18441" name="Text Box 29"/>
            <p:cNvSpPr txBox="1">
              <a:spLocks noChangeArrowheads="1"/>
            </p:cNvSpPr>
            <p:nvPr/>
          </p:nvSpPr>
          <p:spPr bwMode="auto">
            <a:xfrm>
              <a:off x="2288" y="117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endParaRPr lang="en-US" altLang="en-US" sz="2400">
                <a:latin typeface="Times New Roman" charset="0"/>
              </a:endParaRPr>
            </a:p>
          </p:txBody>
        </p:sp>
        <p:sp>
          <p:nvSpPr>
            <p:cNvPr id="18442" name="Text Box 30"/>
            <p:cNvSpPr txBox="1">
              <a:spLocks noChangeArrowheads="1"/>
            </p:cNvSpPr>
            <p:nvPr/>
          </p:nvSpPr>
          <p:spPr bwMode="auto">
            <a:xfrm>
              <a:off x="2276" y="1106"/>
              <a:ext cx="2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r>
                <a:rPr lang="en-US" altLang="en-US" sz="1600" i="1">
                  <a:latin typeface="Times New Roman" charset="0"/>
                </a:rPr>
                <a:t>X</a:t>
              </a:r>
              <a:r>
                <a:rPr lang="en-US" altLang="en-US" sz="1600" baseline="-25000">
                  <a:latin typeface="Times New Roman" charset="0"/>
                </a:rPr>
                <a:t>3</a:t>
              </a:r>
            </a:p>
          </p:txBody>
        </p:sp>
      </p:grpSp>
    </p:spTree>
    <p:extLst>
      <p:ext uri="{BB962C8B-B14F-4D97-AF65-F5344CB8AC3E}">
        <p14:creationId xmlns:p14="http://schemas.microsoft.com/office/powerpoint/2010/main" val="99025526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fontScale="90000"/>
          </a:bodyPr>
          <a:lstStyle/>
          <a:p>
            <a:r>
              <a:rPr lang="en-US" dirty="0"/>
              <a:t>Assumptions of linear regression Collinearity / Multicollinearity</a:t>
            </a:r>
          </a:p>
        </p:txBody>
      </p:sp>
      <p:sp>
        <p:nvSpPr>
          <p:cNvPr id="288771" name="Rectangle 3"/>
          <p:cNvSpPr>
            <a:spLocks noGrp="1" noChangeArrowheads="1"/>
          </p:cNvSpPr>
          <p:nvPr>
            <p:ph type="body" sz="half" idx="1"/>
          </p:nvPr>
        </p:nvSpPr>
        <p:spPr>
          <a:xfrm>
            <a:off x="369000" y="1637741"/>
            <a:ext cx="8561640" cy="2772187"/>
          </a:xfrm>
        </p:spPr>
        <p:txBody>
          <a:bodyPr>
            <a:normAutofit fontScale="62500" lnSpcReduction="20000"/>
          </a:bodyPr>
          <a:lstStyle/>
          <a:p>
            <a:r>
              <a:rPr lang="en-IE" sz="2900" dirty="0"/>
              <a:t>Collinearity refers to the situation in which two or more predictor variables are closely related to one another. </a:t>
            </a:r>
          </a:p>
          <a:p>
            <a:r>
              <a:rPr lang="en-IE" sz="2900" dirty="0"/>
              <a:t>Collinearity reduces the accuracy of the estimates of the regression coefficients </a:t>
            </a:r>
          </a:p>
          <a:p>
            <a:r>
              <a:rPr lang="en-IE" sz="2900" dirty="0"/>
              <a:t>Not all collinearity problems can be detected by inspection of the correlation matrix: it is possible for collinearity to exist between three or more variables even if no pair of variables has a particularly high correlation. We call this situation multicollinearity. </a:t>
            </a:r>
          </a:p>
          <a:p>
            <a:r>
              <a:rPr lang="en-US" sz="2900" dirty="0"/>
              <a:t>To check for multicollinearity, use the VIF values from the table labelled Coefficients in the SPSS output. If these values are less than 10, then there probably isn’t cause for concern. If you take the average of VIF values, and it is not substantially greater than 1, then there’s also no cause for concern.</a:t>
            </a:r>
          </a:p>
        </p:txBody>
      </p:sp>
      <p:pic>
        <p:nvPicPr>
          <p:cNvPr id="4" name="Picture 3"/>
          <p:cNvPicPr>
            <a:picLocks noChangeAspect="1"/>
          </p:cNvPicPr>
          <p:nvPr/>
        </p:nvPicPr>
        <p:blipFill>
          <a:blip r:embed="rId2"/>
          <a:stretch>
            <a:fillRect/>
          </a:stretch>
        </p:blipFill>
        <p:spPr>
          <a:xfrm>
            <a:off x="1264920" y="4614836"/>
            <a:ext cx="6542014" cy="2089506"/>
          </a:xfrm>
          <a:prstGeom prst="rect">
            <a:avLst/>
          </a:prstGeom>
        </p:spPr>
      </p:pic>
      <p:sp>
        <p:nvSpPr>
          <p:cNvPr id="5" name="Oval 4"/>
          <p:cNvSpPr>
            <a:spLocks noChangeArrowheads="1"/>
          </p:cNvSpPr>
          <p:nvPr/>
        </p:nvSpPr>
        <p:spPr bwMode="auto">
          <a:xfrm>
            <a:off x="6026127" y="4519653"/>
            <a:ext cx="1976504" cy="2294414"/>
          </a:xfrm>
          <a:prstGeom prst="ellipse">
            <a:avLst/>
          </a:prstGeom>
          <a:noFill/>
          <a:ln w="38100">
            <a:solidFill>
              <a:srgbClr val="C00000"/>
            </a:solidFill>
            <a:round/>
            <a:headEnd/>
            <a:tailEnd/>
          </a:ln>
          <a:effectLst/>
        </p:spPr>
        <p:txBody>
          <a:bodyPr wrap="none" anchor="ctr"/>
          <a:lstStyle/>
          <a:p>
            <a:endParaRPr lang="en-GB"/>
          </a:p>
        </p:txBody>
      </p:sp>
    </p:spTree>
    <p:extLst>
      <p:ext uri="{BB962C8B-B14F-4D97-AF65-F5344CB8AC3E}">
        <p14:creationId xmlns:p14="http://schemas.microsoft.com/office/powerpoint/2010/main" val="1422993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normAutofit fontScale="90000"/>
          </a:bodyPr>
          <a:lstStyle/>
          <a:p>
            <a:r>
              <a:rPr lang="en-US" dirty="0"/>
              <a:t>Assumptions of linear regression Homoscedasticity</a:t>
            </a:r>
            <a:endParaRPr lang="en-US" sz="4000" dirty="0"/>
          </a:p>
        </p:txBody>
      </p:sp>
      <p:sp>
        <p:nvSpPr>
          <p:cNvPr id="294915" name="Rectangle 3"/>
          <p:cNvSpPr>
            <a:spLocks noGrp="1" noChangeArrowheads="1"/>
          </p:cNvSpPr>
          <p:nvPr>
            <p:ph type="body" sz="half" idx="1"/>
          </p:nvPr>
        </p:nvSpPr>
        <p:spPr>
          <a:xfrm>
            <a:off x="685800" y="1643744"/>
            <a:ext cx="7954963" cy="4482420"/>
          </a:xfrm>
        </p:spPr>
        <p:txBody>
          <a:bodyPr/>
          <a:lstStyle/>
          <a:p>
            <a:pPr>
              <a:lnSpc>
                <a:spcPct val="90000"/>
              </a:lnSpc>
            </a:pPr>
            <a:r>
              <a:rPr lang="en-US" sz="2800" dirty="0"/>
              <a:t>For each value of the predictors the variance of the error term should be constant.</a:t>
            </a:r>
          </a:p>
          <a:p>
            <a:pPr>
              <a:lnSpc>
                <a:spcPct val="90000"/>
              </a:lnSpc>
            </a:pPr>
            <a:r>
              <a:rPr lang="en-US" sz="2800" dirty="0"/>
              <a:t>Homoscedasticity / Independence of Errors:</a:t>
            </a:r>
          </a:p>
          <a:p>
            <a:pPr lvl="1">
              <a:lnSpc>
                <a:spcPct val="90000"/>
              </a:lnSpc>
            </a:pPr>
            <a:r>
              <a:rPr lang="en-US" sz="2400" dirty="0"/>
              <a:t>Plot ZRESID against ZPRED. </a:t>
            </a:r>
          </a:p>
        </p:txBody>
      </p:sp>
      <p:pic>
        <p:nvPicPr>
          <p:cNvPr id="6" name="Picture 5"/>
          <p:cNvPicPr>
            <a:picLocks noChangeAspect="1"/>
          </p:cNvPicPr>
          <p:nvPr/>
        </p:nvPicPr>
        <p:blipFill>
          <a:blip r:embed="rId2"/>
          <a:stretch>
            <a:fillRect/>
          </a:stretch>
        </p:blipFill>
        <p:spPr>
          <a:xfrm>
            <a:off x="568842" y="3884954"/>
            <a:ext cx="3584145" cy="277041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242" y="3401786"/>
            <a:ext cx="4046472" cy="3253582"/>
          </a:xfrm>
          <a:prstGeom prst="rect">
            <a:avLst/>
          </a:prstGeom>
        </p:spPr>
      </p:pic>
    </p:spTree>
    <p:extLst>
      <p:ext uri="{BB962C8B-B14F-4D97-AF65-F5344CB8AC3E}">
        <p14:creationId xmlns:p14="http://schemas.microsoft.com/office/powerpoint/2010/main" val="2072196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7" name="Rectangle 2"/>
          <p:cNvSpPr>
            <a:spLocks noChangeArrowheads="1"/>
          </p:cNvSpPr>
          <p:nvPr/>
        </p:nvSpPr>
        <p:spPr bwMode="auto">
          <a:xfrm>
            <a:off x="685800" y="6248400"/>
            <a:ext cx="1905000" cy="457200"/>
          </a:xfrm>
          <a:prstGeom prst="rect">
            <a:avLst/>
          </a:prstGeom>
          <a:noFill/>
          <a:ln w="12699">
            <a:noFill/>
            <a:miter lim="800000"/>
            <a:headEnd/>
            <a:tailEnd/>
          </a:ln>
        </p:spPr>
        <p:txBody>
          <a:bodyPr wrap="none" anchor="ctr"/>
          <a:lstStyle/>
          <a:p>
            <a:endParaRPr lang="en-AU"/>
          </a:p>
        </p:txBody>
      </p:sp>
      <p:sp>
        <p:nvSpPr>
          <p:cNvPr id="393218" name="Rectangle 3"/>
          <p:cNvSpPr>
            <a:spLocks noGrp="1"/>
          </p:cNvSpPr>
          <p:nvPr>
            <p:ph type="title"/>
          </p:nvPr>
        </p:nvSpPr>
        <p:spPr/>
        <p:txBody>
          <a:bodyPr>
            <a:normAutofit fontScale="90000"/>
          </a:bodyPr>
          <a:lstStyle/>
          <a:p>
            <a:r>
              <a:rPr lang="en-US" dirty="0">
                <a:latin typeface="Trebuchet MS" pitchFamily="34" charset="0"/>
              </a:rPr>
              <a:t>Residual Plots exhibiting </a:t>
            </a:r>
            <a:r>
              <a:rPr lang="en-US" dirty="0" err="1">
                <a:latin typeface="Trebuchet MS" pitchFamily="34" charset="0"/>
              </a:rPr>
              <a:t>Heteroscedacity</a:t>
            </a:r>
            <a:endParaRPr lang="en-US" dirty="0">
              <a:latin typeface="Trebuchet MS" pitchFamily="34" charset="0"/>
            </a:endParaRPr>
          </a:p>
        </p:txBody>
      </p:sp>
      <p:sp>
        <p:nvSpPr>
          <p:cNvPr id="4" name="Content Placeholder 3">
            <a:extLst>
              <a:ext uri="{FF2B5EF4-FFF2-40B4-BE49-F238E27FC236}">
                <a16:creationId xmlns:a16="http://schemas.microsoft.com/office/drawing/2014/main" id="{284DCB2D-BA14-0A41-B720-D1523905EA1A}"/>
              </a:ext>
            </a:extLst>
          </p:cNvPr>
          <p:cNvSpPr>
            <a:spLocks noGrp="1"/>
          </p:cNvSpPr>
          <p:nvPr>
            <p:ph idx="1"/>
          </p:nvPr>
        </p:nvSpPr>
        <p:spPr/>
        <p:txBody>
          <a:bodyPr/>
          <a:lstStyle/>
          <a:p>
            <a:r>
              <a:rPr lang="en-IE" dirty="0"/>
              <a:t>One can identify non-constant variances in the errors, or heteroscedasticity, from the presence of a funnel shape in the residual plot. </a:t>
            </a:r>
          </a:p>
          <a:p>
            <a:r>
              <a:rPr lang="en-IE" dirty="0"/>
              <a:t>When faced with this problem, one possible solution is to transform the response Y using a concave function such as log Y or √Y . </a:t>
            </a:r>
          </a:p>
          <a:p>
            <a:endParaRPr lang="en-IE" dirty="0"/>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740" y="4786525"/>
            <a:ext cx="3652520" cy="180477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734" y="4674870"/>
            <a:ext cx="3811905" cy="1878330"/>
          </a:xfrm>
          <a:prstGeom prst="rect">
            <a:avLst/>
          </a:prstGeom>
        </p:spPr>
      </p:pic>
    </p:spTree>
    <p:extLst>
      <p:ext uri="{BB962C8B-B14F-4D97-AF65-F5344CB8AC3E}">
        <p14:creationId xmlns:p14="http://schemas.microsoft.com/office/powerpoint/2010/main" val="12061105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Independence of errors</a:t>
            </a:r>
            <a:br>
              <a:rPr lang="en-US" dirty="0"/>
            </a:br>
            <a:r>
              <a:rPr lang="en-US" dirty="0"/>
              <a:t>Durbin–Watson statistic </a:t>
            </a:r>
          </a:p>
        </p:txBody>
      </p:sp>
      <p:sp>
        <p:nvSpPr>
          <p:cNvPr id="6" name="Content Placeholder 5"/>
          <p:cNvSpPr>
            <a:spLocks noGrp="1"/>
          </p:cNvSpPr>
          <p:nvPr>
            <p:ph idx="1"/>
          </p:nvPr>
        </p:nvSpPr>
        <p:spPr>
          <a:xfrm>
            <a:off x="337457" y="1894114"/>
            <a:ext cx="8229600" cy="4876800"/>
          </a:xfrm>
        </p:spPr>
        <p:txBody>
          <a:bodyPr/>
          <a:lstStyle/>
          <a:p>
            <a:r>
              <a:rPr lang="en-US" dirty="0"/>
              <a:t>The Durbin–Watson statistic informs us about whether the assumption of independent errors is tenable. </a:t>
            </a:r>
          </a:p>
          <a:p>
            <a:r>
              <a:rPr lang="en-US" dirty="0"/>
              <a:t>As a conservative rule values less than 1 or greater than 3 would raise alarm bells </a:t>
            </a:r>
          </a:p>
          <a:p>
            <a:r>
              <a:rPr lang="en-US" dirty="0"/>
              <a:t>The closer to 2 that the value is, the better.</a:t>
            </a:r>
          </a:p>
          <a:p>
            <a:endParaRPr lang="en-US" dirty="0"/>
          </a:p>
        </p:txBody>
      </p:sp>
    </p:spTree>
    <p:extLst>
      <p:ext uri="{BB962C8B-B14F-4D97-AF65-F5344CB8AC3E}">
        <p14:creationId xmlns:p14="http://schemas.microsoft.com/office/powerpoint/2010/main" val="2000252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308429" y="420914"/>
            <a:ext cx="7785100" cy="1460500"/>
          </a:xfrm>
        </p:spPr>
        <p:txBody>
          <a:bodyPr>
            <a:normAutofit fontScale="90000"/>
          </a:bodyPr>
          <a:lstStyle/>
          <a:p>
            <a:r>
              <a:rPr lang="en-US" dirty="0"/>
              <a:t>Assumptions of linear regression Normality of Errors: </a:t>
            </a:r>
            <a:br>
              <a:rPr lang="en-US" dirty="0"/>
            </a:br>
            <a:endParaRPr lang="en-US" dirty="0"/>
          </a:p>
        </p:txBody>
      </p:sp>
      <p:pic>
        <p:nvPicPr>
          <p:cNvPr id="2" name="Picture 1"/>
          <p:cNvPicPr>
            <a:picLocks noChangeAspect="1"/>
          </p:cNvPicPr>
          <p:nvPr/>
        </p:nvPicPr>
        <p:blipFill rotWithShape="1">
          <a:blip r:embed="rId3"/>
          <a:srcRect r="13282"/>
          <a:stretch/>
        </p:blipFill>
        <p:spPr>
          <a:xfrm>
            <a:off x="514350" y="2149933"/>
            <a:ext cx="5875564" cy="2658980"/>
          </a:xfrm>
          <a:prstGeom prst="rect">
            <a:avLst/>
          </a:prstGeom>
        </p:spPr>
      </p:pic>
      <p:sp>
        <p:nvSpPr>
          <p:cNvPr id="3" name="TextBox 2"/>
          <p:cNvSpPr txBox="1"/>
          <p:nvPr/>
        </p:nvSpPr>
        <p:spPr>
          <a:xfrm>
            <a:off x="514350" y="5259614"/>
            <a:ext cx="7924799" cy="1477328"/>
          </a:xfrm>
          <a:prstGeom prst="rect">
            <a:avLst/>
          </a:prstGeom>
          <a:noFill/>
        </p:spPr>
        <p:txBody>
          <a:bodyPr wrap="square" rtlCol="0">
            <a:spAutoFit/>
          </a:bodyPr>
          <a:lstStyle/>
          <a:p>
            <a:r>
              <a:rPr lang="en-US" dirty="0"/>
              <a:t>Histogram of the standardized residuals (this is useful for checking the assumption of normality of errors). Second, you can ask for a Normal probability plot, which also provides information about whether the residuals in the model are normally distributed. </a:t>
            </a:r>
          </a:p>
          <a:p>
            <a:endParaRPr lang="en-US" dirty="0"/>
          </a:p>
        </p:txBody>
      </p:sp>
    </p:spTree>
    <p:extLst>
      <p:ext uri="{BB962C8B-B14F-4D97-AF65-F5344CB8AC3E}">
        <p14:creationId xmlns:p14="http://schemas.microsoft.com/office/powerpoint/2010/main" val="1969904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3" name="Rectangle 2"/>
          <p:cNvSpPr>
            <a:spLocks noChangeArrowheads="1"/>
          </p:cNvSpPr>
          <p:nvPr/>
        </p:nvSpPr>
        <p:spPr bwMode="auto">
          <a:xfrm>
            <a:off x="685800" y="6248400"/>
            <a:ext cx="1905000" cy="457200"/>
          </a:xfrm>
          <a:prstGeom prst="rect">
            <a:avLst/>
          </a:prstGeom>
          <a:noFill/>
          <a:ln w="12699">
            <a:noFill/>
            <a:miter lim="800000"/>
            <a:headEnd/>
            <a:tailEnd/>
          </a:ln>
        </p:spPr>
        <p:txBody>
          <a:bodyPr wrap="none" anchor="ctr"/>
          <a:lstStyle/>
          <a:p>
            <a:endParaRPr lang="en-AU"/>
          </a:p>
        </p:txBody>
      </p:sp>
      <p:sp>
        <p:nvSpPr>
          <p:cNvPr id="397314" name="Rectangle 3"/>
          <p:cNvSpPr>
            <a:spLocks noGrp="1"/>
          </p:cNvSpPr>
          <p:nvPr>
            <p:ph type="title"/>
          </p:nvPr>
        </p:nvSpPr>
        <p:spPr/>
        <p:txBody>
          <a:bodyPr/>
          <a:lstStyle/>
          <a:p>
            <a:r>
              <a:rPr lang="en-US" dirty="0">
                <a:latin typeface="Trebuchet MS" pitchFamily="34" charset="0"/>
              </a:rPr>
              <a:t>Healthy Residual Plot</a:t>
            </a:r>
          </a:p>
        </p:txBody>
      </p:sp>
      <p:pic>
        <p:nvPicPr>
          <p:cNvPr id="398340" name="Picture 4" descr="fig-13"/>
          <p:cNvPicPr>
            <a:picLocks noChangeAspect="1" noChangeArrowheads="1"/>
          </p:cNvPicPr>
          <p:nvPr/>
        </p:nvPicPr>
        <p:blipFill rotWithShape="1">
          <a:blip r:embed="rId3" cstate="print"/>
          <a:srcRect r="14632"/>
          <a:stretch/>
        </p:blipFill>
        <p:spPr bwMode="auto">
          <a:xfrm>
            <a:off x="209080" y="1524000"/>
            <a:ext cx="7563320" cy="4752299"/>
          </a:xfrm>
          <a:prstGeom prst="rect">
            <a:avLst/>
          </a:prstGeom>
          <a:noFill/>
          <a:ln w="9525">
            <a:noFill/>
            <a:miter lim="800000"/>
            <a:headEnd/>
            <a:tailEnd/>
          </a:ln>
        </p:spPr>
      </p:pic>
    </p:spTree>
    <p:extLst>
      <p:ext uri="{BB962C8B-B14F-4D97-AF65-F5344CB8AC3E}">
        <p14:creationId xmlns:p14="http://schemas.microsoft.com/office/powerpoint/2010/main" val="343810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multiple regression </a:t>
            </a:r>
          </a:p>
        </p:txBody>
      </p:sp>
      <p:sp>
        <p:nvSpPr>
          <p:cNvPr id="3" name="Content Placeholder 2"/>
          <p:cNvSpPr>
            <a:spLocks noGrp="1"/>
          </p:cNvSpPr>
          <p:nvPr>
            <p:ph idx="1"/>
          </p:nvPr>
        </p:nvSpPr>
        <p:spPr>
          <a:xfrm>
            <a:off x="457200" y="1600200"/>
            <a:ext cx="7823200" cy="4702630"/>
          </a:xfrm>
        </p:spPr>
        <p:txBody>
          <a:bodyPr>
            <a:normAutofit/>
          </a:bodyPr>
          <a:lstStyle/>
          <a:p>
            <a:r>
              <a:rPr lang="en-US" dirty="0"/>
              <a:t>Report the coefficients, their confidence interval, significance value and some general statistics about the model (such as the R</a:t>
            </a:r>
            <a:r>
              <a:rPr lang="en-US" baseline="30000" dirty="0"/>
              <a:t>2</a:t>
            </a:r>
            <a:r>
              <a:rPr lang="en-US" dirty="0"/>
              <a:t>). </a:t>
            </a:r>
          </a:p>
          <a:p>
            <a:r>
              <a:rPr lang="en-US" dirty="0"/>
              <a:t>The standardized values and the standard errors are also very useful. </a:t>
            </a:r>
          </a:p>
          <a:p>
            <a:r>
              <a:rPr lang="en-US" dirty="0"/>
              <a:t>For hierarchical regression you should report these values at each stage of the hierarchy. - you want to reproduce the table labelled Coefficients from the SPSS output and omit some of the non-essential information. </a:t>
            </a:r>
          </a:p>
        </p:txBody>
      </p:sp>
    </p:spTree>
    <p:extLst>
      <p:ext uri="{BB962C8B-B14F-4D97-AF65-F5344CB8AC3E}">
        <p14:creationId xmlns:p14="http://schemas.microsoft.com/office/powerpoint/2010/main" val="1826089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93E2B394-F960-464C-AA7F-5FD773358B16}" type="slidenum">
              <a:rPr lang="en-US"/>
              <a:pPr/>
              <a:t>47</a:t>
            </a:fld>
            <a:endParaRPr lang="en-US"/>
          </a:p>
        </p:txBody>
      </p:sp>
      <p:sp>
        <p:nvSpPr>
          <p:cNvPr id="234498" name="Rectangle 2"/>
          <p:cNvSpPr>
            <a:spLocks noGrp="1" noChangeArrowheads="1"/>
          </p:cNvSpPr>
          <p:nvPr>
            <p:ph type="title"/>
          </p:nvPr>
        </p:nvSpPr>
        <p:spPr>
          <a:xfrm>
            <a:off x="428612" y="360383"/>
            <a:ext cx="8445500" cy="1143000"/>
          </a:xfrm>
          <a:noFill/>
          <a:ln/>
        </p:spPr>
        <p:txBody>
          <a:bodyPr>
            <a:normAutofit fontScale="90000"/>
          </a:bodyPr>
          <a:lstStyle/>
          <a:p>
            <a:r>
              <a:rPr lang="en-GB" sz="4000" dirty="0"/>
              <a:t>Types of Multiple Regression:</a:t>
            </a:r>
            <a:br>
              <a:rPr lang="en-GB" sz="4000" dirty="0"/>
            </a:br>
            <a:r>
              <a:rPr lang="en-GB" sz="4000" dirty="0"/>
              <a:t>Forced Entry Regression</a:t>
            </a:r>
            <a:endParaRPr lang="en-GB" dirty="0"/>
          </a:p>
        </p:txBody>
      </p:sp>
      <p:sp>
        <p:nvSpPr>
          <p:cNvPr id="234499" name="Rectangle 3"/>
          <p:cNvSpPr>
            <a:spLocks noGrp="1" noChangeArrowheads="1"/>
          </p:cNvSpPr>
          <p:nvPr>
            <p:ph type="body" idx="1"/>
          </p:nvPr>
        </p:nvSpPr>
        <p:spPr>
          <a:xfrm>
            <a:off x="360550" y="1868508"/>
            <a:ext cx="8370888" cy="4489450"/>
          </a:xfrm>
          <a:noFill/>
          <a:ln/>
        </p:spPr>
        <p:txBody>
          <a:bodyPr>
            <a:normAutofit/>
          </a:bodyPr>
          <a:lstStyle/>
          <a:p>
            <a:pPr>
              <a:lnSpc>
                <a:spcPct val="90000"/>
              </a:lnSpc>
            </a:pPr>
            <a:r>
              <a:rPr lang="en-GB" sz="2800" dirty="0"/>
              <a:t>All variables are entered into the model simultaneously.</a:t>
            </a:r>
          </a:p>
          <a:p>
            <a:pPr>
              <a:lnSpc>
                <a:spcPct val="90000"/>
              </a:lnSpc>
            </a:pPr>
            <a:r>
              <a:rPr lang="en-GB" sz="2800" dirty="0"/>
              <a:t>The results obtained depend on the variables entered into the model.</a:t>
            </a:r>
          </a:p>
          <a:p>
            <a:pPr lvl="1">
              <a:lnSpc>
                <a:spcPct val="90000"/>
              </a:lnSpc>
            </a:pPr>
            <a:r>
              <a:rPr lang="en-GB" sz="2400" dirty="0"/>
              <a:t>It is important, therefore, to have good theoretical reasons for including a particular variable.</a:t>
            </a:r>
            <a:endParaRPr lang="en-GB" sz="2800" dirty="0"/>
          </a:p>
        </p:txBody>
      </p:sp>
    </p:spTree>
    <p:extLst>
      <p:ext uri="{BB962C8B-B14F-4D97-AF65-F5344CB8AC3E}">
        <p14:creationId xmlns:p14="http://schemas.microsoft.com/office/powerpoint/2010/main" val="147213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1DD3A530-55C1-4921-AE49-38CB3365F214}" type="slidenum">
              <a:rPr lang="en-US"/>
              <a:pPr/>
              <a:t>48</a:t>
            </a:fld>
            <a:endParaRPr lang="en-US"/>
          </a:p>
        </p:txBody>
      </p:sp>
      <p:sp>
        <p:nvSpPr>
          <p:cNvPr id="230402" name="Rectangle 2"/>
          <p:cNvSpPr>
            <a:spLocks noGrp="1" noChangeArrowheads="1"/>
          </p:cNvSpPr>
          <p:nvPr>
            <p:ph type="title"/>
          </p:nvPr>
        </p:nvSpPr>
        <p:spPr>
          <a:xfrm>
            <a:off x="609600" y="424191"/>
            <a:ext cx="7721600" cy="1143000"/>
          </a:xfrm>
          <a:noFill/>
          <a:ln/>
        </p:spPr>
        <p:txBody>
          <a:bodyPr>
            <a:normAutofit fontScale="90000"/>
          </a:bodyPr>
          <a:lstStyle/>
          <a:p>
            <a:r>
              <a:rPr lang="en-GB" dirty="0"/>
              <a:t>Types of Multiple Regression: Hierarchical Regression</a:t>
            </a:r>
          </a:p>
        </p:txBody>
      </p:sp>
      <p:sp>
        <p:nvSpPr>
          <p:cNvPr id="230403" name="Rectangle 3"/>
          <p:cNvSpPr>
            <a:spLocks noGrp="1" noChangeArrowheads="1"/>
          </p:cNvSpPr>
          <p:nvPr>
            <p:ph type="body" idx="1"/>
          </p:nvPr>
        </p:nvSpPr>
        <p:spPr>
          <a:xfrm>
            <a:off x="609600" y="1752599"/>
            <a:ext cx="8191500" cy="4234543"/>
          </a:xfrm>
          <a:noFill/>
          <a:ln/>
        </p:spPr>
        <p:txBody>
          <a:bodyPr>
            <a:normAutofit fontScale="55000" lnSpcReduction="20000"/>
          </a:bodyPr>
          <a:lstStyle/>
          <a:p>
            <a:pPr>
              <a:lnSpc>
                <a:spcPct val="120000"/>
              </a:lnSpc>
            </a:pPr>
            <a:r>
              <a:rPr lang="en-GB" sz="3800" dirty="0"/>
              <a:t>Known predictors (based on past research) are entered into the regression model first.</a:t>
            </a:r>
          </a:p>
          <a:p>
            <a:pPr>
              <a:lnSpc>
                <a:spcPct val="120000"/>
              </a:lnSpc>
            </a:pPr>
            <a:r>
              <a:rPr lang="en-GB" sz="3800" dirty="0"/>
              <a:t>New predictors are then entered in a separate step/block.</a:t>
            </a:r>
          </a:p>
          <a:p>
            <a:pPr>
              <a:lnSpc>
                <a:spcPct val="120000"/>
              </a:lnSpc>
            </a:pPr>
            <a:r>
              <a:rPr lang="en-GB" sz="3800" dirty="0"/>
              <a:t>Experimenter makes the decisions.</a:t>
            </a:r>
          </a:p>
          <a:p>
            <a:pPr>
              <a:lnSpc>
                <a:spcPct val="120000"/>
              </a:lnSpc>
            </a:pPr>
            <a:r>
              <a:rPr lang="en-GB" sz="3800" dirty="0"/>
              <a:t>It is the best method:</a:t>
            </a:r>
          </a:p>
          <a:p>
            <a:pPr lvl="1">
              <a:lnSpc>
                <a:spcPct val="120000"/>
              </a:lnSpc>
            </a:pPr>
            <a:r>
              <a:rPr lang="en-GB" sz="3800" dirty="0"/>
              <a:t>Based on theory testing.</a:t>
            </a:r>
          </a:p>
          <a:p>
            <a:pPr lvl="1">
              <a:lnSpc>
                <a:spcPct val="120000"/>
              </a:lnSpc>
            </a:pPr>
            <a:r>
              <a:rPr lang="en-GB" sz="3800" dirty="0"/>
              <a:t>You can see the unique predictive influence of a new variable on the outcome because known predictors are held constant in the model.</a:t>
            </a:r>
          </a:p>
          <a:p>
            <a:pPr>
              <a:lnSpc>
                <a:spcPct val="120000"/>
              </a:lnSpc>
            </a:pPr>
            <a:r>
              <a:rPr lang="en-GB" sz="3800" dirty="0"/>
              <a:t>Bad Point:</a:t>
            </a:r>
          </a:p>
          <a:p>
            <a:pPr lvl="1">
              <a:lnSpc>
                <a:spcPct val="120000"/>
              </a:lnSpc>
            </a:pPr>
            <a:r>
              <a:rPr lang="en-GB" sz="3800" dirty="0"/>
              <a:t>Relies on the experimenter knowing what they’re doing!</a:t>
            </a:r>
          </a:p>
          <a:p>
            <a:endParaRPr lang="en-GB" sz="3600" dirty="0"/>
          </a:p>
        </p:txBody>
      </p:sp>
    </p:spTree>
    <p:extLst>
      <p:ext uri="{BB962C8B-B14F-4D97-AF65-F5344CB8AC3E}">
        <p14:creationId xmlns:p14="http://schemas.microsoft.com/office/powerpoint/2010/main" val="16226561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04F9F5CC-288E-4544-8E89-A2907037ADCC}" type="slidenum">
              <a:rPr lang="en-US"/>
              <a:pPr/>
              <a:t>49</a:t>
            </a:fld>
            <a:endParaRPr lang="en-US"/>
          </a:p>
        </p:txBody>
      </p:sp>
      <p:sp>
        <p:nvSpPr>
          <p:cNvPr id="236546" name="Rectangle 2"/>
          <p:cNvSpPr>
            <a:spLocks noGrp="1" noChangeArrowheads="1"/>
          </p:cNvSpPr>
          <p:nvPr>
            <p:ph type="title"/>
          </p:nvPr>
        </p:nvSpPr>
        <p:spPr>
          <a:xfrm>
            <a:off x="609600" y="532596"/>
            <a:ext cx="7620000" cy="1143000"/>
          </a:xfrm>
          <a:noFill/>
          <a:ln/>
        </p:spPr>
        <p:txBody>
          <a:bodyPr>
            <a:normAutofit fontScale="90000"/>
          </a:bodyPr>
          <a:lstStyle/>
          <a:p>
            <a:r>
              <a:rPr lang="en-GB" dirty="0"/>
              <a:t>Types of Multiple Regression: Stepwise Regression </a:t>
            </a:r>
          </a:p>
        </p:txBody>
      </p:sp>
      <p:sp>
        <p:nvSpPr>
          <p:cNvPr id="236547" name="Rectangle 3"/>
          <p:cNvSpPr>
            <a:spLocks noGrp="1" noChangeArrowheads="1"/>
          </p:cNvSpPr>
          <p:nvPr>
            <p:ph type="body" idx="1"/>
          </p:nvPr>
        </p:nvSpPr>
        <p:spPr>
          <a:xfrm>
            <a:off x="609600" y="1905000"/>
            <a:ext cx="8191500" cy="3994150"/>
          </a:xfrm>
          <a:noFill/>
          <a:ln/>
        </p:spPr>
        <p:txBody>
          <a:bodyPr>
            <a:normAutofit fontScale="92500" lnSpcReduction="10000"/>
          </a:bodyPr>
          <a:lstStyle/>
          <a:p>
            <a:r>
              <a:rPr lang="en-GB" dirty="0"/>
              <a:t>Variables are entered into the model based on mathematical criteria.</a:t>
            </a:r>
          </a:p>
          <a:p>
            <a:r>
              <a:rPr lang="en-GB" dirty="0"/>
              <a:t>Computer selects variables in steps.</a:t>
            </a:r>
          </a:p>
          <a:p>
            <a:r>
              <a:rPr lang="en-GB" dirty="0"/>
              <a:t>Step 1</a:t>
            </a:r>
          </a:p>
          <a:p>
            <a:pPr lvl="1"/>
            <a:r>
              <a:rPr lang="en-GB" dirty="0"/>
              <a:t>SPSS looks for the predictor that can explain the most variance in the outcome variable.</a:t>
            </a:r>
          </a:p>
          <a:p>
            <a:pPr>
              <a:lnSpc>
                <a:spcPct val="90000"/>
              </a:lnSpc>
            </a:pPr>
            <a:r>
              <a:rPr lang="en-GB" dirty="0"/>
              <a:t>Step 2:</a:t>
            </a:r>
          </a:p>
          <a:p>
            <a:pPr lvl="1">
              <a:lnSpc>
                <a:spcPct val="90000"/>
              </a:lnSpc>
            </a:pPr>
            <a:r>
              <a:rPr lang="en-GB" sz="2400" dirty="0"/>
              <a:t>Having selected the 1st predictor, a second one is chosen from the remaining predictors.</a:t>
            </a:r>
          </a:p>
          <a:p>
            <a:pPr lvl="1">
              <a:lnSpc>
                <a:spcPct val="90000"/>
              </a:lnSpc>
            </a:pPr>
            <a:r>
              <a:rPr lang="en-GB" sz="2400" dirty="0"/>
              <a:t>The semi-partial correlation is used as a criterion for selection. It measures the </a:t>
            </a:r>
            <a:r>
              <a:rPr lang="en-GB" sz="2400" i="1" dirty="0">
                <a:solidFill>
                  <a:srgbClr val="FF0066"/>
                </a:solidFill>
              </a:rPr>
              <a:t>unique contribution</a:t>
            </a:r>
            <a:r>
              <a:rPr lang="en-GB" sz="2400" dirty="0"/>
              <a:t> of a predictor to explaining the variance of the outcome.</a:t>
            </a:r>
          </a:p>
          <a:p>
            <a:pPr lvl="1">
              <a:lnSpc>
                <a:spcPct val="90000"/>
              </a:lnSpc>
            </a:pPr>
            <a:endParaRPr lang="en-GB" sz="2400" dirty="0"/>
          </a:p>
          <a:p>
            <a:pPr lvl="1"/>
            <a:endParaRPr lang="en-GB" dirty="0"/>
          </a:p>
        </p:txBody>
      </p:sp>
    </p:spTree>
    <p:extLst>
      <p:ext uri="{BB962C8B-B14F-4D97-AF65-F5344CB8AC3E}">
        <p14:creationId xmlns:p14="http://schemas.microsoft.com/office/powerpoint/2010/main" val="583253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2341563"/>
            <a:ext cx="7194550"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AutoShape 8"/>
          <p:cNvSpPr>
            <a:spLocks noGrp="1" noChangeArrowheads="1"/>
          </p:cNvSpPr>
          <p:nvPr>
            <p:ph type="title"/>
          </p:nvPr>
        </p:nvSpPr>
        <p:spPr>
          <a:xfrm>
            <a:off x="346075" y="704850"/>
            <a:ext cx="8229600" cy="782638"/>
          </a:xfrm>
        </p:spPr>
        <p:txBody>
          <a:bodyPr/>
          <a:lstStyle/>
          <a:p>
            <a:pPr eaLnBrk="1" hangingPunct="1"/>
            <a:r>
              <a:rPr lang="en-US" altLang="en-US" sz="3200" dirty="0">
                <a:latin typeface="Calibri" charset="0"/>
                <a:ea typeface="ＭＳ Ｐゴシック" charset="-128"/>
              </a:rPr>
              <a:t>Multiple Linear Regression — EXCEL Output</a:t>
            </a:r>
          </a:p>
        </p:txBody>
      </p:sp>
      <p:grpSp>
        <p:nvGrpSpPr>
          <p:cNvPr id="2" name="Group 10"/>
          <p:cNvGrpSpPr>
            <a:grpSpLocks/>
          </p:cNvGrpSpPr>
          <p:nvPr/>
        </p:nvGrpSpPr>
        <p:grpSpPr bwMode="auto">
          <a:xfrm>
            <a:off x="4757738" y="4437063"/>
            <a:ext cx="3497262" cy="1152525"/>
            <a:chOff x="3090" y="2012"/>
            <a:chExt cx="1738" cy="1042"/>
          </a:xfrm>
        </p:grpSpPr>
        <p:sp>
          <p:nvSpPr>
            <p:cNvPr id="20494" name="Line 8"/>
            <p:cNvSpPr>
              <a:spLocks noChangeShapeType="1"/>
            </p:cNvSpPr>
            <p:nvPr/>
          </p:nvSpPr>
          <p:spPr bwMode="auto">
            <a:xfrm flipH="1">
              <a:off x="3090" y="2232"/>
              <a:ext cx="1536" cy="822"/>
            </a:xfrm>
            <a:prstGeom prst="line">
              <a:avLst/>
            </a:prstGeom>
            <a:noFill/>
            <a:ln w="9525">
              <a:solidFill>
                <a:srgbClr val="FF310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5" name="Text Box 9"/>
            <p:cNvSpPr txBox="1">
              <a:spLocks noChangeArrowheads="1"/>
            </p:cNvSpPr>
            <p:nvPr/>
          </p:nvSpPr>
          <p:spPr bwMode="auto">
            <a:xfrm>
              <a:off x="4616" y="201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r>
                <a:rPr lang="en-US" altLang="en-US" sz="2400" i="1">
                  <a:solidFill>
                    <a:srgbClr val="FF3101"/>
                  </a:solidFill>
                  <a:latin typeface="Times New Roman" charset="0"/>
                </a:rPr>
                <a:t>a</a:t>
              </a:r>
            </a:p>
          </p:txBody>
        </p:sp>
      </p:grpSp>
      <p:grpSp>
        <p:nvGrpSpPr>
          <p:cNvPr id="3" name="Group 22"/>
          <p:cNvGrpSpPr>
            <a:grpSpLocks/>
          </p:cNvGrpSpPr>
          <p:nvPr/>
        </p:nvGrpSpPr>
        <p:grpSpPr bwMode="auto">
          <a:xfrm>
            <a:off x="4770438" y="6067425"/>
            <a:ext cx="3714750" cy="628650"/>
            <a:chOff x="1075" y="3403"/>
            <a:chExt cx="4186" cy="568"/>
          </a:xfrm>
        </p:grpSpPr>
        <p:sp>
          <p:nvSpPr>
            <p:cNvPr id="20492" name="Line 15"/>
            <p:cNvSpPr>
              <a:spLocks noChangeShapeType="1"/>
            </p:cNvSpPr>
            <p:nvPr/>
          </p:nvSpPr>
          <p:spPr bwMode="auto">
            <a:xfrm flipH="1" flipV="1">
              <a:off x="1075" y="3403"/>
              <a:ext cx="3443" cy="263"/>
            </a:xfrm>
            <a:prstGeom prst="line">
              <a:avLst/>
            </a:prstGeom>
            <a:noFill/>
            <a:ln w="9525">
              <a:solidFill>
                <a:srgbClr val="FF310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3" name="Text Box 16"/>
            <p:cNvSpPr txBox="1">
              <a:spLocks noChangeArrowheads="1"/>
            </p:cNvSpPr>
            <p:nvPr/>
          </p:nvSpPr>
          <p:spPr bwMode="auto">
            <a:xfrm>
              <a:off x="4514" y="3554"/>
              <a:ext cx="747"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r>
                <a:rPr lang="en-US" altLang="en-US" sz="2400" i="1">
                  <a:solidFill>
                    <a:srgbClr val="FF3101"/>
                  </a:solidFill>
                  <a:latin typeface="Times New Roman" charset="0"/>
                </a:rPr>
                <a:t>b</a:t>
              </a:r>
              <a:r>
                <a:rPr lang="en-US" altLang="en-US" sz="2400" i="1" baseline="-25000">
                  <a:solidFill>
                    <a:srgbClr val="FF3101"/>
                  </a:solidFill>
                  <a:latin typeface="Times New Roman" charset="0"/>
                </a:rPr>
                <a:t>3</a:t>
              </a:r>
            </a:p>
          </p:txBody>
        </p:sp>
      </p:grpSp>
      <p:grpSp>
        <p:nvGrpSpPr>
          <p:cNvPr id="4" name="Group 21"/>
          <p:cNvGrpSpPr>
            <a:grpSpLocks/>
          </p:cNvGrpSpPr>
          <p:nvPr/>
        </p:nvGrpSpPr>
        <p:grpSpPr bwMode="auto">
          <a:xfrm>
            <a:off x="4770438" y="5033963"/>
            <a:ext cx="4002087" cy="711200"/>
            <a:chOff x="2885" y="2792"/>
            <a:chExt cx="2266" cy="643"/>
          </a:xfrm>
        </p:grpSpPr>
        <p:sp>
          <p:nvSpPr>
            <p:cNvPr id="20490" name="Line 17"/>
            <p:cNvSpPr>
              <a:spLocks noChangeShapeType="1"/>
            </p:cNvSpPr>
            <p:nvPr/>
          </p:nvSpPr>
          <p:spPr bwMode="auto">
            <a:xfrm flipH="1">
              <a:off x="2885" y="2904"/>
              <a:ext cx="1699" cy="531"/>
            </a:xfrm>
            <a:prstGeom prst="line">
              <a:avLst/>
            </a:prstGeom>
            <a:noFill/>
            <a:ln w="9525">
              <a:solidFill>
                <a:srgbClr val="FF310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1" name="Text Box 18"/>
            <p:cNvSpPr txBox="1">
              <a:spLocks noChangeArrowheads="1"/>
            </p:cNvSpPr>
            <p:nvPr/>
          </p:nvSpPr>
          <p:spPr bwMode="auto">
            <a:xfrm>
              <a:off x="4580" y="2792"/>
              <a:ext cx="571"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r>
                <a:rPr lang="en-US" altLang="en-US" sz="2400" i="1">
                  <a:solidFill>
                    <a:srgbClr val="FF3101"/>
                  </a:solidFill>
                  <a:latin typeface="Times New Roman" charset="0"/>
                </a:rPr>
                <a:t>b</a:t>
              </a:r>
              <a:r>
                <a:rPr lang="en-US" altLang="en-US" sz="2400" i="1" baseline="-25000">
                  <a:solidFill>
                    <a:srgbClr val="FF3101"/>
                  </a:solidFill>
                  <a:latin typeface="Times New Roman" charset="0"/>
                </a:rPr>
                <a:t>1</a:t>
              </a:r>
            </a:p>
          </p:txBody>
        </p:sp>
      </p:grpSp>
      <p:grpSp>
        <p:nvGrpSpPr>
          <p:cNvPr id="5" name="Group 23"/>
          <p:cNvGrpSpPr>
            <a:grpSpLocks/>
          </p:cNvGrpSpPr>
          <p:nvPr/>
        </p:nvGrpSpPr>
        <p:grpSpPr bwMode="auto">
          <a:xfrm>
            <a:off x="4745038" y="5540375"/>
            <a:ext cx="3717925" cy="460375"/>
            <a:chOff x="988" y="2919"/>
            <a:chExt cx="4188" cy="417"/>
          </a:xfrm>
        </p:grpSpPr>
        <p:sp>
          <p:nvSpPr>
            <p:cNvPr id="20488" name="Line 19"/>
            <p:cNvSpPr>
              <a:spLocks noChangeShapeType="1"/>
            </p:cNvSpPr>
            <p:nvPr/>
          </p:nvSpPr>
          <p:spPr bwMode="auto">
            <a:xfrm flipH="1">
              <a:off x="988" y="3138"/>
              <a:ext cx="3493" cy="101"/>
            </a:xfrm>
            <a:prstGeom prst="line">
              <a:avLst/>
            </a:prstGeom>
            <a:noFill/>
            <a:ln w="9525">
              <a:solidFill>
                <a:srgbClr val="FF310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9" name="Text Box 20"/>
            <p:cNvSpPr txBox="1">
              <a:spLocks noChangeArrowheads="1"/>
            </p:cNvSpPr>
            <p:nvPr/>
          </p:nvSpPr>
          <p:spPr bwMode="auto">
            <a:xfrm>
              <a:off x="4442" y="2919"/>
              <a:ext cx="734"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r>
                <a:rPr lang="en-US" altLang="en-US" sz="2400" i="1">
                  <a:solidFill>
                    <a:srgbClr val="FF3101"/>
                  </a:solidFill>
                  <a:latin typeface="Times New Roman" charset="0"/>
                </a:rPr>
                <a:t>b</a:t>
              </a:r>
              <a:r>
                <a:rPr lang="en-US" altLang="en-US" sz="2400" i="1" baseline="-25000">
                  <a:solidFill>
                    <a:srgbClr val="FF3101"/>
                  </a:solidFill>
                  <a:latin typeface="Times New Roman" charset="0"/>
                </a:rPr>
                <a:t>2</a:t>
              </a:r>
            </a:p>
          </p:txBody>
        </p:sp>
      </p:grpSp>
    </p:spTree>
    <p:extLst>
      <p:ext uri="{BB962C8B-B14F-4D97-AF65-F5344CB8AC3E}">
        <p14:creationId xmlns:p14="http://schemas.microsoft.com/office/powerpoint/2010/main" val="54809139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B18001-F06B-2C47-8420-95D3A52FB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079" y="374741"/>
            <a:ext cx="5937742" cy="6483259"/>
          </a:xfrm>
          <a:prstGeom prst="rect">
            <a:avLst/>
          </a:prstGeom>
        </p:spPr>
      </p:pic>
    </p:spTree>
    <p:extLst>
      <p:ext uri="{BB962C8B-B14F-4D97-AF65-F5344CB8AC3E}">
        <p14:creationId xmlns:p14="http://schemas.microsoft.com/office/powerpoint/2010/main" val="29632368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2"/>
          <p:cNvSpPr>
            <a:spLocks noGrp="1" noChangeArrowheads="1"/>
          </p:cNvSpPr>
          <p:nvPr>
            <p:ph type="title"/>
          </p:nvPr>
        </p:nvSpPr>
        <p:spPr/>
        <p:txBody>
          <a:bodyPr/>
          <a:lstStyle/>
          <a:p>
            <a:pPr eaLnBrk="1" hangingPunct="1"/>
            <a:r>
              <a:rPr lang="en-US" altLang="en-US" sz="4400">
                <a:latin typeface="Calibri" charset="0"/>
                <a:ea typeface="ＭＳ Ｐゴシック" charset="-128"/>
              </a:rPr>
              <a:t>Multiple Regression Analysis</a:t>
            </a:r>
          </a:p>
        </p:txBody>
      </p:sp>
      <p:sp>
        <p:nvSpPr>
          <p:cNvPr id="2" name="Text Placeholder 1">
            <a:extLst>
              <a:ext uri="{FF2B5EF4-FFF2-40B4-BE49-F238E27FC236}">
                <a16:creationId xmlns:a16="http://schemas.microsoft.com/office/drawing/2014/main" id="{B3D142A4-BD95-1845-B8B9-9FDB9ADB877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4493173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5175-FE4A-4041-A769-2BFB9EFB5436}"/>
              </a:ext>
            </a:extLst>
          </p:cNvPr>
          <p:cNvSpPr>
            <a:spLocks noGrp="1"/>
          </p:cNvSpPr>
          <p:nvPr>
            <p:ph type="title"/>
          </p:nvPr>
        </p:nvSpPr>
        <p:spPr/>
        <p:txBody>
          <a:bodyPr/>
          <a:lstStyle/>
          <a:p>
            <a:r>
              <a:rPr lang="en-US" dirty="0"/>
              <a:t>SPSS Output</a:t>
            </a:r>
          </a:p>
        </p:txBody>
      </p:sp>
      <p:pic>
        <p:nvPicPr>
          <p:cNvPr id="5" name="Content Placeholder 4">
            <a:extLst>
              <a:ext uri="{FF2B5EF4-FFF2-40B4-BE49-F238E27FC236}">
                <a16:creationId xmlns:a16="http://schemas.microsoft.com/office/drawing/2014/main" id="{52C2CBBD-D38D-1948-868D-C21A2DEB6590}"/>
              </a:ext>
            </a:extLst>
          </p:cNvPr>
          <p:cNvPicPr>
            <a:picLocks noGrp="1" noChangeAspect="1"/>
          </p:cNvPicPr>
          <p:nvPr>
            <p:ph idx="1"/>
          </p:nvPr>
        </p:nvPicPr>
        <p:blipFill>
          <a:blip r:embed="rId2"/>
          <a:stretch>
            <a:fillRect/>
          </a:stretch>
        </p:blipFill>
        <p:spPr>
          <a:xfrm>
            <a:off x="1467796" y="1408660"/>
            <a:ext cx="6944684" cy="5455156"/>
          </a:xfrm>
        </p:spPr>
      </p:pic>
    </p:spTree>
    <p:extLst>
      <p:ext uri="{BB962C8B-B14F-4D97-AF65-F5344CB8AC3E}">
        <p14:creationId xmlns:p14="http://schemas.microsoft.com/office/powerpoint/2010/main" val="46933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0730-DE6F-D64C-B497-6D7DDF893780}"/>
              </a:ext>
            </a:extLst>
          </p:cNvPr>
          <p:cNvSpPr>
            <a:spLocks noGrp="1"/>
          </p:cNvSpPr>
          <p:nvPr>
            <p:ph type="title"/>
          </p:nvPr>
        </p:nvSpPr>
        <p:spPr/>
        <p:txBody>
          <a:bodyPr/>
          <a:lstStyle/>
          <a:p>
            <a:r>
              <a:rPr lang="en-US" dirty="0" err="1"/>
              <a:t>Standardised</a:t>
            </a:r>
            <a:r>
              <a:rPr lang="en-US" dirty="0"/>
              <a:t> Residuals Plot</a:t>
            </a:r>
          </a:p>
        </p:txBody>
      </p:sp>
      <p:pic>
        <p:nvPicPr>
          <p:cNvPr id="5" name="Content Placeholder 4">
            <a:extLst>
              <a:ext uri="{FF2B5EF4-FFF2-40B4-BE49-F238E27FC236}">
                <a16:creationId xmlns:a16="http://schemas.microsoft.com/office/drawing/2014/main" id="{7BD88261-79D7-5446-A766-FD9F4AD359AC}"/>
              </a:ext>
            </a:extLst>
          </p:cNvPr>
          <p:cNvPicPr>
            <a:picLocks noGrp="1" noChangeAspect="1"/>
          </p:cNvPicPr>
          <p:nvPr>
            <p:ph idx="1"/>
          </p:nvPr>
        </p:nvPicPr>
        <p:blipFill>
          <a:blip r:embed="rId2"/>
          <a:stretch>
            <a:fillRect/>
          </a:stretch>
        </p:blipFill>
        <p:spPr>
          <a:xfrm>
            <a:off x="1352317" y="1600200"/>
            <a:ext cx="6439366" cy="4876800"/>
          </a:xfrm>
        </p:spPr>
      </p:pic>
    </p:spTree>
    <p:extLst>
      <p:ext uri="{BB962C8B-B14F-4D97-AF65-F5344CB8AC3E}">
        <p14:creationId xmlns:p14="http://schemas.microsoft.com/office/powerpoint/2010/main" val="2527033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bwMode="auto"/>
        <p:txBody>
          <a:bodyPr wrap="square" numCol="1" anchorCtr="0" compatLnSpc="1">
            <a:prstTxWarp prst="textNoShape">
              <a:avLst/>
            </a:prstTxWarp>
          </a:bodyPr>
          <a:lstStyle/>
          <a:p>
            <a:pPr>
              <a:defRPr/>
            </a:pPr>
            <a:r>
              <a:rPr lang="en-US" dirty="0"/>
              <a:t>Interpretation of coefficients</a:t>
            </a:r>
          </a:p>
        </p:txBody>
      </p:sp>
      <p:sp>
        <p:nvSpPr>
          <p:cNvPr id="31746" name="Rectangle 3"/>
          <p:cNvSpPr>
            <a:spLocks noGrp="1"/>
          </p:cNvSpPr>
          <p:nvPr>
            <p:ph type="body" idx="1"/>
          </p:nvPr>
        </p:nvSpPr>
        <p:spPr/>
        <p:txBody>
          <a:bodyPr>
            <a:normAutofit/>
          </a:bodyPr>
          <a:lstStyle/>
          <a:p>
            <a:r>
              <a:rPr lang="en-US" dirty="0"/>
              <a:t>In simple linear regression the coefficients represented the slope and </a:t>
            </a:r>
            <a:r>
              <a:rPr lang="en-US" i="1" dirty="0"/>
              <a:t>y-</a:t>
            </a:r>
            <a:r>
              <a:rPr lang="en-US" dirty="0"/>
              <a:t>intercept of the best-fitting line and were straightforward to interpret.</a:t>
            </a:r>
          </a:p>
          <a:p>
            <a:r>
              <a:rPr lang="en-US" dirty="0"/>
              <a:t>The coefficient of an </a:t>
            </a:r>
            <a:r>
              <a:rPr lang="en-US" i="1" dirty="0"/>
              <a:t>x </a:t>
            </a:r>
            <a:r>
              <a:rPr lang="en-US" dirty="0"/>
              <a:t>variable in a multiple regression model is the </a:t>
            </a:r>
            <a:r>
              <a:rPr lang="en-US" dirty="0">
                <a:solidFill>
                  <a:srgbClr val="0070C0"/>
                </a:solidFill>
              </a:rPr>
              <a:t>amount by which </a:t>
            </a:r>
            <a:r>
              <a:rPr lang="en-US" i="1" dirty="0">
                <a:solidFill>
                  <a:srgbClr val="0070C0"/>
                </a:solidFill>
              </a:rPr>
              <a:t>y </a:t>
            </a:r>
            <a:r>
              <a:rPr lang="en-US" dirty="0">
                <a:solidFill>
                  <a:srgbClr val="0070C0"/>
                </a:solidFill>
              </a:rPr>
              <a:t>changes if that </a:t>
            </a:r>
            <a:r>
              <a:rPr lang="en-US" i="1" dirty="0">
                <a:solidFill>
                  <a:srgbClr val="0070C0"/>
                </a:solidFill>
              </a:rPr>
              <a:t>x </a:t>
            </a:r>
            <a:r>
              <a:rPr lang="en-US" dirty="0">
                <a:solidFill>
                  <a:srgbClr val="0070C0"/>
                </a:solidFill>
              </a:rPr>
              <a:t>variable increases by one and the values of </a:t>
            </a:r>
            <a:r>
              <a:rPr lang="en-US" i="1" dirty="0">
                <a:solidFill>
                  <a:srgbClr val="0070C0"/>
                </a:solidFill>
              </a:rPr>
              <a:t>all </a:t>
            </a:r>
            <a:r>
              <a:rPr lang="en-US" dirty="0">
                <a:solidFill>
                  <a:srgbClr val="0070C0"/>
                </a:solidFill>
              </a:rPr>
              <a:t>other </a:t>
            </a:r>
            <a:r>
              <a:rPr lang="en-US" i="1" dirty="0">
                <a:solidFill>
                  <a:srgbClr val="0070C0"/>
                </a:solidFill>
              </a:rPr>
              <a:t>x </a:t>
            </a:r>
            <a:r>
              <a:rPr lang="en-US" dirty="0">
                <a:solidFill>
                  <a:srgbClr val="0070C0"/>
                </a:solidFill>
              </a:rPr>
              <a:t>variables in the model </a:t>
            </a:r>
            <a:r>
              <a:rPr lang="en-US" i="1" dirty="0">
                <a:solidFill>
                  <a:srgbClr val="0070C0"/>
                </a:solidFill>
              </a:rPr>
              <a:t>don’t change</a:t>
            </a:r>
            <a:r>
              <a:rPr lang="en-US" i="1" dirty="0"/>
              <a:t>. </a:t>
            </a:r>
          </a:p>
          <a:p>
            <a:r>
              <a:rPr lang="en-US" dirty="0"/>
              <a:t>So basically, you’re looking at the marginal contribution of each </a:t>
            </a:r>
            <a:r>
              <a:rPr lang="en-US" i="1" dirty="0"/>
              <a:t>x </a:t>
            </a:r>
            <a:r>
              <a:rPr lang="en-US" dirty="0"/>
              <a:t>variable when you hold the other variables in the model constant.</a:t>
            </a:r>
          </a:p>
        </p:txBody>
      </p:sp>
    </p:spTree>
    <p:extLst>
      <p:ext uri="{BB962C8B-B14F-4D97-AF65-F5344CB8AC3E}">
        <p14:creationId xmlns:p14="http://schemas.microsoft.com/office/powerpoint/2010/main" val="89326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AutoShape 2"/>
          <p:cNvSpPr>
            <a:spLocks noGrp="1" noChangeArrowheads="1"/>
          </p:cNvSpPr>
          <p:nvPr>
            <p:ph type="title"/>
          </p:nvPr>
        </p:nvSpPr>
        <p:spPr>
          <a:xfrm>
            <a:off x="312738" y="709613"/>
            <a:ext cx="7924800" cy="914400"/>
          </a:xfrm>
        </p:spPr>
        <p:txBody>
          <a:bodyPr/>
          <a:lstStyle/>
          <a:p>
            <a:pPr eaLnBrk="1" hangingPunct="1"/>
            <a:r>
              <a:rPr lang="en-US" altLang="en-US" sz="2400" dirty="0">
                <a:latin typeface="Calibri" charset="0"/>
                <a:ea typeface="ＭＳ Ｐゴシック" charset="-128"/>
              </a:rPr>
              <a:t>Interpreting the Measures of Association and </a:t>
            </a:r>
            <a:br>
              <a:rPr lang="en-US" altLang="en-US" sz="2400" dirty="0">
                <a:latin typeface="Calibri" charset="0"/>
                <a:ea typeface="ＭＳ Ｐゴシック" charset="-128"/>
              </a:rPr>
            </a:br>
            <a:r>
              <a:rPr lang="en-US" altLang="en-US" sz="2400" dirty="0">
                <a:latin typeface="Calibri" charset="0"/>
                <a:ea typeface="ＭＳ Ｐゴシック" charset="-128"/>
              </a:rPr>
              <a:t>Applying the Model for Estimation</a:t>
            </a:r>
          </a:p>
        </p:txBody>
      </p:sp>
      <p:sp>
        <p:nvSpPr>
          <p:cNvPr id="445443" name="Rectangle 3"/>
          <p:cNvSpPr>
            <a:spLocks noGrp="1" noChangeArrowheads="1"/>
          </p:cNvSpPr>
          <p:nvPr>
            <p:ph type="body" sz="half" idx="1"/>
          </p:nvPr>
        </p:nvSpPr>
        <p:spPr>
          <a:xfrm>
            <a:off x="384175" y="2662238"/>
            <a:ext cx="5624513" cy="1714500"/>
          </a:xfrm>
        </p:spPr>
        <p:txBody>
          <a:bodyPr/>
          <a:lstStyle/>
          <a:p>
            <a:pPr eaLnBrk="1" hangingPunct="1">
              <a:lnSpc>
                <a:spcPct val="80000"/>
              </a:lnSpc>
              <a:buFont typeface="Wingdings" charset="2"/>
              <a:buNone/>
            </a:pPr>
            <a:r>
              <a:rPr lang="en-US" altLang="en-US" sz="2400" b="1">
                <a:solidFill>
                  <a:schemeClr val="tx2"/>
                </a:solidFill>
                <a:latin typeface="Calibri" charset="0"/>
                <a:ea typeface="ＭＳ Ｐゴシック" charset="-128"/>
              </a:rPr>
              <a:t>Interpreting the Regression Coefficients</a:t>
            </a:r>
          </a:p>
          <a:p>
            <a:pPr eaLnBrk="1" hangingPunct="1">
              <a:lnSpc>
                <a:spcPct val="80000"/>
              </a:lnSpc>
              <a:buFont typeface="Wingdings" charset="2"/>
              <a:buNone/>
            </a:pPr>
            <a:endParaRPr lang="en-US" altLang="en-US" sz="1100" b="1">
              <a:solidFill>
                <a:schemeClr val="tx2"/>
              </a:solidFill>
              <a:latin typeface="Times New Roman" charset="0"/>
              <a:ea typeface="ＭＳ Ｐゴシック" charset="-128"/>
            </a:endParaRPr>
          </a:p>
          <a:p>
            <a:pPr eaLnBrk="1" hangingPunct="1">
              <a:lnSpc>
                <a:spcPct val="80000"/>
              </a:lnSpc>
              <a:buFont typeface="Wingdings" charset="2"/>
              <a:buNone/>
            </a:pPr>
            <a:r>
              <a:rPr lang="en-US" altLang="en-US" sz="2400">
                <a:latin typeface="Calibri" charset="0"/>
                <a:ea typeface="ＭＳ Ｐゴシック" charset="-128"/>
              </a:rPr>
              <a:t>Mean Outside Temp, </a:t>
            </a:r>
            <a:r>
              <a:rPr lang="en-US" altLang="en-US" sz="2400" i="1">
                <a:latin typeface="Calibri" charset="0"/>
                <a:ea typeface="ＭＳ Ｐゴシック" charset="-128"/>
              </a:rPr>
              <a:t>X</a:t>
            </a:r>
            <a:r>
              <a:rPr lang="en-US" altLang="en-US" sz="2400" baseline="-25000">
                <a:latin typeface="Calibri" charset="0"/>
                <a:ea typeface="ＭＳ Ｐゴシック" charset="-128"/>
              </a:rPr>
              <a:t>1</a:t>
            </a:r>
            <a:r>
              <a:rPr lang="en-US" altLang="en-US" sz="2400">
                <a:latin typeface="Calibri" charset="0"/>
                <a:ea typeface="ＭＳ Ｐゴシック" charset="-128"/>
              </a:rPr>
              <a:t>	 −4.583 </a:t>
            </a:r>
          </a:p>
          <a:p>
            <a:pPr eaLnBrk="1" hangingPunct="1">
              <a:lnSpc>
                <a:spcPct val="80000"/>
              </a:lnSpc>
              <a:buFont typeface="Wingdings" charset="2"/>
              <a:buNone/>
            </a:pPr>
            <a:r>
              <a:rPr lang="en-US" altLang="en-US" sz="2400">
                <a:latin typeface="Calibri" charset="0"/>
                <a:ea typeface="ＭＳ Ｐゴシック" charset="-128"/>
              </a:rPr>
              <a:t>Attic Insulation, </a:t>
            </a:r>
            <a:r>
              <a:rPr lang="en-US" altLang="en-US" sz="2400" i="1">
                <a:latin typeface="Calibri" charset="0"/>
                <a:ea typeface="ＭＳ Ｐゴシック" charset="-128"/>
              </a:rPr>
              <a:t>X</a:t>
            </a:r>
            <a:r>
              <a:rPr lang="en-US" altLang="en-US" sz="2400" i="1" baseline="-25000">
                <a:latin typeface="Calibri" charset="0"/>
                <a:ea typeface="ＭＳ Ｐゴシック" charset="-128"/>
              </a:rPr>
              <a:t>2</a:t>
            </a:r>
            <a:r>
              <a:rPr lang="en-US" altLang="en-US" sz="2400">
                <a:latin typeface="Calibri" charset="0"/>
                <a:ea typeface="ＭＳ Ｐゴシック" charset="-128"/>
              </a:rPr>
              <a:t> 		 −14.83</a:t>
            </a:r>
          </a:p>
          <a:p>
            <a:pPr eaLnBrk="1" hangingPunct="1">
              <a:lnSpc>
                <a:spcPct val="80000"/>
              </a:lnSpc>
              <a:buFont typeface="Wingdings" charset="2"/>
              <a:buNone/>
            </a:pPr>
            <a:r>
              <a:rPr lang="en-US" altLang="en-US" sz="2400">
                <a:latin typeface="Calibri" charset="0"/>
                <a:ea typeface="ＭＳ Ｐゴシック" charset="-128"/>
              </a:rPr>
              <a:t>Age of Furnace, </a:t>
            </a:r>
            <a:r>
              <a:rPr lang="en-US" altLang="en-US" sz="2400" i="1">
                <a:latin typeface="Calibri" charset="0"/>
                <a:ea typeface="ＭＳ Ｐゴシック" charset="-128"/>
              </a:rPr>
              <a:t>X</a:t>
            </a:r>
            <a:r>
              <a:rPr lang="en-US" altLang="en-US" sz="2400" i="1" baseline="-25000">
                <a:latin typeface="Calibri" charset="0"/>
                <a:ea typeface="ＭＳ Ｐゴシック" charset="-128"/>
              </a:rPr>
              <a:t>3</a:t>
            </a:r>
            <a:r>
              <a:rPr lang="en-US" altLang="en-US" sz="2400">
                <a:latin typeface="Calibri" charset="0"/>
                <a:ea typeface="ＭＳ Ｐゴシック" charset="-128"/>
              </a:rPr>
              <a:t> 		 +6.10</a:t>
            </a:r>
          </a:p>
        </p:txBody>
      </p:sp>
      <p:pic>
        <p:nvPicPr>
          <p:cNvPr id="445444"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010104" y="1793875"/>
            <a:ext cx="6773863" cy="698500"/>
          </a:xfrm>
        </p:spPr>
      </p:pic>
      <p:grpSp>
        <p:nvGrpSpPr>
          <p:cNvPr id="2" name="Group 12"/>
          <p:cNvGrpSpPr>
            <a:grpSpLocks/>
          </p:cNvGrpSpPr>
          <p:nvPr/>
        </p:nvGrpSpPr>
        <p:grpSpPr bwMode="auto">
          <a:xfrm>
            <a:off x="453685" y="4518024"/>
            <a:ext cx="7886700" cy="2141538"/>
            <a:chOff x="4125773" y="2505989"/>
            <a:chExt cx="4886553" cy="1758773"/>
          </a:xfrm>
        </p:grpSpPr>
        <p:sp>
          <p:nvSpPr>
            <p:cNvPr id="12" name="Rounded Rectangle 11"/>
            <p:cNvSpPr>
              <a:spLocks noChangeArrowheads="1"/>
            </p:cNvSpPr>
            <p:nvPr/>
          </p:nvSpPr>
          <p:spPr bwMode="auto">
            <a:xfrm>
              <a:off x="4125773" y="2522938"/>
              <a:ext cx="4886553" cy="1741824"/>
            </a:xfrm>
            <a:prstGeom prst="roundRect">
              <a:avLst>
                <a:gd name="adj" fmla="val 16667"/>
              </a:avLst>
            </a:prstGeom>
            <a:gradFill rotWithShape="1">
              <a:gsLst>
                <a:gs pos="0">
                  <a:srgbClr val="DBDBB9"/>
                </a:gs>
                <a:gs pos="35001">
                  <a:srgbClr val="E5E5CE"/>
                </a:gs>
                <a:gs pos="100000">
                  <a:srgbClr val="F5F5EC"/>
                </a:gs>
              </a:gsLst>
              <a:lin ang="16200000" scaled="1"/>
            </a:gradFill>
            <a:ln w="9525">
              <a:solidFill>
                <a:srgbClr val="888859"/>
              </a:solidFill>
              <a:round/>
              <a:headEnd/>
              <a:tailEnd/>
            </a:ln>
            <a:effectLst>
              <a:outerShdw blurRad="40000" dist="20000" dir="5400000" rotWithShape="0">
                <a:srgbClr val="000000">
                  <a:alpha val="37999"/>
                </a:srgbClr>
              </a:outerShdw>
            </a:effectLst>
          </p:spPr>
          <p:txBody>
            <a:bodyPr wrap="none" anchor="ctr"/>
            <a:lstStyle/>
            <a:p>
              <a:pPr algn="ctr" eaLnBrk="0" hangingPunct="0">
                <a:defRPr/>
              </a:pPr>
              <a:endParaRPr lang="en-US">
                <a:latin typeface="+mn-lt"/>
                <a:ea typeface="+mn-ea"/>
              </a:endParaRPr>
            </a:p>
          </p:txBody>
        </p:sp>
        <p:sp>
          <p:nvSpPr>
            <p:cNvPr id="22535" name="Rectangle 4"/>
            <p:cNvSpPr>
              <a:spLocks noChangeArrowheads="1"/>
            </p:cNvSpPr>
            <p:nvPr/>
          </p:nvSpPr>
          <p:spPr bwMode="auto">
            <a:xfrm>
              <a:off x="4268396" y="2505989"/>
              <a:ext cx="4572783" cy="1425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pPr algn="ctr">
                <a:buFont typeface="Wingdings" charset="2"/>
                <a:buNone/>
              </a:pPr>
              <a:endParaRPr lang="en-US" altLang="en-US">
                <a:latin typeface="Calibri" charset="0"/>
              </a:endParaRPr>
            </a:p>
            <a:p>
              <a:pPr>
                <a:buFont typeface="Wingdings" charset="2"/>
                <a:buNone/>
              </a:pPr>
              <a:r>
                <a:rPr lang="en-US" altLang="en-US" sz="2400">
                  <a:latin typeface="Calibri" charset="0"/>
                </a:rPr>
                <a:t>What is the estimated heating cost for a home if the mean outside temperature is 30 degrees, there are 5 inches of insulation in the attic, and the furnace is 10 years old?</a:t>
              </a:r>
            </a:p>
          </p:txBody>
        </p:sp>
        <p:pic>
          <p:nvPicPr>
            <p:cNvPr id="2253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7832" y="3821266"/>
              <a:ext cx="3149521" cy="39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Oval 8"/>
            <p:cNvSpPr>
              <a:spLocks noChangeArrowheads="1"/>
            </p:cNvSpPr>
            <p:nvPr/>
          </p:nvSpPr>
          <p:spPr bwMode="auto">
            <a:xfrm>
              <a:off x="7789583" y="3733193"/>
              <a:ext cx="693702" cy="49011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chemeClr val="tx1"/>
                  </a:solidFill>
                  <a:latin typeface="Arial" charset="0"/>
                  <a:ea typeface="ＭＳ Ｐゴシック" charset="-128"/>
                </a:defRPr>
              </a:lvl1pPr>
              <a:lvl2pPr marL="742950" indent="-285750" eaLnBrk="0" hangingPunct="0">
                <a:defRPr sz="1200">
                  <a:solidFill>
                    <a:schemeClr val="tx1"/>
                  </a:solidFill>
                  <a:latin typeface="Arial" charset="0"/>
                  <a:ea typeface="ＭＳ Ｐゴシック" charset="-128"/>
                </a:defRPr>
              </a:lvl2pPr>
              <a:lvl3pPr marL="1143000" indent="-228600" eaLnBrk="0" hangingPunct="0">
                <a:defRPr sz="1200">
                  <a:solidFill>
                    <a:schemeClr val="tx1"/>
                  </a:solidFill>
                  <a:latin typeface="Arial" charset="0"/>
                  <a:ea typeface="ＭＳ Ｐゴシック" charset="-128"/>
                </a:defRPr>
              </a:lvl3pPr>
              <a:lvl4pPr marL="1600200" indent="-228600" eaLnBrk="0" hangingPunct="0">
                <a:defRPr sz="1200">
                  <a:solidFill>
                    <a:schemeClr val="tx1"/>
                  </a:solidFill>
                  <a:latin typeface="Arial" charset="0"/>
                  <a:ea typeface="ＭＳ Ｐゴシック" charset="-128"/>
                </a:defRPr>
              </a:lvl4pPr>
              <a:lvl5pPr marL="2057400" indent="-228600" eaLnBrk="0" hangingPunct="0">
                <a:defRPr sz="1200">
                  <a:solidFill>
                    <a:schemeClr val="tx1"/>
                  </a:solidFill>
                  <a:latin typeface="Arial" charset="0"/>
                  <a:ea typeface="ＭＳ Ｐゴシック" charset="-128"/>
                </a:defRPr>
              </a:lvl5pPr>
              <a:lvl6pPr marL="2514600" indent="-228600" eaLnBrk="0" fontAlgn="base" hangingPunct="0">
                <a:spcBef>
                  <a:spcPct val="0"/>
                </a:spcBef>
                <a:spcAft>
                  <a:spcPct val="0"/>
                </a:spcAft>
                <a:defRPr sz="1200">
                  <a:solidFill>
                    <a:schemeClr val="tx1"/>
                  </a:solidFill>
                  <a:latin typeface="Arial" charset="0"/>
                  <a:ea typeface="ＭＳ Ｐゴシック" charset="-128"/>
                </a:defRPr>
              </a:lvl6pPr>
              <a:lvl7pPr marL="2971800" indent="-228600" eaLnBrk="0" fontAlgn="base" hangingPunct="0">
                <a:spcBef>
                  <a:spcPct val="0"/>
                </a:spcBef>
                <a:spcAft>
                  <a:spcPct val="0"/>
                </a:spcAft>
                <a:defRPr sz="1200">
                  <a:solidFill>
                    <a:schemeClr val="tx1"/>
                  </a:solidFill>
                  <a:latin typeface="Arial" charset="0"/>
                  <a:ea typeface="ＭＳ Ｐゴシック" charset="-128"/>
                </a:defRPr>
              </a:lvl7pPr>
              <a:lvl8pPr marL="3429000" indent="-228600" eaLnBrk="0" fontAlgn="base" hangingPunct="0">
                <a:spcBef>
                  <a:spcPct val="0"/>
                </a:spcBef>
                <a:spcAft>
                  <a:spcPct val="0"/>
                </a:spcAft>
                <a:defRPr sz="1200">
                  <a:solidFill>
                    <a:schemeClr val="tx1"/>
                  </a:solidFill>
                  <a:latin typeface="Arial" charset="0"/>
                  <a:ea typeface="ＭＳ Ｐゴシック" charset="-128"/>
                </a:defRPr>
              </a:lvl8pPr>
              <a:lvl9pPr marL="3886200" indent="-228600" eaLnBrk="0" fontAlgn="base" hangingPunct="0">
                <a:spcBef>
                  <a:spcPct val="0"/>
                </a:spcBef>
                <a:spcAft>
                  <a:spcPct val="0"/>
                </a:spcAft>
                <a:defRPr sz="1200">
                  <a:solidFill>
                    <a:schemeClr val="tx1"/>
                  </a:solidFill>
                  <a:latin typeface="Arial" charset="0"/>
                  <a:ea typeface="ＭＳ Ｐゴシック" charset="-128"/>
                </a:defRPr>
              </a:lvl9pPr>
            </a:lstStyle>
            <a:p>
              <a:pPr algn="ctr"/>
              <a:endParaRPr lang="en-US" altLang="en-US"/>
            </a:p>
          </p:txBody>
        </p:sp>
      </p:grpSp>
    </p:spTree>
    <p:extLst>
      <p:ext uri="{BB962C8B-B14F-4D97-AF65-F5344CB8AC3E}">
        <p14:creationId xmlns:p14="http://schemas.microsoft.com/office/powerpoint/2010/main" val="1997460941"/>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1937</TotalTime>
  <Words>3081</Words>
  <Application>Microsoft Macintosh PowerPoint</Application>
  <PresentationFormat>On-screen Show (4:3)</PresentationFormat>
  <Paragraphs>288</Paragraphs>
  <Slides>51</Slides>
  <Notes>24</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2" baseType="lpstr">
      <vt:lpstr>ＭＳ Ｐゴシック</vt:lpstr>
      <vt:lpstr>Arial</vt:lpstr>
      <vt:lpstr>Book Antiqua</vt:lpstr>
      <vt:lpstr>Calibri</vt:lpstr>
      <vt:lpstr>Symbol</vt:lpstr>
      <vt:lpstr>Times New Roman</vt:lpstr>
      <vt:lpstr>Trebuchet MS</vt:lpstr>
      <vt:lpstr>Wingdings</vt:lpstr>
      <vt:lpstr>Clarity</vt:lpstr>
      <vt:lpstr>Document</vt:lpstr>
      <vt:lpstr>Equation</vt:lpstr>
      <vt:lpstr>Multiple Regression Analysis</vt:lpstr>
      <vt:lpstr>Regression</vt:lpstr>
      <vt:lpstr>General Multiple Regression Equation Interpretation of coefficients</vt:lpstr>
      <vt:lpstr>Multiple Linear Regression—Example</vt:lpstr>
      <vt:lpstr>Multiple Linear Regression — EXCEL Output</vt:lpstr>
      <vt:lpstr>SPSS Output</vt:lpstr>
      <vt:lpstr>Standardised Residuals Plot</vt:lpstr>
      <vt:lpstr>Interpretation of coefficients</vt:lpstr>
      <vt:lpstr>Interpreting the Measures of Association and  Applying the Model for Estimation</vt:lpstr>
      <vt:lpstr>Coefficient of Multiple Determination (R2)</vt:lpstr>
      <vt:lpstr>Multiple Standard Error of Estimate</vt:lpstr>
      <vt:lpstr>Introducing a ‘Dummy Variable’</vt:lpstr>
      <vt:lpstr>PowerPoint Presentation</vt:lpstr>
      <vt:lpstr>Interpreting the coefficient of the Dummy Variable</vt:lpstr>
      <vt:lpstr>Global Test: Testing the Multiple Regression Model</vt:lpstr>
      <vt:lpstr>Multiple Regression Analysis</vt:lpstr>
      <vt:lpstr>Album Sales Example  (see Field, A., Discovering statistics 4e)</vt:lpstr>
      <vt:lpstr>Multiple Regression as an Equation</vt:lpstr>
      <vt:lpstr>The Model for Example 2 with Two Predictors</vt:lpstr>
      <vt:lpstr>Checking for Linearity</vt:lpstr>
      <vt:lpstr>Correlation matrix</vt:lpstr>
      <vt:lpstr>SPSS Inputs Multiple Regression</vt:lpstr>
      <vt:lpstr>SPSS Inputs Multiple Regression</vt:lpstr>
      <vt:lpstr>Methods of Regression</vt:lpstr>
      <vt:lpstr>SPSS Output:  Model Summary</vt:lpstr>
      <vt:lpstr>SPSS Output:  Model Summary</vt:lpstr>
      <vt:lpstr>SPSS Output:  Model Summary</vt:lpstr>
      <vt:lpstr>SPSS Output:  ANOVA</vt:lpstr>
      <vt:lpstr>SPSS Output:  Coefficients</vt:lpstr>
      <vt:lpstr>Contribution of predictors to the model</vt:lpstr>
      <vt:lpstr>SPSS Output:  Standardized values</vt:lpstr>
      <vt:lpstr>Standardised B Values</vt:lpstr>
      <vt:lpstr>How well does the Model fit the data? </vt:lpstr>
      <vt:lpstr>Generalising the Model </vt:lpstr>
      <vt:lpstr>Assumptions of linear regression </vt:lpstr>
      <vt:lpstr>Assumptions of linear regression Correlation of Error Terms </vt:lpstr>
      <vt:lpstr>Residual Plots exhibiting Non-independent Error Terms</vt:lpstr>
      <vt:lpstr>Assumptions - Linearity</vt:lpstr>
      <vt:lpstr>Non-linear Residual Plot</vt:lpstr>
      <vt:lpstr>Assumptions of linear regression Collinearity / Multicollinearity</vt:lpstr>
      <vt:lpstr>Assumptions of linear regression Homoscedasticity</vt:lpstr>
      <vt:lpstr>Residual Plots exhibiting Heteroscedacity</vt:lpstr>
      <vt:lpstr>Independence of errors Durbin–Watson statistic </vt:lpstr>
      <vt:lpstr>Assumptions of linear regression Normality of Errors:  </vt:lpstr>
      <vt:lpstr>Healthy Residual Plot</vt:lpstr>
      <vt:lpstr>Reporting multiple regression </vt:lpstr>
      <vt:lpstr>Types of Multiple Regression: Forced Entry Regression</vt:lpstr>
      <vt:lpstr>Types of Multiple Regression: Hierarchical Regression</vt:lpstr>
      <vt:lpstr>Types of Multiple Regression: Stepwise Regression </vt:lpstr>
      <vt:lpstr>PowerPoint Presentation</vt:lpstr>
      <vt:lpstr>Multiple Regression Analysis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MANOVA</dc:title>
  <dc:creator>Tony Delaney</dc:creator>
  <cp:lastModifiedBy>Tony Delaney</cp:lastModifiedBy>
  <cp:revision>113</cp:revision>
  <cp:lastPrinted>2017-06-02T16:12:59Z</cp:lastPrinted>
  <dcterms:created xsi:type="dcterms:W3CDTF">2015-03-11T19:52:06Z</dcterms:created>
  <dcterms:modified xsi:type="dcterms:W3CDTF">2018-04-02T18:09:51Z</dcterms:modified>
</cp:coreProperties>
</file>