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1"/>
  </p:sldMasterIdLst>
  <p:notesMasterIdLst>
    <p:notesMasterId r:id="rId36"/>
  </p:notesMasterIdLst>
  <p:handoutMasterIdLst>
    <p:handoutMasterId r:id="rId37"/>
  </p:handoutMasterIdLst>
  <p:sldIdLst>
    <p:sldId id="270" r:id="rId2"/>
    <p:sldId id="324" r:id="rId3"/>
    <p:sldId id="327" r:id="rId4"/>
    <p:sldId id="309" r:id="rId5"/>
    <p:sldId id="308" r:id="rId6"/>
    <p:sldId id="300" r:id="rId7"/>
    <p:sldId id="310" r:id="rId8"/>
    <p:sldId id="326" r:id="rId9"/>
    <p:sldId id="312" r:id="rId10"/>
    <p:sldId id="279" r:id="rId11"/>
    <p:sldId id="298" r:id="rId12"/>
    <p:sldId id="301" r:id="rId13"/>
    <p:sldId id="278" r:id="rId14"/>
    <p:sldId id="334" r:id="rId15"/>
    <p:sldId id="315" r:id="rId16"/>
    <p:sldId id="328" r:id="rId17"/>
    <p:sldId id="329" r:id="rId18"/>
    <p:sldId id="330" r:id="rId19"/>
    <p:sldId id="331" r:id="rId20"/>
    <p:sldId id="332" r:id="rId21"/>
    <p:sldId id="333" r:id="rId22"/>
    <p:sldId id="321" r:id="rId23"/>
    <p:sldId id="322" r:id="rId24"/>
    <p:sldId id="323" r:id="rId25"/>
    <p:sldId id="320" r:id="rId26"/>
    <p:sldId id="313" r:id="rId27"/>
    <p:sldId id="316" r:id="rId28"/>
    <p:sldId id="314" r:id="rId29"/>
    <p:sldId id="302" r:id="rId30"/>
    <p:sldId id="317" r:id="rId31"/>
    <p:sldId id="280" r:id="rId32"/>
    <p:sldId id="294" r:id="rId33"/>
    <p:sldId id="281" r:id="rId34"/>
    <p:sldId id="33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autoAdjust="0"/>
    <p:restoredTop sz="93157" autoAdjust="0"/>
  </p:normalViewPr>
  <p:slideViewPr>
    <p:cSldViewPr snapToGrid="0" snapToObjects="1">
      <p:cViewPr varScale="1">
        <p:scale>
          <a:sx n="119" d="100"/>
          <a:sy n="119" d="100"/>
        </p:scale>
        <p:origin x="1816" y="192"/>
      </p:cViewPr>
      <p:guideLst>
        <p:guide orient="horz" pos="2160"/>
        <p:guide pos="2880"/>
      </p:guideLst>
    </p:cSldViewPr>
  </p:slideViewPr>
  <p:outlineViewPr>
    <p:cViewPr>
      <p:scale>
        <a:sx n="33" d="100"/>
        <a:sy n="33" d="100"/>
      </p:scale>
      <p:origin x="0" y="20712"/>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1D6093-B83F-0F44-A37E-D16743189E06}" type="datetimeFigureOut">
              <a:rPr lang="en-US" smtClean="0"/>
              <a:t>4/2/18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639F01-9541-DB4D-8767-CF5EF8F17568}" type="slidenum">
              <a:rPr lang="en-US" smtClean="0"/>
              <a:t>‹#›</a:t>
            </a:fld>
            <a:endParaRPr lang="en-US"/>
          </a:p>
        </p:txBody>
      </p:sp>
    </p:spTree>
    <p:extLst>
      <p:ext uri="{BB962C8B-B14F-4D97-AF65-F5344CB8AC3E}">
        <p14:creationId xmlns:p14="http://schemas.microsoft.com/office/powerpoint/2010/main" val="103133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918B1-97B6-764C-8A9C-5FFAF595530A}" type="datetimeFigureOut">
              <a:rPr lang="en-US" smtClean="0"/>
              <a:t>4/2/18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13B0E-8285-7C4C-A712-A6F73977EBBF}" type="slidenum">
              <a:rPr lang="en-US" smtClean="0"/>
              <a:t>‹#›</a:t>
            </a:fld>
            <a:endParaRPr lang="en-US"/>
          </a:p>
        </p:txBody>
      </p:sp>
    </p:spTree>
    <p:extLst>
      <p:ext uri="{BB962C8B-B14F-4D97-AF65-F5344CB8AC3E}">
        <p14:creationId xmlns:p14="http://schemas.microsoft.com/office/powerpoint/2010/main" val="163353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13B0E-8285-7C4C-A712-A6F73977EBBF}" type="slidenum">
              <a:rPr lang="en-US" smtClean="0"/>
              <a:t>6</a:t>
            </a:fld>
            <a:endParaRPr lang="en-US"/>
          </a:p>
        </p:txBody>
      </p:sp>
    </p:spTree>
    <p:extLst>
      <p:ext uri="{BB962C8B-B14F-4D97-AF65-F5344CB8AC3E}">
        <p14:creationId xmlns:p14="http://schemas.microsoft.com/office/powerpoint/2010/main" val="107138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13B0E-8285-7C4C-A712-A6F73977EBBF}" type="slidenum">
              <a:rPr lang="en-US" smtClean="0"/>
              <a:t>7</a:t>
            </a:fld>
            <a:endParaRPr lang="en-US"/>
          </a:p>
        </p:txBody>
      </p:sp>
    </p:spTree>
    <p:extLst>
      <p:ext uri="{BB962C8B-B14F-4D97-AF65-F5344CB8AC3E}">
        <p14:creationId xmlns:p14="http://schemas.microsoft.com/office/powerpoint/2010/main" val="25737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13B0E-8285-7C4C-A712-A6F73977EBBF}" type="slidenum">
              <a:rPr lang="en-US" smtClean="0"/>
              <a:t>9</a:t>
            </a:fld>
            <a:endParaRPr lang="en-US"/>
          </a:p>
        </p:txBody>
      </p:sp>
    </p:spTree>
    <p:extLst>
      <p:ext uri="{BB962C8B-B14F-4D97-AF65-F5344CB8AC3E}">
        <p14:creationId xmlns:p14="http://schemas.microsoft.com/office/powerpoint/2010/main" val="5327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13B0E-8285-7C4C-A712-A6F73977EBBF}" type="slidenum">
              <a:rPr lang="en-US" smtClean="0"/>
              <a:t>29</a:t>
            </a:fld>
            <a:endParaRPr lang="en-US"/>
          </a:p>
        </p:txBody>
      </p:sp>
    </p:spTree>
    <p:extLst>
      <p:ext uri="{BB962C8B-B14F-4D97-AF65-F5344CB8AC3E}">
        <p14:creationId xmlns:p14="http://schemas.microsoft.com/office/powerpoint/2010/main" val="157345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13B0E-8285-7C4C-A712-A6F73977EBBF}" type="slidenum">
              <a:rPr lang="en-US" smtClean="0"/>
              <a:t>31</a:t>
            </a:fld>
            <a:endParaRPr lang="en-US"/>
          </a:p>
        </p:txBody>
      </p:sp>
    </p:spTree>
    <p:extLst>
      <p:ext uri="{BB962C8B-B14F-4D97-AF65-F5344CB8AC3E}">
        <p14:creationId xmlns:p14="http://schemas.microsoft.com/office/powerpoint/2010/main" val="186187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ga-IE"/>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US" dirty="0"/>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ga-IE"/>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713" y="274638"/>
            <a:ext cx="6923087" cy="1143000"/>
          </a:xfrm>
        </p:spPr>
        <p:txBody>
          <a:bodyPr/>
          <a:lstStyle/>
          <a:p>
            <a:r>
              <a:rPr lang="en-GB"/>
              <a:t>Click to edit Master title style</a:t>
            </a:r>
          </a:p>
        </p:txBody>
      </p:sp>
      <p:sp>
        <p:nvSpPr>
          <p:cNvPr id="3" name="Text Placeholder 2"/>
          <p:cNvSpPr>
            <a:spLocks noGrp="1"/>
          </p:cNvSpPr>
          <p:nvPr>
            <p:ph type="body" sz="half" idx="1"/>
          </p:nvPr>
        </p:nvSpPr>
        <p:spPr>
          <a:xfrm>
            <a:off x="1763713" y="1600200"/>
            <a:ext cx="338455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5300663" y="1600200"/>
            <a:ext cx="3386137"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noChangeArrowheads="1"/>
          </p:cNvSpPr>
          <p:nvPr>
            <p:ph type="dt" sz="half" idx="10"/>
          </p:nvPr>
        </p:nvSpPr>
        <p:spPr>
          <a:xfrm>
            <a:off x="457200" y="6381750"/>
            <a:ext cx="2133600" cy="339725"/>
          </a:xfrm>
          <a:prstGeom prst="rect">
            <a:avLst/>
          </a:prstGeom>
          <a:ln/>
        </p:spPr>
        <p:txBody>
          <a:bodyPr/>
          <a:lstStyle>
            <a:lvl1pPr>
              <a:defRPr/>
            </a:lvl1pPr>
          </a:lstStyle>
          <a:p>
            <a:r>
              <a:rPr lang="en-US"/>
              <a:t>Slide </a:t>
            </a:r>
            <a:fld id="{BDF85106-AC1E-B04B-98E8-4099A3202C19}" type="slidenum">
              <a:rPr lang="en-US"/>
              <a:pPr/>
              <a:t>‹#›</a:t>
            </a:fld>
            <a:endParaRPr lang="en-US"/>
          </a:p>
        </p:txBody>
      </p:sp>
    </p:spTree>
    <p:extLst>
      <p:ext uri="{BB962C8B-B14F-4D97-AF65-F5344CB8AC3E}">
        <p14:creationId xmlns:p14="http://schemas.microsoft.com/office/powerpoint/2010/main" val="212188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ga-IE"/>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a:t>Click to edit Master text styles</a:t>
            </a:r>
          </a:p>
        </p:txBody>
      </p:sp>
      <p:sp>
        <p:nvSpPr>
          <p:cNvPr id="4" name="Date Placeholder 3"/>
          <p:cNvSpPr>
            <a:spLocks noGrp="1"/>
          </p:cNvSpPr>
          <p:nvPr>
            <p:ph type="dt" sz="half" idx="10"/>
          </p:nvPr>
        </p:nvSpPr>
        <p:spPr/>
        <p:txBody>
          <a:bodyPr/>
          <a:lstStyle/>
          <a:p>
            <a:fld id="{F64DD434-5D32-FC40-B1CB-AFB2AB7B5D0B}"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5" name="Date Placeholder 4"/>
          <p:cNvSpPr>
            <a:spLocks noGrp="1"/>
          </p:cNvSpPr>
          <p:nvPr>
            <p:ph type="dt" sz="half" idx="10"/>
          </p:nvPr>
        </p:nvSpPr>
        <p:spPr/>
        <p:txBody>
          <a:bodyPr/>
          <a:lstStyle/>
          <a:p>
            <a:fld id="{F64DD434-5D32-FC40-B1CB-AFB2AB7B5D0B}"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7" name="Date Placeholder 6"/>
          <p:cNvSpPr>
            <a:spLocks noGrp="1"/>
          </p:cNvSpPr>
          <p:nvPr>
            <p:ph type="dt" sz="half" idx="10"/>
          </p:nvPr>
        </p:nvSpPr>
        <p:spPr/>
        <p:txBody>
          <a:bodyPr/>
          <a:lstStyle/>
          <a:p>
            <a:fld id="{F64DD434-5D32-FC40-B1CB-AFB2AB7B5D0B}" type="datetimeFigureOut">
              <a:rPr lang="en-US" smtClean="0"/>
              <a:t>4/2/18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48712-A58A-9748-B175-CD6769ECB13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Date Placeholder 2"/>
          <p:cNvSpPr>
            <a:spLocks noGrp="1"/>
          </p:cNvSpPr>
          <p:nvPr>
            <p:ph type="dt" sz="half" idx="10"/>
          </p:nvPr>
        </p:nvSpPr>
        <p:spPr/>
        <p:txBody>
          <a:bodyPr/>
          <a:lstStyle/>
          <a:p>
            <a:fld id="{F64DD434-5D32-FC40-B1CB-AFB2AB7B5D0B}" type="datetimeFigureOut">
              <a:rPr lang="en-US" smtClean="0"/>
              <a:t>4/2/18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DD434-5D32-FC40-B1CB-AFB2AB7B5D0B}" type="datetimeFigureOut">
              <a:rPr lang="en-US" smtClean="0"/>
              <a:t>4/2/18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ga-IE"/>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F64DD434-5D32-FC40-B1CB-AFB2AB7B5D0B}"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ga-IE"/>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ga-IE"/>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F64DD434-5D32-FC40-B1CB-AFB2AB7B5D0B}"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ga-IE"/>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64DD434-5D32-FC40-B1CB-AFB2AB7B5D0B}" type="datetimeFigureOut">
              <a:rPr lang="en-US" smtClean="0"/>
              <a:t>4/2/18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5E48712-A58A-9748-B175-CD6769ECB1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Logistic Regression</a:t>
            </a:r>
          </a:p>
        </p:txBody>
      </p:sp>
      <p:sp>
        <p:nvSpPr>
          <p:cNvPr id="4" name="Text Placeholder 3">
            <a:extLst>
              <a:ext uri="{FF2B5EF4-FFF2-40B4-BE49-F238E27FC236}">
                <a16:creationId xmlns:a16="http://schemas.microsoft.com/office/drawing/2014/main" id="{CCAD2169-6973-6A45-8BC9-3CD399613D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26637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Slide </a:t>
            </a:r>
            <a:fld id="{BC709BEB-11E9-4121-95AB-AC1F4324AEE9}" type="slidenum">
              <a:rPr lang="en-US"/>
              <a:pPr/>
              <a:t>10</a:t>
            </a:fld>
            <a:endParaRPr lang="en-US"/>
          </a:p>
        </p:txBody>
      </p:sp>
      <p:sp>
        <p:nvSpPr>
          <p:cNvPr id="40962" name="Rectangle 2"/>
          <p:cNvSpPr>
            <a:spLocks noGrp="1" noChangeArrowheads="1"/>
          </p:cNvSpPr>
          <p:nvPr>
            <p:ph type="title"/>
          </p:nvPr>
        </p:nvSpPr>
        <p:spPr/>
        <p:txBody>
          <a:bodyPr>
            <a:normAutofit/>
          </a:bodyPr>
          <a:lstStyle/>
          <a:p>
            <a:r>
              <a:rPr lang="en-GB" dirty="0"/>
              <a:t>The odds ratio: </a:t>
            </a:r>
            <a:r>
              <a:rPr lang="en-GB" dirty="0" err="1"/>
              <a:t>exp</a:t>
            </a:r>
            <a:r>
              <a:rPr lang="en-GB" dirty="0"/>
              <a:t>(</a:t>
            </a:r>
            <a:r>
              <a:rPr lang="en-GB" i="1" dirty="0"/>
              <a:t>B</a:t>
            </a:r>
            <a:r>
              <a:rPr lang="en-GB" dirty="0"/>
              <a:t>)</a:t>
            </a:r>
            <a:endParaRPr lang="en-US" dirty="0"/>
          </a:p>
        </p:txBody>
      </p:sp>
      <p:sp>
        <p:nvSpPr>
          <p:cNvPr id="40963" name="Rectangle 3"/>
          <p:cNvSpPr>
            <a:spLocks noGrp="1" noChangeArrowheads="1"/>
          </p:cNvSpPr>
          <p:nvPr>
            <p:ph type="body" sz="half" idx="1"/>
          </p:nvPr>
        </p:nvSpPr>
        <p:spPr>
          <a:xfrm>
            <a:off x="622019" y="2852738"/>
            <a:ext cx="8053669" cy="3273425"/>
          </a:xfrm>
        </p:spPr>
        <p:txBody>
          <a:bodyPr>
            <a:normAutofit fontScale="92500"/>
          </a:bodyPr>
          <a:lstStyle/>
          <a:p>
            <a:r>
              <a:rPr lang="en-US" sz="2800" dirty="0">
                <a:cs typeface="Arial" charset="0"/>
              </a:rPr>
              <a:t>Odds ratio: the change in odds of being in one of the categories of outcome when the value of a predictor increases by one unit.</a:t>
            </a:r>
          </a:p>
          <a:p>
            <a:r>
              <a:rPr lang="en-US" sz="2800" dirty="0">
                <a:cs typeface="Arial" charset="0"/>
              </a:rPr>
              <a:t>Indicates the change in odds resulting from a unit change in the predictor.</a:t>
            </a:r>
          </a:p>
          <a:p>
            <a:pPr lvl="1"/>
            <a:r>
              <a:rPr lang="en-US" sz="2400" dirty="0">
                <a:cs typeface="Arial" charset="0"/>
              </a:rPr>
              <a:t>OR &gt; 1: Predictor </a:t>
            </a:r>
            <a:r>
              <a:rPr lang="en-US" sz="2400" dirty="0">
                <a:cs typeface="Arial" charset="0"/>
                <a:sym typeface="Symbol" pitchFamily="18" charset="2"/>
              </a:rPr>
              <a:t></a:t>
            </a:r>
            <a:r>
              <a:rPr lang="en-US" sz="2400" dirty="0">
                <a:cs typeface="Arial" charset="0"/>
              </a:rPr>
              <a:t>, Probability of outcome occurring </a:t>
            </a:r>
            <a:r>
              <a:rPr lang="en-US" sz="2400" dirty="0">
                <a:cs typeface="Arial" charset="0"/>
                <a:sym typeface="Symbol" pitchFamily="18" charset="2"/>
              </a:rPr>
              <a:t></a:t>
            </a:r>
            <a:r>
              <a:rPr lang="en-US" sz="2400" dirty="0">
                <a:cs typeface="Arial" charset="0"/>
              </a:rPr>
              <a:t>.</a:t>
            </a:r>
          </a:p>
          <a:p>
            <a:pPr lvl="1"/>
            <a:r>
              <a:rPr lang="en-US" sz="2400" dirty="0">
                <a:cs typeface="Arial" charset="0"/>
              </a:rPr>
              <a:t>OR &lt; 1: Predictor </a:t>
            </a:r>
            <a:r>
              <a:rPr lang="en-US" sz="2400" dirty="0">
                <a:cs typeface="Arial" charset="0"/>
                <a:sym typeface="Symbol" pitchFamily="18" charset="2"/>
              </a:rPr>
              <a:t></a:t>
            </a:r>
            <a:r>
              <a:rPr lang="en-US" sz="2400" dirty="0">
                <a:cs typeface="Arial" charset="0"/>
              </a:rPr>
              <a:t>, Probability of outcome occurring </a:t>
            </a:r>
            <a:r>
              <a:rPr lang="en-US" sz="2400" dirty="0">
                <a:cs typeface="Arial" charset="0"/>
                <a:sym typeface="Symbol" pitchFamily="18" charset="2"/>
              </a:rPr>
              <a:t></a:t>
            </a:r>
            <a:r>
              <a:rPr lang="en-US" sz="2400" dirty="0">
                <a:cs typeface="Arial" charset="0"/>
              </a:rPr>
              <a:t>.</a:t>
            </a:r>
          </a:p>
          <a:p>
            <a:pPr lvl="1"/>
            <a:endParaRPr lang="en-US" sz="2400" dirty="0">
              <a:cs typeface="Arial" charset="0"/>
            </a:endParaRPr>
          </a:p>
        </p:txBody>
      </p:sp>
      <p:graphicFrame>
        <p:nvGraphicFramePr>
          <p:cNvPr id="40964" name="Object 4"/>
          <p:cNvGraphicFramePr>
            <a:graphicFrameLocks noGrp="1" noChangeAspect="1"/>
          </p:cNvGraphicFramePr>
          <p:nvPr>
            <p:ph sz="half" idx="2"/>
            <p:extLst>
              <p:ext uri="{D42A27DB-BD31-4B8C-83A1-F6EECF244321}">
                <p14:modId xmlns:p14="http://schemas.microsoft.com/office/powerpoint/2010/main" val="3419977049"/>
              </p:ext>
            </p:extLst>
          </p:nvPr>
        </p:nvGraphicFramePr>
        <p:xfrm>
          <a:off x="1572519" y="1522750"/>
          <a:ext cx="5644769" cy="729742"/>
        </p:xfrm>
        <a:graphic>
          <a:graphicData uri="http://schemas.openxmlformats.org/presentationml/2006/ole">
            <mc:AlternateContent xmlns:mc="http://schemas.openxmlformats.org/markup-compatibility/2006">
              <mc:Choice xmlns:v="urn:schemas-microsoft-com:vml" Requires="v">
                <p:oleObj spid="_x0000_s4151" name="Equation" r:id="rId3" imgW="3340100" imgH="431800" progId="Equation.3">
                  <p:embed/>
                </p:oleObj>
              </mc:Choice>
              <mc:Fallback>
                <p:oleObj name="Equation" r:id="rId3" imgW="3340100" imgH="431800" progId="Equation.3">
                  <p:embed/>
                  <p:pic>
                    <p:nvPicPr>
                      <p:cNvPr id="0" name=""/>
                      <p:cNvPicPr>
                        <a:picLocks noChangeAspect="1" noChangeArrowheads="1"/>
                      </p:cNvPicPr>
                      <p:nvPr/>
                    </p:nvPicPr>
                    <p:blipFill>
                      <a:blip r:embed="rId4"/>
                      <a:srcRect/>
                      <a:stretch>
                        <a:fillRect/>
                      </a:stretch>
                    </p:blipFill>
                    <p:spPr bwMode="auto">
                      <a:xfrm>
                        <a:off x="1572519" y="1522750"/>
                        <a:ext cx="5644769" cy="729742"/>
                      </a:xfrm>
                      <a:prstGeom prst="rect">
                        <a:avLst/>
                      </a:prstGeom>
                      <a:solidFill>
                        <a:srgbClr val="FFFF00"/>
                      </a:solidFill>
                      <a:ln w="57150">
                        <a:solidFill>
                          <a:schemeClr val="tx2"/>
                        </a:solidFill>
                        <a:miter lim="800000"/>
                        <a:headEnd/>
                        <a:tailEnd/>
                      </a:ln>
                      <a:effectLst>
                        <a:outerShdw blurRad="63500" dist="135003" dir="2928844"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295355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Dependent Variable  outcomes should be mutually exclusive</a:t>
            </a:r>
          </a:p>
          <a:p>
            <a:r>
              <a:rPr lang="en-US" dirty="0"/>
              <a:t>Sample size </a:t>
            </a:r>
          </a:p>
          <a:p>
            <a:pPr lvl="1">
              <a:buFont typeface="Courier New" charset="0"/>
              <a:buChar char="o"/>
            </a:pPr>
            <a:r>
              <a:rPr lang="en-US" dirty="0"/>
              <a:t>Logistic regression works best with large samples – perhaps 20 cases per predictor (min 60 cases total)</a:t>
            </a:r>
          </a:p>
          <a:p>
            <a:pPr lvl="1">
              <a:buFont typeface="Courier New" charset="0"/>
              <a:buChar char="o"/>
            </a:pPr>
            <a:r>
              <a:rPr lang="en-US" dirty="0"/>
              <a:t>Small samples with a large number of predictors can be problematic.</a:t>
            </a:r>
          </a:p>
          <a:p>
            <a:r>
              <a:rPr lang="en-US" dirty="0"/>
              <a:t>Absence of </a:t>
            </a:r>
            <a:r>
              <a:rPr lang="en-US" dirty="0" err="1"/>
              <a:t>Multicollinearity</a:t>
            </a:r>
            <a:r>
              <a:rPr lang="en-US" dirty="0"/>
              <a:t> </a:t>
            </a:r>
          </a:p>
          <a:p>
            <a:pPr lvl="1">
              <a:buFont typeface="Courier New" charset="0"/>
              <a:buChar char="o"/>
            </a:pPr>
            <a:r>
              <a:rPr lang="en-US" dirty="0"/>
              <a:t>Ideally predictor variables will be strongly related to the dependent variable but not strongly related to each other.</a:t>
            </a:r>
          </a:p>
          <a:p>
            <a:pPr>
              <a:buFont typeface="Arial" charset="0"/>
              <a:buChar char="•"/>
            </a:pPr>
            <a:r>
              <a:rPr lang="en-US" dirty="0"/>
              <a:t>Outliers </a:t>
            </a:r>
          </a:p>
          <a:p>
            <a:pPr lvl="1">
              <a:buFont typeface="Courier New" charset="0"/>
              <a:buChar char="o"/>
            </a:pPr>
            <a:r>
              <a:rPr lang="en-US" dirty="0"/>
              <a:t>Identify outlying cases by inspecting the residuals</a:t>
            </a:r>
          </a:p>
        </p:txBody>
      </p:sp>
    </p:spTree>
    <p:extLst>
      <p:ext uri="{BB962C8B-B14F-4D97-AF65-F5344CB8AC3E}">
        <p14:creationId xmlns:p14="http://schemas.microsoft.com/office/powerpoint/2010/main" val="416530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of Responses</a:t>
            </a:r>
          </a:p>
        </p:txBody>
      </p:sp>
      <p:sp>
        <p:nvSpPr>
          <p:cNvPr id="3" name="Content Placeholder 2"/>
          <p:cNvSpPr>
            <a:spLocks noGrp="1"/>
          </p:cNvSpPr>
          <p:nvPr>
            <p:ph idx="1"/>
          </p:nvPr>
        </p:nvSpPr>
        <p:spPr/>
        <p:txBody>
          <a:bodyPr/>
          <a:lstStyle/>
          <a:p>
            <a:r>
              <a:rPr lang="en-US" dirty="0"/>
              <a:t>Assign Value of 0 to whichever response indicates the lack or absence of the characteristic of interest.</a:t>
            </a:r>
            <a:br>
              <a:rPr lang="en-US" dirty="0"/>
            </a:br>
            <a:r>
              <a:rPr lang="en-US" dirty="0"/>
              <a:t>	e.g. 0 = absence of disease, absence of sale</a:t>
            </a:r>
          </a:p>
          <a:p>
            <a:r>
              <a:rPr lang="en-US" dirty="0"/>
              <a:t>Same for categorical independent variables</a:t>
            </a:r>
          </a:p>
          <a:p>
            <a:r>
              <a:rPr lang="en-US" dirty="0"/>
              <a:t>For continuous independent variables high values should indicate more of the characteristic of interest</a:t>
            </a:r>
          </a:p>
          <a:p>
            <a:endParaRPr lang="en-US" dirty="0"/>
          </a:p>
        </p:txBody>
      </p:sp>
    </p:spTree>
    <p:extLst>
      <p:ext uri="{BB962C8B-B14F-4D97-AF65-F5344CB8AC3E}">
        <p14:creationId xmlns:p14="http://schemas.microsoft.com/office/powerpoint/2010/main" val="118393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Slide </a:t>
            </a:r>
            <a:fld id="{D3B17BA7-6D0D-4972-AB76-B667D6979BDB}" type="slidenum">
              <a:rPr lang="en-US"/>
              <a:pPr/>
              <a:t>13</a:t>
            </a:fld>
            <a:endParaRPr lang="en-US"/>
          </a:p>
        </p:txBody>
      </p:sp>
      <p:sp>
        <p:nvSpPr>
          <p:cNvPr id="39938" name="Rectangle 2"/>
          <p:cNvSpPr>
            <a:spLocks noGrp="1" noChangeArrowheads="1"/>
          </p:cNvSpPr>
          <p:nvPr>
            <p:ph type="title"/>
          </p:nvPr>
        </p:nvSpPr>
        <p:spPr>
          <a:xfrm>
            <a:off x="457200" y="497961"/>
            <a:ext cx="6923087" cy="1143000"/>
          </a:xfrm>
        </p:spPr>
        <p:txBody>
          <a:bodyPr>
            <a:normAutofit fontScale="90000"/>
          </a:bodyPr>
          <a:lstStyle/>
          <a:p>
            <a:r>
              <a:rPr lang="en-GB" dirty="0"/>
              <a:t>Assessing Predictors: The Wald Statistic</a:t>
            </a:r>
            <a:endParaRPr lang="en-US" dirty="0"/>
          </a:p>
        </p:txBody>
      </p:sp>
      <p:sp>
        <p:nvSpPr>
          <p:cNvPr id="39939" name="Rectangle 3"/>
          <p:cNvSpPr>
            <a:spLocks noGrp="1" noChangeArrowheads="1"/>
          </p:cNvSpPr>
          <p:nvPr>
            <p:ph type="body" sz="half" idx="1"/>
          </p:nvPr>
        </p:nvSpPr>
        <p:spPr>
          <a:xfrm>
            <a:off x="563005" y="1803143"/>
            <a:ext cx="7651847" cy="4774638"/>
          </a:xfrm>
        </p:spPr>
        <p:txBody>
          <a:bodyPr>
            <a:normAutofit/>
          </a:bodyPr>
          <a:lstStyle/>
          <a:p>
            <a:r>
              <a:rPr lang="en-US" sz="2800" dirty="0">
                <a:cs typeface="Arial" charset="0"/>
              </a:rPr>
              <a:t>Similar to </a:t>
            </a:r>
            <a:r>
              <a:rPr lang="en-US" sz="2800" i="1" dirty="0">
                <a:cs typeface="Arial" charset="0"/>
              </a:rPr>
              <a:t>t</a:t>
            </a:r>
            <a:r>
              <a:rPr lang="en-US" sz="2800" dirty="0">
                <a:cs typeface="Arial" charset="0"/>
              </a:rPr>
              <a:t>-statistic in Regression.</a:t>
            </a:r>
          </a:p>
          <a:p>
            <a:r>
              <a:rPr lang="en-US" sz="2800" dirty="0">
                <a:cs typeface="Arial" charset="0"/>
              </a:rPr>
              <a:t>The Wald Statistic tests the null hypothesis that </a:t>
            </a:r>
            <a:r>
              <a:rPr lang="en-US" sz="2800" i="1" dirty="0">
                <a:cs typeface="Arial" charset="0"/>
              </a:rPr>
              <a:t>b</a:t>
            </a:r>
            <a:r>
              <a:rPr lang="en-US" sz="2800" dirty="0">
                <a:cs typeface="Arial" charset="0"/>
              </a:rPr>
              <a:t> = 0.</a:t>
            </a:r>
          </a:p>
          <a:p>
            <a:r>
              <a:rPr lang="en-US" sz="2800" dirty="0">
                <a:cs typeface="Arial" charset="0"/>
              </a:rPr>
              <a:t>This statistic is based on the ratio between the B-weight and the standard error. The significance values of the Wald statistic indicate which of our predictors is statistically significant.</a:t>
            </a:r>
          </a:p>
        </p:txBody>
      </p:sp>
    </p:spTree>
    <p:extLst>
      <p:ext uri="{BB962C8B-B14F-4D97-AF65-F5344CB8AC3E}">
        <p14:creationId xmlns:p14="http://schemas.microsoft.com/office/powerpoint/2010/main" val="199572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EAC9-8BD0-434F-BEF4-EEF0AF63AAA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44782D9-5645-C34E-97A3-98CF99E134D3}"/>
              </a:ext>
            </a:extLst>
          </p:cNvPr>
          <p:cNvSpPr>
            <a:spLocks noGrp="1"/>
          </p:cNvSpPr>
          <p:nvPr>
            <p:ph type="body" idx="1"/>
          </p:nvPr>
        </p:nvSpPr>
        <p:spPr/>
        <p:txBody>
          <a:bodyPr/>
          <a:lstStyle/>
          <a:p>
            <a:r>
              <a:rPr lang="en-US" dirty="0"/>
              <a:t>Example – </a:t>
            </a:r>
            <a:r>
              <a:rPr lang="en-US" dirty="0" err="1"/>
              <a:t>warranty.sav</a:t>
            </a:r>
            <a:endParaRPr lang="en-US" dirty="0"/>
          </a:p>
        </p:txBody>
      </p:sp>
    </p:spTree>
    <p:extLst>
      <p:ext uri="{BB962C8B-B14F-4D97-AF65-F5344CB8AC3E}">
        <p14:creationId xmlns:p14="http://schemas.microsoft.com/office/powerpoint/2010/main" val="315329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dirty="0"/>
              <a:t>The sales director of a chain of appliance stores wants to find out what circumstances encourage customers to purchase extended warranties after a major appliance purchase. The response variable is an indicator of whether or not a warranty is purchased. The predictor variables they want to consider are the following:</a:t>
            </a:r>
          </a:p>
          <a:p>
            <a:r>
              <a:rPr lang="en-US" dirty="0"/>
              <a:t>Age of the customer</a:t>
            </a:r>
          </a:p>
          <a:p>
            <a:r>
              <a:rPr lang="en-US" dirty="0"/>
              <a:t>Whether a gift is offered with the warranty</a:t>
            </a:r>
          </a:p>
          <a:p>
            <a:r>
              <a:rPr lang="en-US" dirty="0"/>
              <a:t>Price of the appliance (</a:t>
            </a:r>
            <a:r>
              <a:rPr lang="en-US" i="1" dirty="0"/>
              <a:t>price100</a:t>
            </a:r>
            <a:r>
              <a:rPr lang="en-US" dirty="0"/>
              <a:t> is the price divided by 100)</a:t>
            </a:r>
          </a:p>
          <a:p>
            <a:pPr marL="0" indent="0">
              <a:buNone/>
            </a:pPr>
            <a:r>
              <a:rPr lang="en-US" dirty="0"/>
              <a:t> </a:t>
            </a:r>
          </a:p>
          <a:p>
            <a:pPr marL="0" indent="0">
              <a:buNone/>
            </a:pPr>
            <a:r>
              <a:rPr lang="en-US" dirty="0"/>
              <a:t>Data file: </a:t>
            </a:r>
            <a:r>
              <a:rPr lang="en-US" dirty="0" err="1">
                <a:solidFill>
                  <a:srgbClr val="FF0000"/>
                </a:solidFill>
              </a:rPr>
              <a:t>Warranty.sav</a:t>
            </a:r>
            <a:endParaRPr lang="en-US" dirty="0">
              <a:solidFill>
                <a:srgbClr val="FF0000"/>
              </a:solidFill>
            </a:endParaRPr>
          </a:p>
          <a:p>
            <a:endParaRPr lang="en-US" dirty="0"/>
          </a:p>
        </p:txBody>
      </p:sp>
    </p:spTree>
    <p:extLst>
      <p:ext uri="{BB962C8B-B14F-4D97-AF65-F5344CB8AC3E}">
        <p14:creationId xmlns:p14="http://schemas.microsoft.com/office/powerpoint/2010/main" val="234465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Cox &amp; Snell and </a:t>
            </a:r>
            <a:r>
              <a:rPr lang="en-US" sz="3200" dirty="0" err="1"/>
              <a:t>Nagelkerke</a:t>
            </a:r>
            <a:r>
              <a:rPr lang="en-US" sz="3200" dirty="0"/>
              <a:t> R square</a:t>
            </a:r>
          </a:p>
        </p:txBody>
      </p:sp>
      <p:sp>
        <p:nvSpPr>
          <p:cNvPr id="3" name="Content Placeholder 2"/>
          <p:cNvSpPr>
            <a:spLocks noGrp="1"/>
          </p:cNvSpPr>
          <p:nvPr>
            <p:ph idx="1"/>
          </p:nvPr>
        </p:nvSpPr>
        <p:spPr>
          <a:xfrm>
            <a:off x="280218" y="1700981"/>
            <a:ext cx="4291782" cy="4670323"/>
          </a:xfrm>
        </p:spPr>
        <p:txBody>
          <a:bodyPr>
            <a:normAutofit fontScale="85000" lnSpcReduction="20000"/>
          </a:bodyPr>
          <a:lstStyle/>
          <a:p>
            <a:r>
              <a:rPr lang="en-US" dirty="0"/>
              <a:t>The Cox &amp; Snell R square of 0.523 and </a:t>
            </a:r>
            <a:r>
              <a:rPr lang="en-US" dirty="0" err="1"/>
              <a:t>Nagelkerke</a:t>
            </a:r>
            <a:r>
              <a:rPr lang="en-US" dirty="0"/>
              <a:t> R square of 0.753 are analagous to the R</a:t>
            </a:r>
            <a:r>
              <a:rPr lang="en-US" baseline="30000" dirty="0"/>
              <a:t>2</a:t>
            </a:r>
            <a:r>
              <a:rPr lang="en-US" dirty="0"/>
              <a:t> measure in multiple regression.</a:t>
            </a:r>
          </a:p>
          <a:p>
            <a:r>
              <a:rPr lang="en-US" dirty="0"/>
              <a:t>These may be described as </a:t>
            </a:r>
            <a:r>
              <a:rPr lang="en-US" dirty="0">
                <a:solidFill>
                  <a:srgbClr val="FF0000"/>
                </a:solidFill>
              </a:rPr>
              <a:t>pseudo r-square statistics</a:t>
            </a:r>
            <a:r>
              <a:rPr lang="en-US" dirty="0"/>
              <a:t>.</a:t>
            </a:r>
          </a:p>
          <a:p>
            <a:r>
              <a:rPr lang="en-US" dirty="0"/>
              <a:t>They refer to the amount of variation in the dependent variable which is predicted by the predictor variables collectively. The maximum value of this, in theory, is 1.00 if the relationship is perfect; it will be 0.00 if there is no relationship. They are pseudo-statistics because they appear to be like r-square but they are only actually analogous to it.</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1390" y="2519083"/>
            <a:ext cx="3959871" cy="2429435"/>
          </a:xfrm>
          <a:prstGeom prst="rect">
            <a:avLst/>
          </a:prstGeom>
        </p:spPr>
      </p:pic>
    </p:spTree>
    <p:extLst>
      <p:ext uri="{BB962C8B-B14F-4D97-AF65-F5344CB8AC3E}">
        <p14:creationId xmlns:p14="http://schemas.microsoft.com/office/powerpoint/2010/main" val="139952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Hosmer &amp; </a:t>
            </a:r>
            <a:r>
              <a:rPr lang="en-US" dirty="0" err="1"/>
              <a:t>Lemshow</a:t>
            </a:r>
            <a:r>
              <a:rPr lang="en-US" dirty="0"/>
              <a:t> Test</a:t>
            </a:r>
          </a:p>
        </p:txBody>
      </p:sp>
      <p:sp>
        <p:nvSpPr>
          <p:cNvPr id="3" name="Content Placeholder 2"/>
          <p:cNvSpPr>
            <a:spLocks noGrp="1"/>
          </p:cNvSpPr>
          <p:nvPr>
            <p:ph idx="1"/>
          </p:nvPr>
        </p:nvSpPr>
        <p:spPr>
          <a:xfrm>
            <a:off x="285078" y="1858383"/>
            <a:ext cx="4319195" cy="4499386"/>
          </a:xfrm>
        </p:spPr>
        <p:txBody>
          <a:bodyPr>
            <a:normAutofit fontScale="92500" lnSpcReduction="20000"/>
          </a:bodyPr>
          <a:lstStyle/>
          <a:p>
            <a:r>
              <a:rPr lang="en-US" dirty="0"/>
              <a:t>The Hosmer &amp; </a:t>
            </a:r>
            <a:r>
              <a:rPr lang="en-US" dirty="0" err="1"/>
              <a:t>Lemshow</a:t>
            </a:r>
            <a:r>
              <a:rPr lang="en-US" dirty="0"/>
              <a:t> Test is another test of model fit. – poor fit is indicated by sig &lt; 0.05. Sig. of 0.987 indicates support for the model</a:t>
            </a:r>
          </a:p>
          <a:p>
            <a:r>
              <a:rPr lang="en-US" dirty="0"/>
              <a:t>Another way to assess the model is to use the information in the Model Summary table In general, when comparing models, the lower the –2*(log likelihood) (–2LL) value, the better the fit.</a:t>
            </a:r>
          </a:p>
          <a:p>
            <a:endParaRPr lang="en-US" dirty="0"/>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1390" y="2519083"/>
            <a:ext cx="3959871" cy="2429435"/>
          </a:xfrm>
          <a:prstGeom prst="rect">
            <a:avLst/>
          </a:prstGeom>
        </p:spPr>
      </p:pic>
    </p:spTree>
    <p:extLst>
      <p:ext uri="{BB962C8B-B14F-4D97-AF65-F5344CB8AC3E}">
        <p14:creationId xmlns:p14="http://schemas.microsoft.com/office/powerpoint/2010/main" val="1992911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5835" y="2669690"/>
            <a:ext cx="8229600" cy="3989294"/>
          </a:xfrm>
        </p:spPr>
        <p:txBody>
          <a:bodyPr>
            <a:normAutofit fontScale="92500"/>
          </a:bodyPr>
          <a:lstStyle/>
          <a:p>
            <a:r>
              <a:rPr lang="en-US" dirty="0"/>
              <a:t>The key output is in the ‘Variables in the equation’ table.</a:t>
            </a:r>
          </a:p>
          <a:p>
            <a:r>
              <a:rPr lang="en-US" dirty="0"/>
              <a:t>The p values (sig) for all the variables suggest that they contribute significantly to the predictive ability of the model.</a:t>
            </a:r>
          </a:p>
          <a:p>
            <a:r>
              <a:rPr lang="en-US" dirty="0"/>
              <a:t>The Wald value is the test statistic</a:t>
            </a:r>
          </a:p>
          <a:p>
            <a:pPr lvl="1"/>
            <a:r>
              <a:rPr lang="en-US" dirty="0"/>
              <a:t>Similar to t-statistic in Regression.</a:t>
            </a:r>
          </a:p>
          <a:p>
            <a:pPr lvl="1"/>
            <a:r>
              <a:rPr lang="en-US" dirty="0"/>
              <a:t>Tests the null hypothesis that b = 0.</a:t>
            </a:r>
          </a:p>
          <a:p>
            <a:r>
              <a:rPr lang="en-US" dirty="0"/>
              <a:t>The B values are the equivalent to β values in multiple regression – sign tells the direction of influence for each variable.</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3400"/>
            <a:ext cx="7442200" cy="2006600"/>
          </a:xfrm>
          <a:prstGeom prst="rect">
            <a:avLst/>
          </a:prstGeom>
        </p:spPr>
      </p:pic>
    </p:spTree>
    <p:extLst>
      <p:ext uri="{BB962C8B-B14F-4D97-AF65-F5344CB8AC3E}">
        <p14:creationId xmlns:p14="http://schemas.microsoft.com/office/powerpoint/2010/main" val="62390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765911"/>
            <a:ext cx="8229600" cy="3937000"/>
          </a:xfrm>
        </p:spPr>
        <p:txBody>
          <a:bodyPr>
            <a:normAutofit/>
          </a:bodyPr>
          <a:lstStyle/>
          <a:p>
            <a:r>
              <a:rPr lang="en-US" dirty="0"/>
              <a:t>The values in the column headed </a:t>
            </a:r>
            <a:r>
              <a:rPr lang="en-US" dirty="0" err="1"/>
              <a:t>Exp</a:t>
            </a:r>
            <a:r>
              <a:rPr lang="en-US" dirty="0"/>
              <a:t>(B) are the odds ratios for each variable in the equation. - the change in odds of being in one of the categories of outcome when the value of a predictor increases by one unit</a:t>
            </a:r>
          </a:p>
          <a:p>
            <a:r>
              <a:rPr lang="en-US" dirty="0"/>
              <a:t>The results show that </a:t>
            </a:r>
            <a:r>
              <a:rPr lang="en-US" dirty="0">
                <a:solidFill>
                  <a:schemeClr val="tx2"/>
                </a:solidFill>
              </a:rPr>
              <a:t>the odds that a customer who is offered a gift will purchase a warranty is 10 times greater than the corresponding odds for a customer having the same other characteristics but who is not offered a gift</a:t>
            </a:r>
            <a:r>
              <a:rPr lang="en-US" dirty="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3400"/>
            <a:ext cx="7442200" cy="2006600"/>
          </a:xfrm>
          <a:prstGeom prst="rect">
            <a:avLst/>
          </a:prstGeom>
        </p:spPr>
      </p:pic>
    </p:spTree>
    <p:extLst>
      <p:ext uri="{BB962C8B-B14F-4D97-AF65-F5344CB8AC3E}">
        <p14:creationId xmlns:p14="http://schemas.microsoft.com/office/powerpoint/2010/main" val="19648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 name="Content Placeholder 2"/>
          <p:cNvSpPr>
            <a:spLocks noGrp="1"/>
          </p:cNvSpPr>
          <p:nvPr>
            <p:ph idx="1"/>
          </p:nvPr>
        </p:nvSpPr>
        <p:spPr/>
        <p:txBody>
          <a:bodyPr>
            <a:normAutofit/>
          </a:bodyPr>
          <a:lstStyle/>
          <a:p>
            <a:r>
              <a:rPr lang="en-IE" dirty="0"/>
              <a:t>The linear regression model assumes that the response variable Y is quantitative. But in many situations, the response variable is instead </a:t>
            </a:r>
            <a:r>
              <a:rPr lang="en-IE" dirty="0">
                <a:solidFill>
                  <a:srgbClr val="FF0000"/>
                </a:solidFill>
              </a:rPr>
              <a:t>qualitative</a:t>
            </a:r>
            <a:r>
              <a:rPr lang="en-IE" dirty="0"/>
              <a:t> </a:t>
            </a:r>
          </a:p>
          <a:p>
            <a:r>
              <a:rPr lang="en-IE" dirty="0"/>
              <a:t>Predicting a qualitative response for an observation can be referred to as </a:t>
            </a:r>
            <a:r>
              <a:rPr lang="en-IE" dirty="0">
                <a:solidFill>
                  <a:srgbClr val="FF0000"/>
                </a:solidFill>
              </a:rPr>
              <a:t>classifying</a:t>
            </a:r>
            <a:r>
              <a:rPr lang="en-IE" dirty="0"/>
              <a:t> that observation, since it involves assigning the observation to a category, or class. </a:t>
            </a:r>
          </a:p>
          <a:p>
            <a:r>
              <a:rPr lang="en-IE" dirty="0"/>
              <a:t>The methods used for classification first predict the probability of each of the categories of a qualitative variable, as the basis for making the classification. In this sense they also behave like regression methods. </a:t>
            </a:r>
          </a:p>
          <a:p>
            <a:endParaRPr lang="en-US" dirty="0"/>
          </a:p>
        </p:txBody>
      </p:sp>
    </p:spTree>
    <p:extLst>
      <p:ext uri="{BB962C8B-B14F-4D97-AF65-F5344CB8AC3E}">
        <p14:creationId xmlns:p14="http://schemas.microsoft.com/office/powerpoint/2010/main" val="182799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9881" y="4147970"/>
            <a:ext cx="8229600" cy="1186030"/>
          </a:xfrm>
        </p:spPr>
        <p:txBody>
          <a:bodyPr>
            <a:normAutofit lnSpcReduction="10000"/>
          </a:bodyPr>
          <a:lstStyle/>
          <a:p>
            <a:r>
              <a:rPr lang="en-US" dirty="0"/>
              <a:t>In the classification table the PAC of 94.0 (Percentage accuracy in classification) indicates that the model correctly classified 94% of cases overall</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66" y="1743785"/>
            <a:ext cx="5994400" cy="2184400"/>
          </a:xfrm>
          <a:prstGeom prst="rect">
            <a:avLst/>
          </a:prstGeom>
        </p:spPr>
      </p:pic>
    </p:spTree>
    <p:extLst>
      <p:ext uri="{BB962C8B-B14F-4D97-AF65-F5344CB8AC3E}">
        <p14:creationId xmlns:p14="http://schemas.microsoft.com/office/powerpoint/2010/main" val="1462721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EAC9-8BD0-434F-BEF4-EEF0AF63AAA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44782D9-5645-C34E-97A3-98CF99E134D3}"/>
              </a:ext>
            </a:extLst>
          </p:cNvPr>
          <p:cNvSpPr>
            <a:spLocks noGrp="1"/>
          </p:cNvSpPr>
          <p:nvPr>
            <p:ph type="body" idx="1"/>
          </p:nvPr>
        </p:nvSpPr>
        <p:spPr/>
        <p:txBody>
          <a:bodyPr/>
          <a:lstStyle/>
          <a:p>
            <a:r>
              <a:rPr lang="en-US" dirty="0"/>
              <a:t>Example – </a:t>
            </a:r>
            <a:r>
              <a:rPr lang="en-US" dirty="0" err="1"/>
              <a:t>sleep.sav</a:t>
            </a:r>
            <a:endParaRPr lang="en-US" dirty="0"/>
          </a:p>
        </p:txBody>
      </p:sp>
    </p:spTree>
    <p:extLst>
      <p:ext uri="{BB962C8B-B14F-4D97-AF65-F5344CB8AC3E}">
        <p14:creationId xmlns:p14="http://schemas.microsoft.com/office/powerpoint/2010/main" val="70664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4309FC20-760D-46E9-90EF-72F6804635BE}" type="slidenum">
              <a:rPr lang="en-US"/>
              <a:pPr/>
              <a:t>22</a:t>
            </a:fld>
            <a:endParaRPr lang="en-US"/>
          </a:p>
        </p:txBody>
      </p:sp>
      <p:sp>
        <p:nvSpPr>
          <p:cNvPr id="38914" name="Rectangle 2"/>
          <p:cNvSpPr>
            <a:spLocks noGrp="1" noChangeArrowheads="1"/>
          </p:cNvSpPr>
          <p:nvPr>
            <p:ph type="title"/>
          </p:nvPr>
        </p:nvSpPr>
        <p:spPr/>
        <p:txBody>
          <a:bodyPr>
            <a:normAutofit fontScale="90000"/>
          </a:bodyPr>
          <a:lstStyle/>
          <a:p>
            <a:r>
              <a:rPr lang="en-GB" dirty="0"/>
              <a:t>Example </a:t>
            </a:r>
            <a:br>
              <a:rPr lang="en-GB" dirty="0"/>
            </a:br>
            <a:r>
              <a:rPr lang="en-GB" sz="3100" dirty="0"/>
              <a:t>(</a:t>
            </a:r>
            <a:r>
              <a:rPr lang="en-GB" sz="3100" dirty="0" err="1"/>
              <a:t>sleep.sav</a:t>
            </a:r>
            <a:r>
              <a:rPr lang="en-GB" sz="3100" dirty="0"/>
              <a:t>)</a:t>
            </a:r>
            <a:endParaRPr lang="en-US" sz="3100" dirty="0"/>
          </a:p>
        </p:txBody>
      </p:sp>
      <p:sp>
        <p:nvSpPr>
          <p:cNvPr id="38915" name="Rectangle 3"/>
          <p:cNvSpPr>
            <a:spLocks noGrp="1" noChangeArrowheads="1"/>
          </p:cNvSpPr>
          <p:nvPr>
            <p:ph type="body" idx="1"/>
          </p:nvPr>
        </p:nvSpPr>
        <p:spPr>
          <a:xfrm>
            <a:off x="428612" y="1744447"/>
            <a:ext cx="8377084" cy="4876800"/>
          </a:xfrm>
        </p:spPr>
        <p:txBody>
          <a:bodyPr>
            <a:normAutofit lnSpcReduction="10000"/>
          </a:bodyPr>
          <a:lstStyle/>
          <a:p>
            <a:pPr marL="0" indent="0">
              <a:lnSpc>
                <a:spcPct val="90000"/>
              </a:lnSpc>
              <a:buNone/>
            </a:pPr>
            <a:r>
              <a:rPr lang="en-US" sz="2800" dirty="0"/>
              <a:t>What factors predict the likelihood that respondents would report that they had a problem with their sleep?</a:t>
            </a:r>
            <a:br>
              <a:rPr lang="en-US" sz="2800" dirty="0"/>
            </a:br>
            <a:endParaRPr lang="en-US" sz="2800" dirty="0"/>
          </a:p>
          <a:p>
            <a:pPr>
              <a:lnSpc>
                <a:spcPct val="90000"/>
              </a:lnSpc>
            </a:pPr>
            <a:r>
              <a:rPr lang="en-US" sz="2800" dirty="0"/>
              <a:t>Outcome Variable (Categorical):</a:t>
            </a:r>
          </a:p>
          <a:p>
            <a:pPr lvl="1">
              <a:lnSpc>
                <a:spcPct val="90000"/>
              </a:lnSpc>
            </a:pPr>
            <a:r>
              <a:rPr lang="en-GB" sz="2400" dirty="0"/>
              <a:t>Sleep problem (1) No sleep problem (0).</a:t>
            </a:r>
            <a:endParaRPr lang="en-US" sz="2400" dirty="0"/>
          </a:p>
          <a:p>
            <a:pPr>
              <a:lnSpc>
                <a:spcPct val="90000"/>
              </a:lnSpc>
            </a:pPr>
            <a:r>
              <a:rPr lang="en-US" sz="2800" dirty="0"/>
              <a:t>Predictors:</a:t>
            </a:r>
          </a:p>
          <a:p>
            <a:pPr lvl="1">
              <a:lnSpc>
                <a:spcPct val="90000"/>
              </a:lnSpc>
            </a:pPr>
            <a:r>
              <a:rPr lang="en-US" sz="2400" dirty="0"/>
              <a:t>Age </a:t>
            </a:r>
          </a:p>
          <a:p>
            <a:pPr lvl="1">
              <a:lnSpc>
                <a:spcPct val="90000"/>
              </a:lnSpc>
            </a:pPr>
            <a:r>
              <a:rPr lang="en-US" sz="2400" dirty="0"/>
              <a:t>Sex</a:t>
            </a:r>
          </a:p>
          <a:p>
            <a:pPr lvl="1">
              <a:lnSpc>
                <a:spcPct val="90000"/>
              </a:lnSpc>
            </a:pPr>
            <a:r>
              <a:rPr lang="en-US" sz="2400" dirty="0"/>
              <a:t>Problem getting to sleep</a:t>
            </a:r>
          </a:p>
          <a:p>
            <a:pPr lvl="1">
              <a:lnSpc>
                <a:spcPct val="90000"/>
              </a:lnSpc>
            </a:pPr>
            <a:r>
              <a:rPr lang="en-US" sz="2400" dirty="0"/>
              <a:t>Problem staying asleep</a:t>
            </a:r>
          </a:p>
          <a:p>
            <a:pPr lvl="1">
              <a:lnSpc>
                <a:spcPct val="90000"/>
              </a:lnSpc>
            </a:pPr>
            <a:r>
              <a:rPr lang="en-US" sz="2400" dirty="0"/>
              <a:t>Hours sleep each night </a:t>
            </a:r>
            <a:r>
              <a:rPr lang="en-US" sz="2400" dirty="0" err="1"/>
              <a:t>etc</a:t>
            </a:r>
            <a:endParaRPr lang="en-US" sz="2400" dirty="0"/>
          </a:p>
          <a:p>
            <a:pPr>
              <a:lnSpc>
                <a:spcPct val="90000"/>
              </a:lnSpc>
            </a:pPr>
            <a:endParaRPr lang="en-US" sz="2800" dirty="0"/>
          </a:p>
        </p:txBody>
      </p:sp>
    </p:spTree>
    <p:extLst>
      <p:ext uri="{BB962C8B-B14F-4D97-AF65-F5344CB8AC3E}">
        <p14:creationId xmlns:p14="http://schemas.microsoft.com/office/powerpoint/2010/main" val="381749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0 </a:t>
            </a:r>
            <a:r>
              <a:rPr lang="mr-IN" dirty="0"/>
              <a:t>–</a:t>
            </a:r>
            <a:r>
              <a:rPr lang="en-US" dirty="0"/>
              <a:t> A Baseline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15321"/>
            <a:ext cx="8229600" cy="4646558"/>
          </a:xfrm>
        </p:spPr>
      </p:pic>
    </p:spTree>
    <p:extLst>
      <p:ext uri="{BB962C8B-B14F-4D97-AF65-F5344CB8AC3E}">
        <p14:creationId xmlns:p14="http://schemas.microsoft.com/office/powerpoint/2010/main" val="777672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Omnibus Test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934257"/>
            <a:ext cx="5575477" cy="2773369"/>
          </a:xfrm>
        </p:spPr>
      </p:pic>
      <p:sp>
        <p:nvSpPr>
          <p:cNvPr id="5" name="TextBox 4"/>
          <p:cNvSpPr txBox="1"/>
          <p:nvPr/>
        </p:nvSpPr>
        <p:spPr>
          <a:xfrm>
            <a:off x="457200" y="1524000"/>
            <a:ext cx="7226710" cy="983226"/>
          </a:xfrm>
          <a:prstGeom prst="rect">
            <a:avLst/>
          </a:prstGeom>
          <a:noFill/>
        </p:spPr>
        <p:txBody>
          <a:bodyPr wrap="square" rtlCol="0">
            <a:spAutoFit/>
          </a:bodyPr>
          <a:lstStyle/>
          <a:p>
            <a:r>
              <a:rPr lang="en-US" sz="2800" dirty="0"/>
              <a:t>Gives an overall indication of how well the model performs, over and above Block 0</a:t>
            </a:r>
          </a:p>
        </p:txBody>
      </p:sp>
    </p:spTree>
    <p:extLst>
      <p:ext uri="{BB962C8B-B14F-4D97-AF65-F5344CB8AC3E}">
        <p14:creationId xmlns:p14="http://schemas.microsoft.com/office/powerpoint/2010/main" val="1630657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Cox &amp; Snell and </a:t>
            </a:r>
            <a:r>
              <a:rPr lang="en-US" sz="3200" dirty="0" err="1"/>
              <a:t>Nagelkerke</a:t>
            </a:r>
            <a:r>
              <a:rPr lang="en-US" sz="3200" dirty="0"/>
              <a:t> R square</a:t>
            </a:r>
          </a:p>
        </p:txBody>
      </p:sp>
      <p:sp>
        <p:nvSpPr>
          <p:cNvPr id="3" name="Content Placeholder 2"/>
          <p:cNvSpPr>
            <a:spLocks noGrp="1"/>
          </p:cNvSpPr>
          <p:nvPr>
            <p:ph idx="1"/>
          </p:nvPr>
        </p:nvSpPr>
        <p:spPr>
          <a:xfrm>
            <a:off x="314574" y="3348703"/>
            <a:ext cx="8224741" cy="3216363"/>
          </a:xfrm>
        </p:spPr>
        <p:txBody>
          <a:bodyPr>
            <a:normAutofit fontScale="92500"/>
          </a:bodyPr>
          <a:lstStyle/>
          <a:p>
            <a:r>
              <a:rPr lang="en-US" dirty="0"/>
              <a:t>The Cox &amp; Snell R square and </a:t>
            </a:r>
            <a:r>
              <a:rPr lang="en-US" dirty="0" err="1"/>
              <a:t>Nagelkerke</a:t>
            </a:r>
            <a:r>
              <a:rPr lang="en-US" dirty="0"/>
              <a:t> R square are analagous to the R</a:t>
            </a:r>
            <a:r>
              <a:rPr lang="en-US" baseline="30000" dirty="0"/>
              <a:t>2</a:t>
            </a:r>
            <a:r>
              <a:rPr lang="en-US" dirty="0"/>
              <a:t> measure in multiple regression.</a:t>
            </a:r>
          </a:p>
          <a:p>
            <a:r>
              <a:rPr lang="en-US" dirty="0"/>
              <a:t>These may be described as pseudo r-square statistics. They refer to the amount of variation in the dependent variable which is predicted by the predictor variables collectively. The maximum value of this, in theory, is 1.00 if the relationship is perfect; it will be 0.00 if there is no relationship. They are pseudo-statistics because they appear to be like r-square but they are only actually analogous to it.</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16703"/>
            <a:ext cx="4902200" cy="2032000"/>
          </a:xfrm>
          <a:prstGeom prst="rect">
            <a:avLst/>
          </a:prstGeom>
        </p:spPr>
      </p:pic>
    </p:spTree>
    <p:extLst>
      <p:ext uri="{BB962C8B-B14F-4D97-AF65-F5344CB8AC3E}">
        <p14:creationId xmlns:p14="http://schemas.microsoft.com/office/powerpoint/2010/main" val="1915588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Hosmer &amp; </a:t>
            </a:r>
            <a:r>
              <a:rPr lang="en-US" dirty="0" err="1"/>
              <a:t>Lemshow</a:t>
            </a:r>
            <a:r>
              <a:rPr lang="en-US" dirty="0"/>
              <a:t> Test</a:t>
            </a:r>
          </a:p>
        </p:txBody>
      </p:sp>
      <p:sp>
        <p:nvSpPr>
          <p:cNvPr id="3" name="Content Placeholder 2"/>
          <p:cNvSpPr>
            <a:spLocks noGrp="1"/>
          </p:cNvSpPr>
          <p:nvPr>
            <p:ph idx="1"/>
          </p:nvPr>
        </p:nvSpPr>
        <p:spPr>
          <a:xfrm>
            <a:off x="285078" y="1858383"/>
            <a:ext cx="4319195" cy="4499386"/>
          </a:xfrm>
        </p:spPr>
        <p:txBody>
          <a:bodyPr>
            <a:normAutofit fontScale="92500" lnSpcReduction="20000"/>
          </a:bodyPr>
          <a:lstStyle/>
          <a:p>
            <a:r>
              <a:rPr lang="en-US" dirty="0"/>
              <a:t>The Hosmer &amp; </a:t>
            </a:r>
            <a:r>
              <a:rPr lang="en-US" dirty="0" err="1"/>
              <a:t>Lemshow</a:t>
            </a:r>
            <a:r>
              <a:rPr lang="en-US" dirty="0"/>
              <a:t> Test is another test of model fit. – poor fit is indicated by sig&lt;0.05. Sig. of 0.987 indicates support for the model</a:t>
            </a:r>
            <a:br>
              <a:rPr lang="en-US" dirty="0"/>
            </a:br>
            <a:endParaRPr lang="en-US" dirty="0"/>
          </a:p>
          <a:p>
            <a:r>
              <a:rPr lang="en-US" dirty="0"/>
              <a:t>Another way to assess the model is to use the information in the Model Summary table In general, when comparing models, the lower the –2*(log likelihood) (–2LL) value, the better the fit.</a:t>
            </a:r>
          </a:p>
          <a:p>
            <a:endParaRPr lang="en-US" dirty="0"/>
          </a:p>
          <a:p>
            <a:pPr marL="0" indent="0">
              <a:buNone/>
            </a:pP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509" y="1858383"/>
            <a:ext cx="4064000" cy="1155700"/>
          </a:xfrm>
          <a:prstGeom prst="rect">
            <a:avLst/>
          </a:prstGeom>
        </p:spPr>
      </p:pic>
    </p:spTree>
    <p:extLst>
      <p:ext uri="{BB962C8B-B14F-4D97-AF65-F5344CB8AC3E}">
        <p14:creationId xmlns:p14="http://schemas.microsoft.com/office/powerpoint/2010/main" val="1633694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‘Variables in the equation’ table.</a:t>
            </a:r>
            <a:br>
              <a:rPr lang="en-US" dirty="0"/>
            </a:br>
            <a:endParaRPr lang="en-US" dirty="0"/>
          </a:p>
        </p:txBody>
      </p:sp>
      <p:sp>
        <p:nvSpPr>
          <p:cNvPr id="3" name="Content Placeholder 2"/>
          <p:cNvSpPr>
            <a:spLocks noGrp="1"/>
          </p:cNvSpPr>
          <p:nvPr>
            <p:ph idx="1"/>
          </p:nvPr>
        </p:nvSpPr>
        <p:spPr>
          <a:xfrm>
            <a:off x="266338" y="3421626"/>
            <a:ext cx="8420462" cy="3099641"/>
          </a:xfrm>
        </p:spPr>
        <p:txBody>
          <a:bodyPr>
            <a:normAutofit fontScale="92500"/>
          </a:bodyPr>
          <a:lstStyle/>
          <a:p>
            <a:r>
              <a:rPr lang="en-US" dirty="0"/>
              <a:t>The key output is in the ‘Variables in the equation’ table.</a:t>
            </a:r>
          </a:p>
          <a:p>
            <a:r>
              <a:rPr lang="en-US" dirty="0"/>
              <a:t>The p values (sig) for all the variables indicate whether they contribute significantly to the predictive ability of the model.</a:t>
            </a:r>
          </a:p>
          <a:p>
            <a:r>
              <a:rPr lang="en-US" dirty="0"/>
              <a:t>The Wald value is the test statistic</a:t>
            </a:r>
          </a:p>
          <a:p>
            <a:pPr lvl="1"/>
            <a:r>
              <a:rPr lang="en-US" dirty="0"/>
              <a:t>Similar to t-statistic in Regression.</a:t>
            </a:r>
          </a:p>
          <a:p>
            <a:pPr lvl="1"/>
            <a:r>
              <a:rPr lang="en-US" dirty="0"/>
              <a:t>Tests the null hypothesis that b = 0.</a:t>
            </a:r>
          </a:p>
          <a:p>
            <a:r>
              <a:rPr lang="en-US" dirty="0"/>
              <a:t>The B values are the equivalent to β values in multiple regression – sign tells the direction of influence for each variable.</a:t>
            </a:r>
          </a:p>
          <a:p>
            <a:pPr marL="0" indent="0">
              <a:buNone/>
            </a:pPr>
            <a:endParaRPr lang="en-US" dirty="0"/>
          </a:p>
        </p:txBody>
      </p:sp>
      <p:pic>
        <p:nvPicPr>
          <p:cNvPr id="5" name="Picture 4" descr="Screen Shot 2015-03-31 at 00.19.43.png"/>
          <p:cNvPicPr>
            <a:picLocks noChangeAspect="1"/>
          </p:cNvPicPr>
          <p:nvPr/>
        </p:nvPicPr>
        <p:blipFill rotWithShape="1">
          <a:blip r:embed="rId2">
            <a:extLst>
              <a:ext uri="{28A0092B-C50C-407E-A947-70E740481C1C}">
                <a14:useLocalDpi xmlns:a14="http://schemas.microsoft.com/office/drawing/2010/main" val="0"/>
              </a:ext>
            </a:extLst>
          </a:blip>
          <a:srcRect l="3185" t="67980" r="44951" b="11941"/>
          <a:stretch/>
        </p:blipFill>
        <p:spPr>
          <a:xfrm>
            <a:off x="266338" y="1135626"/>
            <a:ext cx="8758511" cy="2119273"/>
          </a:xfrm>
          <a:prstGeom prst="rect">
            <a:avLst/>
          </a:prstGeom>
        </p:spPr>
      </p:pic>
    </p:spTree>
    <p:extLst>
      <p:ext uri="{BB962C8B-B14F-4D97-AF65-F5344CB8AC3E}">
        <p14:creationId xmlns:p14="http://schemas.microsoft.com/office/powerpoint/2010/main" val="1133676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 Ratio </a:t>
            </a:r>
            <a:r>
              <a:rPr lang="en-US" dirty="0" err="1"/>
              <a:t>Exp</a:t>
            </a:r>
            <a:r>
              <a:rPr lang="en-US" dirty="0"/>
              <a:t>(B)</a:t>
            </a:r>
          </a:p>
        </p:txBody>
      </p:sp>
      <p:sp>
        <p:nvSpPr>
          <p:cNvPr id="3" name="Content Placeholder 2"/>
          <p:cNvSpPr>
            <a:spLocks noGrp="1"/>
          </p:cNvSpPr>
          <p:nvPr>
            <p:ph idx="1"/>
          </p:nvPr>
        </p:nvSpPr>
        <p:spPr>
          <a:xfrm>
            <a:off x="457200" y="3254899"/>
            <a:ext cx="8229600" cy="3251431"/>
          </a:xfrm>
        </p:spPr>
        <p:txBody>
          <a:bodyPr>
            <a:normAutofit/>
          </a:bodyPr>
          <a:lstStyle/>
          <a:p>
            <a:r>
              <a:rPr lang="en-US" dirty="0"/>
              <a:t>The values in the column headed </a:t>
            </a:r>
            <a:r>
              <a:rPr lang="en-US" dirty="0" err="1"/>
              <a:t>Exp</a:t>
            </a:r>
            <a:r>
              <a:rPr lang="en-US" dirty="0"/>
              <a:t>(B) are the odds ratios for each variable in the equation. - the change in odds of being in one of the categories of outcome when the value of a predictor increases by one unit</a:t>
            </a:r>
          </a:p>
          <a:p>
            <a:r>
              <a:rPr lang="en-US" dirty="0">
                <a:solidFill>
                  <a:schemeClr val="tx2"/>
                </a:solidFill>
              </a:rPr>
              <a:t>Odds of a person answering yes (sleep problem) is 7.27 times higher for someone who reports having problems staying asleep than for a person who does not have difficulty staying asleep (all other factors being equal)</a:t>
            </a:r>
          </a:p>
        </p:txBody>
      </p:sp>
      <p:pic>
        <p:nvPicPr>
          <p:cNvPr id="5" name="Picture 4" descr="Screen Shot 2015-03-31 at 00.19.43.png"/>
          <p:cNvPicPr>
            <a:picLocks noChangeAspect="1"/>
          </p:cNvPicPr>
          <p:nvPr/>
        </p:nvPicPr>
        <p:blipFill rotWithShape="1">
          <a:blip r:embed="rId2">
            <a:extLst>
              <a:ext uri="{28A0092B-C50C-407E-A947-70E740481C1C}">
                <a14:useLocalDpi xmlns:a14="http://schemas.microsoft.com/office/drawing/2010/main" val="0"/>
              </a:ext>
            </a:extLst>
          </a:blip>
          <a:srcRect l="3185" t="67980" r="44951" b="11941"/>
          <a:stretch/>
        </p:blipFill>
        <p:spPr>
          <a:xfrm>
            <a:off x="457200" y="1455596"/>
            <a:ext cx="7436142" cy="1799303"/>
          </a:xfrm>
          <a:prstGeom prst="rect">
            <a:avLst/>
          </a:prstGeom>
        </p:spPr>
      </p:pic>
    </p:spTree>
    <p:extLst>
      <p:ext uri="{BB962C8B-B14F-4D97-AF65-F5344CB8AC3E}">
        <p14:creationId xmlns:p14="http://schemas.microsoft.com/office/powerpoint/2010/main" val="1468089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Odds Ratios</a:t>
            </a:r>
          </a:p>
        </p:txBody>
      </p:sp>
      <p:sp>
        <p:nvSpPr>
          <p:cNvPr id="6" name="Content Placeholder 5"/>
          <p:cNvSpPr>
            <a:spLocks noGrp="1"/>
          </p:cNvSpPr>
          <p:nvPr>
            <p:ph idx="1"/>
          </p:nvPr>
        </p:nvSpPr>
        <p:spPr>
          <a:xfrm>
            <a:off x="606246" y="1573161"/>
            <a:ext cx="8229600" cy="4876800"/>
          </a:xfrm>
        </p:spPr>
        <p:txBody>
          <a:bodyPr/>
          <a:lstStyle/>
          <a:p>
            <a:pPr marL="0" indent="0">
              <a:buNone/>
            </a:pPr>
            <a:r>
              <a:rPr lang="en-US" dirty="0" err="1">
                <a:cs typeface="Arial" charset="0"/>
              </a:rPr>
              <a:t>OddsRatio</a:t>
            </a:r>
            <a:r>
              <a:rPr lang="en-US" dirty="0">
                <a:cs typeface="Arial" charset="0"/>
              </a:rPr>
              <a:t> &gt; 1: Predictor </a:t>
            </a:r>
            <a:r>
              <a:rPr lang="en-US" dirty="0">
                <a:cs typeface="Arial" charset="0"/>
                <a:sym typeface="Symbol" pitchFamily="18" charset="2"/>
              </a:rPr>
              <a:t></a:t>
            </a:r>
            <a:r>
              <a:rPr lang="en-US" dirty="0">
                <a:cs typeface="Arial" charset="0"/>
              </a:rPr>
              <a:t>, Probability of outcome occurring </a:t>
            </a:r>
            <a:r>
              <a:rPr lang="en-US" dirty="0">
                <a:cs typeface="Arial" charset="0"/>
                <a:sym typeface="Symbol" pitchFamily="18" charset="2"/>
              </a:rPr>
              <a:t></a:t>
            </a:r>
            <a:r>
              <a:rPr lang="en-US" dirty="0">
                <a:cs typeface="Arial" charset="0"/>
              </a:rPr>
              <a:t>.</a:t>
            </a:r>
          </a:p>
          <a:p>
            <a:pPr marL="0" indent="0">
              <a:buNone/>
            </a:pPr>
            <a:r>
              <a:rPr lang="en-US" dirty="0" err="1">
                <a:cs typeface="Arial" charset="0"/>
              </a:rPr>
              <a:t>OddsRatio</a:t>
            </a:r>
            <a:r>
              <a:rPr lang="en-US" dirty="0">
                <a:cs typeface="Arial" charset="0"/>
              </a:rPr>
              <a:t> &lt; 1: Predictor </a:t>
            </a:r>
            <a:r>
              <a:rPr lang="en-US" dirty="0">
                <a:cs typeface="Arial" charset="0"/>
                <a:sym typeface="Symbol" pitchFamily="18" charset="2"/>
              </a:rPr>
              <a:t></a:t>
            </a:r>
            <a:r>
              <a:rPr lang="en-US" dirty="0">
                <a:cs typeface="Arial" charset="0"/>
              </a:rPr>
              <a:t>, Probability of outcome occurring </a:t>
            </a:r>
            <a:r>
              <a:rPr lang="en-US" dirty="0">
                <a:cs typeface="Arial" charset="0"/>
                <a:sym typeface="Symbol" pitchFamily="18" charset="2"/>
              </a:rPr>
              <a:t></a:t>
            </a:r>
            <a:r>
              <a:rPr lang="en-US" dirty="0">
                <a:cs typeface="Arial" charset="0"/>
              </a:rPr>
              <a:t>.</a:t>
            </a:r>
            <a:br>
              <a:rPr lang="en-US" dirty="0">
                <a:cs typeface="Arial" charset="0"/>
              </a:rPr>
            </a:br>
            <a:endParaRPr lang="en-US" dirty="0">
              <a:cs typeface="Arial" charset="0"/>
            </a:endParaRP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endParaRPr lang="en-US" dirty="0"/>
          </a:p>
        </p:txBody>
      </p:sp>
      <p:pic>
        <p:nvPicPr>
          <p:cNvPr id="4" name="Picture 3" descr="Screen Shot 2015-03-31 at 00.19.43.png"/>
          <p:cNvPicPr>
            <a:picLocks noChangeAspect="1"/>
          </p:cNvPicPr>
          <p:nvPr/>
        </p:nvPicPr>
        <p:blipFill rotWithShape="1">
          <a:blip r:embed="rId3">
            <a:extLst>
              <a:ext uri="{28A0092B-C50C-407E-A947-70E740481C1C}">
                <a14:useLocalDpi xmlns:a14="http://schemas.microsoft.com/office/drawing/2010/main" val="0"/>
              </a:ext>
            </a:extLst>
          </a:blip>
          <a:srcRect l="3185" t="65430" r="44951" b="11941"/>
          <a:stretch/>
        </p:blipFill>
        <p:spPr>
          <a:xfrm>
            <a:off x="296080" y="3268466"/>
            <a:ext cx="8187368" cy="2232682"/>
          </a:xfrm>
          <a:prstGeom prst="rect">
            <a:avLst/>
          </a:prstGeom>
        </p:spPr>
      </p:pic>
    </p:spTree>
    <p:extLst>
      <p:ext uri="{BB962C8B-B14F-4D97-AF65-F5344CB8AC3E}">
        <p14:creationId xmlns:p14="http://schemas.microsoft.com/office/powerpoint/2010/main" val="50858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 name="Content Placeholder 2"/>
          <p:cNvSpPr>
            <a:spLocks noGrp="1"/>
          </p:cNvSpPr>
          <p:nvPr>
            <p:ph idx="1"/>
          </p:nvPr>
        </p:nvSpPr>
        <p:spPr/>
        <p:txBody>
          <a:bodyPr>
            <a:normAutofit/>
          </a:bodyPr>
          <a:lstStyle/>
          <a:p>
            <a:r>
              <a:rPr lang="en-US" dirty="0"/>
              <a:t>Binomial (or binary) logistic regression is applied when the dependent variable is dichotomous – that is, has only two different possible values. </a:t>
            </a:r>
          </a:p>
          <a:p>
            <a:r>
              <a:rPr lang="en-US" dirty="0"/>
              <a:t>A set of predictors is identified which assesses the most likely of the two nominal categ­ories a particular case falls into. </a:t>
            </a:r>
          </a:p>
          <a:p>
            <a:r>
              <a:rPr lang="en-US" dirty="0"/>
              <a:t>The predictor variables may be any type of variable – quantitative or qualitative</a:t>
            </a:r>
            <a:br>
              <a:rPr lang="en-US" dirty="0"/>
            </a:br>
            <a:endParaRPr lang="en-US" dirty="0"/>
          </a:p>
          <a:p>
            <a:r>
              <a:rPr lang="en-US" sz="2000" dirty="0"/>
              <a:t>Dichotomous Dependent Variable – Binary Logistic Regression</a:t>
            </a:r>
          </a:p>
          <a:p>
            <a:r>
              <a:rPr lang="en-US" sz="2000" dirty="0"/>
              <a:t>More than two categories – Multinomial Logistic Regression</a:t>
            </a:r>
          </a:p>
          <a:p>
            <a:endParaRPr lang="en-US" dirty="0"/>
          </a:p>
        </p:txBody>
      </p:sp>
    </p:spTree>
    <p:extLst>
      <p:ext uri="{BB962C8B-B14F-4D97-AF65-F5344CB8AC3E}">
        <p14:creationId xmlns:p14="http://schemas.microsoft.com/office/powerpoint/2010/main" val="450863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Percentage accuracy in classification</a:t>
            </a:r>
          </a:p>
        </p:txBody>
      </p:sp>
      <p:sp>
        <p:nvSpPr>
          <p:cNvPr id="3" name="Content Placeholder 2"/>
          <p:cNvSpPr>
            <a:spLocks noGrp="1"/>
          </p:cNvSpPr>
          <p:nvPr>
            <p:ph idx="1"/>
          </p:nvPr>
        </p:nvSpPr>
        <p:spPr>
          <a:xfrm>
            <a:off x="457200" y="4619919"/>
            <a:ext cx="8229600" cy="1186030"/>
          </a:xfrm>
        </p:spPr>
        <p:txBody>
          <a:bodyPr>
            <a:normAutofit lnSpcReduction="10000"/>
          </a:bodyPr>
          <a:lstStyle/>
          <a:p>
            <a:r>
              <a:rPr lang="en-US" dirty="0"/>
              <a:t>In the classification table the PAC of 75.1 (Percentage accuracy in classification) indicates that the model correctly </a:t>
            </a:r>
            <a:r>
              <a:rPr lang="en-US"/>
              <a:t>classified 75.1% </a:t>
            </a:r>
            <a:r>
              <a:rPr lang="en-US" dirty="0"/>
              <a:t>of cases overall</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51" y="1557170"/>
            <a:ext cx="6972300" cy="2590800"/>
          </a:xfrm>
          <a:prstGeom prst="rect">
            <a:avLst/>
          </a:prstGeom>
        </p:spPr>
      </p:pic>
    </p:spTree>
    <p:extLst>
      <p:ext uri="{BB962C8B-B14F-4D97-AF65-F5344CB8AC3E}">
        <p14:creationId xmlns:p14="http://schemas.microsoft.com/office/powerpoint/2010/main" val="795036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A4778F1F-F6B4-4A6D-93B4-1F4A20CB50E0}" type="slidenum">
              <a:rPr lang="en-US"/>
              <a:pPr/>
              <a:t>31</a:t>
            </a:fld>
            <a:endParaRPr lang="en-US"/>
          </a:p>
        </p:txBody>
      </p:sp>
      <p:sp>
        <p:nvSpPr>
          <p:cNvPr id="44034" name="Rectangle 2"/>
          <p:cNvSpPr>
            <a:spLocks noGrp="1" noChangeArrowheads="1"/>
          </p:cNvSpPr>
          <p:nvPr>
            <p:ph type="title"/>
          </p:nvPr>
        </p:nvSpPr>
        <p:spPr/>
        <p:txBody>
          <a:bodyPr/>
          <a:lstStyle/>
          <a:p>
            <a:r>
              <a:rPr lang="en-GB"/>
              <a:t>Methods of Regression</a:t>
            </a:r>
            <a:endParaRPr lang="en-US"/>
          </a:p>
        </p:txBody>
      </p:sp>
      <p:sp>
        <p:nvSpPr>
          <p:cNvPr id="44035" name="Rectangle 3"/>
          <p:cNvSpPr>
            <a:spLocks noGrp="1" noChangeArrowheads="1"/>
          </p:cNvSpPr>
          <p:nvPr>
            <p:ph type="body" idx="1"/>
          </p:nvPr>
        </p:nvSpPr>
        <p:spPr/>
        <p:txBody>
          <a:bodyPr/>
          <a:lstStyle/>
          <a:p>
            <a:pPr>
              <a:lnSpc>
                <a:spcPct val="90000"/>
              </a:lnSpc>
            </a:pPr>
            <a:r>
              <a:rPr lang="en-US" sz="2800" dirty="0"/>
              <a:t>Forced Entry: All variables entered simultaneously.</a:t>
            </a:r>
          </a:p>
          <a:p>
            <a:pPr>
              <a:lnSpc>
                <a:spcPct val="90000"/>
              </a:lnSpc>
            </a:pPr>
            <a:r>
              <a:rPr lang="en-US" sz="2800" dirty="0"/>
              <a:t>Hierarchical: Variables entered in blocks.</a:t>
            </a:r>
          </a:p>
          <a:p>
            <a:pPr lvl="1">
              <a:lnSpc>
                <a:spcPct val="90000"/>
              </a:lnSpc>
            </a:pPr>
            <a:r>
              <a:rPr lang="en-US" sz="2400" dirty="0"/>
              <a:t>Blocks should be based on past research, or theory being tested. </a:t>
            </a:r>
          </a:p>
          <a:p>
            <a:pPr>
              <a:lnSpc>
                <a:spcPct val="90000"/>
              </a:lnSpc>
            </a:pPr>
            <a:r>
              <a:rPr lang="en-US" sz="2800" dirty="0"/>
              <a:t>Stepwise: Variables entered on the basis of statistical criteria (i.e. relative contribution to predicting outcome).</a:t>
            </a:r>
          </a:p>
        </p:txBody>
      </p:sp>
    </p:spTree>
    <p:extLst>
      <p:ext uri="{BB962C8B-B14F-4D97-AF65-F5344CB8AC3E}">
        <p14:creationId xmlns:p14="http://schemas.microsoft.com/office/powerpoint/2010/main" val="1533501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the model</a:t>
            </a:r>
          </a:p>
        </p:txBody>
      </p:sp>
      <p:sp>
        <p:nvSpPr>
          <p:cNvPr id="3" name="Content Placeholder 2"/>
          <p:cNvSpPr>
            <a:spLocks noGrp="1"/>
          </p:cNvSpPr>
          <p:nvPr>
            <p:ph idx="1"/>
          </p:nvPr>
        </p:nvSpPr>
        <p:spPr>
          <a:xfrm>
            <a:off x="457200" y="1308100"/>
            <a:ext cx="8229600" cy="4888305"/>
          </a:xfrm>
        </p:spPr>
        <p:txBody>
          <a:bodyPr>
            <a:noAutofit/>
          </a:bodyPr>
          <a:lstStyle/>
          <a:p>
            <a:endParaRPr lang="en-GB" sz="2000" dirty="0"/>
          </a:p>
          <a:p>
            <a:r>
              <a:rPr lang="en-GB" sz="2000" dirty="0"/>
              <a:t>Overall fit of the final model – examine the omnibus tests of model coefficients</a:t>
            </a:r>
          </a:p>
          <a:p>
            <a:r>
              <a:rPr lang="en-GB" sz="2000" dirty="0"/>
              <a:t>Check the table labelled </a:t>
            </a:r>
            <a:r>
              <a:rPr lang="en-GB" sz="2000" i="1" dirty="0"/>
              <a:t>Variables in the equation </a:t>
            </a:r>
            <a:r>
              <a:rPr lang="en-GB" sz="2000" dirty="0"/>
              <a:t>to see the regression parameters for any predictors in the model.</a:t>
            </a:r>
          </a:p>
          <a:p>
            <a:r>
              <a:rPr lang="en-GB" sz="2000" dirty="0"/>
              <a:t>Look at the Wald statistic and its significance.</a:t>
            </a:r>
          </a:p>
          <a:p>
            <a:r>
              <a:rPr lang="en-GB" sz="2000" dirty="0"/>
              <a:t>Use the odds ratio, Exp(B), for interpretation.</a:t>
            </a:r>
          </a:p>
          <a:p>
            <a:pPr lvl="1"/>
            <a:r>
              <a:rPr lang="en-GB" sz="2000" dirty="0"/>
              <a:t>OR &gt; 1, then as the predictor increases, the odds of the outcome occurring increase.</a:t>
            </a:r>
          </a:p>
          <a:p>
            <a:pPr lvl="1"/>
            <a:r>
              <a:rPr lang="en-GB" sz="2000" dirty="0"/>
              <a:t>OR &lt; 1, then as the predictor increases, the odds of the outcome occurring decrease.</a:t>
            </a:r>
          </a:p>
          <a:p>
            <a:pPr lvl="1"/>
            <a:r>
              <a:rPr lang="en-GB" sz="2000" dirty="0"/>
              <a:t>The confidence interval of</a:t>
            </a:r>
            <a:r>
              <a:rPr lang="en-GB" sz="2000" i="1" dirty="0"/>
              <a:t> </a:t>
            </a:r>
            <a:r>
              <a:rPr lang="en-GB" sz="2000" i="1" dirty="0" err="1"/>
              <a:t>Exp</a:t>
            </a:r>
            <a:r>
              <a:rPr lang="en-GB" sz="2000" dirty="0"/>
              <a:t>(</a:t>
            </a:r>
            <a:r>
              <a:rPr lang="en-GB" sz="2000" i="1" dirty="0"/>
              <a:t>B</a:t>
            </a:r>
            <a:r>
              <a:rPr lang="en-GB" sz="2000" dirty="0"/>
              <a:t>) should not cross 1.</a:t>
            </a:r>
          </a:p>
          <a:p>
            <a:endParaRPr lang="en-GB" sz="2400" dirty="0"/>
          </a:p>
        </p:txBody>
      </p:sp>
    </p:spTree>
    <p:extLst>
      <p:ext uri="{BB962C8B-B14F-4D97-AF65-F5344CB8AC3E}">
        <p14:creationId xmlns:p14="http://schemas.microsoft.com/office/powerpoint/2010/main" val="4287446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 and Parsimony</a:t>
            </a:r>
          </a:p>
        </p:txBody>
      </p:sp>
      <p:sp>
        <p:nvSpPr>
          <p:cNvPr id="3" name="Content Placeholder 2"/>
          <p:cNvSpPr>
            <a:spLocks noGrp="1"/>
          </p:cNvSpPr>
          <p:nvPr>
            <p:ph idx="1"/>
          </p:nvPr>
        </p:nvSpPr>
        <p:spPr/>
        <p:txBody>
          <a:bodyPr/>
          <a:lstStyle/>
          <a:p>
            <a:r>
              <a:rPr lang="en-US" dirty="0"/>
              <a:t>When building a model we should strive for parsimony.</a:t>
            </a:r>
          </a:p>
          <a:p>
            <a:pPr lvl="1"/>
            <a:r>
              <a:rPr lang="en-US" dirty="0"/>
              <a:t>predictors should not be included unless they have explanatory benefit. </a:t>
            </a:r>
          </a:p>
          <a:p>
            <a:r>
              <a:rPr lang="en-US" dirty="0"/>
              <a:t>First fit the model that includes all potential predictors, and then systematically remove any that don’t seem to contribute to the model. </a:t>
            </a:r>
          </a:p>
        </p:txBody>
      </p:sp>
    </p:spTree>
    <p:extLst>
      <p:ext uri="{BB962C8B-B14F-4D97-AF65-F5344CB8AC3E}">
        <p14:creationId xmlns:p14="http://schemas.microsoft.com/office/powerpoint/2010/main" val="101464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Logistic Regression</a:t>
            </a:r>
          </a:p>
        </p:txBody>
      </p:sp>
      <p:sp>
        <p:nvSpPr>
          <p:cNvPr id="4" name="Text Placeholder 3">
            <a:extLst>
              <a:ext uri="{FF2B5EF4-FFF2-40B4-BE49-F238E27FC236}">
                <a16:creationId xmlns:a16="http://schemas.microsoft.com/office/drawing/2014/main" id="{CCAD2169-6973-6A45-8BC9-3CD399613D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3879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Applications</a:t>
            </a:r>
          </a:p>
        </p:txBody>
      </p:sp>
      <p:sp>
        <p:nvSpPr>
          <p:cNvPr id="3" name="Content Placeholder 2"/>
          <p:cNvSpPr>
            <a:spLocks noGrp="1"/>
          </p:cNvSpPr>
          <p:nvPr>
            <p:ph idx="1"/>
          </p:nvPr>
        </p:nvSpPr>
        <p:spPr/>
        <p:txBody>
          <a:bodyPr>
            <a:normAutofit/>
          </a:bodyPr>
          <a:lstStyle/>
          <a:p>
            <a:pPr marL="457200" indent="-457200">
              <a:buFont typeface="+mj-lt"/>
              <a:buAutoNum type="alphaLcParenR"/>
            </a:pPr>
            <a:r>
              <a:rPr lang="en-US" dirty="0"/>
              <a:t>What variables affect voting preference? Researchers want to predict how a person will vote (two options) based on demographic characteristics of the individual.</a:t>
            </a:r>
          </a:p>
          <a:p>
            <a:pPr marL="457200" indent="-457200">
              <a:buFont typeface="+mj-lt"/>
              <a:buAutoNum type="alphaLcParenR"/>
            </a:pPr>
            <a:r>
              <a:rPr lang="en-US" dirty="0"/>
              <a:t>Is this customer a good candidate for a loan? A bank wants to predict whether a customer will default on a loan based on known demographic and financial information.</a:t>
            </a:r>
          </a:p>
          <a:p>
            <a:pPr marL="457200" indent="-457200">
              <a:buFont typeface="+mj-lt"/>
              <a:buAutoNum type="alphaLcParenR"/>
            </a:pPr>
            <a:r>
              <a:rPr lang="en-US" dirty="0"/>
              <a:t>Will this patient develop coronary heart disease? In a longitudinal study of 450 patients, the independent variables age, gender, smoking behavior, and blood pressure are used to predict whether patients will develop coronary heart disease during the study.</a:t>
            </a:r>
          </a:p>
        </p:txBody>
      </p:sp>
    </p:spTree>
    <p:extLst>
      <p:ext uri="{BB962C8B-B14F-4D97-AF65-F5344CB8AC3E}">
        <p14:creationId xmlns:p14="http://schemas.microsoft.com/office/powerpoint/2010/main" val="61999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Logistic Regression</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a:t>To predict the probability of an event occurring based on a list of one or more predictor variables</a:t>
            </a:r>
          </a:p>
          <a:p>
            <a:pPr marL="457200" indent="-457200">
              <a:buFont typeface="+mj-lt"/>
              <a:buAutoNum type="arabicPeriod"/>
            </a:pPr>
            <a:r>
              <a:rPr lang="en-US" sz="2800" dirty="0"/>
              <a:t>To rank the relative importance of predictor variables in explaining the response variable</a:t>
            </a:r>
          </a:p>
          <a:p>
            <a:pPr marL="457200" indent="-457200">
              <a:buFont typeface="+mj-lt"/>
              <a:buAutoNum type="arabicPeriod"/>
            </a:pPr>
            <a:r>
              <a:rPr lang="en-US" sz="2800" dirty="0"/>
              <a:t>To calculate an odds ratio that measures the importance of a predictor variable on the response</a:t>
            </a:r>
          </a:p>
        </p:txBody>
      </p:sp>
    </p:spTree>
    <p:extLst>
      <p:ext uri="{BB962C8B-B14F-4D97-AF65-F5344CB8AC3E}">
        <p14:creationId xmlns:p14="http://schemas.microsoft.com/office/powerpoint/2010/main" val="58219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dirty="0"/>
              <a:t>Slide </a:t>
            </a:r>
            <a:fld id="{C978F1E5-87C0-4541-9C4A-7793C462CE4F}" type="slidenum">
              <a:rPr lang="en-US"/>
              <a:pPr/>
              <a:t>6</a:t>
            </a:fld>
            <a:endParaRPr lang="en-US" dirty="0"/>
          </a:p>
        </p:txBody>
      </p:sp>
      <p:sp>
        <p:nvSpPr>
          <p:cNvPr id="36866" name="Rectangle 2"/>
          <p:cNvSpPr>
            <a:spLocks noGrp="1" noChangeArrowheads="1"/>
          </p:cNvSpPr>
          <p:nvPr>
            <p:ph type="title"/>
          </p:nvPr>
        </p:nvSpPr>
        <p:spPr>
          <a:xfrm>
            <a:off x="428612" y="384586"/>
            <a:ext cx="7758138" cy="927847"/>
          </a:xfrm>
        </p:spPr>
        <p:txBody>
          <a:bodyPr/>
          <a:lstStyle/>
          <a:p>
            <a:r>
              <a:rPr lang="en-GB" dirty="0"/>
              <a:t>Maximum Likelihood Estimator</a:t>
            </a:r>
            <a:endParaRPr lang="en-US" dirty="0"/>
          </a:p>
        </p:txBody>
      </p:sp>
      <p:sp>
        <p:nvSpPr>
          <p:cNvPr id="36867" name="Rectangle 3"/>
          <p:cNvSpPr>
            <a:spLocks noGrp="1" noChangeArrowheads="1"/>
          </p:cNvSpPr>
          <p:nvPr>
            <p:ph type="body" idx="1"/>
          </p:nvPr>
        </p:nvSpPr>
        <p:spPr>
          <a:xfrm>
            <a:off x="428612" y="1312433"/>
            <a:ext cx="7758138" cy="5221102"/>
          </a:xfrm>
        </p:spPr>
        <p:txBody>
          <a:bodyPr>
            <a:normAutofit fontScale="92500" lnSpcReduction="10000"/>
          </a:bodyPr>
          <a:lstStyle/>
          <a:p>
            <a:r>
              <a:rPr lang="en-US" dirty="0"/>
              <a:t>The equations in logistic regression are not of a form such that Ordinary Least Squares estimation can be used. Instead, we use an estimator called maximum likelihood.</a:t>
            </a:r>
          </a:p>
          <a:p>
            <a:r>
              <a:rPr lang="en-US" dirty="0"/>
              <a:t>Maximum likelihood estimation works iteratively – it has a guess at what the parameter estimates are, and then calculates a measure of how well the parameter estimates fit the data - This measure is called the </a:t>
            </a:r>
            <a:r>
              <a:rPr lang="en-US" dirty="0">
                <a:solidFill>
                  <a:schemeClr val="tx2"/>
                </a:solidFill>
              </a:rPr>
              <a:t>log likelihood </a:t>
            </a:r>
            <a:r>
              <a:rPr lang="en-US" dirty="0"/>
              <a:t>function, and the larger it is the better the model fits the data. </a:t>
            </a:r>
          </a:p>
          <a:p>
            <a:r>
              <a:rPr lang="en-US" dirty="0"/>
              <a:t>The parameter estimates are then tweaked a little, and the log likelihood function is re-estimated. If it shows an improvement, the estimates are kept, but if it shows deterioration, the estimates are discarded and the model is tweaked a different way. When the model cannot be improved by tweaking in any way, it is said to have </a:t>
            </a:r>
            <a:r>
              <a:rPr lang="en-US" dirty="0">
                <a:solidFill>
                  <a:schemeClr val="tx2"/>
                </a:solidFill>
              </a:rPr>
              <a:t>converged</a:t>
            </a:r>
            <a:r>
              <a:rPr lang="en-US" dirty="0"/>
              <a: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3195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629" y="2661726"/>
            <a:ext cx="5369003" cy="130986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46" y="1267593"/>
            <a:ext cx="6149450" cy="789559"/>
          </a:xfrm>
          <a:prstGeom prst="rect">
            <a:avLst/>
          </a:prstGeom>
        </p:spPr>
      </p:pic>
      <p:sp>
        <p:nvSpPr>
          <p:cNvPr id="6" name="TextBox 5"/>
          <p:cNvSpPr txBox="1"/>
          <p:nvPr/>
        </p:nvSpPr>
        <p:spPr>
          <a:xfrm>
            <a:off x="279629" y="585270"/>
            <a:ext cx="3060192" cy="461665"/>
          </a:xfrm>
          <a:prstGeom prst="rect">
            <a:avLst/>
          </a:prstGeom>
          <a:noFill/>
        </p:spPr>
        <p:txBody>
          <a:bodyPr wrap="square" rtlCol="0">
            <a:spAutoFit/>
          </a:bodyPr>
          <a:lstStyle/>
          <a:p>
            <a:r>
              <a:rPr lang="en-US" sz="2400" dirty="0">
                <a:solidFill>
                  <a:schemeClr val="tx2"/>
                </a:solidFill>
              </a:rPr>
              <a:t>Multiple Regression</a:t>
            </a:r>
          </a:p>
        </p:txBody>
      </p:sp>
      <p:sp>
        <p:nvSpPr>
          <p:cNvPr id="7" name="TextBox 6"/>
          <p:cNvSpPr txBox="1"/>
          <p:nvPr/>
        </p:nvSpPr>
        <p:spPr>
          <a:xfrm>
            <a:off x="279629" y="2120559"/>
            <a:ext cx="3060192" cy="461665"/>
          </a:xfrm>
          <a:prstGeom prst="rect">
            <a:avLst/>
          </a:prstGeom>
          <a:noFill/>
        </p:spPr>
        <p:txBody>
          <a:bodyPr wrap="square" rtlCol="0">
            <a:spAutoFit/>
          </a:bodyPr>
          <a:lstStyle/>
          <a:p>
            <a:r>
              <a:rPr lang="en-US" sz="2400" dirty="0">
                <a:solidFill>
                  <a:schemeClr val="tx2"/>
                </a:solidFill>
              </a:rPr>
              <a:t>Logistic Regression</a:t>
            </a:r>
          </a:p>
        </p:txBody>
      </p:sp>
      <p:sp>
        <p:nvSpPr>
          <p:cNvPr id="9" name="TextBox 8"/>
          <p:cNvSpPr txBox="1"/>
          <p:nvPr/>
        </p:nvSpPr>
        <p:spPr>
          <a:xfrm>
            <a:off x="279629" y="4165510"/>
            <a:ext cx="8569403" cy="2585323"/>
          </a:xfrm>
          <a:prstGeom prst="rect">
            <a:avLst/>
          </a:prstGeom>
          <a:noFill/>
        </p:spPr>
        <p:txBody>
          <a:bodyPr wrap="square" rtlCol="0">
            <a:spAutoFit/>
          </a:bodyPr>
          <a:lstStyle/>
          <a:p>
            <a:r>
              <a:rPr lang="en-US" dirty="0"/>
              <a:t>E(Y) = p =the probability that the dependent variable is equal to 1</a:t>
            </a:r>
          </a:p>
          <a:p>
            <a:endParaRPr lang="en-US" dirty="0"/>
          </a:p>
          <a:p>
            <a:r>
              <a:rPr lang="en-US" dirty="0"/>
              <a:t>B</a:t>
            </a:r>
            <a:r>
              <a:rPr lang="en-US" baseline="-25000" dirty="0"/>
              <a:t>0</a:t>
            </a:r>
            <a:r>
              <a:rPr lang="en-US" dirty="0"/>
              <a:t> is the equation intercept (or constant), and </a:t>
            </a:r>
          </a:p>
          <a:p>
            <a:endParaRPr lang="en-US" dirty="0"/>
          </a:p>
          <a:p>
            <a:r>
              <a:rPr lang="en-US" dirty="0"/>
              <a:t>B</a:t>
            </a:r>
            <a:r>
              <a:rPr lang="en-US" baseline="-25000" dirty="0"/>
              <a:t>1,</a:t>
            </a:r>
            <a:r>
              <a:rPr lang="en-US" dirty="0"/>
              <a:t> B</a:t>
            </a:r>
            <a:r>
              <a:rPr lang="en-US" baseline="-25000" dirty="0"/>
              <a:t>2, </a:t>
            </a:r>
            <a:r>
              <a:rPr lang="en-US" dirty="0"/>
              <a:t>B</a:t>
            </a:r>
            <a:r>
              <a:rPr lang="en-US" baseline="-25000" dirty="0"/>
              <a:t>3</a:t>
            </a:r>
            <a:r>
              <a:rPr lang="en-US" dirty="0"/>
              <a:t> </a:t>
            </a:r>
            <a:r>
              <a:rPr lang="en-US" dirty="0" err="1"/>
              <a:t>etc</a:t>
            </a:r>
            <a:r>
              <a:rPr lang="en-US" dirty="0"/>
              <a:t> </a:t>
            </a:r>
            <a:r>
              <a:rPr lang="en-US" baseline="-25000" dirty="0"/>
              <a:t> </a:t>
            </a:r>
            <a:r>
              <a:rPr lang="en-US" dirty="0"/>
              <a:t>are the coefficients for the predictor variable.  </a:t>
            </a:r>
          </a:p>
          <a:p>
            <a:endParaRPr lang="en-US" dirty="0"/>
          </a:p>
          <a:p>
            <a:r>
              <a:rPr lang="en-US" dirty="0"/>
              <a:t>Think of these coefficients in a similar way as those in multiple regression. -, the parameters B</a:t>
            </a:r>
            <a:r>
              <a:rPr lang="en-US" baseline="-25000" dirty="0"/>
              <a:t>0</a:t>
            </a:r>
            <a:r>
              <a:rPr lang="en-US" dirty="0"/>
              <a:t> and B</a:t>
            </a:r>
            <a:r>
              <a:rPr lang="en-US" baseline="-25000" dirty="0"/>
              <a:t>1</a:t>
            </a:r>
            <a:r>
              <a:rPr lang="en-US" dirty="0"/>
              <a:t> are estimated from the data, and a  statistical test is used to determine whether the coefficient B</a:t>
            </a:r>
            <a:r>
              <a:rPr lang="en-US" baseline="-25000" dirty="0"/>
              <a:t>1</a:t>
            </a:r>
            <a:r>
              <a:rPr lang="en-US" dirty="0"/>
              <a:t> can be considered to be non-zero.</a:t>
            </a:r>
          </a:p>
        </p:txBody>
      </p:sp>
    </p:spTree>
    <p:extLst>
      <p:ext uri="{BB962C8B-B14F-4D97-AF65-F5344CB8AC3E}">
        <p14:creationId xmlns:p14="http://schemas.microsoft.com/office/powerpoint/2010/main" val="92394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618517A-31D2-F346-897A-3A6B77012E28}"/>
              </a:ext>
            </a:extLst>
          </p:cNvPr>
          <p:cNvSpPr>
            <a:spLocks noGrp="1"/>
          </p:cNvSpPr>
          <p:nvPr>
            <p:ph idx="1"/>
          </p:nvPr>
        </p:nvSpPr>
        <p:spPr>
          <a:xfrm>
            <a:off x="457200" y="1740932"/>
            <a:ext cx="8229600" cy="4876800"/>
          </a:xfrm>
        </p:spPr>
        <p:txBody>
          <a:bodyPr>
            <a:normAutofit lnSpcReduction="10000"/>
          </a:bodyPr>
          <a:lstStyle/>
          <a:p>
            <a:r>
              <a:rPr lang="en-US" dirty="0"/>
              <a:t>The logistic regression model relates the log of the odds to the explanatory variable(s)</a:t>
            </a:r>
          </a:p>
          <a:p>
            <a:pPr marL="0" indent="0">
              <a:buNone/>
            </a:pPr>
            <a:endParaRPr lang="en-US" dirty="0"/>
          </a:p>
          <a:p>
            <a:pPr marL="0" indent="0">
              <a:buNone/>
            </a:pPr>
            <a:endParaRPr lang="en-US" dirty="0"/>
          </a:p>
          <a:p>
            <a:endParaRPr lang="en-IE" dirty="0"/>
          </a:p>
          <a:p>
            <a:r>
              <a:rPr lang="en-IE" dirty="0"/>
              <a:t>The left-hand side is called the log-odds or logit. We see that the logistic regression model has a logit that is linear in X. </a:t>
            </a:r>
          </a:p>
          <a:p>
            <a:r>
              <a:rPr lang="en-IE" dirty="0"/>
              <a:t>In a linear regression model, </a:t>
            </a:r>
            <a:r>
              <a:rPr lang="el-GR" dirty="0"/>
              <a:t>β</a:t>
            </a:r>
            <a:r>
              <a:rPr lang="el-GR" baseline="-25000" dirty="0"/>
              <a:t>1</a:t>
            </a:r>
            <a:r>
              <a:rPr lang="el-GR" dirty="0"/>
              <a:t> </a:t>
            </a:r>
            <a:r>
              <a:rPr lang="en-IE" dirty="0"/>
              <a:t>gives the average change in Y associated with a one-unit increase in X. </a:t>
            </a:r>
          </a:p>
          <a:p>
            <a:r>
              <a:rPr lang="en-IE" dirty="0"/>
              <a:t>In a logistic regression model, </a:t>
            </a:r>
            <a:r>
              <a:rPr lang="en-IE" dirty="0">
                <a:solidFill>
                  <a:srgbClr val="FF0000"/>
                </a:solidFill>
              </a:rPr>
              <a:t>increasing X by one unit </a:t>
            </a:r>
            <a:r>
              <a:rPr lang="en-IE" dirty="0"/>
              <a:t>changes the log odds by </a:t>
            </a:r>
            <a:r>
              <a:rPr lang="el-GR" dirty="0"/>
              <a:t>β</a:t>
            </a:r>
            <a:r>
              <a:rPr lang="el-GR" baseline="-25000" dirty="0"/>
              <a:t>1</a:t>
            </a:r>
            <a:r>
              <a:rPr lang="el-GR" dirty="0"/>
              <a:t>, </a:t>
            </a:r>
            <a:r>
              <a:rPr lang="en-IE" dirty="0"/>
              <a:t>or equivalently it </a:t>
            </a:r>
            <a:r>
              <a:rPr lang="en-IE" dirty="0">
                <a:solidFill>
                  <a:srgbClr val="FF0000"/>
                </a:solidFill>
              </a:rPr>
              <a:t>multiplies the odds by e</a:t>
            </a:r>
            <a:r>
              <a:rPr lang="el-GR" baseline="30000" dirty="0">
                <a:solidFill>
                  <a:srgbClr val="FF0000"/>
                </a:solidFill>
              </a:rPr>
              <a:t>β1 </a:t>
            </a:r>
          </a:p>
          <a:p>
            <a:endParaRPr lang="en-IE" dirty="0"/>
          </a:p>
          <a:p>
            <a:endParaRPr lang="en-US" dirty="0"/>
          </a:p>
        </p:txBody>
      </p:sp>
      <p:sp>
        <p:nvSpPr>
          <p:cNvPr id="8" name="Title 7">
            <a:extLst>
              <a:ext uri="{FF2B5EF4-FFF2-40B4-BE49-F238E27FC236}">
                <a16:creationId xmlns:a16="http://schemas.microsoft.com/office/drawing/2014/main" id="{1D2D2147-8193-9E4C-BDFD-940F814BDEA5}"/>
              </a:ext>
            </a:extLst>
          </p:cNvPr>
          <p:cNvSpPr>
            <a:spLocks noGrp="1"/>
          </p:cNvSpPr>
          <p:nvPr>
            <p:ph type="title"/>
          </p:nvPr>
        </p:nvSpPr>
        <p:spPr/>
        <p:txBody>
          <a:bodyPr/>
          <a:lstStyle/>
          <a:p>
            <a:endParaRPr lang="en-US"/>
          </a:p>
        </p:txBody>
      </p:sp>
      <p:pic>
        <p:nvPicPr>
          <p:cNvPr id="13" name="Picture 12">
            <a:extLst>
              <a:ext uri="{FF2B5EF4-FFF2-40B4-BE49-F238E27FC236}">
                <a16:creationId xmlns:a16="http://schemas.microsoft.com/office/drawing/2014/main" id="{A9C63A38-60FB-B34F-94AA-F490C062452E}"/>
              </a:ext>
            </a:extLst>
          </p:cNvPr>
          <p:cNvPicPr>
            <a:picLocks noChangeAspect="1"/>
          </p:cNvPicPr>
          <p:nvPr/>
        </p:nvPicPr>
        <p:blipFill>
          <a:blip r:embed="rId2"/>
          <a:stretch>
            <a:fillRect/>
          </a:stretch>
        </p:blipFill>
        <p:spPr>
          <a:xfrm>
            <a:off x="1499009" y="2685435"/>
            <a:ext cx="5054600" cy="838200"/>
          </a:xfrm>
          <a:prstGeom prst="rect">
            <a:avLst/>
          </a:prstGeom>
        </p:spPr>
      </p:pic>
    </p:spTree>
    <p:extLst>
      <p:ext uri="{BB962C8B-B14F-4D97-AF65-F5344CB8AC3E}">
        <p14:creationId xmlns:p14="http://schemas.microsoft.com/office/powerpoint/2010/main" val="120723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Odds &amp; Odds Ratio</a:t>
            </a:r>
          </a:p>
        </p:txBody>
      </p:sp>
      <p:sp>
        <p:nvSpPr>
          <p:cNvPr id="3" name="Content Placeholder 2"/>
          <p:cNvSpPr>
            <a:spLocks noGrp="1"/>
          </p:cNvSpPr>
          <p:nvPr>
            <p:ph idx="1"/>
          </p:nvPr>
        </p:nvSpPr>
        <p:spPr/>
        <p:txBody>
          <a:bodyPr>
            <a:normAutofit/>
          </a:bodyPr>
          <a:lstStyle/>
          <a:p>
            <a:pPr marL="0" indent="0">
              <a:buNone/>
            </a:pPr>
            <a:r>
              <a:rPr lang="en-US" dirty="0"/>
              <a:t>The </a:t>
            </a:r>
            <a:r>
              <a:rPr lang="en-US" b="1" dirty="0"/>
              <a:t>odds in </a:t>
            </a:r>
            <a:r>
              <a:rPr lang="en-US" b="1" dirty="0" err="1"/>
              <a:t>favour</a:t>
            </a:r>
            <a:r>
              <a:rPr lang="en-US" b="1" dirty="0"/>
              <a:t> of an event</a:t>
            </a:r>
            <a:r>
              <a:rPr lang="en-US" dirty="0"/>
              <a:t> occurring is defined as the probability the event will occur divided by the probability the event will not occur. </a:t>
            </a:r>
          </a:p>
          <a:p>
            <a:pPr marL="0" indent="0">
              <a:buNone/>
            </a:pPr>
            <a:endParaRPr lang="en-US" dirty="0"/>
          </a:p>
          <a:p>
            <a:pPr marL="0" indent="0">
              <a:buNone/>
            </a:pPr>
            <a:r>
              <a:rPr lang="en-US" dirty="0"/>
              <a:t>Odds = p / (1-p)</a:t>
            </a:r>
          </a:p>
          <a:p>
            <a:pPr marL="0" indent="0">
              <a:buNone/>
            </a:pPr>
            <a:endParaRPr lang="en-US" dirty="0"/>
          </a:p>
          <a:p>
            <a:pPr marL="0" indent="0">
              <a:buNone/>
            </a:pPr>
            <a:r>
              <a:rPr lang="en-US" dirty="0"/>
              <a:t>The </a:t>
            </a:r>
            <a:r>
              <a:rPr lang="en-US" b="1" dirty="0"/>
              <a:t>odds ratio </a:t>
            </a:r>
            <a:r>
              <a:rPr lang="en-US" dirty="0"/>
              <a:t>is the odds that Y = 1 given that one of the independent variables has been increased by one unit (odds</a:t>
            </a:r>
            <a:r>
              <a:rPr lang="en-US" baseline="-25000" dirty="0"/>
              <a:t>1</a:t>
            </a:r>
            <a:r>
              <a:rPr lang="en-US" dirty="0"/>
              <a:t>) divided by the odds that Y = 1 given no change in the values for the independent variables (odds</a:t>
            </a:r>
            <a:r>
              <a:rPr lang="en-US" baseline="-25000" dirty="0"/>
              <a:t>0</a:t>
            </a:r>
            <a:r>
              <a:rPr lang="en-US" dirty="0"/>
              <a: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43956"/>
            <a:ext cx="3214116" cy="733044"/>
          </a:xfrm>
          <a:prstGeom prst="rect">
            <a:avLst/>
          </a:prstGeom>
        </p:spPr>
      </p:pic>
    </p:spTree>
    <p:extLst>
      <p:ext uri="{BB962C8B-B14F-4D97-AF65-F5344CB8AC3E}">
        <p14:creationId xmlns:p14="http://schemas.microsoft.com/office/powerpoint/2010/main" val="182718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1094</TotalTime>
  <Words>2065</Words>
  <Application>Microsoft Macintosh PowerPoint</Application>
  <PresentationFormat>On-screen Show (4:3)</PresentationFormat>
  <Paragraphs>166</Paragraphs>
  <Slides>34</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Courier New</vt:lpstr>
      <vt:lpstr>Mangal</vt:lpstr>
      <vt:lpstr>Symbol</vt:lpstr>
      <vt:lpstr>Clarity</vt:lpstr>
      <vt:lpstr>Equation</vt:lpstr>
      <vt:lpstr>Logistic Regression</vt:lpstr>
      <vt:lpstr>Logistic regression</vt:lpstr>
      <vt:lpstr>Logistic regression</vt:lpstr>
      <vt:lpstr>Typical Applications</vt:lpstr>
      <vt:lpstr>Uses of Logistic Regression</vt:lpstr>
      <vt:lpstr>Maximum Likelihood Estimator</vt:lpstr>
      <vt:lpstr>PowerPoint Presentation</vt:lpstr>
      <vt:lpstr>PowerPoint Presentation</vt:lpstr>
      <vt:lpstr>Odds &amp; Odds Ratio</vt:lpstr>
      <vt:lpstr>The odds ratio: exp(B)</vt:lpstr>
      <vt:lpstr>Assumptions</vt:lpstr>
      <vt:lpstr>Coding of Responses</vt:lpstr>
      <vt:lpstr>Assessing Predictors: The Wald Statistic</vt:lpstr>
      <vt:lpstr>PowerPoint Presentation</vt:lpstr>
      <vt:lpstr>Example</vt:lpstr>
      <vt:lpstr>Cox &amp; Snell and Nagelkerke R square</vt:lpstr>
      <vt:lpstr>Hosmer &amp; Lemshow Test</vt:lpstr>
      <vt:lpstr>PowerPoint Presentation</vt:lpstr>
      <vt:lpstr>PowerPoint Presentation</vt:lpstr>
      <vt:lpstr>PowerPoint Presentation</vt:lpstr>
      <vt:lpstr>PowerPoint Presentation</vt:lpstr>
      <vt:lpstr>Example  (sleep.sav)</vt:lpstr>
      <vt:lpstr>Block 0 – A Baseline Model</vt:lpstr>
      <vt:lpstr>The Omnibus Test</vt:lpstr>
      <vt:lpstr>Cox &amp; Snell and Nagelkerke R square</vt:lpstr>
      <vt:lpstr>Hosmer &amp; Lemshow Test</vt:lpstr>
      <vt:lpstr>‘Variables in the equation’ table. </vt:lpstr>
      <vt:lpstr>Odds Ratio Exp(B)</vt:lpstr>
      <vt:lpstr>Odds Ratios</vt:lpstr>
      <vt:lpstr>Percentage accuracy in classification</vt:lpstr>
      <vt:lpstr>Methods of Regression</vt:lpstr>
      <vt:lpstr>Assessing the model</vt:lpstr>
      <vt:lpstr>Model building and Parsimony</vt:lpstr>
      <vt:lpstr>Logistic Regression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dc:title>
  <dc:creator>Tony Delaney</dc:creator>
  <cp:lastModifiedBy>Tony Delaney</cp:lastModifiedBy>
  <cp:revision>62</cp:revision>
  <cp:lastPrinted>2015-03-13T09:19:44Z</cp:lastPrinted>
  <dcterms:created xsi:type="dcterms:W3CDTF">2015-03-11T19:52:06Z</dcterms:created>
  <dcterms:modified xsi:type="dcterms:W3CDTF">2018-04-02T14:48:06Z</dcterms:modified>
</cp:coreProperties>
</file>