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7" r:id="rId3"/>
  </p:sldMasterIdLst>
  <p:handoutMasterIdLst>
    <p:handoutMasterId r:id="rId28"/>
  </p:handoutMasterIdLst>
  <p:sldIdLst>
    <p:sldId id="463" r:id="rId4"/>
    <p:sldId id="428" r:id="rId5"/>
    <p:sldId id="410" r:id="rId6"/>
    <p:sldId id="461" r:id="rId7"/>
    <p:sldId id="413" r:id="rId8"/>
    <p:sldId id="411" r:id="rId9"/>
    <p:sldId id="380" r:id="rId10"/>
    <p:sldId id="379" r:id="rId11"/>
    <p:sldId id="412" r:id="rId12"/>
    <p:sldId id="414" r:id="rId13"/>
    <p:sldId id="459" r:id="rId14"/>
    <p:sldId id="460" r:id="rId15"/>
    <p:sldId id="486" r:id="rId16"/>
    <p:sldId id="415" r:id="rId17"/>
    <p:sldId id="416" r:id="rId18"/>
    <p:sldId id="418" r:id="rId19"/>
    <p:sldId id="420" r:id="rId20"/>
    <p:sldId id="421" r:id="rId21"/>
    <p:sldId id="422" r:id="rId22"/>
    <p:sldId id="423" r:id="rId23"/>
    <p:sldId id="424" r:id="rId24"/>
    <p:sldId id="425" r:id="rId25"/>
    <p:sldId id="462" r:id="rId26"/>
    <p:sldId id="427" r:id="rId27"/>
  </p:sldIdLst>
  <p:sldSz cx="12192000" cy="6858000"/>
  <p:notesSz cx="6858000" cy="9144000"/>
  <p:embeddedFontLst>
    <p:embeddedFont>
      <p:font typeface="等线" panose="02010600030101010101" charset="-122"/>
      <p:regular r:id="rId32"/>
    </p:embeddedFont>
    <p:embeddedFont>
      <p:font typeface="Open Sans Light" panose="020B0306030504020204" pitchFamily="34" charset="0"/>
      <p:regular r:id="rId33"/>
      <p:italic r:id="rId34"/>
    </p:embeddedFont>
    <p:embeddedFont>
      <p:font typeface="微软雅黑" panose="020B0503020204020204" charset="-122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  <p:embeddedFont>
      <p:font typeface="Impact" panose="020B0806030902050204" charset="0"/>
      <p:regular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6D6"/>
    <a:srgbClr val="E7E6E6"/>
    <a:srgbClr val="AFABAB"/>
    <a:srgbClr val="E99BAA"/>
    <a:srgbClr val="ECAAB7"/>
    <a:srgbClr val="F3CAD2"/>
    <a:srgbClr val="A1C5F2"/>
    <a:srgbClr val="FFFFFF"/>
    <a:srgbClr val="F5F6F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510" y="606"/>
      </p:cViewPr>
      <p:guideLst>
        <p:guide pos="3840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9.fntdata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E89E3-A65A-498F-94BF-584FD75216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F39F2-EE5B-456D-AFE4-9F474189CC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 flipH="1">
            <a:off x="10532489" y="6069092"/>
            <a:ext cx="710943" cy="194248"/>
            <a:chOff x="4533835" y="6220460"/>
            <a:chExt cx="1417226" cy="387222"/>
          </a:xfrm>
          <a:solidFill>
            <a:srgbClr val="525DAF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5" name="圆角矩形 14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3" name="圆角矩形 12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1" name="圆角矩形 10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9" name="圆角矩形 8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03349" y="2294746"/>
            <a:ext cx="932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7200" dirty="0" smtClean="0">
                <a:solidFill>
                  <a:srgbClr val="525DAF"/>
                </a:solidFill>
              </a:rPr>
              <a:t>我是程序员之算法大师</a:t>
            </a:r>
            <a:endParaRPr lang="zh-CN" altLang="en-US" sz="7200" dirty="0" smtClean="0">
              <a:solidFill>
                <a:srgbClr val="525DA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dirty="0">
                <a:solidFill>
                  <a:schemeClr val="tx1"/>
                </a:solidFill>
              </a:rPr>
              <a:t>青矩</a:t>
            </a:r>
            <a:r>
              <a:rPr lang="en-US" altLang="zh-CN" sz="2800" dirty="0">
                <a:solidFill>
                  <a:schemeClr val="tx1"/>
                </a:solidFill>
              </a:rPr>
              <a:t>“</a:t>
            </a:r>
            <a:r>
              <a:rPr lang="zh-CN" sz="2800" dirty="0">
                <a:solidFill>
                  <a:schemeClr val="tx1"/>
                </a:solidFill>
              </a:rPr>
              <a:t>黑客松</a:t>
            </a:r>
            <a:r>
              <a:rPr lang="en-US" altLang="zh-CN" sz="2800" dirty="0">
                <a:solidFill>
                  <a:schemeClr val="tx1"/>
                </a:solidFill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</a:rPr>
              <a:t>の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53909" y="3613489"/>
            <a:ext cx="66256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072380"/>
            <a:ext cx="1349375" cy="67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9055" y="3649345"/>
            <a:ext cx="6625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4800" dirty="0">
                <a:solidFill>
                  <a:schemeClr val="tx1"/>
                </a:solidFill>
              </a:rPr>
              <a:t>编程比赛</a:t>
            </a:r>
            <a:endParaRPr lang="zh-CN" sz="48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175" y="4404995"/>
            <a:ext cx="6625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400" b="1" dirty="0">
                <a:solidFill>
                  <a:schemeClr val="tx1"/>
                </a:solidFill>
              </a:rPr>
              <a:t>（第四场）</a:t>
            </a:r>
            <a:endParaRPr 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94184" y="2531755"/>
            <a:ext cx="1638936" cy="166814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altLang="zh-CN" sz="9600" b="1" dirty="0" smtClean="0">
                <a:latin typeface="+mj-lt"/>
                <a:sym typeface="+mn-lt"/>
              </a:rPr>
              <a:t>03</a:t>
            </a:r>
            <a:endParaRPr lang="zh-CN" altLang="en-US" sz="9600" b="1" dirty="0">
              <a:latin typeface="+mj-lt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21608" y="3392488"/>
            <a:ext cx="48957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576" y="251018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4400" dirty="0" smtClean="0">
                <a:effectLst/>
              </a:rPr>
              <a:t>本场题目</a:t>
            </a:r>
            <a:endParaRPr lang="zh-CN" sz="4400" dirty="0" smtClean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10" y="3594735"/>
            <a:ext cx="277431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题目详述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限定时间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完成要求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指定下次出题人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</a:rPr>
              <a:t>比赛</a:t>
            </a:r>
            <a:r>
              <a:rPr lang="zh-CN" sz="2800" b="1" dirty="0">
                <a:solidFill>
                  <a:schemeClr val="tx1"/>
                </a:solidFill>
              </a:rPr>
              <a:t>题目：</a:t>
            </a:r>
            <a:endParaRPr lang="zh-CN" sz="28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196840"/>
            <a:ext cx="1349375" cy="672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0025" y="2296160"/>
            <a:ext cx="925195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有一个可编程机器人，机器人初始位置在原点(0, 0)。给机器人输入一串指令command，机器人就会无限循环这条指令的步骤进行移动。指令有两种：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U: 向y轴正方向移动一格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R: 向x轴正方向移动一格。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不幸的是，在 xy 平面上还有一些障碍物，他们的坐标用obstacles表示。机器人一旦碰到障碍物就会被损毁。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600" b="1">
                <a:solidFill>
                  <a:schemeClr val="accent1"/>
                </a:solidFill>
                <a:sym typeface="+mn-ea"/>
              </a:rPr>
              <a:t>给定终点坐标(x, y)，返回机器人能否完好地到达终点。如果能，返回true；否则返回false。</a:t>
            </a: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4705" y="1929130"/>
            <a:ext cx="643064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实例1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输入：command = "URR", obstacles = [], x = 3, y = 2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输出：true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解释：U(0, 1) -&gt; R(1, 1) -&gt; R(2, 1) -&gt; U(2, 2) -&gt; R(3, 2)。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实例2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输入：command = "URR", obstacles = [[2, 2]], x = 3, y = 2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输出：false</a:t>
            </a:r>
            <a:endParaRPr lang="zh-CN" altLang="en-US" sz="1400" b="1"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解释：机器人在到达终点前会碰到(2, 2)的障碍物。</a:t>
            </a:r>
            <a:endParaRPr lang="zh-CN" altLang="en-US" sz="14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205" y="850900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实例</a:t>
            </a:r>
            <a:endParaRPr 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0995" y="2718435"/>
            <a:ext cx="64306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时间：40分钟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205" y="850900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要求说明</a:t>
            </a:r>
            <a:endParaRPr 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94188" y="2531755"/>
            <a:ext cx="1638928" cy="166813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altLang="zh-CN" sz="9600" b="1" dirty="0" smtClean="0">
                <a:latin typeface="+mj-lt"/>
                <a:sym typeface="+mn-lt"/>
              </a:rPr>
              <a:t>04</a:t>
            </a:r>
            <a:endParaRPr lang="zh-CN" altLang="en-US" sz="9600" b="1" dirty="0">
              <a:latin typeface="+mj-lt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21608" y="3392488"/>
            <a:ext cx="48957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576" y="251018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l"/>
            <a:r>
              <a:rPr lang="zh-CN" sz="4400" dirty="0" smtClean="0">
                <a:effectLst/>
                <a:sym typeface="+mn-ea"/>
              </a:rPr>
              <a:t>下次出题人</a:t>
            </a:r>
            <a:endParaRPr lang="zh-CN" sz="4400" dirty="0" smtClean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9810" y="3594735"/>
            <a:ext cx="277431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神秘出题人揭晓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9716" y="732268"/>
            <a:ext cx="6592570" cy="6451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sz="3600" b="1" dirty="0">
                <a:solidFill>
                  <a:schemeClr val="accent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+mn-ea"/>
              </a:rPr>
              <a:t>下次的神秘出题人，会是谁呢？</a:t>
            </a:r>
            <a:endParaRPr lang="zh-CN" sz="3600" b="1" dirty="0">
              <a:solidFill>
                <a:schemeClr val="accent1"/>
              </a:solidFill>
              <a:effectLst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+mn-ea"/>
            </a:endParaRPr>
          </a:p>
        </p:txBody>
      </p: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895" y="5867400"/>
            <a:ext cx="1349375" cy="672465"/>
          </a:xfrm>
          <a:prstGeom prst="rect">
            <a:avLst/>
          </a:prstGeom>
        </p:spPr>
      </p:pic>
      <p:pic>
        <p:nvPicPr>
          <p:cNvPr id="3" name="图片 2" descr="副本_未命名_横版视频封面_2021-02-04-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1572895"/>
            <a:ext cx="8676640" cy="488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70154" y="2350321"/>
            <a:ext cx="46532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8800" dirty="0" smtClean="0">
                <a:solidFill>
                  <a:schemeClr val="accent1"/>
                </a:solidFill>
              </a:rPr>
              <a:t>比赛开始</a:t>
            </a:r>
            <a:endParaRPr lang="zh-CN" sz="8800" dirty="0" smtClean="0">
              <a:solidFill>
                <a:schemeClr val="accent1"/>
              </a:solidFill>
            </a:endParaRPr>
          </a:p>
        </p:txBody>
      </p:sp>
      <p:sp>
        <p:nvSpPr>
          <p:cNvPr id="12" name="PA_矩形 10"/>
          <p:cNvSpPr/>
          <p:nvPr>
            <p:custDataLst>
              <p:tags r:id="rId1"/>
            </p:custDataLst>
          </p:nvPr>
        </p:nvSpPr>
        <p:spPr>
          <a:xfrm>
            <a:off x="2629950" y="3804584"/>
            <a:ext cx="693368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各位参赛选手，请加油！</a:t>
            </a:r>
            <a:endParaRPr lang="zh-CN" sz="20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70154" y="2350321"/>
            <a:ext cx="46532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8800" dirty="0" smtClean="0">
                <a:solidFill>
                  <a:schemeClr val="accent1"/>
                </a:solidFill>
              </a:rPr>
              <a:t>比赛结束</a:t>
            </a:r>
            <a:endParaRPr lang="zh-CN" sz="8800" dirty="0" smtClean="0">
              <a:solidFill>
                <a:schemeClr val="accent1"/>
              </a:solidFill>
            </a:endParaRPr>
          </a:p>
        </p:txBody>
      </p:sp>
      <p:sp>
        <p:nvSpPr>
          <p:cNvPr id="12" name="PA_矩形 10"/>
          <p:cNvSpPr/>
          <p:nvPr>
            <p:custDataLst>
              <p:tags r:id="rId1"/>
            </p:custDataLst>
          </p:nvPr>
        </p:nvSpPr>
        <p:spPr>
          <a:xfrm>
            <a:off x="2629950" y="3804584"/>
            <a:ext cx="693368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各位参赛选手，请停止作答！</a:t>
            </a:r>
            <a:endParaRPr lang="zh-CN" sz="20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19354" y="2350321"/>
            <a:ext cx="4754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代码</a:t>
            </a:r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review</a:t>
            </a:r>
            <a:endParaRPr lang="zh-CN" altLang="en-US" sz="7200" dirty="0" smtClean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  <a:p>
            <a:r>
              <a:rPr 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评委请点评</a:t>
            </a:r>
            <a:endParaRPr lang="zh-CN" sz="7200" dirty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11354" y="2350321"/>
            <a:ext cx="57708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88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观众请投票</a:t>
            </a:r>
            <a:endParaRPr lang="zh-CN" sz="8800" dirty="0" smtClean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9409" y="9231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25DAF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6286" y="166596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23" name="文本框 22"/>
          <p:cNvSpPr txBox="1"/>
          <p:nvPr/>
        </p:nvSpPr>
        <p:spPr>
          <a:xfrm>
            <a:off x="2534931" y="2536189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dirty="0">
                <a:effectLst/>
                <a:sym typeface="+mn-ea"/>
              </a:rPr>
              <a:t>赛况回顾</a:t>
            </a:r>
            <a:endParaRPr lang="zh-CN" altLang="en-US" spc="0" dirty="0">
              <a:solidFill>
                <a:srgbClr val="525DA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34931" y="4207408"/>
            <a:ext cx="191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dirty="0" smtClean="0">
                <a:effectLst/>
                <a:sym typeface="+mn-ea"/>
              </a:rPr>
              <a:t>本场题目</a:t>
            </a:r>
            <a:endParaRPr lang="zh-CN" altLang="en-US" spc="0" dirty="0">
              <a:solidFill>
                <a:srgbClr val="525DA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17241" y="3342035"/>
            <a:ext cx="4408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altLang="en-US" dirty="0" smtClean="0">
                <a:effectLst/>
                <a:sym typeface="+mn-ea"/>
              </a:rPr>
              <a:t>参赛选手</a:t>
            </a:r>
            <a:r>
              <a:rPr lang="en-US" altLang="zh-CN" dirty="0" smtClean="0">
                <a:effectLst/>
                <a:sym typeface="+mn-ea"/>
              </a:rPr>
              <a:t>&amp;</a:t>
            </a:r>
            <a:r>
              <a:rPr lang="zh-CN" altLang="en-US" dirty="0" smtClean="0">
                <a:effectLst/>
                <a:sym typeface="+mn-ea"/>
              </a:rPr>
              <a:t>评审团介绍</a:t>
            </a:r>
            <a:endParaRPr lang="zh-CN" altLang="en-US" spc="0" dirty="0">
              <a:solidFill>
                <a:srgbClr val="525DA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35021" y="5034843"/>
            <a:ext cx="2341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 spc="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l"/>
            <a:r>
              <a:rPr lang="zh-CN" dirty="0" smtClean="0">
                <a:effectLst/>
                <a:sym typeface="+mn-ea"/>
              </a:rPr>
              <a:t>下次出题人</a:t>
            </a:r>
            <a:endParaRPr lang="zh-CN" altLang="en-US" spc="0" dirty="0">
              <a:solidFill>
                <a:srgbClr val="525DA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703869" y="2513117"/>
            <a:ext cx="634036" cy="735481"/>
          </a:xfrm>
          <a:custGeom>
            <a:avLst/>
            <a:gdLst>
              <a:gd name="connsiteX0" fmla="*/ 317019 w 634036"/>
              <a:gd name="connsiteY0" fmla="*/ 0 h 735481"/>
              <a:gd name="connsiteX1" fmla="*/ 634036 w 634036"/>
              <a:gd name="connsiteY1" fmla="*/ 180548 h 735481"/>
              <a:gd name="connsiteX2" fmla="*/ 634036 w 634036"/>
              <a:gd name="connsiteY2" fmla="*/ 554933 h 735481"/>
              <a:gd name="connsiteX3" fmla="*/ 317019 w 634036"/>
              <a:gd name="connsiteY3" fmla="*/ 735481 h 735481"/>
              <a:gd name="connsiteX4" fmla="*/ 0 w 634036"/>
              <a:gd name="connsiteY4" fmla="*/ 554933 h 735481"/>
              <a:gd name="connsiteX5" fmla="*/ 0 w 634036"/>
              <a:gd name="connsiteY5" fmla="*/ 180548 h 73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36" h="735481">
                <a:moveTo>
                  <a:pt x="317019" y="0"/>
                </a:moveTo>
                <a:lnTo>
                  <a:pt x="634036" y="180548"/>
                </a:lnTo>
                <a:lnTo>
                  <a:pt x="634036" y="554933"/>
                </a:lnTo>
                <a:lnTo>
                  <a:pt x="317019" y="735481"/>
                </a:lnTo>
                <a:lnTo>
                  <a:pt x="0" y="554933"/>
                </a:lnTo>
                <a:lnTo>
                  <a:pt x="0" y="180548"/>
                </a:lnTo>
                <a:close/>
              </a:path>
            </a:pathLst>
          </a:custGeom>
          <a:solidFill>
            <a:srgbClr val="525D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703869" y="4192893"/>
            <a:ext cx="634036" cy="735481"/>
          </a:xfrm>
          <a:custGeom>
            <a:avLst/>
            <a:gdLst>
              <a:gd name="connsiteX0" fmla="*/ 317019 w 634036"/>
              <a:gd name="connsiteY0" fmla="*/ 0 h 735481"/>
              <a:gd name="connsiteX1" fmla="*/ 634036 w 634036"/>
              <a:gd name="connsiteY1" fmla="*/ 180548 h 735481"/>
              <a:gd name="connsiteX2" fmla="*/ 634036 w 634036"/>
              <a:gd name="connsiteY2" fmla="*/ 554933 h 735481"/>
              <a:gd name="connsiteX3" fmla="*/ 317019 w 634036"/>
              <a:gd name="connsiteY3" fmla="*/ 735481 h 735481"/>
              <a:gd name="connsiteX4" fmla="*/ 0 w 634036"/>
              <a:gd name="connsiteY4" fmla="*/ 554933 h 735481"/>
              <a:gd name="connsiteX5" fmla="*/ 0 w 634036"/>
              <a:gd name="connsiteY5" fmla="*/ 180548 h 73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36" h="735481">
                <a:moveTo>
                  <a:pt x="317019" y="0"/>
                </a:moveTo>
                <a:lnTo>
                  <a:pt x="634036" y="180548"/>
                </a:lnTo>
                <a:lnTo>
                  <a:pt x="634036" y="554933"/>
                </a:lnTo>
                <a:lnTo>
                  <a:pt x="317019" y="735481"/>
                </a:lnTo>
                <a:lnTo>
                  <a:pt x="0" y="554933"/>
                </a:lnTo>
                <a:lnTo>
                  <a:pt x="0" y="180548"/>
                </a:lnTo>
                <a:close/>
              </a:path>
            </a:pathLst>
          </a:custGeom>
          <a:solidFill>
            <a:srgbClr val="525D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696937" y="3336077"/>
            <a:ext cx="634036" cy="735481"/>
          </a:xfrm>
          <a:custGeom>
            <a:avLst/>
            <a:gdLst>
              <a:gd name="connsiteX0" fmla="*/ 317019 w 634036"/>
              <a:gd name="connsiteY0" fmla="*/ 0 h 735481"/>
              <a:gd name="connsiteX1" fmla="*/ 634036 w 634036"/>
              <a:gd name="connsiteY1" fmla="*/ 180548 h 735481"/>
              <a:gd name="connsiteX2" fmla="*/ 634036 w 634036"/>
              <a:gd name="connsiteY2" fmla="*/ 554933 h 735481"/>
              <a:gd name="connsiteX3" fmla="*/ 317019 w 634036"/>
              <a:gd name="connsiteY3" fmla="*/ 735481 h 735481"/>
              <a:gd name="connsiteX4" fmla="*/ 0 w 634036"/>
              <a:gd name="connsiteY4" fmla="*/ 554933 h 735481"/>
              <a:gd name="connsiteX5" fmla="*/ 0 w 634036"/>
              <a:gd name="connsiteY5" fmla="*/ 180548 h 73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36" h="735481">
                <a:moveTo>
                  <a:pt x="317019" y="0"/>
                </a:moveTo>
                <a:lnTo>
                  <a:pt x="634036" y="180548"/>
                </a:lnTo>
                <a:lnTo>
                  <a:pt x="634036" y="554933"/>
                </a:lnTo>
                <a:lnTo>
                  <a:pt x="317019" y="735481"/>
                </a:lnTo>
                <a:lnTo>
                  <a:pt x="0" y="554933"/>
                </a:lnTo>
                <a:lnTo>
                  <a:pt x="0" y="180548"/>
                </a:lnTo>
                <a:close/>
              </a:path>
            </a:pathLst>
          </a:custGeom>
          <a:solidFill>
            <a:srgbClr val="525D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714717" y="5037444"/>
            <a:ext cx="634036" cy="735481"/>
          </a:xfrm>
          <a:custGeom>
            <a:avLst/>
            <a:gdLst>
              <a:gd name="connsiteX0" fmla="*/ 317019 w 634036"/>
              <a:gd name="connsiteY0" fmla="*/ 0 h 735481"/>
              <a:gd name="connsiteX1" fmla="*/ 634036 w 634036"/>
              <a:gd name="connsiteY1" fmla="*/ 180548 h 735481"/>
              <a:gd name="connsiteX2" fmla="*/ 634036 w 634036"/>
              <a:gd name="connsiteY2" fmla="*/ 554933 h 735481"/>
              <a:gd name="connsiteX3" fmla="*/ 317019 w 634036"/>
              <a:gd name="connsiteY3" fmla="*/ 735481 h 735481"/>
              <a:gd name="connsiteX4" fmla="*/ 0 w 634036"/>
              <a:gd name="connsiteY4" fmla="*/ 554933 h 735481"/>
              <a:gd name="connsiteX5" fmla="*/ 0 w 634036"/>
              <a:gd name="connsiteY5" fmla="*/ 180548 h 73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4036" h="735481">
                <a:moveTo>
                  <a:pt x="317019" y="0"/>
                </a:moveTo>
                <a:lnTo>
                  <a:pt x="634036" y="180548"/>
                </a:lnTo>
                <a:lnTo>
                  <a:pt x="634036" y="554933"/>
                </a:lnTo>
                <a:lnTo>
                  <a:pt x="317019" y="735481"/>
                </a:lnTo>
                <a:lnTo>
                  <a:pt x="0" y="554933"/>
                </a:lnTo>
                <a:lnTo>
                  <a:pt x="0" y="180548"/>
                </a:lnTo>
                <a:close/>
              </a:path>
            </a:pathLst>
          </a:custGeom>
          <a:solidFill>
            <a:srgbClr val="525D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2623866" y="3084953"/>
            <a:ext cx="2858444" cy="0"/>
          </a:xfrm>
          <a:prstGeom prst="line">
            <a:avLst/>
          </a:prstGeom>
          <a:ln w="12700">
            <a:solidFill>
              <a:srgbClr val="525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623866" y="4762170"/>
            <a:ext cx="2858444" cy="0"/>
          </a:xfrm>
          <a:prstGeom prst="line">
            <a:avLst/>
          </a:prstGeom>
          <a:ln w="12700">
            <a:solidFill>
              <a:srgbClr val="525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616934" y="3902795"/>
            <a:ext cx="2858444" cy="0"/>
          </a:xfrm>
          <a:prstGeom prst="line">
            <a:avLst/>
          </a:prstGeom>
          <a:ln w="12700">
            <a:solidFill>
              <a:srgbClr val="525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634714" y="5601603"/>
            <a:ext cx="2858444" cy="0"/>
          </a:xfrm>
          <a:prstGeom prst="line">
            <a:avLst/>
          </a:prstGeom>
          <a:ln w="12700">
            <a:solidFill>
              <a:srgbClr val="525D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11354" y="2350321"/>
            <a:ext cx="57708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88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评委请打分</a:t>
            </a:r>
            <a:endParaRPr lang="zh-CN" sz="8800" dirty="0" smtClean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084229" y="2394771"/>
            <a:ext cx="80251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标准答案演示</a:t>
            </a:r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&amp;</a:t>
            </a:r>
            <a:r>
              <a:rPr lang="zh-CN" sz="72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讲解</a:t>
            </a:r>
            <a:endParaRPr lang="zh-CN" sz="7200" dirty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70154" y="2350321"/>
            <a:ext cx="46532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sz="8800" dirty="0" smtClean="0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颁奖仪式</a:t>
            </a:r>
            <a:endParaRPr lang="zh-CN" sz="8800" dirty="0" smtClean="0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03349" y="2294746"/>
            <a:ext cx="932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7200" dirty="0" smtClean="0">
                <a:solidFill>
                  <a:srgbClr val="525DAF"/>
                </a:solidFill>
              </a:rPr>
              <a:t>我是程序员之算法大师</a:t>
            </a:r>
            <a:endParaRPr lang="zh-CN" altLang="en-US" sz="7200" dirty="0" smtClean="0">
              <a:solidFill>
                <a:srgbClr val="525DA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dirty="0">
                <a:solidFill>
                  <a:schemeClr val="tx1"/>
                </a:solidFill>
              </a:rPr>
              <a:t>青矩</a:t>
            </a:r>
            <a:r>
              <a:rPr lang="en-US" altLang="zh-CN" sz="2800" dirty="0">
                <a:solidFill>
                  <a:schemeClr val="tx1"/>
                </a:solidFill>
              </a:rPr>
              <a:t>“</a:t>
            </a:r>
            <a:r>
              <a:rPr lang="zh-CN" sz="2800" dirty="0">
                <a:solidFill>
                  <a:schemeClr val="tx1"/>
                </a:solidFill>
              </a:rPr>
              <a:t>黑客松</a:t>
            </a:r>
            <a:r>
              <a:rPr lang="en-US" altLang="zh-CN" sz="2800" dirty="0">
                <a:solidFill>
                  <a:schemeClr val="tx1"/>
                </a:solidFill>
              </a:rPr>
              <a:t>”</a:t>
            </a:r>
            <a:r>
              <a:rPr lang="zh-CN" altLang="en-US" sz="2800" dirty="0">
                <a:solidFill>
                  <a:schemeClr val="tx1"/>
                </a:solidFill>
              </a:rPr>
              <a:t>の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53909" y="3613489"/>
            <a:ext cx="66256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072380"/>
            <a:ext cx="1349375" cy="67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99055" y="3649345"/>
            <a:ext cx="6625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4800" dirty="0">
                <a:solidFill>
                  <a:schemeClr val="tx1"/>
                </a:solidFill>
              </a:rPr>
              <a:t>编程比赛</a:t>
            </a:r>
            <a:endParaRPr lang="zh-CN" sz="48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0175" y="4404995"/>
            <a:ext cx="66255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400" b="1" dirty="0">
                <a:solidFill>
                  <a:schemeClr val="tx1"/>
                </a:solidFill>
              </a:rPr>
              <a:t>（第四场）</a:t>
            </a:r>
            <a:endParaRPr 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95659" y="2056951"/>
            <a:ext cx="3602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7200" dirty="0" smtClean="0">
                <a:solidFill>
                  <a:schemeClr val="accent1"/>
                </a:solidFill>
              </a:rPr>
              <a:t>THANKS</a:t>
            </a:r>
            <a:endParaRPr lang="zh-CN" altLang="en-US" sz="7200" dirty="0">
              <a:solidFill>
                <a:schemeClr val="accent1"/>
              </a:solidFill>
            </a:endParaRPr>
          </a:p>
        </p:txBody>
      </p:sp>
      <p:sp>
        <p:nvSpPr>
          <p:cNvPr id="12" name="PA_矩形 10"/>
          <p:cNvSpPr/>
          <p:nvPr>
            <p:custDataLst>
              <p:tags r:id="rId1"/>
            </p:custDataLst>
          </p:nvPr>
        </p:nvSpPr>
        <p:spPr>
          <a:xfrm>
            <a:off x="2629950" y="3386754"/>
            <a:ext cx="6933686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20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比赛结束，请大家</a:t>
            </a:r>
            <a:r>
              <a:rPr lang="zh-CN" altLang="en-US" sz="20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帮忙打扫赛场，感谢！</a:t>
            </a:r>
            <a:endParaRPr lang="zh-CN" altLang="en-US" sz="20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54197" y="2531755"/>
            <a:ext cx="1718910" cy="172146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altLang="zh-CN" sz="9600" b="1" dirty="0" smtClean="0">
                <a:latin typeface="+mj-lt"/>
                <a:sym typeface="+mn-lt"/>
              </a:rPr>
              <a:t>01</a:t>
            </a:r>
            <a:endParaRPr lang="zh-CN" altLang="en-US" sz="9600" b="1" dirty="0">
              <a:latin typeface="+mj-lt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21608" y="3392488"/>
            <a:ext cx="48957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576" y="236794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effectLst/>
              </a:rPr>
              <a:t>上场赛况回顾</a:t>
            </a:r>
            <a:endParaRPr lang="zh-CN" altLang="en-US" sz="54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1333" y="793863"/>
            <a:ext cx="8649335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2800" dirty="0" smtClean="0">
                <a:effectLst/>
              </a:rPr>
              <a:t>《我是程序员之算法大师》比赛回顾</a:t>
            </a:r>
            <a:r>
              <a:rPr lang="en-US" altLang="zh-CN" sz="2800" dirty="0" smtClean="0">
                <a:effectLst/>
              </a:rPr>
              <a:t>&amp;</a:t>
            </a:r>
            <a:r>
              <a:rPr lang="zh-CN" altLang="en-US" sz="2800" dirty="0" smtClean="0">
                <a:effectLst/>
              </a:rPr>
              <a:t>个人积分排行榜</a:t>
            </a:r>
            <a:endParaRPr lang="en-US" altLang="zh-CN" sz="2800" dirty="0">
              <a:effectLst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22071" y="1440852"/>
            <a:ext cx="5478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08000" y="2183003"/>
          <a:ext cx="10972800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/>
                <a:gridCol w="1223010"/>
                <a:gridCol w="710565"/>
                <a:gridCol w="710565"/>
                <a:gridCol w="710565"/>
                <a:gridCol w="710565"/>
                <a:gridCol w="710565"/>
                <a:gridCol w="765175"/>
                <a:gridCol w="309880"/>
                <a:gridCol w="847090"/>
                <a:gridCol w="847090"/>
                <a:gridCol w="382905"/>
                <a:gridCol w="1120775"/>
                <a:gridCol w="655320"/>
                <a:gridCol w="592455"/>
              </a:tblGrid>
              <a:tr h="236855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周冠军赛：2021年3月5日场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2021年3月5日场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个人积分排行榜</a:t>
                      </a:r>
                      <a:r>
                        <a:rPr lang="en-US" sz="900" b="1">
                          <a:solidFill>
                            <a:srgbClr val="FFFFFF"/>
                          </a:solidFill>
                          <a:latin typeface="等线" panose="02010600030101010101" charset="-122"/>
                        </a:rPr>
                        <a:t>-截止3月5日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3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权重占比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得分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第一组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第二组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第三组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第四组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第五组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（备注）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参赛人员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本场得分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参赛人员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累计积分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排名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25DAF"/>
                    </a:solidFill>
                  </a:tcPr>
                </a:tc>
              </a:tr>
              <a:tr h="24638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参赛人员1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王晨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陈家民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张亮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邵保卫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王海龙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2.69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王海龙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8.62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4574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参赛人员2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白飞飞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王磊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王鑫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唐盼宏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吴勍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白飞飞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2.69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陈家民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8.56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  <a:tr h="273050"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评委1打分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陈家民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2.10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张亮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8.30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73685">
                <a:tc vMerge="1">
                  <a:tcPr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评委2打分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王磊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2.10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邵保卫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8.21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  <a:tr h="273050">
                <a:tc vMerge="1">
                  <a:tcPr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评委3打分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张亮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2.24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白飞飞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7.30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73050">
                <a:tc vMerge="1">
                  <a:tcPr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评委4打分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2.24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唐盼宏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7.22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  <a:tr h="273685">
                <a:tc vMerge="1">
                  <a:tcPr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小计：评委得分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5.25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5.25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6.25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6.75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邵保卫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2.50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6.87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27305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20%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观众投票数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观众总票数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唐盼宏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2.50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王磊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6.54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  <a:tr h="273685">
                <a:tc vMerge="1">
                  <a:tcPr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小计：观众投票得分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2.9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0.0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1.4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0.0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王海龙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3.27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王晨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5.98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30035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合计总分: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5.4 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4.2 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4.5 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5.0 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6.5 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6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吴勍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3.27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吴勍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5.50 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DFDF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比赛流程</a:t>
            </a:r>
            <a:endParaRPr lang="zh-CN" sz="28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015" y="5072380"/>
            <a:ext cx="1349375" cy="6724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362450" y="2224405"/>
            <a:ext cx="346900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sz="1400"/>
              <a:t>1 抽签分组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2 出题人出题/时间/要求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3 比赛开始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4 正赛结束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5 比赛成果REVIEW及讲解，评委点评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6 观众投票（占20%）+数票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7 评委打分（占80%）+计分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8 标准答案演示及讲解/统计总分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9 颁奖仪式</a:t>
            </a:r>
            <a:endParaRPr sz="1400"/>
          </a:p>
          <a:p>
            <a:pPr indent="0" algn="ctr" fontAlgn="auto">
              <a:lnSpc>
                <a:spcPct val="150000"/>
              </a:lnSpc>
            </a:pPr>
            <a:r>
              <a:rPr sz="1400"/>
              <a:t>10 合影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393807" y="2531755"/>
            <a:ext cx="1639690" cy="16689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en-US" altLang="zh-CN" sz="9600" b="1" dirty="0" smtClean="0">
                <a:latin typeface="+mj-lt"/>
                <a:sym typeface="+mn-lt"/>
              </a:rPr>
              <a:t>02</a:t>
            </a:r>
            <a:endParaRPr lang="zh-CN" altLang="en-US" sz="9600" b="1" dirty="0">
              <a:latin typeface="+mj-lt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4721608" y="3392488"/>
            <a:ext cx="48957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678576" y="2510180"/>
            <a:ext cx="56642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6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4400" dirty="0" smtClean="0">
                <a:effectLst/>
              </a:rPr>
              <a:t>参赛选手</a:t>
            </a:r>
            <a:r>
              <a:rPr lang="en-US" altLang="zh-CN" sz="4400" dirty="0" smtClean="0">
                <a:effectLst/>
              </a:rPr>
              <a:t>&amp;</a:t>
            </a:r>
            <a:r>
              <a:rPr lang="zh-CN" altLang="en-US" sz="4400" dirty="0" smtClean="0">
                <a:effectLst/>
              </a:rPr>
              <a:t>评审团介绍</a:t>
            </a:r>
            <a:endParaRPr lang="zh-CN" altLang="en-US" sz="4400" dirty="0" smtClean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810" y="3594735"/>
            <a:ext cx="277431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参赛选手介绍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评审团介绍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  <a:p>
            <a:r>
              <a:rPr lang="zh-CN" altLang="en-US" dirty="0">
                <a:latin typeface="思源黑体旧字形 Light" panose="020B0300000000000000" charset="-128"/>
                <a:ea typeface="思源黑体旧字形 Light" panose="020B0300000000000000" charset="-128"/>
                <a:sym typeface="+mn-lt"/>
              </a:rPr>
              <a:t>出题人介绍</a:t>
            </a:r>
            <a:endParaRPr lang="zh-CN" altLang="en-US" dirty="0">
              <a:latin typeface="思源黑体旧字形 Light" panose="020B0300000000000000" charset="-128"/>
              <a:ea typeface="思源黑体旧字形 Light" panose="020B0300000000000000" charset="-128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参赛选手名单</a:t>
            </a:r>
            <a:endParaRPr lang="zh-CN" sz="28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072380"/>
            <a:ext cx="1349375" cy="6724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926205" y="2459355"/>
            <a:ext cx="183261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sz="2000"/>
              <a:t>张亮</a:t>
            </a:r>
            <a:endParaRPr sz="2000"/>
          </a:p>
          <a:p>
            <a:pPr indent="0" algn="ctr" fontAlgn="auto">
              <a:lnSpc>
                <a:spcPct val="150000"/>
              </a:lnSpc>
            </a:pPr>
            <a:r>
              <a:rPr sz="2000"/>
              <a:t>陈家民</a:t>
            </a:r>
            <a:endParaRPr sz="2000"/>
          </a:p>
          <a:p>
            <a:pPr indent="0" algn="ctr" fontAlgn="auto">
              <a:lnSpc>
                <a:spcPct val="150000"/>
              </a:lnSpc>
            </a:pPr>
            <a:r>
              <a:rPr sz="2000"/>
              <a:t>王晨</a:t>
            </a:r>
            <a:endParaRPr sz="2000"/>
          </a:p>
          <a:p>
            <a:pPr indent="0" algn="ctr" fontAlgn="auto">
              <a:lnSpc>
                <a:spcPct val="150000"/>
              </a:lnSpc>
            </a:pPr>
            <a:r>
              <a:rPr sz="2000"/>
              <a:t>唐盼宏</a:t>
            </a:r>
            <a:endParaRPr sz="2000"/>
          </a:p>
          <a:p>
            <a:pPr indent="0" algn="ctr" fontAlgn="auto">
              <a:lnSpc>
                <a:spcPct val="150000"/>
              </a:lnSpc>
            </a:pPr>
            <a:r>
              <a:rPr sz="2000"/>
              <a:t>邵保卫</a:t>
            </a: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6529705" y="2459355"/>
            <a:ext cx="176466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</a:pPr>
            <a:r>
              <a:rPr sz="2000">
                <a:sym typeface="+mn-ea"/>
              </a:rPr>
              <a:t>吴勍</a:t>
            </a:r>
            <a:endParaRPr sz="2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sz="2000">
                <a:sym typeface="+mn-ea"/>
              </a:rPr>
              <a:t>王海龙</a:t>
            </a:r>
            <a:endParaRPr sz="2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sz="2000">
                <a:sym typeface="+mn-ea"/>
              </a:rPr>
              <a:t>王磊</a:t>
            </a:r>
            <a:endParaRPr sz="2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sz="2000">
                <a:sym typeface="+mn-ea"/>
              </a:rPr>
              <a:t>王鑫</a:t>
            </a:r>
            <a:endParaRPr sz="2000"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sz="2000">
                <a:sym typeface="+mn-ea"/>
              </a:rPr>
              <a:t>白飞飞</a:t>
            </a:r>
            <a:endParaRPr lang="zh-CN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评审团介绍</a:t>
            </a:r>
            <a:endParaRPr lang="zh-CN" sz="28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072380"/>
            <a:ext cx="1349375" cy="6724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26845" y="2224405"/>
            <a:ext cx="917702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b="1"/>
              <a:t>专业评委：</a:t>
            </a:r>
            <a:br>
              <a:rPr lang="zh-CN"/>
            </a:br>
            <a:r>
              <a:t>许大伟</a:t>
            </a:r>
            <a:r>
              <a:rPr lang="zh-CN"/>
              <a:t>（技术总监）</a:t>
            </a:r>
            <a:br>
              <a:rPr lang="zh-CN"/>
            </a:br>
            <a:r>
              <a:t>谭孟</a:t>
            </a:r>
            <a:r>
              <a:rPr lang="zh-CN"/>
              <a:t>（项目经理）</a:t>
            </a:r>
            <a:br>
              <a:rPr lang="zh-CN"/>
            </a:br>
            <a:r>
              <a:t>张阳</a:t>
            </a:r>
            <a:r>
              <a:rPr lang="zh-CN"/>
              <a:t>（</a:t>
            </a:r>
            <a:r>
              <a:rPr lang="en-US" altLang="zh-CN"/>
              <a:t>TEC</a:t>
            </a:r>
            <a:r>
              <a:rPr lang="zh-CN" altLang="en-US"/>
              <a:t>主席</a:t>
            </a:r>
            <a:r>
              <a:rPr lang="zh-CN"/>
              <a:t>）</a:t>
            </a:r>
            <a:br>
              <a:rPr lang="zh-CN"/>
            </a:br>
            <a:r>
              <a:t>李宇航</a:t>
            </a:r>
            <a:r>
              <a:rPr lang="zh-CN"/>
              <a:t>（</a:t>
            </a:r>
            <a:r>
              <a:rPr lang="en-US" altLang="zh-CN">
                <a:sym typeface="+mn-ea"/>
              </a:rPr>
              <a:t>TEC</a:t>
            </a:r>
            <a:r>
              <a:rPr lang="zh-CN" altLang="en-US">
                <a:sym typeface="+mn-ea"/>
              </a:rPr>
              <a:t>首席委员</a:t>
            </a:r>
            <a:r>
              <a:rPr lang="zh-CN"/>
              <a:t>）</a:t>
            </a:r>
            <a:br>
              <a:rPr lang="zh-CN"/>
            </a:br>
            <a:endParaRPr lang="zh-CN"/>
          </a:p>
          <a:p>
            <a:pPr indent="0" algn="ctr" fontAlgn="auto">
              <a:lnSpc>
                <a:spcPct val="150000"/>
              </a:lnSpc>
            </a:pPr>
            <a:r>
              <a:rPr lang="zh-CN" b="1"/>
              <a:t>飞行嘉宾：</a:t>
            </a:r>
            <a:r>
              <a:rPr lang="zh-CN"/>
              <a:t>神秘人物，不定时出现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83840" y="1702435"/>
            <a:ext cx="662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spc="150">
                <a:solidFill>
                  <a:schemeClr val="tx2"/>
                </a:solidFill>
                <a:latin typeface="+mn-ea"/>
              </a:defRPr>
            </a:lvl1pPr>
          </a:lstStyle>
          <a:p>
            <a:pPr algn="ctr"/>
            <a:r>
              <a:rPr lang="zh-CN" sz="2800" b="1" dirty="0">
                <a:solidFill>
                  <a:schemeClr val="tx1"/>
                </a:solidFill>
              </a:rPr>
              <a:t>本场出题人：</a:t>
            </a:r>
            <a:endParaRPr lang="zh-CN" sz="2800" b="1" dirty="0">
              <a:solidFill>
                <a:schemeClr val="tx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10318844" y="6257099"/>
            <a:ext cx="710943" cy="194248"/>
            <a:chOff x="4533835" y="6220460"/>
            <a:chExt cx="1417226" cy="387222"/>
          </a:xfrm>
          <a:solidFill>
            <a:schemeClr val="bg1"/>
          </a:solidFill>
        </p:grpSpPr>
        <p:grpSp>
          <p:nvGrpSpPr>
            <p:cNvPr id="7" name="组合 6"/>
            <p:cNvGrpSpPr/>
            <p:nvPr/>
          </p:nvGrpSpPr>
          <p:grpSpPr>
            <a:xfrm>
              <a:off x="453383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4" name="圆角矩形 23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80670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2" name="圆角矩形 21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07956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20" name="圆角矩形 19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352430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8" name="圆角矩形 17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625295" y="6220460"/>
              <a:ext cx="325766" cy="387222"/>
              <a:chOff x="1495050" y="3403466"/>
              <a:chExt cx="325766" cy="387222"/>
            </a:xfrm>
            <a:grpFill/>
          </p:grpSpPr>
          <p:sp>
            <p:nvSpPr>
              <p:cNvPr id="16" name="圆角矩形 15"/>
              <p:cNvSpPr/>
              <p:nvPr/>
            </p:nvSpPr>
            <p:spPr>
              <a:xfrm rot="18900000">
                <a:off x="1635073" y="340346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3500000">
                <a:off x="1635073" y="3604946"/>
                <a:ext cx="45719" cy="3257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01-青矩技术-中英文LOGO-原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1630" y="5072380"/>
            <a:ext cx="1349375" cy="6724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507490" y="2562860"/>
            <a:ext cx="917702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sz="4400" b="1"/>
              <a:t>李宇航（</a:t>
            </a:r>
            <a:r>
              <a:rPr lang="en-US" altLang="zh-CN" sz="4400" b="1">
                <a:sym typeface="+mn-ea"/>
              </a:rPr>
              <a:t>TEC</a:t>
            </a:r>
            <a:r>
              <a:rPr lang="zh-CN" altLang="en-US" sz="4400" b="1">
                <a:sym typeface="+mn-ea"/>
              </a:rPr>
              <a:t>首席委员</a:t>
            </a:r>
            <a:r>
              <a:rPr lang="zh-CN" sz="4400" b="1"/>
              <a:t>）</a:t>
            </a:r>
            <a:endParaRPr lang="zh-CN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62bfbd8-8716-4f80-969a-761b791dd2a7}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74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525DAF"/>
      </a:accent1>
      <a:accent2>
        <a:srgbClr val="FFC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思源黑体 CN Bold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演示</Application>
  <PresentationFormat>宽屏</PresentationFormat>
  <Paragraphs>445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DIN-BlackItalic</vt:lpstr>
      <vt:lpstr>HanWangKanTan</vt:lpstr>
      <vt:lpstr>等线</vt:lpstr>
      <vt:lpstr>Open Sans Light</vt:lpstr>
      <vt:lpstr>思源黑体旧字形 Light</vt:lpstr>
      <vt:lpstr>思源黑体 CN Bold</vt:lpstr>
      <vt:lpstr>思源黑体 CN Normal</vt:lpstr>
      <vt:lpstr>微软雅黑</vt:lpstr>
      <vt:lpstr>Arial Unicode MS</vt:lpstr>
      <vt:lpstr>Calibri</vt:lpstr>
      <vt:lpstr>Impact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李培俊</dc:creator>
  <cp:lastModifiedBy>yiyi</cp:lastModifiedBy>
  <cp:revision>2</cp:revision>
  <dcterms:created xsi:type="dcterms:W3CDTF">2021-03-11T09:10:00Z</dcterms:created>
  <dcterms:modified xsi:type="dcterms:W3CDTF">2021-03-11T09:18:00Z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