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6" r:id="rId6"/>
    <p:sldId id="268" r:id="rId7"/>
    <p:sldId id="269" r:id="rId8"/>
    <p:sldId id="271" r:id="rId9"/>
    <p:sldId id="272" r:id="rId10"/>
    <p:sldId id="273" r:id="rId11"/>
    <p:sldId id="270" r:id="rId12"/>
    <p:sldId id="258" r:id="rId13"/>
    <p:sldId id="263" r:id="rId14"/>
    <p:sldId id="259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9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2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46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31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64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4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9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9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28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13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474CF-42B4-4245-8ED0-15DF6A95F12F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8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gnite.apache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tools/sts/a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omcat.apache.org/download-80.cg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com/downloads/mariadb-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pring.io/spring-framework/docs/current/spring-framework-reference/integration.html" TargetMode="External"/><Relationship Id="rId3" Type="http://schemas.openxmlformats.org/officeDocument/2006/relationships/hyperlink" Target="https://docs.spring.io/spring-framework/docs/current/spring-framework-reference/core.html" TargetMode="External"/><Relationship Id="rId7" Type="http://schemas.openxmlformats.org/officeDocument/2006/relationships/hyperlink" Target="https://docs.spring.io/spring/docs/current/spring-framework-reference/web-reactive.html" TargetMode="External"/><Relationship Id="rId2" Type="http://schemas.openxmlformats.org/officeDocument/2006/relationships/hyperlink" Target="https://spring.io/projects/spring-frame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pring.io/spring/docs/current/spring-framework-reference/web.html" TargetMode="External"/><Relationship Id="rId5" Type="http://schemas.openxmlformats.org/officeDocument/2006/relationships/hyperlink" Target="https://docs.spring.io/spring-framework/docs/current/spring-framework-reference/data-access.html" TargetMode="External"/><Relationship Id="rId4" Type="http://schemas.openxmlformats.org/officeDocument/2006/relationships/hyperlink" Target="https://docs.spring.io/spring-framework/docs/current/spring-framework-reference/testing.html" TargetMode="External"/><Relationship Id="rId9" Type="http://schemas.openxmlformats.org/officeDocument/2006/relationships/hyperlink" Target="https://docs.spring.io/spring-framework/docs/current/spring-framework-reference/language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ee/tech/persistence-jsp-140049.html" TargetMode="External"/><Relationship Id="rId2" Type="http://schemas.openxmlformats.org/officeDocument/2006/relationships/hyperlink" Target="https://en.wikipedia.org/wiki/Object-relational_mapp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hibernate-second-level-cache" TargetMode="External"/><Relationship Id="rId4" Type="http://schemas.openxmlformats.org/officeDocument/2006/relationships/hyperlink" Target="http://hibernate.org/orm/documentation/5.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폴리텍</a:t>
            </a:r>
            <a:r>
              <a:rPr lang="ko-KR" altLang="en-US" dirty="0" smtClean="0"/>
              <a:t> 대학 과제 진행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Spring, Hibernate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UC </a:t>
            </a:r>
            <a:r>
              <a:rPr lang="ko-KR" altLang="en-US" dirty="0" smtClean="0"/>
              <a:t>사용자 </a:t>
            </a:r>
            <a:r>
              <a:rPr lang="ko-KR" altLang="en-US" dirty="0" err="1" smtClean="0"/>
              <a:t>관리모듈</a:t>
            </a:r>
            <a:r>
              <a:rPr lang="ko-KR" altLang="en-US" dirty="0" smtClean="0"/>
              <a:t>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9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Spring-Data-JPA</a:t>
            </a:r>
          </a:p>
          <a:p>
            <a:pPr lvl="1"/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spring.io/projects/spring-data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lvl="1"/>
            <a:endParaRPr lang="en-US" altLang="ko-KR" b="1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3231" y="2895820"/>
            <a:ext cx="9339385" cy="270456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Spring Data’s mission is to provide a familiar and consistent, Spring-based programming model for data access while still retaining the special traits of the underlying data store.</a:t>
            </a:r>
          </a:p>
          <a:p>
            <a:r>
              <a:rPr lang="en-US" altLang="ko-KR" dirty="0"/>
              <a:t>It makes it easy to use data access technologies, relational and non-relational databases, map-reduce frameworks, and cloud-based data services. This is an umbrella project which contains many subprojects that are specific to a given database. The projects are developed by working together with many of the companies and developers that are behind these exciting technologies.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4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Apache ignite</a:t>
            </a:r>
          </a:p>
          <a:p>
            <a:pPr lvl="1"/>
            <a:r>
              <a:rPr lang="en-US" altLang="ko-KR" b="1" dirty="0">
                <a:hlinkClick r:id="rId2"/>
              </a:rPr>
              <a:t>https://ignite.apache.org</a:t>
            </a:r>
            <a:r>
              <a:rPr lang="en-US" altLang="ko-KR" b="1" dirty="0" smtClean="0">
                <a:hlinkClick r:id="rId2"/>
              </a:rPr>
              <a:t>/</a:t>
            </a:r>
            <a:endParaRPr lang="en-US" altLang="ko-KR" b="1" dirty="0" smtClean="0"/>
          </a:p>
          <a:p>
            <a:pPr lvl="1"/>
            <a:endParaRPr lang="en-US" altLang="ko-KR" b="1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3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69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구현 내용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사용자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4477981"/>
            <a:ext cx="10515600" cy="1855416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사용자를 입력 하고 정상적으로 입력 되었는지를 확인 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사용자를 수정 하고 정상적으로 수정 되었는지를 확인 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사용자를 삭제 하고 </a:t>
            </a:r>
            <a:r>
              <a:rPr lang="ko-KR" altLang="en-US" sz="1400" dirty="0"/>
              <a:t>정상적으로 </a:t>
            </a:r>
            <a:r>
              <a:rPr lang="ko-KR" altLang="en-US" sz="1400" dirty="0" smtClean="0"/>
              <a:t>삭제 </a:t>
            </a:r>
            <a:r>
              <a:rPr lang="ko-KR" altLang="en-US" sz="1400" dirty="0"/>
              <a:t>되었는지를 확인 한다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r>
              <a:rPr lang="ko-KR" altLang="en-US" sz="1400" dirty="0" smtClean="0"/>
              <a:t>특정 이름으로 사용자 리스트를 검색 하고 결과를 확인 </a:t>
            </a:r>
            <a:r>
              <a:rPr lang="ko-KR" altLang="en-US" sz="1400" dirty="0"/>
              <a:t>한다</a:t>
            </a:r>
            <a:r>
              <a:rPr lang="en-US" altLang="ko-KR" sz="1400" dirty="0"/>
              <a:t>., </a:t>
            </a:r>
            <a:r>
              <a:rPr lang="ko-KR" altLang="en-US" sz="1400" dirty="0" smtClean="0"/>
              <a:t>여러 명의 사용자가 이미 입력 되어 있는 상황에서 특정 이름으로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명 이상 조회 될 수 있도록 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607538"/>
            <a:ext cx="10515600" cy="658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테스트</a:t>
            </a:r>
            <a:endParaRPr lang="ko-KR" altLang="en-US" sz="3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90600" y="1235569"/>
            <a:ext cx="10515600" cy="21602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사용자 </a:t>
            </a:r>
            <a:r>
              <a:rPr lang="en-US" altLang="ko-KR" sz="1400" dirty="0" smtClean="0"/>
              <a:t>Entity </a:t>
            </a:r>
            <a:r>
              <a:rPr lang="ko-KR" altLang="en-US" sz="1400" dirty="0" smtClean="0"/>
              <a:t>구현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사용자의 이름 컬럼은 </a:t>
            </a:r>
            <a:r>
              <a:rPr lang="en-US" altLang="ko-KR" sz="1400" dirty="0" smtClean="0"/>
              <a:t>20byte</a:t>
            </a:r>
            <a:r>
              <a:rPr lang="ko-KR" altLang="en-US" sz="1400" dirty="0" smtClean="0"/>
              <a:t>로 제한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사용자 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는 전화기 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와 </a:t>
            </a:r>
            <a:r>
              <a:rPr lang="en-US" altLang="ko-KR" sz="1400" dirty="0" err="1" smtClean="0"/>
              <a:t>OneToMany</a:t>
            </a:r>
            <a:r>
              <a:rPr lang="ko-KR" altLang="en-US" sz="1400" dirty="0" smtClean="0"/>
              <a:t>로 매핑 되어야 하며 </a:t>
            </a:r>
            <a:r>
              <a:rPr lang="en-US" altLang="ko-KR" sz="1400" dirty="0" smtClean="0"/>
              <a:t>Collection</a:t>
            </a:r>
            <a:r>
              <a:rPr lang="ko-KR" altLang="en-US" sz="1400" dirty="0" smtClean="0"/>
              <a:t>에 대하여 </a:t>
            </a:r>
            <a:r>
              <a:rPr lang="en-US" altLang="ko-KR" sz="1400" dirty="0" smtClean="0"/>
              <a:t>Cache</a:t>
            </a:r>
            <a:r>
              <a:rPr lang="ko-KR" altLang="en-US" sz="1400" dirty="0" smtClean="0"/>
              <a:t>가 적용 되어야 함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사용자 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L2 Cache</a:t>
            </a:r>
            <a:r>
              <a:rPr lang="ko-KR" altLang="en-US" sz="1400" dirty="0" smtClean="0"/>
              <a:t>가 적용 되어야 함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사용자 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에 대한 </a:t>
            </a:r>
            <a:r>
              <a:rPr lang="en-US" altLang="ko-KR" sz="1400" dirty="0" smtClean="0"/>
              <a:t>Repository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r>
              <a:rPr lang="ko-KR" altLang="en-US" sz="1400" dirty="0" smtClean="0"/>
              <a:t>전화기를 조회 하는 화면을 구현 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/>
              <a:t>전화기를 추가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 하는 화면을 구현 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특정 이름으로 사용자 리스트를 검색 하는 서비스 구현</a:t>
            </a:r>
            <a:r>
              <a:rPr lang="en-US" altLang="ko-KR" sz="1400" dirty="0" smtClean="0"/>
              <a:t>(Query Cache</a:t>
            </a:r>
            <a:r>
              <a:rPr lang="ko-KR" altLang="en-US" sz="1400" dirty="0" smtClean="0"/>
              <a:t>를 적용 해야 </a:t>
            </a:r>
            <a:r>
              <a:rPr lang="ko-KR" altLang="en-US" sz="1400" dirty="0"/>
              <a:t>함</a:t>
            </a:r>
            <a:r>
              <a:rPr lang="en-US" altLang="ko-KR" sz="1400" dirty="0" smtClean="0"/>
              <a:t>. DB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LIKE </a:t>
            </a:r>
            <a:r>
              <a:rPr lang="ko-KR" altLang="en-US" sz="1400" dirty="0" smtClean="0"/>
              <a:t>로 검색 해야 함</a:t>
            </a:r>
            <a:r>
              <a:rPr lang="en-US" altLang="ko-KR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4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69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구현 내용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전화기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4477981"/>
            <a:ext cx="10515600" cy="1855416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전화기를 입력 하고 정상적으로 입력 되었는지를 확인 </a:t>
            </a:r>
            <a:r>
              <a:rPr lang="ko-KR" altLang="en-US" sz="1400" dirty="0"/>
              <a:t>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/>
              <a:t>전화기를</a:t>
            </a:r>
            <a:r>
              <a:rPr lang="ko-KR" altLang="en-US" sz="1400" dirty="0" smtClean="0"/>
              <a:t> 수정 하고 정상적으로 수정 되었는지를 확인 </a:t>
            </a:r>
            <a:r>
              <a:rPr lang="ko-KR" altLang="en-US" sz="1400" dirty="0"/>
              <a:t>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/>
              <a:t>전화기를</a:t>
            </a:r>
            <a:r>
              <a:rPr lang="ko-KR" altLang="en-US" sz="1400" dirty="0" smtClean="0"/>
              <a:t> 삭제 하고 </a:t>
            </a:r>
            <a:r>
              <a:rPr lang="ko-KR" altLang="en-US" sz="1400" dirty="0"/>
              <a:t>정상적으로 </a:t>
            </a:r>
            <a:r>
              <a:rPr lang="ko-KR" altLang="en-US" sz="1400" dirty="0" smtClean="0"/>
              <a:t>삭제 </a:t>
            </a:r>
            <a:r>
              <a:rPr lang="ko-KR" altLang="en-US" sz="1400" dirty="0"/>
              <a:t>되었는지를 </a:t>
            </a:r>
            <a:r>
              <a:rPr lang="ko-KR" altLang="en-US" sz="1400" dirty="0" smtClean="0"/>
              <a:t>확인 </a:t>
            </a:r>
            <a:r>
              <a:rPr lang="ko-KR" altLang="en-US" sz="1400" dirty="0"/>
              <a:t>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전화번호로 </a:t>
            </a:r>
            <a:r>
              <a:rPr lang="ko-KR" altLang="en-US" sz="1400" dirty="0"/>
              <a:t>사용자 리스트를 </a:t>
            </a:r>
            <a:r>
              <a:rPr lang="ko-KR" altLang="en-US" sz="1400" dirty="0" smtClean="0"/>
              <a:t>검색 하고 결과를 확인 </a:t>
            </a:r>
            <a:r>
              <a:rPr lang="ko-KR" altLang="en-US" sz="1400" dirty="0"/>
              <a:t>한다</a:t>
            </a:r>
            <a:r>
              <a:rPr lang="en-US" altLang="ko-KR" sz="1400" dirty="0"/>
              <a:t>. </a:t>
            </a:r>
          </a:p>
          <a:p>
            <a:endParaRPr lang="en-US" altLang="ko-KR" sz="14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607538"/>
            <a:ext cx="10515600" cy="658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테스트</a:t>
            </a:r>
            <a:endParaRPr lang="ko-KR" altLang="en-US" sz="3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90600" y="1540369"/>
            <a:ext cx="10515600" cy="18554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전화기 </a:t>
            </a:r>
            <a:r>
              <a:rPr lang="en-US" altLang="ko-KR" sz="1400" dirty="0" smtClean="0"/>
              <a:t>Entity </a:t>
            </a:r>
            <a:r>
              <a:rPr lang="ko-KR" altLang="en-US" sz="1400" dirty="0" smtClean="0"/>
              <a:t>구현</a:t>
            </a:r>
            <a:endParaRPr lang="en-US" altLang="ko-KR" sz="1400" dirty="0"/>
          </a:p>
          <a:p>
            <a:r>
              <a:rPr lang="ko-KR" altLang="en-US" sz="1400" dirty="0" smtClean="0"/>
              <a:t>전화기 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L2 Cache</a:t>
            </a:r>
            <a:r>
              <a:rPr lang="ko-KR" altLang="en-US" sz="1400" dirty="0" smtClean="0"/>
              <a:t>가 적용 되어야 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전화기 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에 대한 </a:t>
            </a:r>
            <a:r>
              <a:rPr lang="en-US" altLang="ko-KR" sz="1400" dirty="0" smtClean="0"/>
              <a:t>Repository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r>
              <a:rPr lang="ko-KR" altLang="en-US" sz="1400" dirty="0" smtClean="0"/>
              <a:t>전화기를 조회 하는 화면을 구현 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전화기를 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 하는 화면을 구현 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전화번호로 사용자 리스트를 검색 하는 서비스 구현</a:t>
            </a:r>
            <a:r>
              <a:rPr lang="en-US" altLang="ko-KR" sz="1400" dirty="0"/>
              <a:t> (Query Cache</a:t>
            </a:r>
            <a:r>
              <a:rPr lang="ko-KR" altLang="en-US" sz="1400" dirty="0"/>
              <a:t>를 적용 해야 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78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환경 </a:t>
            </a:r>
            <a:r>
              <a:rPr lang="ko-KR" altLang="en-US" dirty="0"/>
              <a:t>설정이 되어있는 </a:t>
            </a:r>
            <a:r>
              <a:rPr lang="en-US" altLang="ko-KR" dirty="0"/>
              <a:t>Eclipse </a:t>
            </a:r>
            <a:r>
              <a:rPr lang="ko-KR" altLang="en-US" dirty="0"/>
              <a:t>프로젝트를 제공 함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제출 </a:t>
            </a:r>
            <a:r>
              <a:rPr lang="en-US" altLang="ko-KR" dirty="0"/>
              <a:t>: </a:t>
            </a:r>
            <a:r>
              <a:rPr lang="ko-KR" altLang="en-US" dirty="0"/>
              <a:t>제공된 </a:t>
            </a:r>
            <a:r>
              <a:rPr lang="en-US" altLang="ko-KR" dirty="0"/>
              <a:t>Eclipse </a:t>
            </a:r>
            <a:r>
              <a:rPr lang="ko-KR" altLang="en-US" dirty="0"/>
              <a:t>프로젝트에 구현 후 </a:t>
            </a:r>
            <a:r>
              <a:rPr lang="en-US" altLang="ko-KR" dirty="0"/>
              <a:t>Zip </a:t>
            </a:r>
            <a:r>
              <a:rPr lang="ko-KR" altLang="en-US" dirty="0"/>
              <a:t>으로 압축 하여 </a:t>
            </a:r>
            <a:r>
              <a:rPr lang="ko-KR" altLang="en-US" dirty="0" smtClean="0"/>
              <a:t>제출</a:t>
            </a:r>
            <a:endParaRPr lang="en-US" altLang="ko-KR" dirty="0"/>
          </a:p>
          <a:p>
            <a:r>
              <a:rPr lang="ko-KR" altLang="en-US" dirty="0" smtClean="0"/>
              <a:t>개인 과제로 진행</a:t>
            </a:r>
            <a:endParaRPr lang="en-US" altLang="ko-KR" dirty="0"/>
          </a:p>
          <a:p>
            <a:r>
              <a:rPr lang="ko-KR" altLang="en-US" dirty="0" smtClean="0"/>
              <a:t>과제 구현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주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338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구현 결과물에 대한 소스 검토</a:t>
            </a:r>
            <a:r>
              <a:rPr lang="en-US" altLang="ko-KR" dirty="0" smtClean="0"/>
              <a:t>(40%)</a:t>
            </a:r>
          </a:p>
          <a:p>
            <a:r>
              <a:rPr lang="ko-KR" altLang="en-US" dirty="0" smtClean="0"/>
              <a:t>프로그램을 실행 하여 성공적으로 수행 되는 지 확인</a:t>
            </a:r>
            <a:r>
              <a:rPr lang="en-US" altLang="ko-KR" dirty="0" smtClean="0"/>
              <a:t>(60%)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439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3212123" y="2015659"/>
            <a:ext cx="8127999" cy="3749964"/>
          </a:xfrm>
          <a:prstGeom prst="roundRect">
            <a:avLst/>
          </a:prstGeom>
          <a:solidFill>
            <a:schemeClr val="accent4">
              <a:alpha val="27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pic>
        <p:nvPicPr>
          <p:cNvPr id="14" name="내용 개체 틀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3" y="2900074"/>
            <a:ext cx="868363" cy="868363"/>
          </a:xfrm>
        </p:spPr>
      </p:pic>
      <p:sp>
        <p:nvSpPr>
          <p:cNvPr id="5" name="모서리가 둥근 직사각형 4"/>
          <p:cNvSpPr/>
          <p:nvPr/>
        </p:nvSpPr>
        <p:spPr>
          <a:xfrm>
            <a:off x="4465127" y="2796487"/>
            <a:ext cx="972000" cy="1094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Controller</a:t>
            </a:r>
          </a:p>
          <a:p>
            <a:pPr algn="ctr"/>
            <a:r>
              <a:rPr lang="en-US" altLang="ko-KR" sz="900" dirty="0" smtClean="0"/>
              <a:t>@Controller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552267" y="2796487"/>
            <a:ext cx="972000" cy="1094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Service</a:t>
            </a:r>
          </a:p>
          <a:p>
            <a:pPr algn="ctr"/>
            <a:r>
              <a:rPr lang="en-US" altLang="ko-KR" sz="900" dirty="0" smtClean="0"/>
              <a:t>@Service</a:t>
            </a:r>
            <a:endParaRPr lang="ko-KR" altLang="en-US" sz="9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639407" y="2796487"/>
            <a:ext cx="972000" cy="10941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Repository</a:t>
            </a:r>
          </a:p>
          <a:p>
            <a:pPr algn="ctr"/>
            <a:r>
              <a:rPr lang="en-US" altLang="ko-KR" sz="900" dirty="0" smtClean="0"/>
              <a:t>@Repository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730824" y="2796487"/>
            <a:ext cx="972000" cy="10941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Domain</a:t>
            </a:r>
          </a:p>
          <a:p>
            <a:pPr algn="ctr"/>
            <a:r>
              <a:rPr lang="en-US" altLang="ko-KR" sz="900" dirty="0" smtClean="0"/>
              <a:t>@Entity</a:t>
            </a:r>
            <a:endParaRPr lang="ko-KR" altLang="en-US" sz="9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822241" y="2796487"/>
            <a:ext cx="972000" cy="10941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Hibernate</a:t>
            </a:r>
          </a:p>
          <a:p>
            <a:pPr algn="ctr"/>
            <a:r>
              <a:rPr lang="en-US" altLang="ko-KR" sz="900" dirty="0" smtClean="0"/>
              <a:t>Ignite</a:t>
            </a:r>
          </a:p>
          <a:p>
            <a:pPr algn="ctr"/>
            <a:r>
              <a:rPr lang="en-US" altLang="ko-KR" sz="900" dirty="0" smtClean="0"/>
              <a:t>(Hibernate L2 Cache, </a:t>
            </a:r>
            <a:r>
              <a:rPr lang="en-US" altLang="ko-KR" sz="900" dirty="0" err="1" smtClean="0"/>
              <a:t>QueryCache</a:t>
            </a:r>
            <a:r>
              <a:rPr lang="en-US" altLang="ko-KR" sz="900" dirty="0" smtClean="0"/>
              <a:t>)</a:t>
            </a:r>
          </a:p>
          <a:p>
            <a:pPr algn="ctr"/>
            <a:r>
              <a:rPr lang="en-US" altLang="ko-KR" sz="900" dirty="0" smtClean="0"/>
              <a:t>@Cache</a:t>
            </a:r>
          </a:p>
          <a:p>
            <a:pPr algn="ctr"/>
            <a:r>
              <a:rPr lang="en-US" altLang="ko-KR" sz="900" dirty="0" smtClean="0"/>
              <a:t>@</a:t>
            </a:r>
            <a:r>
              <a:rPr lang="en-US" altLang="ko-KR" sz="900" dirty="0" err="1" smtClean="0"/>
              <a:t>QueryHint</a:t>
            </a:r>
            <a:endParaRPr lang="ko-KR" altLang="en-US" sz="900" dirty="0"/>
          </a:p>
        </p:txBody>
      </p:sp>
      <p:sp>
        <p:nvSpPr>
          <p:cNvPr id="11" name="순서도: 자기 디스크 10"/>
          <p:cNvSpPr/>
          <p:nvPr/>
        </p:nvSpPr>
        <p:spPr>
          <a:xfrm>
            <a:off x="10001094" y="4424862"/>
            <a:ext cx="1193800" cy="112878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</a:p>
          <a:p>
            <a:pPr algn="ctr"/>
            <a:r>
              <a:rPr lang="en-US" altLang="ko-KR" dirty="0" smtClean="0"/>
              <a:t>(H2)</a:t>
            </a:r>
            <a:endParaRPr lang="ko-KR" altLang="en-US" dirty="0"/>
          </a:p>
        </p:txBody>
      </p:sp>
      <p:sp>
        <p:nvSpPr>
          <p:cNvPr id="15" name="왼쪽/오른쪽 화살표 14"/>
          <p:cNvSpPr/>
          <p:nvPr/>
        </p:nvSpPr>
        <p:spPr>
          <a:xfrm>
            <a:off x="2547103" y="3177309"/>
            <a:ext cx="535709" cy="2309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47103" y="2900074"/>
            <a:ext cx="535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HTTP</a:t>
            </a:r>
            <a:endParaRPr lang="ko-KR" altLang="en-US" sz="1050" dirty="0"/>
          </a:p>
        </p:txBody>
      </p:sp>
      <p:sp>
        <p:nvSpPr>
          <p:cNvPr id="18" name="왼쪽 중괄호 17"/>
          <p:cNvSpPr/>
          <p:nvPr/>
        </p:nvSpPr>
        <p:spPr>
          <a:xfrm rot="16200000">
            <a:off x="4621374" y="4042571"/>
            <a:ext cx="659512" cy="971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/>
          <p:cNvSpPr/>
          <p:nvPr/>
        </p:nvSpPr>
        <p:spPr>
          <a:xfrm rot="16200000">
            <a:off x="6252082" y="3499002"/>
            <a:ext cx="659512" cy="20591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 rot="2451655">
            <a:off x="9804499" y="4016630"/>
            <a:ext cx="535709" cy="2309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46865" y="5005244"/>
            <a:ext cx="20319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Spring MVC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995130" y="4999813"/>
            <a:ext cx="20319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Spring Framework, Spring Data JPA</a:t>
            </a:r>
            <a:endParaRPr lang="ko-KR" altLang="en-US" sz="1050" dirty="0"/>
          </a:p>
        </p:txBody>
      </p:sp>
      <p:sp>
        <p:nvSpPr>
          <p:cNvPr id="24" name="왼쪽 중괄호 23"/>
          <p:cNvSpPr/>
          <p:nvPr/>
        </p:nvSpPr>
        <p:spPr>
          <a:xfrm rot="16200000">
            <a:off x="8432779" y="3500876"/>
            <a:ext cx="659512" cy="2063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790251" y="5005244"/>
            <a:ext cx="20319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JPA/Hibernate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6996955" y="2143109"/>
            <a:ext cx="1425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구현 영역</a:t>
            </a:r>
            <a:endParaRPr lang="ko-KR" altLang="en-US" sz="20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376007" y="2796487"/>
            <a:ext cx="972000" cy="1094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JSP</a:t>
            </a:r>
          </a:p>
        </p:txBody>
      </p:sp>
      <p:sp>
        <p:nvSpPr>
          <p:cNvPr id="26" name="왼쪽 중괄호 25"/>
          <p:cNvSpPr/>
          <p:nvPr/>
        </p:nvSpPr>
        <p:spPr>
          <a:xfrm rot="16200000">
            <a:off x="3545949" y="4042571"/>
            <a:ext cx="659512" cy="971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846008" y="5000344"/>
            <a:ext cx="20319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J2EE, JSP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457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</a:t>
            </a:r>
            <a:r>
              <a:rPr lang="en-US" altLang="ko-KR" dirty="0" smtClean="0"/>
              <a:t>- JDK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JDK 8</a:t>
            </a:r>
            <a:endParaRPr lang="en-US" altLang="ko-KR" b="1" dirty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www.oracle.com/technetwork/java/javase/downloads/jdk8-downloads-2133151.html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15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Spring Tool Suite</a:t>
            </a:r>
            <a:endParaRPr lang="en-US" altLang="ko-KR" b="1" dirty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spring.io/tools/sts/all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개발환경 </a:t>
            </a:r>
            <a:r>
              <a:rPr lang="en-US" altLang="ko-KR" dirty="0" smtClean="0"/>
              <a:t>- 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Apache Tomcat</a:t>
            </a:r>
            <a:r>
              <a:rPr lang="en-US" altLang="ko-KR" b="1" baseline="30000" dirty="0"/>
              <a:t>®</a:t>
            </a:r>
            <a:endParaRPr lang="en-US" altLang="ko-KR" b="1" dirty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tomcat.apache.org/download-80.cgi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개발환경 </a:t>
            </a:r>
            <a:r>
              <a:rPr lang="en-US" altLang="ko-KR" dirty="0" smtClean="0"/>
              <a:t>– Servlet Container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25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MariaDB</a:t>
            </a:r>
            <a:endParaRPr lang="en-US" altLang="ko-KR" b="1" dirty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mariadb.com/downloads/mariadb-tx</a:t>
            </a:r>
            <a:endParaRPr lang="en-US" altLang="ko-KR" dirty="0" smtClean="0"/>
          </a:p>
          <a:p>
            <a:pPr lvl="1"/>
            <a:r>
              <a:rPr lang="en-US" altLang="ko-KR" dirty="0" err="1"/>
              <a:t>jdbc:mariadb</a:t>
            </a:r>
            <a:r>
              <a:rPr lang="en-US" altLang="ko-KR" dirty="0" smtClean="0"/>
              <a:t>://127.0.0.1:3306/</a:t>
            </a:r>
            <a:r>
              <a:rPr lang="en-US" altLang="ko-KR" dirty="0" err="1" smtClean="0"/>
              <a:t>dbname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개발환경 </a:t>
            </a:r>
            <a:r>
              <a:rPr lang="en-US" altLang="ko-KR" dirty="0" smtClean="0"/>
              <a:t>- 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44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Spring</a:t>
            </a:r>
          </a:p>
          <a:p>
            <a:pPr lvl="1"/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spring.io/projects/spring-framework</a:t>
            </a:r>
            <a:endParaRPr lang="en-US" altLang="ko-KR" b="1" dirty="0"/>
          </a:p>
          <a:p>
            <a:pPr lvl="1"/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lvl="1"/>
            <a:endParaRPr lang="en-US" altLang="ko-KR" b="1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3231" y="2926597"/>
            <a:ext cx="9339385" cy="264301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3"/>
              </a:rPr>
              <a:t>Core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3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3"/>
              </a:rPr>
              <a:t>technologies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: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dependency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injection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events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resources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i18n,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validation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binding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type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conversion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SpEL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AOP.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34302D"/>
              </a:solidFill>
              <a:effectLst/>
              <a:latin typeface="Arial" panose="020B0604020202020204" pitchFamily="34" charset="0"/>
              <a:ea typeface="varela roun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4"/>
              </a:rPr>
              <a:t>Testing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: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mock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objects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TestContext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framework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Spring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MVC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Test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 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WebTestClient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ea typeface="varela round"/>
              </a:rPr>
              <a:t>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34302D"/>
              </a:solidFill>
              <a:effectLst/>
              <a:latin typeface="Arial" panose="020B0604020202020204" pitchFamily="34" charset="0"/>
              <a:ea typeface="varela roun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5"/>
              </a:rPr>
              <a:t>Data Access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: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transactions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DAO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support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JDBC, ORM,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Marshalling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XML.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34302D"/>
              </a:solidFill>
              <a:effectLst/>
              <a:latin typeface="Arial" panose="020B0604020202020204" pitchFamily="34" charset="0"/>
              <a:ea typeface="varela roun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6"/>
              </a:rPr>
              <a:t>Spring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6"/>
              </a:rPr>
              <a:t> MVC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 and 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7"/>
              </a:rPr>
              <a:t>Spring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7"/>
              </a:rPr>
              <a:t>WebFlux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 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web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frameworks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34302D"/>
              </a:solidFill>
              <a:effectLst/>
              <a:latin typeface="Arial" panose="020B0604020202020204" pitchFamily="34" charset="0"/>
              <a:ea typeface="varela roun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8"/>
              </a:rPr>
              <a:t>Integration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: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remoting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JMS, JCA, JMX,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email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tasks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scheduling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cache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34302D"/>
              </a:solidFill>
              <a:effectLst/>
              <a:latin typeface="Arial" panose="020B0604020202020204" pitchFamily="34" charset="0"/>
              <a:ea typeface="varela roun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9"/>
              </a:rPr>
              <a:t>Languages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: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Kotlin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Groovy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dynamic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languages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34302D"/>
              </a:solidFill>
              <a:effectLst/>
              <a:latin typeface="Arial" panose="020B0604020202020204" pitchFamily="34" charset="0"/>
              <a:ea typeface="varela roun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5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ORM</a:t>
            </a:r>
          </a:p>
          <a:p>
            <a:pPr lvl="1"/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en.wikipedia.org/wiki/Object-relational_mapping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r>
              <a:rPr lang="en-US" altLang="ko-KR" b="1" dirty="0" smtClean="0"/>
              <a:t>JPA</a:t>
            </a:r>
          </a:p>
          <a:p>
            <a:pPr lvl="1"/>
            <a:r>
              <a:rPr lang="en-US" altLang="ko-KR" b="1" dirty="0">
                <a:hlinkClick r:id="rId3"/>
              </a:rPr>
              <a:t>http://</a:t>
            </a:r>
            <a:r>
              <a:rPr lang="en-US" altLang="ko-KR" b="1" dirty="0" smtClean="0">
                <a:hlinkClick r:id="rId3"/>
              </a:rPr>
              <a:t>www.oracle.com/technetwork/java/javaee/tech/persistence-jsp-140049.html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r>
              <a:rPr lang="en-US" altLang="ko-KR" b="1" dirty="0" smtClean="0"/>
              <a:t>Hibernate</a:t>
            </a:r>
          </a:p>
          <a:p>
            <a:pPr lvl="1"/>
            <a:r>
              <a:rPr lang="en-US" altLang="ko-KR" b="1" dirty="0">
                <a:hlinkClick r:id="rId4"/>
              </a:rPr>
              <a:t>http://hibernate.org/orm/documentation/5.0</a:t>
            </a:r>
            <a:r>
              <a:rPr lang="en-US" altLang="ko-KR" b="1" dirty="0" smtClean="0">
                <a:hlinkClick r:id="rId4"/>
              </a:rPr>
              <a:t>/</a:t>
            </a:r>
            <a:endParaRPr lang="en-US" altLang="ko-KR" b="1" dirty="0" smtClean="0"/>
          </a:p>
          <a:p>
            <a:pPr lvl="1"/>
            <a:r>
              <a:rPr lang="en-US" altLang="ko-KR" b="1" dirty="0">
                <a:hlinkClick r:id="rId5"/>
              </a:rPr>
              <a:t>https://</a:t>
            </a:r>
            <a:r>
              <a:rPr lang="en-US" altLang="ko-KR" b="1" dirty="0" smtClean="0">
                <a:hlinkClick r:id="rId5"/>
              </a:rPr>
              <a:t>www.baeldung.com/hibernate-second-level-cache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lvl="1"/>
            <a:endParaRPr lang="en-US" altLang="ko-KR" b="1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Spring-Data</a:t>
            </a:r>
          </a:p>
          <a:p>
            <a:pPr lvl="1"/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spring.io/projects/spring-data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lvl="1"/>
            <a:endParaRPr lang="en-US" altLang="ko-KR" b="1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3231" y="2895820"/>
            <a:ext cx="9339385" cy="270456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Spring Data’s mission is to provide a familiar and consistent, Spring-based programming model for data access while still retaining the special traits of the underlying data store.</a:t>
            </a:r>
          </a:p>
          <a:p>
            <a:r>
              <a:rPr lang="en-US" altLang="ko-KR" dirty="0"/>
              <a:t>It makes it easy to use data access technologies, relational and non-relational databases, map-reduce frameworks, and cloud-based data services. This is an umbrella project which contains many subprojects that are specific to a given database. The projects are developed by working together with many of the companies and developers that are behind these exciting technologies.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3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1859</TotalTime>
  <Words>645</Words>
  <Application>Microsoft Office PowerPoint</Application>
  <PresentationFormat>와이드스크린</PresentationFormat>
  <Paragraphs>107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 Unicode MS</vt:lpstr>
      <vt:lpstr>Monaco</vt:lpstr>
      <vt:lpstr>varela round</vt:lpstr>
      <vt:lpstr>맑은 고딕</vt:lpstr>
      <vt:lpstr>Arial</vt:lpstr>
      <vt:lpstr>Office 테마</vt:lpstr>
      <vt:lpstr>폴리텍 대학 과제 진행</vt:lpstr>
      <vt:lpstr>Architecture</vt:lpstr>
      <vt:lpstr>개발환경 - JDK</vt:lpstr>
      <vt:lpstr>개발환경 - IDE</vt:lpstr>
      <vt:lpstr>개발환경 – Servlet Container</vt:lpstr>
      <vt:lpstr>개발환경 - Database</vt:lpstr>
      <vt:lpstr>Framework</vt:lpstr>
      <vt:lpstr>Framework</vt:lpstr>
      <vt:lpstr>Framework</vt:lpstr>
      <vt:lpstr>Framework</vt:lpstr>
      <vt:lpstr>Framework</vt:lpstr>
      <vt:lpstr>구현 내용 – 사용자</vt:lpstr>
      <vt:lpstr>구현 내용 – 전화기</vt:lpstr>
      <vt:lpstr>진행 방안</vt:lpstr>
      <vt:lpstr>평가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실습 과제</dc:title>
  <dc:creator>cafe</dc:creator>
  <cp:lastModifiedBy>Windows 사용자</cp:lastModifiedBy>
  <cp:revision>51</cp:revision>
  <dcterms:created xsi:type="dcterms:W3CDTF">2018-01-22T01:27:32Z</dcterms:created>
  <dcterms:modified xsi:type="dcterms:W3CDTF">2018-08-09T01:43:44Z</dcterms:modified>
</cp:coreProperties>
</file>