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5143500" cx="9144000"/>
  <p:notesSz cx="6858000" cy="9144000"/>
  <p:embeddedFontLst>
    <p:embeddedFont>
      <p:font typeface="Caveat"/>
      <p:regular r:id="rId18"/>
      <p:bold r:id="rId19"/>
    </p:embeddedFont>
    <p:embeddedFont>
      <p:font typeface="Average"/>
      <p:regular r:id="rId20"/>
    </p:embeddedFont>
    <p:embeddedFont>
      <p:font typeface="Oswald"/>
      <p:regular r:id="rId21"/>
      <p:bold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CD6EB3B-CC3E-4F97-9330-47062E297B7E}">
  <a:tblStyle styleId="{FCD6EB3B-CC3E-4F97-9330-47062E297B7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Average-regular.fntdata"/><Relationship Id="rId11" Type="http://schemas.openxmlformats.org/officeDocument/2006/relationships/slide" Target="slides/slide5.xml"/><Relationship Id="rId22" Type="http://schemas.openxmlformats.org/officeDocument/2006/relationships/font" Target="fonts/Oswald-bold.fntdata"/><Relationship Id="rId10" Type="http://schemas.openxmlformats.org/officeDocument/2006/relationships/slide" Target="slides/slide4.xml"/><Relationship Id="rId21" Type="http://schemas.openxmlformats.org/officeDocument/2006/relationships/font" Target="fonts/Oswald-regular.fntdata"/><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font" Target="fonts/Caveat-bold.fntdata"/><Relationship Id="rId6" Type="http://schemas.openxmlformats.org/officeDocument/2006/relationships/notesMaster" Target="notesMasters/notesMaster1.xml"/><Relationship Id="rId18" Type="http://schemas.openxmlformats.org/officeDocument/2006/relationships/font" Target="fonts/Caveat-regular.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a:t>
            </a:r>
            <a:r>
              <a:rPr lang="en"/>
              <a:t>the following slides we will introduce our problem along with what we have accomplished.</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adb6605cc1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adb6605cc1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100"/>
              </a:spcBef>
              <a:spcAft>
                <a:spcPts val="0"/>
              </a:spcAft>
              <a:buClr>
                <a:schemeClr val="dk1"/>
              </a:buClr>
              <a:buSzPts val="1100"/>
              <a:buFont typeface="Arial"/>
              <a:buNone/>
            </a:pPr>
            <a:r>
              <a:t/>
            </a:r>
            <a:endParaRPr/>
          </a:p>
          <a:p>
            <a:pPr indent="0" lvl="0" marL="0" rtl="0" algn="l">
              <a:spcBef>
                <a:spcPts val="110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adb6605cc1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adb6605cc1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adb6605cc1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adb6605cc1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countless social platforms develop and become more accessible, the types of contents shown on them also become more and more diverse. </a:t>
            </a:r>
            <a:endParaRPr/>
          </a:p>
          <a:p>
            <a:pPr indent="0" lvl="0" marL="0" rtl="0" algn="l">
              <a:spcBef>
                <a:spcPts val="0"/>
              </a:spcBef>
              <a:spcAft>
                <a:spcPts val="0"/>
              </a:spcAft>
              <a:buNone/>
            </a:pPr>
            <a:r>
              <a:rPr lang="en"/>
              <a:t>For example, people can use them to check daily news, video and blogs, etc.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af0e4d0ba9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af0e4d0ba9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However, there are some underlying problems associated with the news posted on social media.</a:t>
            </a:r>
            <a:endParaRPr>
              <a:solidFill>
                <a:schemeClr val="dk1"/>
              </a:solidFill>
            </a:endParaRPr>
          </a:p>
          <a:p>
            <a:pPr indent="0" lvl="0" marL="0" rtl="0" algn="l">
              <a:spcBef>
                <a:spcPts val="0"/>
              </a:spcBef>
              <a:spcAft>
                <a:spcPts val="0"/>
              </a:spcAft>
              <a:buNone/>
            </a:pPr>
            <a:r>
              <a:rPr lang="en">
                <a:solidFill>
                  <a:schemeClr val="dk1"/>
                </a:solidFill>
              </a:rPr>
              <a:t>First, some of the news didn’t have a title associated with it.</a:t>
            </a:r>
            <a:endParaRPr>
              <a:solidFill>
                <a:schemeClr val="dk1"/>
              </a:solidFill>
            </a:endParaRPr>
          </a:p>
          <a:p>
            <a:pPr indent="0" lvl="0" marL="0" rtl="0" algn="l">
              <a:spcBef>
                <a:spcPts val="0"/>
              </a:spcBef>
              <a:spcAft>
                <a:spcPts val="0"/>
              </a:spcAft>
              <a:buNone/>
            </a:pPr>
            <a:r>
              <a:rPr lang="en">
                <a:solidFill>
                  <a:schemeClr val="dk1"/>
                </a:solidFill>
              </a:rPr>
              <a:t>Even if it does, editor need to spend extra time to write those </a:t>
            </a:r>
            <a:r>
              <a:rPr lang="en">
                <a:solidFill>
                  <a:schemeClr val="dk1"/>
                </a:solidFill>
              </a:rPr>
              <a:t>titles</a:t>
            </a:r>
            <a:r>
              <a:rPr lang="en">
                <a:solidFill>
                  <a:schemeClr val="dk1"/>
                </a:solidFill>
              </a:rPr>
              <a:t>, and company will spend more money in paying those extra hours.</a:t>
            </a:r>
            <a:endParaRPr>
              <a:solidFill>
                <a:schemeClr val="dk1"/>
              </a:solidFill>
            </a:endParaRPr>
          </a:p>
          <a:p>
            <a:pPr indent="0" lvl="0" marL="0" rtl="0" algn="l">
              <a:spcBef>
                <a:spcPts val="0"/>
              </a:spcBef>
              <a:spcAft>
                <a:spcPts val="0"/>
              </a:spcAft>
              <a:buNone/>
            </a:pPr>
            <a:r>
              <a:rPr lang="en">
                <a:solidFill>
                  <a:schemeClr val="dk1"/>
                </a:solidFill>
              </a:rPr>
              <a:t>Third, editor usually add subjectivity when creating those contents</a:t>
            </a:r>
            <a:endParaRPr>
              <a:solidFill>
                <a:schemeClr val="dk1"/>
              </a:solidFill>
            </a:endParaRPr>
          </a:p>
          <a:p>
            <a:pPr indent="0" lvl="0" marL="0" rtl="0" algn="l">
              <a:spcBef>
                <a:spcPts val="0"/>
              </a:spcBef>
              <a:spcAft>
                <a:spcPts val="0"/>
              </a:spcAft>
              <a:buNone/>
            </a:pPr>
            <a:r>
              <a:rPr lang="en">
                <a:solidFill>
                  <a:schemeClr val="dk1"/>
                </a:solidFill>
              </a:rPr>
              <a:t>Moreover, in order to grab reader’s attention, some will even exaggerate/distort the true content’s meaning</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Therefore, in order to solve all those problems, we created automatic text summarization model that is able to generate a summary given a text. </a:t>
            </a:r>
            <a:endParaRPr>
              <a:solidFill>
                <a:schemeClr val="dk1"/>
              </a:solidFill>
            </a:endParaRPr>
          </a:p>
          <a:p>
            <a:pPr indent="0" lvl="0" marL="0" rtl="0" algn="l">
              <a:spcBef>
                <a:spcPts val="0"/>
              </a:spcBef>
              <a:spcAft>
                <a:spcPts val="0"/>
              </a:spcAft>
              <a:buNone/>
            </a:pPr>
            <a:r>
              <a:rPr lang="en">
                <a:solidFill>
                  <a:schemeClr val="dk1"/>
                </a:solidFill>
              </a:rPr>
              <a:t>This model enable users to target on the interested news.</a:t>
            </a:r>
            <a:endParaRPr>
              <a:solidFill>
                <a:schemeClr val="dk1"/>
              </a:solidFill>
            </a:endParaRPr>
          </a:p>
          <a:p>
            <a:pPr indent="0" lvl="0" marL="0" rtl="0" algn="l">
              <a:spcBef>
                <a:spcPts val="0"/>
              </a:spcBef>
              <a:spcAft>
                <a:spcPts val="0"/>
              </a:spcAft>
              <a:buNone/>
            </a:pPr>
            <a:r>
              <a:rPr lang="en">
                <a:solidFill>
                  <a:schemeClr val="dk1"/>
                </a:solidFill>
              </a:rPr>
              <a:t>And also not only help to save editor’s time but help company to save money.</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Lastly, it also make the title to become more objective.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adb6605cc1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adb6605cc1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dataset we used is called </a:t>
            </a:r>
            <a:endParaRPr/>
          </a:p>
          <a:p>
            <a:pPr indent="0" lvl="0" marL="0" rtl="0" algn="l">
              <a:spcBef>
                <a:spcPts val="0"/>
              </a:spcBef>
              <a:spcAft>
                <a:spcPts val="0"/>
              </a:spcAft>
              <a:buNone/>
            </a:pPr>
            <a:r>
              <a:rPr lang="en"/>
              <a:t>Those contents span various domain.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adb6605cc1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adb6605cc1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adb6605cc1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adb6605cc1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adb6605cc1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adb6605cc1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adb6605cc1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adb6605cc1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let’s look at the result:</a:t>
            </a:r>
            <a:endParaRPr/>
          </a:p>
          <a:p>
            <a:pPr indent="0" lvl="0" marL="0" rtl="0" algn="l">
              <a:spcBef>
                <a:spcPts val="0"/>
              </a:spcBef>
              <a:spcAft>
                <a:spcPts val="0"/>
              </a:spcAft>
              <a:buNone/>
            </a:pPr>
            <a:r>
              <a:rPr lang="en"/>
              <a:t>For text summarization task, the commonly used metrics are rouge scores:</a:t>
            </a:r>
            <a:endParaRPr/>
          </a:p>
          <a:p>
            <a:pPr indent="0" lvl="0" marL="0" rtl="0" algn="l">
              <a:spcBef>
                <a:spcPts val="0"/>
              </a:spcBef>
              <a:spcAft>
                <a:spcPts val="0"/>
              </a:spcAft>
              <a:buNone/>
            </a:pPr>
            <a:r>
              <a:rPr lang="en"/>
              <a:t>USUALLY WE have two types of xxx</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can see that our RNN model with self-attention mechanism outperforms the baseline RNN model from the paper, and the model using BERT encoder +</a:t>
            </a:r>
            <a:endParaRPr/>
          </a:p>
          <a:p>
            <a:pPr indent="0" lvl="0" marL="0" rtl="0" algn="l">
              <a:spcBef>
                <a:spcPts val="0"/>
              </a:spcBef>
              <a:spcAft>
                <a:spcPts val="0"/>
              </a:spcAft>
              <a:buNone/>
            </a:pPr>
            <a:r>
              <a:rPr lang="en"/>
              <a:t>transformer decoder gives better performance than the RNN model</a:t>
            </a:r>
            <a:endParaRPr/>
          </a:p>
          <a:p>
            <a:pPr indent="0" lvl="0" marL="0" rtl="0" algn="l">
              <a:spcBef>
                <a:spcPts val="0"/>
              </a:spcBef>
              <a:spcAft>
                <a:spcPts val="0"/>
              </a:spcAft>
              <a:buNone/>
            </a:pPr>
            <a:r>
              <a:rPr lang="en"/>
              <a:t>In addition, when the same model was applied to English language rather than Chinese, all three scores get higher, which indicates that doing text summarization task in CHINESE is more challenging</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aedd1dceb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aedd1dceb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we listed some examples of the result with our best performed model:</a:t>
            </a:r>
            <a:endParaRPr/>
          </a:p>
          <a:p>
            <a:pPr indent="0" lvl="0" marL="0" rtl="0" algn="l">
              <a:spcBef>
                <a:spcPts val="0"/>
              </a:spcBef>
              <a:spcAft>
                <a:spcPts val="0"/>
              </a:spcAft>
              <a:buNone/>
            </a:pPr>
            <a:r>
              <a:rPr lang="en"/>
              <a:t>we can see that in each summary and prediction pair, there are a few identical </a:t>
            </a:r>
            <a:r>
              <a:rPr lang="en"/>
              <a:t>patterns, which can give the same information to the human readers and help us understand the meaning of the original text, but in the prediction, there still exists repeating characters and noises that can limit the quality of the summary, so we still have a large space to improve the model’s performance</a:t>
            </a:r>
            <a:endParaRPr/>
          </a:p>
          <a:p>
            <a:pPr indent="0" lvl="0" marL="0" rtl="0" algn="l">
              <a:spcBef>
                <a:spcPts val="0"/>
              </a:spcBef>
              <a:spcAft>
                <a:spcPts val="0"/>
              </a:spcAft>
              <a:buNone/>
            </a:pPr>
            <a:r>
              <a:t/>
            </a:r>
            <a:endParaRPr/>
          </a:p>
          <a:p>
            <a:pPr indent="0" lvl="0" marL="0" rtl="0" algn="l">
              <a:lnSpc>
                <a:spcPct val="115000"/>
              </a:lnSpc>
              <a:spcBef>
                <a:spcPts val="1100"/>
              </a:spcBef>
              <a:spcAft>
                <a:spcPts val="0"/>
              </a:spcAft>
              <a:buClr>
                <a:schemeClr val="dk1"/>
              </a:buClr>
              <a:buSzPts val="1100"/>
              <a:buFont typeface="Arial"/>
              <a:buNone/>
            </a:pPr>
            <a:r>
              <a:rPr lang="en">
                <a:solidFill>
                  <a:schemeClr val="dk1"/>
                </a:solidFill>
              </a:rPr>
              <a:t>Ok, THIS IS THE END OF OUR PRESENTATION. Please feel free to leave any comments and questions under our post and we would welcome all kinds of discussions.</a:t>
            </a:r>
            <a:endParaRPr>
              <a:solidFill>
                <a:schemeClr val="dk1"/>
              </a:solidFill>
            </a:endParaRPr>
          </a:p>
          <a:p>
            <a:pPr indent="0" lvl="0" marL="0" rtl="0" algn="l">
              <a:lnSpc>
                <a:spcPct val="115000"/>
              </a:lnSpc>
              <a:spcBef>
                <a:spcPts val="1100"/>
              </a:spcBef>
              <a:spcAft>
                <a:spcPts val="0"/>
              </a:spcAft>
              <a:buClr>
                <a:schemeClr val="dk1"/>
              </a:buClr>
              <a:buSzPts val="1100"/>
              <a:buFont typeface="Arial"/>
              <a:buNone/>
            </a:pPr>
            <a:r>
              <a:rPr lang="en">
                <a:solidFill>
                  <a:schemeClr val="dk1"/>
                </a:solidFill>
              </a:rPr>
              <a:t>Thank you so much for watching this video and we hope everyone stay safe!</a:t>
            </a:r>
            <a:endParaRPr/>
          </a:p>
          <a:p>
            <a:pPr indent="0" lvl="0" marL="0" rtl="0" algn="l">
              <a:spcBef>
                <a:spcPts val="110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gi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www.aclweb.org/anthology/D19-1301.pdf" TargetMode="External"/><Relationship Id="rId4" Type="http://schemas.openxmlformats.org/officeDocument/2006/relationships/hyperlink" Target="https://arxiv.org/pdf/1506.05865.pdf" TargetMode="External"/><Relationship Id="rId10" Type="http://schemas.openxmlformats.org/officeDocument/2006/relationships/hyperlink" Target="https://arxiv.org/pdf/1703.03130.pdf" TargetMode="External"/><Relationship Id="rId9" Type="http://schemas.openxmlformats.org/officeDocument/2006/relationships/hyperlink" Target="https://arxiv.org/pdf/1706.03762.pdf" TargetMode="External"/><Relationship Id="rId5" Type="http://schemas.openxmlformats.org/officeDocument/2006/relationships/hyperlink" Target="https://arxiv.org/pdf/1506.01057.pdf" TargetMode="External"/><Relationship Id="rId6" Type="http://schemas.openxmlformats.org/officeDocument/2006/relationships/hyperlink" Target="https://www.aclweb.org/anthology/W04-1013" TargetMode="External"/><Relationship Id="rId7" Type="http://schemas.openxmlformats.org/officeDocument/2006/relationships/hyperlink" Target="https://www.aclweb.org/anthology/P18-2115" TargetMode="External"/><Relationship Id="rId8" Type="http://schemas.openxmlformats.org/officeDocument/2006/relationships/hyperlink" Target="https://towardsdatascience.com/day-1-2-attention-seq2seq-models-65df3f49e263"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7.png"/><Relationship Id="rId4" Type="http://schemas.openxmlformats.org/officeDocument/2006/relationships/image" Target="../media/image9.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huggingface.co/bert-base-chinese" TargetMode="External"/><Relationship Id="rId4" Type="http://schemas.openxmlformats.org/officeDocument/2006/relationships/image" Target="../media/image4.png"/><Relationship Id="rId5"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Chinese Text Summarization</a:t>
            </a:r>
            <a:endParaRPr/>
          </a:p>
        </p:txBody>
      </p:sp>
      <p:sp>
        <p:nvSpPr>
          <p:cNvPr id="60" name="Google Shape;60;p13"/>
          <p:cNvSpPr txBox="1"/>
          <p:nvPr>
            <p:ph idx="1" type="subTitle"/>
          </p:nvPr>
        </p:nvSpPr>
        <p:spPr>
          <a:xfrm>
            <a:off x="2867900" y="3266925"/>
            <a:ext cx="3948600" cy="701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b="0" sz="900">
              <a:solidFill>
                <a:srgbClr val="EFEFEF"/>
              </a:solidFill>
              <a:latin typeface="Arial"/>
              <a:ea typeface="Arial"/>
              <a:cs typeface="Arial"/>
              <a:sym typeface="Arial"/>
            </a:endParaRPr>
          </a:p>
          <a:p>
            <a:pPr indent="0" lvl="0" marL="0" rtl="0" algn="ctr">
              <a:spcBef>
                <a:spcPts val="0"/>
              </a:spcBef>
              <a:spcAft>
                <a:spcPts val="0"/>
              </a:spcAft>
              <a:buNone/>
            </a:pPr>
            <a:r>
              <a:rPr lang="en">
                <a:solidFill>
                  <a:srgbClr val="F3F3F3"/>
                </a:solidFill>
              </a:rPr>
              <a:t>Team 8: Chengyu Chen, Yuan Ding, Jiyang Ge, Yupei Zhou</a:t>
            </a:r>
            <a:endParaRPr>
              <a:solidFill>
                <a:srgbClr val="F3F3F3"/>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22"/>
          <p:cNvSpPr txBox="1"/>
          <p:nvPr>
            <p:ph idx="1" type="body"/>
          </p:nvPr>
        </p:nvSpPr>
        <p:spPr>
          <a:xfrm>
            <a:off x="1173075" y="1152475"/>
            <a:ext cx="7659300" cy="1765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4200">
                <a:solidFill>
                  <a:srgbClr val="FFFFFF"/>
                </a:solidFill>
                <a:latin typeface="Caveat"/>
                <a:ea typeface="Caveat"/>
                <a:cs typeface="Caveat"/>
                <a:sym typeface="Caveat"/>
              </a:rPr>
              <a:t>We are open to questions, please feel free to discuss with us any time </a:t>
            </a:r>
            <a:r>
              <a:rPr lang="en" sz="4200">
                <a:solidFill>
                  <a:srgbClr val="FFFFFF"/>
                </a:solidFill>
                <a:latin typeface="Arial"/>
                <a:ea typeface="Arial"/>
                <a:cs typeface="Arial"/>
                <a:sym typeface="Arial"/>
              </a:rPr>
              <a:t>!</a:t>
            </a:r>
            <a:endParaRPr>
              <a:solidFill>
                <a:srgbClr val="FFFFFF"/>
              </a:solidFill>
            </a:endParaRPr>
          </a:p>
        </p:txBody>
      </p:sp>
      <p:pic>
        <p:nvPicPr>
          <p:cNvPr id="139" name="Google Shape;139;p22"/>
          <p:cNvPicPr preferRelativeResize="0"/>
          <p:nvPr/>
        </p:nvPicPr>
        <p:blipFill>
          <a:blip r:embed="rId3">
            <a:alphaModFix/>
          </a:blip>
          <a:stretch>
            <a:fillRect/>
          </a:stretch>
        </p:blipFill>
        <p:spPr>
          <a:xfrm>
            <a:off x="152400" y="3070075"/>
            <a:ext cx="1921025" cy="19210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145" name="Google Shape;145;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u="sng">
                <a:solidFill>
                  <a:schemeClr val="hlink"/>
                </a:solidFill>
                <a:hlinkClick r:id="rId3"/>
              </a:rPr>
              <a:t>https://www.aclweb.org/anthology/D19-1301.pdf</a:t>
            </a:r>
            <a:endParaRPr/>
          </a:p>
          <a:p>
            <a:pPr indent="-342900" lvl="0" marL="457200" rtl="0" algn="l">
              <a:spcBef>
                <a:spcPts val="0"/>
              </a:spcBef>
              <a:spcAft>
                <a:spcPts val="0"/>
              </a:spcAft>
              <a:buSzPts val="1800"/>
              <a:buChar char="●"/>
            </a:pPr>
            <a:r>
              <a:rPr lang="en" u="sng">
                <a:solidFill>
                  <a:schemeClr val="hlink"/>
                </a:solidFill>
                <a:hlinkClick r:id="rId4"/>
              </a:rPr>
              <a:t>https://arxiv.org/pdf/1506.05865.pdf</a:t>
            </a:r>
            <a:endParaRPr/>
          </a:p>
          <a:p>
            <a:pPr indent="-342900" lvl="0" marL="457200" rtl="0" algn="l">
              <a:spcBef>
                <a:spcPts val="0"/>
              </a:spcBef>
              <a:spcAft>
                <a:spcPts val="0"/>
              </a:spcAft>
              <a:buSzPts val="1800"/>
              <a:buChar char="●"/>
            </a:pPr>
            <a:r>
              <a:rPr lang="en" u="sng">
                <a:solidFill>
                  <a:schemeClr val="hlink"/>
                </a:solidFill>
                <a:hlinkClick r:id="rId5"/>
              </a:rPr>
              <a:t>https://arxiv.org/pdf/1506.01057.pdf</a:t>
            </a:r>
            <a:endParaRPr/>
          </a:p>
          <a:p>
            <a:pPr indent="-342900" lvl="0" marL="457200" rtl="0" algn="l">
              <a:spcBef>
                <a:spcPts val="0"/>
              </a:spcBef>
              <a:spcAft>
                <a:spcPts val="0"/>
              </a:spcAft>
              <a:buSzPts val="1800"/>
              <a:buChar char="●"/>
            </a:pPr>
            <a:r>
              <a:rPr lang="en" u="sng">
                <a:solidFill>
                  <a:schemeClr val="hlink"/>
                </a:solidFill>
                <a:hlinkClick r:id="rId6"/>
              </a:rPr>
              <a:t>https://www.aclweb.org/anthology/W04-1013</a:t>
            </a:r>
            <a:endParaRPr/>
          </a:p>
          <a:p>
            <a:pPr indent="-342900" lvl="0" marL="457200" rtl="0" algn="l">
              <a:spcBef>
                <a:spcPts val="0"/>
              </a:spcBef>
              <a:spcAft>
                <a:spcPts val="0"/>
              </a:spcAft>
              <a:buSzPts val="1800"/>
              <a:buChar char="●"/>
            </a:pPr>
            <a:r>
              <a:rPr lang="en" u="sng">
                <a:solidFill>
                  <a:schemeClr val="hlink"/>
                </a:solidFill>
                <a:hlinkClick r:id="rId7"/>
              </a:rPr>
              <a:t>https://www.aclweb.org/anthology/P18-2115</a:t>
            </a:r>
            <a:endParaRPr/>
          </a:p>
          <a:p>
            <a:pPr indent="-342900" lvl="0" marL="457200" rtl="0" algn="l">
              <a:spcBef>
                <a:spcPts val="0"/>
              </a:spcBef>
              <a:spcAft>
                <a:spcPts val="0"/>
              </a:spcAft>
              <a:buSzPts val="1800"/>
              <a:buChar char="●"/>
            </a:pPr>
            <a:r>
              <a:rPr lang="en" u="sng">
                <a:solidFill>
                  <a:schemeClr val="hlink"/>
                </a:solidFill>
                <a:hlinkClick r:id="rId8"/>
              </a:rPr>
              <a:t>https://towardsdatascience.com/day-1-2-attention-seq2seq-models-65df3f49e263</a:t>
            </a:r>
            <a:endParaRPr/>
          </a:p>
          <a:p>
            <a:pPr indent="-342900" lvl="0" marL="457200" rtl="0" algn="l">
              <a:spcBef>
                <a:spcPts val="0"/>
              </a:spcBef>
              <a:spcAft>
                <a:spcPts val="0"/>
              </a:spcAft>
              <a:buSzPts val="1800"/>
              <a:buChar char="●"/>
            </a:pPr>
            <a:r>
              <a:rPr lang="en" u="sng">
                <a:solidFill>
                  <a:schemeClr val="hlink"/>
                </a:solidFill>
                <a:hlinkClick r:id="rId9"/>
              </a:rPr>
              <a:t>https://arxiv.org/pdf/1706.03762.pdf</a:t>
            </a:r>
            <a:endParaRPr/>
          </a:p>
          <a:p>
            <a:pPr indent="-342900" lvl="0" marL="457200" rtl="0" algn="l">
              <a:spcBef>
                <a:spcPts val="0"/>
              </a:spcBef>
              <a:spcAft>
                <a:spcPts val="0"/>
              </a:spcAft>
              <a:buSzPts val="1800"/>
              <a:buChar char="●"/>
            </a:pPr>
            <a:r>
              <a:rPr lang="en" u="sng">
                <a:solidFill>
                  <a:schemeClr val="hlink"/>
                </a:solidFill>
                <a:hlinkClick r:id="rId10"/>
              </a:rPr>
              <a:t>https://arxiv.org/pdf/1703.03130.pdf</a:t>
            </a:r>
            <a:endParaRPr/>
          </a:p>
          <a:p>
            <a:pPr indent="0" lvl="0" marL="457200" rtl="0" algn="l">
              <a:spcBef>
                <a:spcPts val="160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457200" rtl="0" algn="l">
              <a:spcBef>
                <a:spcPts val="0"/>
              </a:spcBef>
              <a:spcAft>
                <a:spcPts val="1600"/>
              </a:spcAft>
              <a:buNone/>
            </a:pPr>
            <a:r>
              <a:t/>
            </a:r>
            <a:endParaRPr/>
          </a:p>
        </p:txBody>
      </p:sp>
      <p:pic>
        <p:nvPicPr>
          <p:cNvPr id="67" name="Google Shape;67;p14"/>
          <p:cNvPicPr preferRelativeResize="0"/>
          <p:nvPr/>
        </p:nvPicPr>
        <p:blipFill>
          <a:blip r:embed="rId3">
            <a:alphaModFix/>
          </a:blip>
          <a:stretch>
            <a:fillRect/>
          </a:stretch>
        </p:blipFill>
        <p:spPr>
          <a:xfrm>
            <a:off x="4545142" y="1122950"/>
            <a:ext cx="4367357" cy="3501650"/>
          </a:xfrm>
          <a:prstGeom prst="rect">
            <a:avLst/>
          </a:prstGeom>
          <a:noFill/>
          <a:ln>
            <a:noFill/>
          </a:ln>
        </p:spPr>
      </p:pic>
      <p:pic>
        <p:nvPicPr>
          <p:cNvPr id="68" name="Google Shape;68;p14"/>
          <p:cNvPicPr preferRelativeResize="0"/>
          <p:nvPr/>
        </p:nvPicPr>
        <p:blipFill>
          <a:blip r:embed="rId4">
            <a:alphaModFix/>
          </a:blip>
          <a:stretch>
            <a:fillRect/>
          </a:stretch>
        </p:blipFill>
        <p:spPr>
          <a:xfrm>
            <a:off x="311700" y="1122950"/>
            <a:ext cx="4260299" cy="350164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a:t>
            </a:r>
            <a:endParaRPr/>
          </a:p>
        </p:txBody>
      </p:sp>
      <p:sp>
        <p:nvSpPr>
          <p:cNvPr id="74" name="Google Shape;74;p15"/>
          <p:cNvSpPr txBox="1"/>
          <p:nvPr>
            <p:ph idx="1" type="body"/>
          </p:nvPr>
        </p:nvSpPr>
        <p:spPr>
          <a:xfrm>
            <a:off x="311700" y="1483950"/>
            <a:ext cx="3999900" cy="30849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Clr>
                <a:srgbClr val="FFFFFF"/>
              </a:buClr>
              <a:buSzPts val="1700"/>
              <a:buFont typeface="Average"/>
              <a:buAutoNum type="arabicPeriod"/>
            </a:pPr>
            <a:r>
              <a:rPr lang="en" sz="1700">
                <a:solidFill>
                  <a:srgbClr val="FFFFFF"/>
                </a:solidFill>
              </a:rPr>
              <a:t>News have no</a:t>
            </a:r>
            <a:r>
              <a:rPr lang="en" sz="1700">
                <a:solidFill>
                  <a:srgbClr val="FFFFFF"/>
                </a:solidFill>
              </a:rPr>
              <a:t> title                                           </a:t>
            </a:r>
            <a:endParaRPr sz="1700">
              <a:solidFill>
                <a:srgbClr val="FFFFFF"/>
              </a:solidFill>
            </a:endParaRPr>
          </a:p>
          <a:p>
            <a:pPr indent="-336550" lvl="0" marL="457200" rtl="0" algn="l">
              <a:spcBef>
                <a:spcPts val="0"/>
              </a:spcBef>
              <a:spcAft>
                <a:spcPts val="0"/>
              </a:spcAft>
              <a:buClr>
                <a:srgbClr val="FFFFFF"/>
              </a:buClr>
              <a:buSzPts val="1700"/>
              <a:buFont typeface="Average"/>
              <a:buAutoNum type="arabicPeriod"/>
            </a:pPr>
            <a:r>
              <a:rPr lang="en" sz="1700">
                <a:solidFill>
                  <a:srgbClr val="FFFFFF"/>
                </a:solidFill>
              </a:rPr>
              <a:t>Waste time for editor, waste money for company</a:t>
            </a:r>
            <a:endParaRPr sz="1700">
              <a:solidFill>
                <a:srgbClr val="FFFFFF"/>
              </a:solidFill>
            </a:endParaRPr>
          </a:p>
          <a:p>
            <a:pPr indent="-336550" lvl="0" marL="457200" rtl="0" algn="l">
              <a:spcBef>
                <a:spcPts val="0"/>
              </a:spcBef>
              <a:spcAft>
                <a:spcPts val="0"/>
              </a:spcAft>
              <a:buClr>
                <a:srgbClr val="FFFFFF"/>
              </a:buClr>
              <a:buSzPts val="1700"/>
              <a:buFont typeface="Average"/>
              <a:buAutoNum type="arabicPeriod"/>
            </a:pPr>
            <a:r>
              <a:rPr lang="en" sz="1700">
                <a:solidFill>
                  <a:srgbClr val="FFFFFF"/>
                </a:solidFill>
              </a:rPr>
              <a:t>Editor add subjectivity</a:t>
            </a:r>
            <a:endParaRPr sz="1700">
              <a:solidFill>
                <a:srgbClr val="FFFFFF"/>
              </a:solidFill>
            </a:endParaRPr>
          </a:p>
          <a:p>
            <a:pPr indent="-336550" lvl="0" marL="457200" rtl="0" algn="l">
              <a:spcBef>
                <a:spcPts val="0"/>
              </a:spcBef>
              <a:spcAft>
                <a:spcPts val="0"/>
              </a:spcAft>
              <a:buClr>
                <a:srgbClr val="FFFFFF"/>
              </a:buClr>
              <a:buSzPts val="1700"/>
              <a:buFont typeface="Average"/>
              <a:buAutoNum type="arabicPeriod"/>
            </a:pPr>
            <a:r>
              <a:rPr lang="en" sz="1700">
                <a:solidFill>
                  <a:srgbClr val="FFFFFF"/>
                </a:solidFill>
              </a:rPr>
              <a:t>Grab attention, exaggerate/distort true meaning </a:t>
            </a:r>
            <a:endParaRPr sz="1700">
              <a:solidFill>
                <a:srgbClr val="FFFFFF"/>
              </a:solidFill>
            </a:endParaRPr>
          </a:p>
          <a:p>
            <a:pPr indent="0" lvl="0" marL="0" rtl="0" algn="l">
              <a:spcBef>
                <a:spcPts val="1600"/>
              </a:spcBef>
              <a:spcAft>
                <a:spcPts val="1600"/>
              </a:spcAft>
              <a:buNone/>
            </a:pPr>
            <a:r>
              <a:t/>
            </a:r>
            <a:endParaRPr/>
          </a:p>
        </p:txBody>
      </p:sp>
      <p:sp>
        <p:nvSpPr>
          <p:cNvPr id="75" name="Google Shape;75;p15"/>
          <p:cNvSpPr txBox="1"/>
          <p:nvPr>
            <p:ph idx="2" type="body"/>
          </p:nvPr>
        </p:nvSpPr>
        <p:spPr>
          <a:xfrm>
            <a:off x="4572000" y="1483975"/>
            <a:ext cx="4260300" cy="30849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Clr>
                <a:srgbClr val="FFFFFF"/>
              </a:buClr>
              <a:buSzPts val="1700"/>
              <a:buAutoNum type="arabicPeriod"/>
            </a:pPr>
            <a:r>
              <a:rPr lang="en" sz="1800">
                <a:solidFill>
                  <a:srgbClr val="F3F3F3"/>
                </a:solidFill>
              </a:rPr>
              <a:t>Enable users to target on the interested news</a:t>
            </a:r>
            <a:r>
              <a:rPr lang="en" sz="1700">
                <a:solidFill>
                  <a:srgbClr val="FFFFFF"/>
                </a:solidFill>
              </a:rPr>
              <a:t>  </a:t>
            </a:r>
            <a:endParaRPr sz="1700">
              <a:solidFill>
                <a:srgbClr val="FFFFFF"/>
              </a:solidFill>
            </a:endParaRPr>
          </a:p>
          <a:p>
            <a:pPr indent="-336550" lvl="0" marL="457200" rtl="0" algn="l">
              <a:spcBef>
                <a:spcPts val="0"/>
              </a:spcBef>
              <a:spcAft>
                <a:spcPts val="0"/>
              </a:spcAft>
              <a:buClr>
                <a:srgbClr val="FFFFFF"/>
              </a:buClr>
              <a:buSzPts val="1700"/>
              <a:buAutoNum type="arabicPeriod"/>
            </a:pPr>
            <a:r>
              <a:rPr lang="en" sz="1700">
                <a:solidFill>
                  <a:srgbClr val="FFFFFF"/>
                </a:solidFill>
              </a:rPr>
              <a:t>Save time and </a:t>
            </a:r>
            <a:r>
              <a:rPr lang="en" sz="1700">
                <a:solidFill>
                  <a:srgbClr val="FFFFFF"/>
                </a:solidFill>
              </a:rPr>
              <a:t>save money</a:t>
            </a:r>
            <a:endParaRPr sz="1700">
              <a:solidFill>
                <a:srgbClr val="FFFFFF"/>
              </a:solidFill>
            </a:endParaRPr>
          </a:p>
          <a:p>
            <a:pPr indent="-336550" lvl="0" marL="457200" rtl="0" algn="l">
              <a:spcBef>
                <a:spcPts val="0"/>
              </a:spcBef>
              <a:spcAft>
                <a:spcPts val="0"/>
              </a:spcAft>
              <a:buClr>
                <a:srgbClr val="FFFFFF"/>
              </a:buClr>
              <a:buSzPts val="1700"/>
              <a:buAutoNum type="arabicPeriod"/>
            </a:pPr>
            <a:r>
              <a:rPr lang="en" sz="1700">
                <a:solidFill>
                  <a:srgbClr val="FFFFFF"/>
                </a:solidFill>
              </a:rPr>
              <a:t>Make title more objective</a:t>
            </a:r>
            <a:endParaRPr sz="1700">
              <a:solidFill>
                <a:srgbClr val="FFFFFF"/>
              </a:solidFill>
            </a:endParaRPr>
          </a:p>
        </p:txBody>
      </p:sp>
      <p:sp>
        <p:nvSpPr>
          <p:cNvPr id="76" name="Google Shape;76;p15"/>
          <p:cNvSpPr txBox="1"/>
          <p:nvPr>
            <p:ph type="title"/>
          </p:nvPr>
        </p:nvSpPr>
        <p:spPr>
          <a:xfrm>
            <a:off x="3999100" y="425850"/>
            <a:ext cx="5294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Solution: Text Summarization model</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Layout</a:t>
            </a:r>
            <a:endParaRPr/>
          </a:p>
        </p:txBody>
      </p:sp>
      <p:sp>
        <p:nvSpPr>
          <p:cNvPr id="82" name="Google Shape;82;p16"/>
          <p:cNvSpPr txBox="1"/>
          <p:nvPr>
            <p:ph idx="1" type="body"/>
          </p:nvPr>
        </p:nvSpPr>
        <p:spPr>
          <a:xfrm>
            <a:off x="197350" y="1202738"/>
            <a:ext cx="71178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r>
              <a:rPr lang="en">
                <a:solidFill>
                  <a:srgbClr val="F3F3F3"/>
                </a:solidFill>
              </a:rPr>
              <a:t>Data source: Large scale Chinese Short Text Summarization dataset*</a:t>
            </a:r>
            <a:endParaRPr>
              <a:solidFill>
                <a:srgbClr val="F3F3F3"/>
              </a:solidFill>
            </a:endParaRPr>
          </a:p>
          <a:p>
            <a:pPr indent="0" lvl="0" marL="0" rtl="0" algn="l">
              <a:spcBef>
                <a:spcPts val="1600"/>
              </a:spcBef>
              <a:spcAft>
                <a:spcPts val="0"/>
              </a:spcAft>
              <a:buNone/>
            </a:pPr>
            <a:r>
              <a:rPr lang="en">
                <a:solidFill>
                  <a:srgbClr val="F3F3F3"/>
                </a:solidFill>
              </a:rPr>
              <a:t> Data Content: </a:t>
            </a:r>
            <a:endParaRPr>
              <a:solidFill>
                <a:srgbClr val="F3F3F3"/>
              </a:solidFill>
            </a:endParaRPr>
          </a:p>
          <a:p>
            <a:pPr indent="-330200" lvl="0" marL="457200" rtl="0" algn="l">
              <a:spcBef>
                <a:spcPts val="1600"/>
              </a:spcBef>
              <a:spcAft>
                <a:spcPts val="0"/>
              </a:spcAft>
              <a:buClr>
                <a:srgbClr val="F3F3F3"/>
              </a:buClr>
              <a:buSzPts val="1600"/>
              <a:buChar char="●"/>
            </a:pPr>
            <a:r>
              <a:rPr lang="en">
                <a:solidFill>
                  <a:srgbClr val="F3F3F3"/>
                </a:solidFill>
              </a:rPr>
              <a:t>10,666 human labeled (short text, summary) pairs</a:t>
            </a:r>
            <a:endParaRPr>
              <a:solidFill>
                <a:srgbClr val="F3F3F3"/>
              </a:solidFill>
            </a:endParaRPr>
          </a:p>
          <a:p>
            <a:pPr indent="-330200" lvl="0" marL="457200" rtl="0" algn="l">
              <a:spcBef>
                <a:spcPts val="0"/>
              </a:spcBef>
              <a:spcAft>
                <a:spcPts val="0"/>
              </a:spcAft>
              <a:buClr>
                <a:srgbClr val="F3F3F3"/>
              </a:buClr>
              <a:buSzPts val="1600"/>
              <a:buChar char="●"/>
            </a:pPr>
            <a:r>
              <a:rPr lang="en">
                <a:solidFill>
                  <a:srgbClr val="F3F3F3"/>
                </a:solidFill>
              </a:rPr>
              <a:t>Text: ~80 characters; Summary: [10,30] characters</a:t>
            </a:r>
            <a:endParaRPr>
              <a:solidFill>
                <a:srgbClr val="F3F3F3"/>
              </a:solidFill>
            </a:endParaRPr>
          </a:p>
          <a:p>
            <a:pPr indent="-330200" lvl="0" marL="457200" rtl="0" algn="l">
              <a:spcBef>
                <a:spcPts val="0"/>
              </a:spcBef>
              <a:spcAft>
                <a:spcPts val="0"/>
              </a:spcAft>
              <a:buClr>
                <a:srgbClr val="F3F3F3"/>
              </a:buClr>
              <a:buSzPts val="1600"/>
              <a:buChar char="●"/>
            </a:pPr>
            <a:r>
              <a:rPr lang="en">
                <a:solidFill>
                  <a:srgbClr val="F3F3F3"/>
                </a:solidFill>
              </a:rPr>
              <a:t>From </a:t>
            </a:r>
            <a:r>
              <a:rPr lang="en">
                <a:solidFill>
                  <a:srgbClr val="F3F3F3"/>
                </a:solidFill>
              </a:rPr>
              <a:t>Chinese microblogging website Sina Weibo</a:t>
            </a:r>
            <a:endParaRPr>
              <a:solidFill>
                <a:srgbClr val="F3F3F3"/>
              </a:solidFill>
            </a:endParaRPr>
          </a:p>
          <a:p>
            <a:pPr indent="-330200" lvl="0" marL="457200" rtl="0" algn="l">
              <a:spcBef>
                <a:spcPts val="0"/>
              </a:spcBef>
              <a:spcAft>
                <a:spcPts val="0"/>
              </a:spcAft>
              <a:buClr>
                <a:srgbClr val="F3F3F3"/>
              </a:buClr>
              <a:buSzPts val="1600"/>
              <a:buChar char="●"/>
            </a:pPr>
            <a:r>
              <a:rPr lang="en">
                <a:solidFill>
                  <a:srgbClr val="F3F3F3"/>
                </a:solidFill>
              </a:rPr>
              <a:t>Domain of politic, economic, military, movies, etc.</a:t>
            </a:r>
            <a:endParaRPr>
              <a:solidFill>
                <a:srgbClr val="F3F3F3"/>
              </a:solidFill>
            </a:endParaRPr>
          </a:p>
          <a:p>
            <a:pPr indent="0" lvl="0" marL="914400" rtl="0" algn="l">
              <a:spcBef>
                <a:spcPts val="1600"/>
              </a:spcBef>
              <a:spcAft>
                <a:spcPts val="1600"/>
              </a:spcAft>
              <a:buNone/>
            </a:pPr>
            <a:r>
              <a:t/>
            </a:r>
            <a:endParaRPr/>
          </a:p>
        </p:txBody>
      </p:sp>
      <p:pic>
        <p:nvPicPr>
          <p:cNvPr id="83" name="Google Shape;83;p16"/>
          <p:cNvPicPr preferRelativeResize="0"/>
          <p:nvPr/>
        </p:nvPicPr>
        <p:blipFill rotWithShape="1">
          <a:blip r:embed="rId3">
            <a:alphaModFix/>
          </a:blip>
          <a:srcRect b="9165" l="0" r="0" t="0"/>
          <a:stretch/>
        </p:blipFill>
        <p:spPr>
          <a:xfrm>
            <a:off x="5635250" y="1663863"/>
            <a:ext cx="3351850" cy="2494174"/>
          </a:xfrm>
          <a:prstGeom prst="rect">
            <a:avLst/>
          </a:prstGeom>
          <a:noFill/>
          <a:ln>
            <a:noFill/>
          </a:ln>
        </p:spPr>
      </p:pic>
      <p:sp>
        <p:nvSpPr>
          <p:cNvPr id="84" name="Google Shape;84;p16"/>
          <p:cNvSpPr txBox="1"/>
          <p:nvPr/>
        </p:nvSpPr>
        <p:spPr>
          <a:xfrm>
            <a:off x="5635250" y="4248600"/>
            <a:ext cx="3057600" cy="796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i="1" lang="en" sz="750">
                <a:solidFill>
                  <a:srgbClr val="FFFFFF"/>
                </a:solidFill>
              </a:rPr>
              <a:t>*source: Qingcai Chen Baotian Hu and Fangze Zhu. 2015. Lcsts:</a:t>
            </a:r>
            <a:endParaRPr i="1" sz="750">
              <a:solidFill>
                <a:srgbClr val="FFFFFF"/>
              </a:solidFill>
            </a:endParaRPr>
          </a:p>
          <a:p>
            <a:pPr indent="0" lvl="0" marL="0" rtl="0" algn="l">
              <a:lnSpc>
                <a:spcPct val="115000"/>
              </a:lnSpc>
              <a:spcBef>
                <a:spcPts val="0"/>
              </a:spcBef>
              <a:spcAft>
                <a:spcPts val="0"/>
              </a:spcAft>
              <a:buNone/>
            </a:pPr>
            <a:r>
              <a:rPr i="1" lang="en" sz="750">
                <a:solidFill>
                  <a:srgbClr val="FFFFFF"/>
                </a:solidFill>
              </a:rPr>
              <a:t>A large scale chinese short text summarization</a:t>
            </a:r>
            <a:endParaRPr i="1" sz="750">
              <a:solidFill>
                <a:srgbClr val="FFFFFF"/>
              </a:solidFill>
            </a:endParaRPr>
          </a:p>
          <a:p>
            <a:pPr indent="0" lvl="0" marL="0" rtl="0" algn="l">
              <a:lnSpc>
                <a:spcPct val="115000"/>
              </a:lnSpc>
              <a:spcBef>
                <a:spcPts val="0"/>
              </a:spcBef>
              <a:spcAft>
                <a:spcPts val="0"/>
              </a:spcAft>
              <a:buNone/>
            </a:pPr>
            <a:r>
              <a:rPr i="1" lang="en" sz="750">
                <a:solidFill>
                  <a:srgbClr val="FFFFFF"/>
                </a:solidFill>
              </a:rPr>
              <a:t>dataset. in proceedings of the 2015 conference on</a:t>
            </a:r>
            <a:endParaRPr i="1" sz="750">
              <a:solidFill>
                <a:srgbClr val="FFFFFF"/>
              </a:solidFill>
            </a:endParaRPr>
          </a:p>
          <a:p>
            <a:pPr indent="0" lvl="0" marL="0" rtl="0" algn="l">
              <a:lnSpc>
                <a:spcPct val="115000"/>
              </a:lnSpc>
              <a:spcBef>
                <a:spcPts val="0"/>
              </a:spcBef>
              <a:spcAft>
                <a:spcPts val="0"/>
              </a:spcAft>
              <a:buNone/>
            </a:pPr>
            <a:r>
              <a:rPr i="1" lang="en" sz="750">
                <a:solidFill>
                  <a:srgbClr val="FFFFFF"/>
                </a:solidFill>
              </a:rPr>
              <a:t>empirical methods in natural language processing.</a:t>
            </a:r>
            <a:endParaRPr i="1" sz="750">
              <a:solidFill>
                <a:srgbClr val="FFFFFF"/>
              </a:solidFill>
            </a:endParaRPr>
          </a:p>
          <a:p>
            <a:pPr indent="0" lvl="0" marL="0" rtl="0" algn="l">
              <a:lnSpc>
                <a:spcPct val="115000"/>
              </a:lnSpc>
              <a:spcBef>
                <a:spcPts val="0"/>
              </a:spcBef>
              <a:spcAft>
                <a:spcPts val="0"/>
              </a:spcAft>
              <a:buNone/>
            </a:pPr>
            <a:r>
              <a:rPr i="1" lang="en" sz="750">
                <a:solidFill>
                  <a:srgbClr val="FFFFFF"/>
                </a:solidFill>
              </a:rPr>
              <a:t>lisbon, portugal, 1967–1972.</a:t>
            </a:r>
            <a:endParaRPr i="1" sz="750">
              <a:solidFill>
                <a:srgbClr val="FFFFFF"/>
              </a:solidFill>
            </a:endParaRPr>
          </a:p>
          <a:p>
            <a:pPr indent="0" lvl="0" marL="0" rtl="0" algn="l">
              <a:spcBef>
                <a:spcPts val="0"/>
              </a:spcBef>
              <a:spcAft>
                <a:spcPts val="0"/>
              </a:spcAft>
              <a:buNone/>
            </a:pPr>
            <a:r>
              <a:t/>
            </a:r>
            <a:endParaRPr>
              <a:latin typeface="Average"/>
              <a:ea typeface="Average"/>
              <a:cs typeface="Average"/>
              <a:sym typeface="Average"/>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Approach</a:t>
            </a:r>
            <a:endParaRPr/>
          </a:p>
        </p:txBody>
      </p:sp>
      <p:sp>
        <p:nvSpPr>
          <p:cNvPr id="90" name="Google Shape;90;p17"/>
          <p:cNvSpPr txBox="1"/>
          <p:nvPr>
            <p:ph idx="1" type="body"/>
          </p:nvPr>
        </p:nvSpPr>
        <p:spPr>
          <a:xfrm>
            <a:off x="311700" y="1152475"/>
            <a:ext cx="8520600" cy="34164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355600" lvl="0" marL="457200" rtl="0" algn="l">
              <a:spcBef>
                <a:spcPts val="0"/>
              </a:spcBef>
              <a:spcAft>
                <a:spcPts val="0"/>
              </a:spcAft>
              <a:buClr>
                <a:srgbClr val="F3F3F3"/>
              </a:buClr>
              <a:buSzPts val="2000"/>
              <a:buAutoNum type="arabicPeriod"/>
            </a:pPr>
            <a:r>
              <a:rPr lang="en" sz="2000">
                <a:solidFill>
                  <a:srgbClr val="F3F3F3"/>
                </a:solidFill>
              </a:rPr>
              <a:t>Baseline (RNN)</a:t>
            </a:r>
            <a:endParaRPr sz="2000">
              <a:solidFill>
                <a:srgbClr val="F3F3F3"/>
              </a:solidFill>
            </a:endParaRPr>
          </a:p>
          <a:p>
            <a:pPr indent="0" lvl="0" marL="0" rtl="0" algn="l">
              <a:spcBef>
                <a:spcPts val="1600"/>
              </a:spcBef>
              <a:spcAft>
                <a:spcPts val="0"/>
              </a:spcAft>
              <a:buNone/>
            </a:pPr>
            <a:r>
              <a:t/>
            </a:r>
            <a:endParaRPr sz="2000">
              <a:solidFill>
                <a:srgbClr val="F3F3F3"/>
              </a:solidFill>
            </a:endParaRPr>
          </a:p>
          <a:p>
            <a:pPr indent="0" lvl="0" marL="0" rtl="0" algn="l">
              <a:spcBef>
                <a:spcPts val="0"/>
              </a:spcBef>
              <a:spcAft>
                <a:spcPts val="0"/>
              </a:spcAft>
              <a:buNone/>
            </a:pPr>
            <a:r>
              <a:t/>
            </a:r>
            <a:endParaRPr sz="2000">
              <a:solidFill>
                <a:srgbClr val="F3F3F3"/>
              </a:solidFill>
            </a:endParaRPr>
          </a:p>
          <a:p>
            <a:pPr indent="0" lvl="0" marL="0" rtl="0" algn="l">
              <a:spcBef>
                <a:spcPts val="0"/>
              </a:spcBef>
              <a:spcAft>
                <a:spcPts val="0"/>
              </a:spcAft>
              <a:buNone/>
            </a:pPr>
            <a:r>
              <a:t/>
            </a:r>
            <a:endParaRPr sz="1700">
              <a:solidFill>
                <a:srgbClr val="F3F3F3"/>
              </a:solidFill>
            </a:endParaRPr>
          </a:p>
          <a:p>
            <a:pPr indent="0" lvl="0" marL="0" rtl="0" algn="l">
              <a:spcBef>
                <a:spcPts val="1600"/>
              </a:spcBef>
              <a:spcAft>
                <a:spcPts val="0"/>
              </a:spcAft>
              <a:buNone/>
            </a:pPr>
            <a:r>
              <a:t/>
            </a:r>
            <a:endParaRPr sz="700">
              <a:solidFill>
                <a:srgbClr val="F3F3F3"/>
              </a:solidFill>
            </a:endParaRPr>
          </a:p>
          <a:p>
            <a:pPr indent="-355600" lvl="0" marL="457200" rtl="0" algn="l">
              <a:spcBef>
                <a:spcPts val="1600"/>
              </a:spcBef>
              <a:spcAft>
                <a:spcPts val="0"/>
              </a:spcAft>
              <a:buClr>
                <a:srgbClr val="F3F3F3"/>
              </a:buClr>
              <a:buSzPts val="2000"/>
              <a:buAutoNum type="arabicPeriod"/>
            </a:pPr>
            <a:r>
              <a:rPr lang="en" sz="2000">
                <a:solidFill>
                  <a:srgbClr val="F3F3F3"/>
                </a:solidFill>
              </a:rPr>
              <a:t>Sequence to sequence model</a:t>
            </a:r>
            <a:endParaRPr sz="2000">
              <a:solidFill>
                <a:srgbClr val="F3F3F3"/>
              </a:solidFill>
            </a:endParaRPr>
          </a:p>
          <a:p>
            <a:pPr indent="-330200" lvl="1" marL="914400" rtl="0" algn="l">
              <a:spcBef>
                <a:spcPts val="0"/>
              </a:spcBef>
              <a:spcAft>
                <a:spcPts val="0"/>
              </a:spcAft>
              <a:buClr>
                <a:srgbClr val="F3F3F3"/>
              </a:buClr>
              <a:buSzPts val="1600"/>
              <a:buAutoNum type="alphaLcPeriod"/>
            </a:pPr>
            <a:r>
              <a:rPr lang="en" sz="1600">
                <a:solidFill>
                  <a:srgbClr val="F3F3F3"/>
                </a:solidFill>
              </a:rPr>
              <a:t>RNN as encoder and decoder, add attention, beam search</a:t>
            </a:r>
            <a:endParaRPr sz="1600">
              <a:solidFill>
                <a:srgbClr val="F3F3F3"/>
              </a:solidFill>
            </a:endParaRPr>
          </a:p>
          <a:p>
            <a:pPr indent="-330200" lvl="1" marL="914400" rtl="0" algn="l">
              <a:spcBef>
                <a:spcPts val="0"/>
              </a:spcBef>
              <a:spcAft>
                <a:spcPts val="0"/>
              </a:spcAft>
              <a:buClr>
                <a:srgbClr val="F3F3F3"/>
              </a:buClr>
              <a:buSzPts val="1600"/>
              <a:buAutoNum type="alphaLcPeriod"/>
            </a:pPr>
            <a:r>
              <a:rPr lang="en" sz="1600">
                <a:solidFill>
                  <a:srgbClr val="F3F3F3"/>
                </a:solidFill>
              </a:rPr>
              <a:t>BERT as encoder and transformer decoder as decoder, multi-head attention</a:t>
            </a:r>
            <a:endParaRPr sz="1600">
              <a:solidFill>
                <a:srgbClr val="F3F3F3"/>
              </a:solidFill>
            </a:endParaRPr>
          </a:p>
        </p:txBody>
      </p:sp>
      <p:pic>
        <p:nvPicPr>
          <p:cNvPr id="91" name="Google Shape;91;p17"/>
          <p:cNvPicPr preferRelativeResize="0"/>
          <p:nvPr/>
        </p:nvPicPr>
        <p:blipFill>
          <a:blip r:embed="rId3">
            <a:alphaModFix/>
          </a:blip>
          <a:stretch>
            <a:fillRect/>
          </a:stretch>
        </p:blipFill>
        <p:spPr>
          <a:xfrm>
            <a:off x="892350" y="1602175"/>
            <a:ext cx="4582400" cy="1687449"/>
          </a:xfrm>
          <a:prstGeom prst="rect">
            <a:avLst/>
          </a:prstGeom>
          <a:noFill/>
          <a:ln>
            <a:noFill/>
          </a:ln>
        </p:spPr>
      </p:pic>
      <p:sp>
        <p:nvSpPr>
          <p:cNvPr id="92" name="Google Shape;92;p17"/>
          <p:cNvSpPr txBox="1"/>
          <p:nvPr/>
        </p:nvSpPr>
        <p:spPr>
          <a:xfrm>
            <a:off x="5631000" y="2187300"/>
            <a:ext cx="2878200" cy="768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i="1" lang="en" sz="750">
                <a:solidFill>
                  <a:schemeClr val="dk1"/>
                </a:solidFill>
              </a:rPr>
              <a:t>*source: Qingcai Chen Baotian Hu and Fangze Zhu. 2015. Lcsts:</a:t>
            </a:r>
            <a:endParaRPr i="1" sz="750">
              <a:solidFill>
                <a:schemeClr val="dk1"/>
              </a:solidFill>
            </a:endParaRPr>
          </a:p>
          <a:p>
            <a:pPr indent="0" lvl="0" marL="0" rtl="0" algn="l">
              <a:lnSpc>
                <a:spcPct val="115000"/>
              </a:lnSpc>
              <a:spcBef>
                <a:spcPts val="0"/>
              </a:spcBef>
              <a:spcAft>
                <a:spcPts val="0"/>
              </a:spcAft>
              <a:buNone/>
            </a:pPr>
            <a:r>
              <a:rPr i="1" lang="en" sz="750">
                <a:solidFill>
                  <a:schemeClr val="dk1"/>
                </a:solidFill>
              </a:rPr>
              <a:t>A large scale chinese short text summarization</a:t>
            </a:r>
            <a:endParaRPr i="1" sz="750">
              <a:solidFill>
                <a:schemeClr val="dk1"/>
              </a:solidFill>
            </a:endParaRPr>
          </a:p>
          <a:p>
            <a:pPr indent="0" lvl="0" marL="0" rtl="0" algn="l">
              <a:lnSpc>
                <a:spcPct val="115000"/>
              </a:lnSpc>
              <a:spcBef>
                <a:spcPts val="0"/>
              </a:spcBef>
              <a:spcAft>
                <a:spcPts val="0"/>
              </a:spcAft>
              <a:buNone/>
            </a:pPr>
            <a:r>
              <a:rPr i="1" lang="en" sz="750">
                <a:solidFill>
                  <a:schemeClr val="dk1"/>
                </a:solidFill>
              </a:rPr>
              <a:t>dataset. in proceedings of the 2015 conference on</a:t>
            </a:r>
            <a:endParaRPr i="1" sz="750">
              <a:solidFill>
                <a:schemeClr val="dk1"/>
              </a:solidFill>
            </a:endParaRPr>
          </a:p>
          <a:p>
            <a:pPr indent="0" lvl="0" marL="0" rtl="0" algn="l">
              <a:lnSpc>
                <a:spcPct val="115000"/>
              </a:lnSpc>
              <a:spcBef>
                <a:spcPts val="0"/>
              </a:spcBef>
              <a:spcAft>
                <a:spcPts val="0"/>
              </a:spcAft>
              <a:buNone/>
            </a:pPr>
            <a:r>
              <a:rPr i="1" lang="en" sz="750">
                <a:solidFill>
                  <a:schemeClr val="dk1"/>
                </a:solidFill>
              </a:rPr>
              <a:t>empirical methods in natural language processing.</a:t>
            </a:r>
            <a:endParaRPr i="1" sz="750">
              <a:solidFill>
                <a:schemeClr val="dk1"/>
              </a:solidFill>
            </a:endParaRPr>
          </a:p>
          <a:p>
            <a:pPr indent="0" lvl="0" marL="0" rtl="0" algn="l">
              <a:lnSpc>
                <a:spcPct val="115000"/>
              </a:lnSpc>
              <a:spcBef>
                <a:spcPts val="0"/>
              </a:spcBef>
              <a:spcAft>
                <a:spcPts val="0"/>
              </a:spcAft>
              <a:buNone/>
            </a:pPr>
            <a:r>
              <a:rPr i="1" lang="en" sz="750">
                <a:solidFill>
                  <a:schemeClr val="dk1"/>
                </a:solidFill>
              </a:rPr>
              <a:t>lisbon, portugal, 1967–1972.</a:t>
            </a:r>
            <a:endParaRPr>
              <a:latin typeface="Average"/>
              <a:ea typeface="Average"/>
              <a:cs typeface="Average"/>
              <a:sym typeface="Average"/>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Approach 1 </a:t>
            </a:r>
            <a:endParaRPr/>
          </a:p>
        </p:txBody>
      </p:sp>
      <p:sp>
        <p:nvSpPr>
          <p:cNvPr id="98" name="Google Shape;98;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3F3F3"/>
                </a:solidFill>
              </a:rPr>
              <a:t>Data Processing:</a:t>
            </a:r>
            <a:endParaRPr>
              <a:solidFill>
                <a:srgbClr val="F3F3F3"/>
              </a:solidFill>
            </a:endParaRPr>
          </a:p>
          <a:p>
            <a:pPr indent="-330200" lvl="0" marL="457200" rtl="0" algn="l">
              <a:spcBef>
                <a:spcPts val="1600"/>
              </a:spcBef>
              <a:spcAft>
                <a:spcPts val="0"/>
              </a:spcAft>
              <a:buClr>
                <a:srgbClr val="F3F3F3"/>
              </a:buClr>
              <a:buSzPts val="1600"/>
              <a:buChar char="●"/>
            </a:pPr>
            <a:r>
              <a:rPr lang="en">
                <a:solidFill>
                  <a:srgbClr val="F3F3F3"/>
                </a:solidFill>
              </a:rPr>
              <a:t>Word based method</a:t>
            </a:r>
            <a:endParaRPr>
              <a:solidFill>
                <a:srgbClr val="F3F3F3"/>
              </a:solidFill>
            </a:endParaRPr>
          </a:p>
          <a:p>
            <a:pPr indent="-317500" lvl="1" marL="914400" rtl="0" algn="l">
              <a:spcBef>
                <a:spcPts val="0"/>
              </a:spcBef>
              <a:spcAft>
                <a:spcPts val="0"/>
              </a:spcAft>
              <a:buClr>
                <a:srgbClr val="F3F3F3"/>
              </a:buClr>
              <a:buSzPts val="1400"/>
              <a:buChar char="○"/>
            </a:pPr>
            <a:r>
              <a:rPr lang="en">
                <a:solidFill>
                  <a:srgbClr val="F3F3F3"/>
                </a:solidFill>
              </a:rPr>
              <a:t>Segmented into Chinese words using package jieba</a:t>
            </a:r>
            <a:endParaRPr>
              <a:solidFill>
                <a:srgbClr val="F3F3F3"/>
              </a:solidFill>
            </a:endParaRPr>
          </a:p>
          <a:p>
            <a:pPr indent="0" lvl="0" marL="0" rtl="0" algn="l">
              <a:spcBef>
                <a:spcPts val="1600"/>
              </a:spcBef>
              <a:spcAft>
                <a:spcPts val="1600"/>
              </a:spcAft>
              <a:buNone/>
            </a:pPr>
            <a:r>
              <a:rPr lang="en">
                <a:solidFill>
                  <a:srgbClr val="F3F3F3"/>
                </a:solidFill>
              </a:rPr>
              <a:t>Model Training</a:t>
            </a:r>
            <a:endParaRPr>
              <a:solidFill>
                <a:srgbClr val="F3F3F3"/>
              </a:solidFill>
            </a:endParaRPr>
          </a:p>
        </p:txBody>
      </p:sp>
      <p:pic>
        <p:nvPicPr>
          <p:cNvPr id="99" name="Google Shape;99;p18"/>
          <p:cNvPicPr preferRelativeResize="0"/>
          <p:nvPr/>
        </p:nvPicPr>
        <p:blipFill>
          <a:blip r:embed="rId3">
            <a:alphaModFix/>
          </a:blip>
          <a:stretch>
            <a:fillRect/>
          </a:stretch>
        </p:blipFill>
        <p:spPr>
          <a:xfrm>
            <a:off x="197425" y="2924675"/>
            <a:ext cx="6005951" cy="2021400"/>
          </a:xfrm>
          <a:prstGeom prst="rect">
            <a:avLst/>
          </a:prstGeom>
          <a:noFill/>
          <a:ln>
            <a:noFill/>
          </a:ln>
        </p:spPr>
      </p:pic>
      <p:pic>
        <p:nvPicPr>
          <p:cNvPr id="100" name="Google Shape;100;p18"/>
          <p:cNvPicPr preferRelativeResize="0"/>
          <p:nvPr/>
        </p:nvPicPr>
        <p:blipFill>
          <a:blip r:embed="rId4">
            <a:alphaModFix/>
          </a:blip>
          <a:stretch>
            <a:fillRect/>
          </a:stretch>
        </p:blipFill>
        <p:spPr>
          <a:xfrm>
            <a:off x="6346125" y="1152475"/>
            <a:ext cx="2725151" cy="309827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Approach 2</a:t>
            </a:r>
            <a:endParaRPr/>
          </a:p>
          <a:p>
            <a:pPr indent="0" lvl="0" marL="0" rtl="0" algn="l">
              <a:spcBef>
                <a:spcPts val="0"/>
              </a:spcBef>
              <a:spcAft>
                <a:spcPts val="0"/>
              </a:spcAft>
              <a:buNone/>
            </a:pPr>
            <a:r>
              <a:t/>
            </a:r>
            <a:endParaRPr/>
          </a:p>
        </p:txBody>
      </p:sp>
      <p:sp>
        <p:nvSpPr>
          <p:cNvPr id="106" name="Google Shape;106;p19"/>
          <p:cNvSpPr txBox="1"/>
          <p:nvPr>
            <p:ph idx="1" type="body"/>
          </p:nvPr>
        </p:nvSpPr>
        <p:spPr>
          <a:xfrm>
            <a:off x="311700" y="1152475"/>
            <a:ext cx="5065200" cy="34164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Clr>
                <a:srgbClr val="F3F3F3"/>
              </a:buClr>
              <a:buSzPts val="1800"/>
              <a:buChar char="●"/>
            </a:pPr>
            <a:r>
              <a:rPr lang="en">
                <a:solidFill>
                  <a:srgbClr val="F3F3F3"/>
                </a:solidFill>
              </a:rPr>
              <a:t>Pretrained BERT model as encoder: bert-base-chinese(</a:t>
            </a:r>
            <a:r>
              <a:rPr lang="en" u="sng">
                <a:solidFill>
                  <a:schemeClr val="hlink"/>
                </a:solidFill>
                <a:hlinkClick r:id="rId3"/>
              </a:rPr>
              <a:t>https://huggingface.co/bert-base-chinese</a:t>
            </a:r>
            <a:r>
              <a:rPr lang="en">
                <a:solidFill>
                  <a:srgbClr val="F3F3F3"/>
                </a:solidFill>
              </a:rPr>
              <a:t>)</a:t>
            </a:r>
            <a:endParaRPr>
              <a:solidFill>
                <a:srgbClr val="F3F3F3"/>
              </a:solidFill>
            </a:endParaRPr>
          </a:p>
          <a:p>
            <a:pPr indent="-342900" lvl="0" marL="457200" rtl="0" algn="l">
              <a:lnSpc>
                <a:spcPct val="100000"/>
              </a:lnSpc>
              <a:spcBef>
                <a:spcPts val="0"/>
              </a:spcBef>
              <a:spcAft>
                <a:spcPts val="0"/>
              </a:spcAft>
              <a:buClr>
                <a:srgbClr val="F3F3F3"/>
              </a:buClr>
              <a:buSzPts val="1800"/>
              <a:buChar char="●"/>
            </a:pPr>
            <a:r>
              <a:rPr lang="en">
                <a:solidFill>
                  <a:srgbClr val="F3F3F3"/>
                </a:solidFill>
              </a:rPr>
              <a:t>Transformer decoder</a:t>
            </a:r>
            <a:endParaRPr>
              <a:solidFill>
                <a:srgbClr val="F3F3F3"/>
              </a:solidFill>
            </a:endParaRPr>
          </a:p>
        </p:txBody>
      </p:sp>
      <p:pic>
        <p:nvPicPr>
          <p:cNvPr id="107" name="Google Shape;107;p19"/>
          <p:cNvPicPr preferRelativeResize="0"/>
          <p:nvPr/>
        </p:nvPicPr>
        <p:blipFill>
          <a:blip r:embed="rId4">
            <a:alphaModFix/>
          </a:blip>
          <a:stretch>
            <a:fillRect/>
          </a:stretch>
        </p:blipFill>
        <p:spPr>
          <a:xfrm>
            <a:off x="5956500" y="899525"/>
            <a:ext cx="2583801" cy="3922300"/>
          </a:xfrm>
          <a:prstGeom prst="rect">
            <a:avLst/>
          </a:prstGeom>
          <a:noFill/>
          <a:ln>
            <a:noFill/>
          </a:ln>
        </p:spPr>
      </p:pic>
      <p:pic>
        <p:nvPicPr>
          <p:cNvPr id="108" name="Google Shape;108;p19"/>
          <p:cNvPicPr preferRelativeResize="0"/>
          <p:nvPr/>
        </p:nvPicPr>
        <p:blipFill>
          <a:blip r:embed="rId5">
            <a:alphaModFix/>
          </a:blip>
          <a:stretch>
            <a:fillRect/>
          </a:stretch>
        </p:blipFill>
        <p:spPr>
          <a:xfrm>
            <a:off x="908100" y="2463275"/>
            <a:ext cx="4372250" cy="23437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0"/>
          <p:cNvSpPr txBox="1"/>
          <p:nvPr>
            <p:ph type="title"/>
          </p:nvPr>
        </p:nvSpPr>
        <p:spPr>
          <a:xfrm>
            <a:off x="311700" y="3784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a:t>
            </a:r>
            <a:endParaRPr/>
          </a:p>
          <a:p>
            <a:pPr indent="0" lvl="0" marL="0" rtl="0" algn="l">
              <a:spcBef>
                <a:spcPts val="0"/>
              </a:spcBef>
              <a:spcAft>
                <a:spcPts val="0"/>
              </a:spcAft>
              <a:buNone/>
            </a:pPr>
            <a:r>
              <a:t/>
            </a:r>
            <a:endParaRPr/>
          </a:p>
        </p:txBody>
      </p:sp>
      <p:sp>
        <p:nvSpPr>
          <p:cNvPr id="114" name="Google Shape;114;p20"/>
          <p:cNvSpPr txBox="1"/>
          <p:nvPr>
            <p:ph idx="1" type="body"/>
          </p:nvPr>
        </p:nvSpPr>
        <p:spPr>
          <a:xfrm>
            <a:off x="348700" y="984300"/>
            <a:ext cx="7940100" cy="920400"/>
          </a:xfrm>
          <a:prstGeom prst="rect">
            <a:avLst/>
          </a:prstGeom>
          <a:effectLst>
            <a:outerShdw blurRad="57150" rotWithShape="0" algn="bl" dir="5400000" dist="19050">
              <a:srgbClr val="000000">
                <a:alpha val="50000"/>
              </a:srgbClr>
            </a:outerShdw>
          </a:effectLst>
        </p:spPr>
        <p:txBody>
          <a:bodyPr anchorCtr="0" anchor="t" bIns="0" lIns="91425" spcFirstLastPara="1" rIns="91425" wrap="square" tIns="0">
            <a:noAutofit/>
          </a:bodyPr>
          <a:lstStyle/>
          <a:p>
            <a:pPr indent="0" lvl="0" marL="0" rtl="0" algn="l">
              <a:lnSpc>
                <a:spcPct val="100000"/>
              </a:lnSpc>
              <a:spcBef>
                <a:spcPts val="0"/>
              </a:spcBef>
              <a:spcAft>
                <a:spcPts val="0"/>
              </a:spcAft>
              <a:buNone/>
            </a:pPr>
            <a:r>
              <a:rPr b="1" lang="en" sz="1500">
                <a:solidFill>
                  <a:srgbClr val="F3F3F3"/>
                </a:solidFill>
              </a:rPr>
              <a:t>Evaluation  metrics:</a:t>
            </a:r>
            <a:endParaRPr b="1" sz="1500">
              <a:solidFill>
                <a:srgbClr val="F3F3F3"/>
              </a:solidFill>
            </a:endParaRPr>
          </a:p>
          <a:p>
            <a:pPr indent="-292100" lvl="0" marL="457200" rtl="0" algn="l">
              <a:lnSpc>
                <a:spcPct val="100000"/>
              </a:lnSpc>
              <a:spcBef>
                <a:spcPts val="1000"/>
              </a:spcBef>
              <a:spcAft>
                <a:spcPts val="0"/>
              </a:spcAft>
              <a:buClr>
                <a:srgbClr val="F3F3F3"/>
              </a:buClr>
              <a:buSzPts val="1000"/>
              <a:buChar char="●"/>
            </a:pPr>
            <a:r>
              <a:rPr lang="en" sz="1200">
                <a:solidFill>
                  <a:srgbClr val="F3F3F3"/>
                </a:solidFill>
              </a:rPr>
              <a:t>ROUGE-n: refers to the overlap of</a:t>
            </a:r>
            <a:r>
              <a:rPr b="1" lang="en" sz="1200">
                <a:solidFill>
                  <a:srgbClr val="F3F3F3"/>
                </a:solidFill>
              </a:rPr>
              <a:t> n-gram </a:t>
            </a:r>
            <a:r>
              <a:rPr lang="en" sz="1200">
                <a:solidFill>
                  <a:srgbClr val="F3F3F3"/>
                </a:solidFill>
              </a:rPr>
              <a:t>between the </a:t>
            </a:r>
            <a:r>
              <a:rPr lang="en" sz="1200">
                <a:solidFill>
                  <a:srgbClr val="F3F3F3"/>
                </a:solidFill>
              </a:rPr>
              <a:t>prediction</a:t>
            </a:r>
            <a:r>
              <a:rPr lang="en" sz="1200">
                <a:solidFill>
                  <a:srgbClr val="F3F3F3"/>
                </a:solidFill>
              </a:rPr>
              <a:t> and reference summaries.</a:t>
            </a:r>
            <a:endParaRPr sz="1200">
              <a:solidFill>
                <a:srgbClr val="F3F3F3"/>
              </a:solidFill>
            </a:endParaRPr>
          </a:p>
          <a:p>
            <a:pPr indent="-292100" lvl="0" marL="457200" rtl="0" algn="l">
              <a:lnSpc>
                <a:spcPct val="100000"/>
              </a:lnSpc>
              <a:spcBef>
                <a:spcPts val="0"/>
              </a:spcBef>
              <a:spcAft>
                <a:spcPts val="0"/>
              </a:spcAft>
              <a:buClr>
                <a:srgbClr val="F3F3F3"/>
              </a:buClr>
              <a:buSzPts val="1000"/>
              <a:buChar char="●"/>
            </a:pPr>
            <a:r>
              <a:rPr lang="en" sz="1200">
                <a:solidFill>
                  <a:srgbClr val="F3F3F3"/>
                </a:solidFill>
              </a:rPr>
              <a:t>ROUGE-L: </a:t>
            </a:r>
            <a:r>
              <a:rPr b="1" lang="en" sz="1200">
                <a:solidFill>
                  <a:srgbClr val="F3F3F3"/>
                </a:solidFill>
              </a:rPr>
              <a:t>Longest Common Subsequence</a:t>
            </a:r>
            <a:r>
              <a:rPr lang="en" sz="1200">
                <a:solidFill>
                  <a:srgbClr val="F3F3F3"/>
                </a:solidFill>
              </a:rPr>
              <a:t> (LCS) based statistics, taking  into account sentence level structure similarity and identifies longest co-occurring in sequence n-grams automatically.</a:t>
            </a:r>
            <a:endParaRPr sz="1200">
              <a:solidFill>
                <a:srgbClr val="F3F3F3"/>
              </a:solidFill>
            </a:endParaRPr>
          </a:p>
        </p:txBody>
      </p:sp>
      <p:graphicFrame>
        <p:nvGraphicFramePr>
          <p:cNvPr id="115" name="Google Shape;115;p20"/>
          <p:cNvGraphicFramePr/>
          <p:nvPr/>
        </p:nvGraphicFramePr>
        <p:xfrm>
          <a:off x="449275" y="2026725"/>
          <a:ext cx="3000000" cy="3000000"/>
        </p:xfrm>
        <a:graphic>
          <a:graphicData uri="http://schemas.openxmlformats.org/drawingml/2006/table">
            <a:tbl>
              <a:tblPr>
                <a:noFill/>
                <a:tableStyleId>{FCD6EB3B-CC3E-4F97-9330-47062E297B7E}</a:tableStyleId>
              </a:tblPr>
              <a:tblGrid>
                <a:gridCol w="1658975"/>
                <a:gridCol w="1658975"/>
                <a:gridCol w="1658975"/>
                <a:gridCol w="1658975"/>
              </a:tblGrid>
              <a:tr h="381000">
                <a:tc>
                  <a:txBody>
                    <a:bodyPr/>
                    <a:lstStyle/>
                    <a:p>
                      <a:pPr indent="0" lvl="0" marL="0" rtl="0" algn="l">
                        <a:spcBef>
                          <a:spcPts val="0"/>
                        </a:spcBef>
                        <a:spcAft>
                          <a:spcPts val="0"/>
                        </a:spcAft>
                        <a:buNone/>
                      </a:pPr>
                      <a:r>
                        <a:rPr lang="en" sz="1100">
                          <a:solidFill>
                            <a:srgbClr val="F3F3F3"/>
                          </a:solidFill>
                          <a:latin typeface="Average"/>
                          <a:ea typeface="Average"/>
                          <a:cs typeface="Average"/>
                          <a:sym typeface="Average"/>
                        </a:rPr>
                        <a:t>Scores</a:t>
                      </a:r>
                      <a:endParaRPr sz="1100">
                        <a:solidFill>
                          <a:srgbClr val="F3F3F3"/>
                        </a:solidFill>
                        <a:latin typeface="Average"/>
                        <a:ea typeface="Average"/>
                        <a:cs typeface="Average"/>
                        <a:sym typeface="Average"/>
                      </a:endParaRPr>
                    </a:p>
                  </a:txBody>
                  <a:tcPr marT="91425" marB="91425" marR="91425" marL="91425"/>
                </a:tc>
                <a:tc>
                  <a:txBody>
                    <a:bodyPr/>
                    <a:lstStyle/>
                    <a:p>
                      <a:pPr indent="0" lvl="0" marL="0" rtl="0" algn="l">
                        <a:spcBef>
                          <a:spcPts val="0"/>
                        </a:spcBef>
                        <a:spcAft>
                          <a:spcPts val="0"/>
                        </a:spcAft>
                        <a:buNone/>
                      </a:pPr>
                      <a:r>
                        <a:rPr lang="en" sz="1100">
                          <a:solidFill>
                            <a:srgbClr val="F3F3F3"/>
                          </a:solidFill>
                          <a:latin typeface="Average"/>
                          <a:ea typeface="Average"/>
                          <a:cs typeface="Average"/>
                          <a:sym typeface="Average"/>
                        </a:rPr>
                        <a:t>Rouge-1</a:t>
                      </a:r>
                      <a:endParaRPr sz="1100">
                        <a:solidFill>
                          <a:srgbClr val="F3F3F3"/>
                        </a:solidFill>
                        <a:latin typeface="Average"/>
                        <a:ea typeface="Average"/>
                        <a:cs typeface="Average"/>
                        <a:sym typeface="Average"/>
                      </a:endParaRPr>
                    </a:p>
                  </a:txBody>
                  <a:tcPr marT="91425" marB="91425" marR="91425" marL="91425"/>
                </a:tc>
                <a:tc>
                  <a:txBody>
                    <a:bodyPr/>
                    <a:lstStyle/>
                    <a:p>
                      <a:pPr indent="0" lvl="0" marL="0" rtl="0" algn="l">
                        <a:spcBef>
                          <a:spcPts val="0"/>
                        </a:spcBef>
                        <a:spcAft>
                          <a:spcPts val="0"/>
                        </a:spcAft>
                        <a:buNone/>
                      </a:pPr>
                      <a:r>
                        <a:rPr lang="en" sz="1100">
                          <a:solidFill>
                            <a:srgbClr val="F3F3F3"/>
                          </a:solidFill>
                          <a:latin typeface="Average"/>
                          <a:ea typeface="Average"/>
                          <a:cs typeface="Average"/>
                          <a:sym typeface="Average"/>
                        </a:rPr>
                        <a:t>Rouge-2</a:t>
                      </a:r>
                      <a:endParaRPr sz="1100">
                        <a:solidFill>
                          <a:srgbClr val="F3F3F3"/>
                        </a:solidFill>
                        <a:latin typeface="Average"/>
                        <a:ea typeface="Average"/>
                        <a:cs typeface="Average"/>
                        <a:sym typeface="Average"/>
                      </a:endParaRPr>
                    </a:p>
                  </a:txBody>
                  <a:tcPr marT="91425" marB="91425" marR="91425" marL="91425"/>
                </a:tc>
                <a:tc>
                  <a:txBody>
                    <a:bodyPr/>
                    <a:lstStyle/>
                    <a:p>
                      <a:pPr indent="0" lvl="0" marL="0" rtl="0" algn="l">
                        <a:spcBef>
                          <a:spcPts val="0"/>
                        </a:spcBef>
                        <a:spcAft>
                          <a:spcPts val="0"/>
                        </a:spcAft>
                        <a:buNone/>
                      </a:pPr>
                      <a:r>
                        <a:rPr lang="en" sz="1100">
                          <a:solidFill>
                            <a:srgbClr val="F3F3F3"/>
                          </a:solidFill>
                          <a:latin typeface="Average"/>
                          <a:ea typeface="Average"/>
                          <a:cs typeface="Average"/>
                          <a:sym typeface="Average"/>
                        </a:rPr>
                        <a:t>Rouge-L</a:t>
                      </a:r>
                      <a:endParaRPr sz="1100">
                        <a:solidFill>
                          <a:srgbClr val="F3F3F3"/>
                        </a:solidFill>
                        <a:latin typeface="Average"/>
                        <a:ea typeface="Average"/>
                        <a:cs typeface="Average"/>
                        <a:sym typeface="Average"/>
                      </a:endParaRPr>
                    </a:p>
                  </a:txBody>
                  <a:tcPr marT="91425" marB="91425" marR="91425" marL="91425"/>
                </a:tc>
              </a:tr>
              <a:tr h="381000">
                <a:tc>
                  <a:txBody>
                    <a:bodyPr/>
                    <a:lstStyle/>
                    <a:p>
                      <a:pPr indent="0" lvl="0" marL="0" rtl="0" algn="l">
                        <a:spcBef>
                          <a:spcPts val="0"/>
                        </a:spcBef>
                        <a:spcAft>
                          <a:spcPts val="0"/>
                        </a:spcAft>
                        <a:buNone/>
                      </a:pPr>
                      <a:r>
                        <a:rPr lang="en" sz="1100">
                          <a:solidFill>
                            <a:srgbClr val="F3F3F3"/>
                          </a:solidFill>
                          <a:latin typeface="Average"/>
                          <a:ea typeface="Average"/>
                          <a:cs typeface="Average"/>
                          <a:sym typeface="Average"/>
                        </a:rPr>
                        <a:t>RNN without attention</a:t>
                      </a:r>
                      <a:endParaRPr sz="1100">
                        <a:solidFill>
                          <a:srgbClr val="F3F3F3"/>
                        </a:solidFill>
                        <a:latin typeface="Average"/>
                        <a:ea typeface="Average"/>
                        <a:cs typeface="Average"/>
                        <a:sym typeface="Average"/>
                      </a:endParaRPr>
                    </a:p>
                    <a:p>
                      <a:pPr indent="0" lvl="0" marL="0" rtl="0" algn="l">
                        <a:spcBef>
                          <a:spcPts val="0"/>
                        </a:spcBef>
                        <a:spcAft>
                          <a:spcPts val="0"/>
                        </a:spcAft>
                        <a:buNone/>
                      </a:pPr>
                      <a:r>
                        <a:rPr lang="en" sz="1100">
                          <a:solidFill>
                            <a:srgbClr val="F3F3F3"/>
                          </a:solidFill>
                          <a:latin typeface="Average"/>
                          <a:ea typeface="Average"/>
                          <a:cs typeface="Average"/>
                          <a:sym typeface="Average"/>
                        </a:rPr>
                        <a:t>(Chinese)</a:t>
                      </a:r>
                      <a:endParaRPr sz="1100">
                        <a:solidFill>
                          <a:srgbClr val="F3F3F3"/>
                        </a:solidFill>
                        <a:latin typeface="Average"/>
                        <a:ea typeface="Average"/>
                        <a:cs typeface="Average"/>
                        <a:sym typeface="Average"/>
                      </a:endParaRPr>
                    </a:p>
                  </a:txBody>
                  <a:tcPr marT="91425" marB="91425" marR="91425" marL="91425"/>
                </a:tc>
                <a:tc>
                  <a:txBody>
                    <a:bodyPr/>
                    <a:lstStyle/>
                    <a:p>
                      <a:pPr indent="0" lvl="0" marL="0" rtl="0" algn="l">
                        <a:spcBef>
                          <a:spcPts val="0"/>
                        </a:spcBef>
                        <a:spcAft>
                          <a:spcPts val="0"/>
                        </a:spcAft>
                        <a:buNone/>
                      </a:pPr>
                      <a:r>
                        <a:rPr lang="en" sz="1100">
                          <a:solidFill>
                            <a:srgbClr val="F3F3F3"/>
                          </a:solidFill>
                          <a:latin typeface="Average"/>
                          <a:ea typeface="Average"/>
                          <a:cs typeface="Average"/>
                          <a:sym typeface="Average"/>
                        </a:rPr>
                        <a:t>0.060</a:t>
                      </a:r>
                      <a:endParaRPr sz="1100">
                        <a:solidFill>
                          <a:srgbClr val="F3F3F3"/>
                        </a:solidFill>
                        <a:latin typeface="Average"/>
                        <a:ea typeface="Average"/>
                        <a:cs typeface="Average"/>
                        <a:sym typeface="Average"/>
                      </a:endParaRPr>
                    </a:p>
                  </a:txBody>
                  <a:tcPr marT="91425" marB="91425" marR="91425" marL="91425"/>
                </a:tc>
                <a:tc>
                  <a:txBody>
                    <a:bodyPr/>
                    <a:lstStyle/>
                    <a:p>
                      <a:pPr indent="0" lvl="0" marL="0" rtl="0" algn="l">
                        <a:spcBef>
                          <a:spcPts val="0"/>
                        </a:spcBef>
                        <a:spcAft>
                          <a:spcPts val="0"/>
                        </a:spcAft>
                        <a:buNone/>
                      </a:pPr>
                      <a:r>
                        <a:rPr lang="en" sz="1100">
                          <a:solidFill>
                            <a:srgbClr val="F3F3F3"/>
                          </a:solidFill>
                          <a:latin typeface="Average"/>
                          <a:ea typeface="Average"/>
                          <a:cs typeface="Average"/>
                          <a:sym typeface="Average"/>
                        </a:rPr>
                        <a:t>0.010</a:t>
                      </a:r>
                      <a:endParaRPr sz="1100">
                        <a:solidFill>
                          <a:srgbClr val="F3F3F3"/>
                        </a:solidFill>
                        <a:latin typeface="Average"/>
                        <a:ea typeface="Average"/>
                        <a:cs typeface="Average"/>
                        <a:sym typeface="Average"/>
                      </a:endParaRPr>
                    </a:p>
                  </a:txBody>
                  <a:tcPr marT="91425" marB="91425" marR="91425" marL="91425"/>
                </a:tc>
                <a:tc>
                  <a:txBody>
                    <a:bodyPr/>
                    <a:lstStyle/>
                    <a:p>
                      <a:pPr indent="0" lvl="0" marL="0" rtl="0" algn="l">
                        <a:spcBef>
                          <a:spcPts val="0"/>
                        </a:spcBef>
                        <a:spcAft>
                          <a:spcPts val="0"/>
                        </a:spcAft>
                        <a:buNone/>
                      </a:pPr>
                      <a:r>
                        <a:rPr lang="en" sz="1100">
                          <a:solidFill>
                            <a:srgbClr val="F3F3F3"/>
                          </a:solidFill>
                          <a:latin typeface="Average"/>
                          <a:ea typeface="Average"/>
                          <a:cs typeface="Average"/>
                          <a:sym typeface="Average"/>
                        </a:rPr>
                        <a:t>0.055</a:t>
                      </a:r>
                      <a:endParaRPr sz="1100">
                        <a:solidFill>
                          <a:srgbClr val="F3F3F3"/>
                        </a:solidFill>
                        <a:latin typeface="Average"/>
                        <a:ea typeface="Average"/>
                        <a:cs typeface="Average"/>
                        <a:sym typeface="Average"/>
                      </a:endParaRPr>
                    </a:p>
                  </a:txBody>
                  <a:tcPr marT="91425" marB="91425" marR="91425" marL="91425"/>
                </a:tc>
              </a:tr>
              <a:tr h="381000">
                <a:tc>
                  <a:txBody>
                    <a:bodyPr/>
                    <a:lstStyle/>
                    <a:p>
                      <a:pPr indent="0" lvl="0" marL="0" rtl="0" algn="l">
                        <a:spcBef>
                          <a:spcPts val="0"/>
                        </a:spcBef>
                        <a:spcAft>
                          <a:spcPts val="0"/>
                        </a:spcAft>
                        <a:buNone/>
                      </a:pPr>
                      <a:r>
                        <a:rPr lang="en" sz="1100">
                          <a:solidFill>
                            <a:srgbClr val="F3F3F3"/>
                          </a:solidFill>
                          <a:latin typeface="Average"/>
                          <a:ea typeface="Average"/>
                          <a:cs typeface="Average"/>
                          <a:sym typeface="Average"/>
                        </a:rPr>
                        <a:t>RNN with attention</a:t>
                      </a:r>
                      <a:endParaRPr sz="1100">
                        <a:solidFill>
                          <a:srgbClr val="F3F3F3"/>
                        </a:solidFill>
                        <a:latin typeface="Average"/>
                        <a:ea typeface="Average"/>
                        <a:cs typeface="Average"/>
                        <a:sym typeface="Average"/>
                      </a:endParaRPr>
                    </a:p>
                    <a:p>
                      <a:pPr indent="0" lvl="0" marL="0" rtl="0" algn="l">
                        <a:spcBef>
                          <a:spcPts val="0"/>
                        </a:spcBef>
                        <a:spcAft>
                          <a:spcPts val="0"/>
                        </a:spcAft>
                        <a:buNone/>
                      </a:pPr>
                      <a:r>
                        <a:rPr lang="en" sz="1100">
                          <a:solidFill>
                            <a:srgbClr val="F3F3F3"/>
                          </a:solidFill>
                          <a:latin typeface="Average"/>
                          <a:ea typeface="Average"/>
                          <a:cs typeface="Average"/>
                          <a:sym typeface="Average"/>
                        </a:rPr>
                        <a:t>(Chinese)</a:t>
                      </a:r>
                      <a:endParaRPr sz="1100">
                        <a:solidFill>
                          <a:srgbClr val="F3F3F3"/>
                        </a:solidFill>
                        <a:latin typeface="Average"/>
                        <a:ea typeface="Average"/>
                        <a:cs typeface="Average"/>
                        <a:sym typeface="Average"/>
                      </a:endParaRPr>
                    </a:p>
                  </a:txBody>
                  <a:tcPr marT="91425" marB="91425" marR="91425" marL="91425"/>
                </a:tc>
                <a:tc>
                  <a:txBody>
                    <a:bodyPr/>
                    <a:lstStyle/>
                    <a:p>
                      <a:pPr indent="0" lvl="0" marL="0" rtl="0" algn="l">
                        <a:spcBef>
                          <a:spcPts val="0"/>
                        </a:spcBef>
                        <a:spcAft>
                          <a:spcPts val="0"/>
                        </a:spcAft>
                        <a:buNone/>
                      </a:pPr>
                      <a:r>
                        <a:rPr lang="en" sz="1100">
                          <a:solidFill>
                            <a:srgbClr val="F3F3F3"/>
                          </a:solidFill>
                          <a:latin typeface="Average"/>
                          <a:ea typeface="Average"/>
                          <a:cs typeface="Average"/>
                          <a:sym typeface="Average"/>
                        </a:rPr>
                        <a:t>0.163</a:t>
                      </a:r>
                      <a:endParaRPr sz="1100">
                        <a:solidFill>
                          <a:srgbClr val="F3F3F3"/>
                        </a:solidFill>
                        <a:latin typeface="Average"/>
                        <a:ea typeface="Average"/>
                        <a:cs typeface="Average"/>
                        <a:sym typeface="Average"/>
                      </a:endParaRPr>
                    </a:p>
                  </a:txBody>
                  <a:tcPr marT="91425" marB="91425" marR="91425" marL="91425"/>
                </a:tc>
                <a:tc>
                  <a:txBody>
                    <a:bodyPr/>
                    <a:lstStyle/>
                    <a:p>
                      <a:pPr indent="0" lvl="0" marL="0" rtl="0" algn="l">
                        <a:spcBef>
                          <a:spcPts val="0"/>
                        </a:spcBef>
                        <a:spcAft>
                          <a:spcPts val="0"/>
                        </a:spcAft>
                        <a:buNone/>
                      </a:pPr>
                      <a:r>
                        <a:rPr lang="en" sz="1100">
                          <a:solidFill>
                            <a:srgbClr val="F3F3F3"/>
                          </a:solidFill>
                          <a:latin typeface="Average"/>
                          <a:ea typeface="Average"/>
                          <a:cs typeface="Average"/>
                          <a:sym typeface="Average"/>
                        </a:rPr>
                        <a:t>0.080</a:t>
                      </a:r>
                      <a:endParaRPr sz="1100">
                        <a:solidFill>
                          <a:srgbClr val="F3F3F3"/>
                        </a:solidFill>
                        <a:latin typeface="Average"/>
                        <a:ea typeface="Average"/>
                        <a:cs typeface="Average"/>
                        <a:sym typeface="Average"/>
                      </a:endParaRPr>
                    </a:p>
                  </a:txBody>
                  <a:tcPr marT="91425" marB="91425" marR="91425" marL="91425"/>
                </a:tc>
                <a:tc>
                  <a:txBody>
                    <a:bodyPr/>
                    <a:lstStyle/>
                    <a:p>
                      <a:pPr indent="0" lvl="0" marL="0" rtl="0" algn="l">
                        <a:spcBef>
                          <a:spcPts val="0"/>
                        </a:spcBef>
                        <a:spcAft>
                          <a:spcPts val="0"/>
                        </a:spcAft>
                        <a:buNone/>
                      </a:pPr>
                      <a:r>
                        <a:rPr lang="en" sz="1100">
                          <a:solidFill>
                            <a:srgbClr val="F3F3F3"/>
                          </a:solidFill>
                          <a:latin typeface="Average"/>
                          <a:ea typeface="Average"/>
                          <a:cs typeface="Average"/>
                          <a:sym typeface="Average"/>
                        </a:rPr>
                        <a:t>0.150</a:t>
                      </a:r>
                      <a:endParaRPr sz="1100">
                        <a:solidFill>
                          <a:srgbClr val="F3F3F3"/>
                        </a:solidFill>
                        <a:latin typeface="Average"/>
                        <a:ea typeface="Average"/>
                        <a:cs typeface="Average"/>
                        <a:sym typeface="Average"/>
                      </a:endParaRPr>
                    </a:p>
                  </a:txBody>
                  <a:tcPr marT="91425" marB="91425" marR="91425" marL="91425"/>
                </a:tc>
              </a:tr>
              <a:tr h="381000">
                <a:tc>
                  <a:txBody>
                    <a:bodyPr/>
                    <a:lstStyle/>
                    <a:p>
                      <a:pPr indent="0" lvl="0" marL="0" rtl="0" algn="l">
                        <a:spcBef>
                          <a:spcPts val="0"/>
                        </a:spcBef>
                        <a:spcAft>
                          <a:spcPts val="0"/>
                        </a:spcAft>
                        <a:buNone/>
                      </a:pPr>
                      <a:r>
                        <a:rPr lang="en" sz="1100">
                          <a:solidFill>
                            <a:srgbClr val="F3F3F3"/>
                          </a:solidFill>
                          <a:latin typeface="Average"/>
                          <a:ea typeface="Average"/>
                          <a:cs typeface="Average"/>
                          <a:sym typeface="Average"/>
                        </a:rPr>
                        <a:t>BERT encoder +</a:t>
                      </a:r>
                      <a:endParaRPr sz="1100">
                        <a:solidFill>
                          <a:srgbClr val="F3F3F3"/>
                        </a:solidFill>
                        <a:latin typeface="Average"/>
                        <a:ea typeface="Average"/>
                        <a:cs typeface="Average"/>
                        <a:sym typeface="Average"/>
                      </a:endParaRPr>
                    </a:p>
                    <a:p>
                      <a:pPr indent="0" lvl="0" marL="0" rtl="0" algn="l">
                        <a:spcBef>
                          <a:spcPts val="0"/>
                        </a:spcBef>
                        <a:spcAft>
                          <a:spcPts val="0"/>
                        </a:spcAft>
                        <a:buNone/>
                      </a:pPr>
                      <a:r>
                        <a:rPr lang="en" sz="1100">
                          <a:solidFill>
                            <a:srgbClr val="F3F3F3"/>
                          </a:solidFill>
                          <a:latin typeface="Average"/>
                          <a:ea typeface="Average"/>
                          <a:cs typeface="Average"/>
                          <a:sym typeface="Average"/>
                        </a:rPr>
                        <a:t>transformer decoder</a:t>
                      </a:r>
                      <a:endParaRPr sz="1100">
                        <a:solidFill>
                          <a:srgbClr val="F3F3F3"/>
                        </a:solidFill>
                        <a:latin typeface="Average"/>
                        <a:ea typeface="Average"/>
                        <a:cs typeface="Average"/>
                        <a:sym typeface="Average"/>
                      </a:endParaRPr>
                    </a:p>
                    <a:p>
                      <a:pPr indent="0" lvl="0" marL="0" rtl="0" algn="l">
                        <a:spcBef>
                          <a:spcPts val="0"/>
                        </a:spcBef>
                        <a:spcAft>
                          <a:spcPts val="0"/>
                        </a:spcAft>
                        <a:buNone/>
                      </a:pPr>
                      <a:r>
                        <a:rPr lang="en" sz="1100">
                          <a:solidFill>
                            <a:srgbClr val="F3F3F3"/>
                          </a:solidFill>
                          <a:latin typeface="Average"/>
                          <a:ea typeface="Average"/>
                          <a:cs typeface="Average"/>
                          <a:sym typeface="Average"/>
                        </a:rPr>
                        <a:t>(Chinese)</a:t>
                      </a:r>
                      <a:endParaRPr sz="1100">
                        <a:solidFill>
                          <a:srgbClr val="F3F3F3"/>
                        </a:solidFill>
                        <a:latin typeface="Average"/>
                        <a:ea typeface="Average"/>
                        <a:cs typeface="Average"/>
                        <a:sym typeface="Average"/>
                      </a:endParaRPr>
                    </a:p>
                  </a:txBody>
                  <a:tcPr marT="91425" marB="91425" marR="91425" marL="91425"/>
                </a:tc>
                <a:tc>
                  <a:txBody>
                    <a:bodyPr/>
                    <a:lstStyle/>
                    <a:p>
                      <a:pPr indent="0" lvl="0" marL="0" rtl="0" algn="l">
                        <a:spcBef>
                          <a:spcPts val="0"/>
                        </a:spcBef>
                        <a:spcAft>
                          <a:spcPts val="0"/>
                        </a:spcAft>
                        <a:buNone/>
                      </a:pPr>
                      <a:r>
                        <a:rPr lang="en" sz="1100">
                          <a:solidFill>
                            <a:srgbClr val="F3F3F3"/>
                          </a:solidFill>
                          <a:latin typeface="Average"/>
                          <a:ea typeface="Average"/>
                          <a:cs typeface="Average"/>
                          <a:sym typeface="Average"/>
                        </a:rPr>
                        <a:t>0.270</a:t>
                      </a:r>
                      <a:endParaRPr sz="1100">
                        <a:solidFill>
                          <a:srgbClr val="F3F3F3"/>
                        </a:solidFill>
                        <a:latin typeface="Average"/>
                        <a:ea typeface="Average"/>
                        <a:cs typeface="Average"/>
                        <a:sym typeface="Average"/>
                      </a:endParaRPr>
                    </a:p>
                  </a:txBody>
                  <a:tcPr marT="91425" marB="91425" marR="91425" marL="91425"/>
                </a:tc>
                <a:tc>
                  <a:txBody>
                    <a:bodyPr/>
                    <a:lstStyle/>
                    <a:p>
                      <a:pPr indent="0" lvl="0" marL="0" rtl="0" algn="l">
                        <a:spcBef>
                          <a:spcPts val="0"/>
                        </a:spcBef>
                        <a:spcAft>
                          <a:spcPts val="0"/>
                        </a:spcAft>
                        <a:buNone/>
                      </a:pPr>
                      <a:r>
                        <a:rPr lang="en" sz="1100">
                          <a:solidFill>
                            <a:srgbClr val="F3F3F3"/>
                          </a:solidFill>
                          <a:latin typeface="Average"/>
                          <a:ea typeface="Average"/>
                          <a:cs typeface="Average"/>
                          <a:sym typeface="Average"/>
                        </a:rPr>
                        <a:t>0.108</a:t>
                      </a:r>
                      <a:endParaRPr sz="1100">
                        <a:solidFill>
                          <a:srgbClr val="F3F3F3"/>
                        </a:solidFill>
                        <a:latin typeface="Average"/>
                        <a:ea typeface="Average"/>
                        <a:cs typeface="Average"/>
                        <a:sym typeface="Average"/>
                      </a:endParaRPr>
                    </a:p>
                  </a:txBody>
                  <a:tcPr marT="91425" marB="91425" marR="91425" marL="91425"/>
                </a:tc>
                <a:tc>
                  <a:txBody>
                    <a:bodyPr/>
                    <a:lstStyle/>
                    <a:p>
                      <a:pPr indent="0" lvl="0" marL="0" rtl="0" algn="l">
                        <a:spcBef>
                          <a:spcPts val="0"/>
                        </a:spcBef>
                        <a:spcAft>
                          <a:spcPts val="0"/>
                        </a:spcAft>
                        <a:buNone/>
                      </a:pPr>
                      <a:r>
                        <a:rPr lang="en" sz="1100">
                          <a:solidFill>
                            <a:srgbClr val="F3F3F3"/>
                          </a:solidFill>
                          <a:latin typeface="Average"/>
                          <a:ea typeface="Average"/>
                          <a:cs typeface="Average"/>
                          <a:sym typeface="Average"/>
                        </a:rPr>
                        <a:t>0.253</a:t>
                      </a:r>
                      <a:endParaRPr sz="1100">
                        <a:solidFill>
                          <a:srgbClr val="F3F3F3"/>
                        </a:solidFill>
                        <a:latin typeface="Average"/>
                        <a:ea typeface="Average"/>
                        <a:cs typeface="Average"/>
                        <a:sym typeface="Average"/>
                      </a:endParaRPr>
                    </a:p>
                  </a:txBody>
                  <a:tcPr marT="91425" marB="91425" marR="91425" marL="91425"/>
                </a:tc>
              </a:tr>
              <a:tr h="381000">
                <a:tc>
                  <a:txBody>
                    <a:bodyPr/>
                    <a:lstStyle/>
                    <a:p>
                      <a:pPr indent="0" lvl="0" marL="0" rtl="0" algn="l">
                        <a:spcBef>
                          <a:spcPts val="0"/>
                        </a:spcBef>
                        <a:spcAft>
                          <a:spcPts val="0"/>
                        </a:spcAft>
                        <a:buNone/>
                      </a:pPr>
                      <a:r>
                        <a:rPr lang="en" sz="1100">
                          <a:solidFill>
                            <a:srgbClr val="F3F3F3"/>
                          </a:solidFill>
                          <a:latin typeface="Average"/>
                          <a:ea typeface="Average"/>
                          <a:cs typeface="Average"/>
                          <a:sym typeface="Average"/>
                        </a:rPr>
                        <a:t>BERT encoder +</a:t>
                      </a:r>
                      <a:endParaRPr sz="1100">
                        <a:solidFill>
                          <a:srgbClr val="F3F3F3"/>
                        </a:solidFill>
                        <a:latin typeface="Average"/>
                        <a:ea typeface="Average"/>
                        <a:cs typeface="Average"/>
                        <a:sym typeface="Average"/>
                      </a:endParaRPr>
                    </a:p>
                    <a:p>
                      <a:pPr indent="0" lvl="0" marL="0" rtl="0" algn="l">
                        <a:spcBef>
                          <a:spcPts val="0"/>
                        </a:spcBef>
                        <a:spcAft>
                          <a:spcPts val="0"/>
                        </a:spcAft>
                        <a:buNone/>
                      </a:pPr>
                      <a:r>
                        <a:rPr lang="en" sz="1100">
                          <a:solidFill>
                            <a:srgbClr val="F3F3F3"/>
                          </a:solidFill>
                          <a:latin typeface="Average"/>
                          <a:ea typeface="Average"/>
                          <a:cs typeface="Average"/>
                          <a:sym typeface="Average"/>
                        </a:rPr>
                        <a:t>transformer decoder (English)</a:t>
                      </a:r>
                      <a:endParaRPr sz="1100">
                        <a:solidFill>
                          <a:srgbClr val="F3F3F3"/>
                        </a:solidFill>
                        <a:latin typeface="Average"/>
                        <a:ea typeface="Average"/>
                        <a:cs typeface="Average"/>
                        <a:sym typeface="Average"/>
                      </a:endParaRPr>
                    </a:p>
                  </a:txBody>
                  <a:tcPr marT="91425" marB="91425" marR="91425" marL="91425"/>
                </a:tc>
                <a:tc>
                  <a:txBody>
                    <a:bodyPr/>
                    <a:lstStyle/>
                    <a:p>
                      <a:pPr indent="0" lvl="0" marL="0" rtl="0" algn="l">
                        <a:spcBef>
                          <a:spcPts val="0"/>
                        </a:spcBef>
                        <a:spcAft>
                          <a:spcPts val="0"/>
                        </a:spcAft>
                        <a:buNone/>
                      </a:pPr>
                      <a:r>
                        <a:rPr lang="en" sz="1100">
                          <a:solidFill>
                            <a:srgbClr val="F3F3F3"/>
                          </a:solidFill>
                          <a:latin typeface="Average"/>
                          <a:ea typeface="Average"/>
                          <a:cs typeface="Average"/>
                          <a:sym typeface="Average"/>
                        </a:rPr>
                        <a:t>0.313*</a:t>
                      </a:r>
                      <a:endParaRPr sz="1100">
                        <a:solidFill>
                          <a:srgbClr val="F3F3F3"/>
                        </a:solidFill>
                        <a:latin typeface="Average"/>
                        <a:ea typeface="Average"/>
                        <a:cs typeface="Average"/>
                        <a:sym typeface="Average"/>
                      </a:endParaRPr>
                    </a:p>
                  </a:txBody>
                  <a:tcPr marT="91425" marB="91425" marR="91425" marL="91425"/>
                </a:tc>
                <a:tc>
                  <a:txBody>
                    <a:bodyPr/>
                    <a:lstStyle/>
                    <a:p>
                      <a:pPr indent="0" lvl="0" marL="0" rtl="0" algn="l">
                        <a:spcBef>
                          <a:spcPts val="0"/>
                        </a:spcBef>
                        <a:spcAft>
                          <a:spcPts val="0"/>
                        </a:spcAft>
                        <a:buNone/>
                      </a:pPr>
                      <a:r>
                        <a:rPr lang="en" sz="1100">
                          <a:solidFill>
                            <a:srgbClr val="F3F3F3"/>
                          </a:solidFill>
                          <a:latin typeface="Average"/>
                          <a:ea typeface="Average"/>
                          <a:cs typeface="Average"/>
                          <a:sym typeface="Average"/>
                        </a:rPr>
                        <a:t>0.134*</a:t>
                      </a:r>
                      <a:endParaRPr sz="1100">
                        <a:solidFill>
                          <a:srgbClr val="F3F3F3"/>
                        </a:solidFill>
                        <a:latin typeface="Average"/>
                        <a:ea typeface="Average"/>
                        <a:cs typeface="Average"/>
                        <a:sym typeface="Average"/>
                      </a:endParaRPr>
                    </a:p>
                  </a:txBody>
                  <a:tcPr marT="91425" marB="91425" marR="91425" marL="91425"/>
                </a:tc>
                <a:tc>
                  <a:txBody>
                    <a:bodyPr/>
                    <a:lstStyle/>
                    <a:p>
                      <a:pPr indent="0" lvl="0" marL="0" rtl="0" algn="l">
                        <a:spcBef>
                          <a:spcPts val="0"/>
                        </a:spcBef>
                        <a:spcAft>
                          <a:spcPts val="0"/>
                        </a:spcAft>
                        <a:buNone/>
                      </a:pPr>
                      <a:r>
                        <a:rPr lang="en" sz="1100">
                          <a:solidFill>
                            <a:srgbClr val="F3F3F3"/>
                          </a:solidFill>
                          <a:latin typeface="Average"/>
                          <a:ea typeface="Average"/>
                          <a:cs typeface="Average"/>
                          <a:sym typeface="Average"/>
                        </a:rPr>
                        <a:t>0.295*</a:t>
                      </a:r>
                      <a:endParaRPr sz="1100">
                        <a:solidFill>
                          <a:srgbClr val="F3F3F3"/>
                        </a:solidFill>
                        <a:latin typeface="Average"/>
                        <a:ea typeface="Average"/>
                        <a:cs typeface="Average"/>
                        <a:sym typeface="Average"/>
                      </a:endParaRPr>
                    </a:p>
                  </a:txBody>
                  <a:tcPr marT="91425" marB="91425" marR="91425" marL="91425"/>
                </a:tc>
              </a:tr>
            </a:tbl>
          </a:graphicData>
        </a:graphic>
      </p:graphicFrame>
      <p:sp>
        <p:nvSpPr>
          <p:cNvPr id="116" name="Google Shape;116;p20"/>
          <p:cNvSpPr txBox="1"/>
          <p:nvPr/>
        </p:nvSpPr>
        <p:spPr>
          <a:xfrm>
            <a:off x="7293000" y="3933225"/>
            <a:ext cx="1539300" cy="92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750">
                <a:solidFill>
                  <a:srgbClr val="F3F3F3"/>
                </a:solidFill>
                <a:latin typeface="Average"/>
                <a:ea typeface="Average"/>
                <a:cs typeface="Average"/>
                <a:sym typeface="Average"/>
              </a:rPr>
              <a:t>*sources: Aksenov, Dmitrii, et al. "Abstractive Text Summarization based on Language Model Conditioning and Locality Modeling." arXiv preprint arXiv:2003.13027 (2020).</a:t>
            </a:r>
            <a:endParaRPr sz="750">
              <a:solidFill>
                <a:srgbClr val="F3F3F3"/>
              </a:solidFill>
              <a:latin typeface="Average"/>
              <a:ea typeface="Average"/>
              <a:cs typeface="Average"/>
              <a:sym typeface="Average"/>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Results(Examples)</a:t>
            </a:r>
            <a:endParaRPr/>
          </a:p>
        </p:txBody>
      </p:sp>
      <p:sp>
        <p:nvSpPr>
          <p:cNvPr id="122" name="Google Shape;122;p21"/>
          <p:cNvSpPr txBox="1"/>
          <p:nvPr>
            <p:ph idx="1" type="body"/>
          </p:nvPr>
        </p:nvSpPr>
        <p:spPr>
          <a:xfrm>
            <a:off x="356100" y="1115475"/>
            <a:ext cx="8520600" cy="34164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AutoNum type="arabicPeriod"/>
            </a:pPr>
            <a:r>
              <a:rPr lang="en" sz="1200"/>
              <a:t>Summary: 10门酷毙了的云计算编程语言</a:t>
            </a:r>
            <a:endParaRPr sz="1200"/>
          </a:p>
          <a:p>
            <a:pPr indent="457200" lvl="0" marL="0" rtl="0" algn="l">
              <a:spcBef>
                <a:spcPts val="0"/>
              </a:spcBef>
              <a:spcAft>
                <a:spcPts val="0"/>
              </a:spcAft>
              <a:buNone/>
            </a:pPr>
            <a:r>
              <a:rPr lang="en" sz="1200"/>
              <a:t>Prediction: 10门酷毙了的云计算编程语言</a:t>
            </a:r>
            <a:endParaRPr sz="1200"/>
          </a:p>
          <a:p>
            <a:pPr indent="457200" lvl="0" marL="0" rtl="0" algn="l">
              <a:spcBef>
                <a:spcPts val="0"/>
              </a:spcBef>
              <a:spcAft>
                <a:spcPts val="0"/>
              </a:spcAft>
              <a:buNone/>
            </a:pPr>
            <a:r>
              <a:rPr lang="en" sz="1200"/>
              <a:t>Summary</a:t>
            </a:r>
            <a:r>
              <a:rPr lang="en" sz="1200"/>
              <a:t>: </a:t>
            </a:r>
            <a:r>
              <a:rPr lang="en" sz="1200"/>
              <a:t>Ten cool cloud computing programming languages</a:t>
            </a:r>
            <a:endParaRPr sz="1200"/>
          </a:p>
          <a:p>
            <a:pPr indent="457200" lvl="0" marL="0" rtl="0" algn="l">
              <a:spcBef>
                <a:spcPts val="0"/>
              </a:spcBef>
              <a:spcAft>
                <a:spcPts val="0"/>
              </a:spcAft>
              <a:buNone/>
            </a:pPr>
            <a:r>
              <a:rPr lang="en" sz="1200"/>
              <a:t>Prediction</a:t>
            </a:r>
            <a:r>
              <a:rPr lang="en" sz="1200"/>
              <a:t>: Ten cool cloud computing programming languages</a:t>
            </a:r>
            <a:endParaRPr sz="1200"/>
          </a:p>
          <a:p>
            <a:pPr indent="0" lvl="0" marL="0" rtl="0" algn="l">
              <a:spcBef>
                <a:spcPts val="0"/>
              </a:spcBef>
              <a:spcAft>
                <a:spcPts val="0"/>
              </a:spcAft>
              <a:buNone/>
            </a:pPr>
            <a:r>
              <a:t/>
            </a:r>
            <a:endParaRPr sz="1200"/>
          </a:p>
          <a:p>
            <a:pPr indent="-304800" lvl="0" marL="457200" rtl="0" algn="l">
              <a:spcBef>
                <a:spcPts val="0"/>
              </a:spcBef>
              <a:spcAft>
                <a:spcPts val="0"/>
              </a:spcAft>
              <a:buSzPts val="1200"/>
              <a:buAutoNum type="arabicPeriod"/>
            </a:pPr>
            <a:r>
              <a:rPr lang="en" sz="1200"/>
              <a:t>Summmary: 海南政府服务热线将统一为：12345</a:t>
            </a:r>
            <a:endParaRPr sz="1200"/>
          </a:p>
          <a:p>
            <a:pPr indent="457200" lvl="0" marL="0" rtl="0" algn="l">
              <a:spcBef>
                <a:spcPts val="0"/>
              </a:spcBef>
              <a:spcAft>
                <a:spcPts val="0"/>
              </a:spcAft>
              <a:buNone/>
            </a:pPr>
            <a:r>
              <a:rPr lang="en" sz="1200"/>
              <a:t>Prediction: 海南整合各类服务热线将统一为1234512345</a:t>
            </a:r>
            <a:endParaRPr sz="1200"/>
          </a:p>
          <a:p>
            <a:pPr indent="457200" lvl="0" marL="0" rtl="0" algn="l">
              <a:spcBef>
                <a:spcPts val="0"/>
              </a:spcBef>
              <a:spcAft>
                <a:spcPts val="0"/>
              </a:spcAft>
              <a:buNone/>
            </a:pPr>
            <a:r>
              <a:rPr lang="en" sz="1200"/>
              <a:t>Summary: Hainan government service hotline will be unified as: 12345</a:t>
            </a:r>
            <a:endParaRPr sz="1200"/>
          </a:p>
          <a:p>
            <a:pPr indent="457200" lvl="0" marL="0" rtl="0" algn="l">
              <a:spcBef>
                <a:spcPts val="0"/>
              </a:spcBef>
              <a:spcAft>
                <a:spcPts val="0"/>
              </a:spcAft>
              <a:buNone/>
            </a:pPr>
            <a:r>
              <a:rPr lang="en" sz="1200"/>
              <a:t>Prediction: Hainan integrates various service hotlines and will unify them to 1234512345</a:t>
            </a:r>
            <a:endParaRPr sz="1200"/>
          </a:p>
          <a:p>
            <a:pPr indent="0" lvl="0" marL="0" rtl="0" algn="l">
              <a:spcBef>
                <a:spcPts val="0"/>
              </a:spcBef>
              <a:spcAft>
                <a:spcPts val="0"/>
              </a:spcAft>
              <a:buNone/>
            </a:pPr>
            <a:r>
              <a:t/>
            </a:r>
            <a:endParaRPr sz="1200"/>
          </a:p>
          <a:p>
            <a:pPr indent="-304800" lvl="0" marL="457200" rtl="0" algn="l">
              <a:spcBef>
                <a:spcPts val="0"/>
              </a:spcBef>
              <a:spcAft>
                <a:spcPts val="0"/>
              </a:spcAft>
              <a:buSzPts val="1200"/>
              <a:buAutoNum type="arabicPeriod"/>
            </a:pPr>
            <a:r>
              <a:rPr lang="en" sz="1200"/>
              <a:t>Summary: 望城区一届人大三次会议将于12月29-31日召开</a:t>
            </a:r>
            <a:endParaRPr sz="1200"/>
          </a:p>
          <a:p>
            <a:pPr indent="457200" lvl="0" marL="0" rtl="0" algn="l">
              <a:spcBef>
                <a:spcPts val="0"/>
              </a:spcBef>
              <a:spcAft>
                <a:spcPts val="0"/>
              </a:spcAft>
              <a:buNone/>
            </a:pPr>
            <a:r>
              <a:rPr lang="en" sz="1200"/>
              <a:t>Prediction: The Third Session of the First People's Congress of Wangcheng District will be held on December 29-31</a:t>
            </a:r>
            <a:endParaRPr sz="1200"/>
          </a:p>
          <a:p>
            <a:pPr indent="457200" lvl="0" marL="0" rtl="0" algn="l">
              <a:spcBef>
                <a:spcPts val="0"/>
              </a:spcBef>
              <a:spcAft>
                <a:spcPts val="0"/>
              </a:spcAft>
              <a:buNone/>
            </a:pPr>
            <a:r>
              <a:rPr lang="en" sz="1200"/>
              <a:t>Summary: 望城区召一届人大代表召开会召开会议议议</a:t>
            </a:r>
            <a:endParaRPr sz="1200"/>
          </a:p>
          <a:p>
            <a:pPr indent="457200" lvl="0" marL="0" rtl="0" algn="l">
              <a:spcBef>
                <a:spcPts val="0"/>
              </a:spcBef>
              <a:spcAft>
                <a:spcPts val="0"/>
              </a:spcAft>
              <a:buNone/>
            </a:pPr>
            <a:r>
              <a:rPr lang="en" sz="1200"/>
              <a:t>Prediction:Wangcheng District called the first People's congress to hold a meeting, hold a meeting, meeting</a:t>
            </a:r>
            <a:endParaRPr sz="1200"/>
          </a:p>
          <a:p>
            <a:pPr indent="0" lvl="0" marL="0" rtl="0" algn="l">
              <a:spcBef>
                <a:spcPts val="0"/>
              </a:spcBef>
              <a:spcAft>
                <a:spcPts val="0"/>
              </a:spcAft>
              <a:buNone/>
            </a:pPr>
            <a:r>
              <a:t/>
            </a:r>
            <a:endParaRPr sz="1200"/>
          </a:p>
          <a:p>
            <a:pPr indent="0" lvl="0" marL="0" rtl="0" algn="l">
              <a:spcBef>
                <a:spcPts val="0"/>
              </a:spcBef>
              <a:spcAft>
                <a:spcPts val="1600"/>
              </a:spcAft>
              <a:buNone/>
            </a:pPr>
            <a:r>
              <a:t/>
            </a:r>
            <a:endParaRPr/>
          </a:p>
        </p:txBody>
      </p:sp>
      <p:sp>
        <p:nvSpPr>
          <p:cNvPr id="123" name="Google Shape;123;p21"/>
          <p:cNvSpPr/>
          <p:nvPr/>
        </p:nvSpPr>
        <p:spPr>
          <a:xfrm>
            <a:off x="1583750" y="1206325"/>
            <a:ext cx="2013000" cy="199800"/>
          </a:xfrm>
          <a:prstGeom prst="rect">
            <a:avLst/>
          </a:prstGeom>
          <a:noFill/>
          <a:ln cap="flat" cmpd="sng" w="19050">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21"/>
          <p:cNvSpPr/>
          <p:nvPr/>
        </p:nvSpPr>
        <p:spPr>
          <a:xfrm>
            <a:off x="1625125" y="1406125"/>
            <a:ext cx="2013000" cy="199800"/>
          </a:xfrm>
          <a:prstGeom prst="rect">
            <a:avLst/>
          </a:prstGeom>
          <a:noFill/>
          <a:ln cap="flat" cmpd="sng" w="19050">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21"/>
          <p:cNvSpPr/>
          <p:nvPr/>
        </p:nvSpPr>
        <p:spPr>
          <a:xfrm>
            <a:off x="1703525" y="2243800"/>
            <a:ext cx="331800" cy="199800"/>
          </a:xfrm>
          <a:prstGeom prst="rect">
            <a:avLst/>
          </a:prstGeom>
          <a:noFill/>
          <a:ln cap="flat" cmpd="sng" w="19050">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21"/>
          <p:cNvSpPr/>
          <p:nvPr/>
        </p:nvSpPr>
        <p:spPr>
          <a:xfrm>
            <a:off x="1625125" y="2471850"/>
            <a:ext cx="331800" cy="199800"/>
          </a:xfrm>
          <a:prstGeom prst="rect">
            <a:avLst/>
          </a:prstGeom>
          <a:noFill/>
          <a:ln cap="flat" cmpd="sng" w="19050">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1"/>
          <p:cNvSpPr/>
          <p:nvPr/>
        </p:nvSpPr>
        <p:spPr>
          <a:xfrm>
            <a:off x="2344375" y="2243800"/>
            <a:ext cx="1763100" cy="199800"/>
          </a:xfrm>
          <a:prstGeom prst="rect">
            <a:avLst/>
          </a:prstGeom>
          <a:noFill/>
          <a:ln cap="flat" cmpd="sng" w="19050">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21"/>
          <p:cNvSpPr/>
          <p:nvPr/>
        </p:nvSpPr>
        <p:spPr>
          <a:xfrm>
            <a:off x="2548575" y="2471850"/>
            <a:ext cx="1600200" cy="199800"/>
          </a:xfrm>
          <a:prstGeom prst="rect">
            <a:avLst/>
          </a:prstGeom>
          <a:noFill/>
          <a:ln cap="flat" cmpd="sng" w="19050">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21"/>
          <p:cNvSpPr/>
          <p:nvPr/>
        </p:nvSpPr>
        <p:spPr>
          <a:xfrm>
            <a:off x="1579975" y="3281275"/>
            <a:ext cx="455400" cy="199800"/>
          </a:xfrm>
          <a:prstGeom prst="rect">
            <a:avLst/>
          </a:prstGeom>
          <a:noFill/>
          <a:ln cap="flat" cmpd="sng" w="19050">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21"/>
          <p:cNvSpPr/>
          <p:nvPr/>
        </p:nvSpPr>
        <p:spPr>
          <a:xfrm>
            <a:off x="1579975" y="3737375"/>
            <a:ext cx="455400" cy="199800"/>
          </a:xfrm>
          <a:prstGeom prst="rect">
            <a:avLst/>
          </a:prstGeom>
          <a:noFill/>
          <a:ln cap="flat" cmpd="sng" w="19050">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21"/>
          <p:cNvSpPr/>
          <p:nvPr/>
        </p:nvSpPr>
        <p:spPr>
          <a:xfrm>
            <a:off x="4344300" y="3281275"/>
            <a:ext cx="407100" cy="241200"/>
          </a:xfrm>
          <a:prstGeom prst="rect">
            <a:avLst/>
          </a:prstGeom>
          <a:noFill/>
          <a:ln cap="flat" cmpd="sng" w="19050">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21"/>
          <p:cNvSpPr/>
          <p:nvPr/>
        </p:nvSpPr>
        <p:spPr>
          <a:xfrm>
            <a:off x="3124425" y="3716675"/>
            <a:ext cx="331800" cy="199800"/>
          </a:xfrm>
          <a:prstGeom prst="rect">
            <a:avLst/>
          </a:prstGeom>
          <a:noFill/>
          <a:ln cap="flat" cmpd="sng" w="19050">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