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67" r:id="rId2"/>
    <p:sldId id="292" r:id="rId3"/>
    <p:sldId id="293" r:id="rId4"/>
    <p:sldId id="300" r:id="rId5"/>
    <p:sldId id="294" r:id="rId6"/>
    <p:sldId id="270" r:id="rId7"/>
    <p:sldId id="295" r:id="rId8"/>
    <p:sldId id="296" r:id="rId9"/>
    <p:sldId id="297" r:id="rId10"/>
    <p:sldId id="269" r:id="rId11"/>
    <p:sldId id="298" r:id="rId12"/>
    <p:sldId id="299" r:id="rId13"/>
    <p:sldId id="301" r:id="rId14"/>
    <p:sldId id="30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Z8gIeXkKbd5EGVoPLj0hG+oPf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703" autoAdjust="0"/>
  </p:normalViewPr>
  <p:slideViewPr>
    <p:cSldViewPr snapToGrid="0">
      <p:cViewPr varScale="1">
        <p:scale>
          <a:sx n="84" d="100"/>
          <a:sy n="84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05928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23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971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91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875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jpg"/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jp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jpg"/><Relationship Id="rId9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7.png"/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12" Type="http://schemas.openxmlformats.org/officeDocument/2006/relationships/image" Target="../media/image36.jp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5.png"/><Relationship Id="rId5" Type="http://schemas.openxmlformats.org/officeDocument/2006/relationships/image" Target="../media/image23.png"/><Relationship Id="rId15" Type="http://schemas.openxmlformats.org/officeDocument/2006/relationships/image" Target="../media/image39.jpg"/><Relationship Id="rId10" Type="http://schemas.openxmlformats.org/officeDocument/2006/relationships/image" Target="../media/image34.png"/><Relationship Id="rId4" Type="http://schemas.openxmlformats.org/officeDocument/2006/relationships/image" Target="../media/image22.jpg"/><Relationship Id="rId9" Type="http://schemas.openxmlformats.org/officeDocument/2006/relationships/image" Target="../media/image27.jpg"/><Relationship Id="rId14" Type="http://schemas.openxmlformats.org/officeDocument/2006/relationships/image" Target="../media/image3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"/>
          <p:cNvSpPr txBox="1"/>
          <p:nvPr/>
        </p:nvSpPr>
        <p:spPr>
          <a:xfrm>
            <a:off x="2666824" y="431354"/>
            <a:ext cx="9163086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호화 생활 (Life of luxury)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목표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모든 맨션의 오브젝트와 외형은 등급과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파츠가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존재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해당 요소를 습득하기 위해서는 골드를 소비 해야 한다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* </a:t>
            </a:r>
            <a:r>
              <a:rPr lang="ko-KR" sz="24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 박스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습득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* 슬롯을 통해 골드를 습득하는 당위성을 구성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추가적인 등급과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파츠가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등장하기 위해서는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챕터의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단계를 진행해야 한다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*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챕터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완료시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풀리는 등급과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파츠가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노출 되어야 함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*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챕터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진행에 대한 당위성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즉 유저는 호화 생활을 위해 슬롯을 통해 골드를 지속적으로 습득해야 하며</a:t>
            </a:r>
            <a:b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상위의 오브젝트를 습득하기 위해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챕터를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지속적으로 올려야 한다</a:t>
            </a:r>
            <a:b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결국 맨션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퀘스트를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통해 방의 등급상승, 특정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파츠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배치 등을 목표로 전체 플레이를</a:t>
            </a:r>
            <a:b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자연스럽게 유도할 수 있다고 판단  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4"/>
          <p:cNvSpPr txBox="1"/>
          <p:nvPr/>
        </p:nvSpPr>
        <p:spPr>
          <a:xfrm>
            <a:off x="2666824" y="431354"/>
            <a:ext cx="900278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좋아요 랭킹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좋아요 랭킹 아이콘 구성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랭킹 아이콘을 터치하여 이동 가능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랭킹에 따른 순위와 그에 따른 보상, 해당 맨션으로 이동, 초기화에 대한 정보 노출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초기화는 1주일에 한번씩 발생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최대한 가볍게 내용을 확인 할 수 있도록 구성 필요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5" name="Google Shape;405;p14" descr="미국 집 오픈구조에 대한 이미지 검색결과"/>
          <p:cNvPicPr preferRelativeResize="0"/>
          <p:nvPr/>
        </p:nvPicPr>
        <p:blipFill rotWithShape="1">
          <a:blip r:embed="rId3">
            <a:alphaModFix/>
          </a:blip>
          <a:srcRect l="15003" r="45581" b="24244"/>
          <a:stretch/>
        </p:blipFill>
        <p:spPr>
          <a:xfrm>
            <a:off x="228599" y="859117"/>
            <a:ext cx="3149601" cy="4035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4" descr="바다펜션에 대한 이미지 검색결과"/>
          <p:cNvPicPr preferRelativeResize="0"/>
          <p:nvPr/>
        </p:nvPicPr>
        <p:blipFill rotWithShape="1">
          <a:blip r:embed="rId4">
            <a:alphaModFix/>
          </a:blip>
          <a:srcRect l="38987" t="81764" r="41489"/>
          <a:stretch/>
        </p:blipFill>
        <p:spPr>
          <a:xfrm>
            <a:off x="228601" y="4894733"/>
            <a:ext cx="3127102" cy="162006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14"/>
          <p:cNvSpPr/>
          <p:nvPr/>
        </p:nvSpPr>
        <p:spPr>
          <a:xfrm>
            <a:off x="233919" y="846852"/>
            <a:ext cx="3143266" cy="568834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14"/>
          <p:cNvSpPr/>
          <p:nvPr/>
        </p:nvSpPr>
        <p:spPr>
          <a:xfrm>
            <a:off x="264876" y="859117"/>
            <a:ext cx="510873" cy="44120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235003" y="2693366"/>
            <a:ext cx="3165626" cy="1942901"/>
          </a:xfrm>
          <a:custGeom>
            <a:avLst/>
            <a:gdLst/>
            <a:ahLst/>
            <a:cxnLst/>
            <a:rect l="l" t="t" r="r" b="b"/>
            <a:pathLst>
              <a:path w="3165626" h="1942901" extrusionOk="0">
                <a:moveTo>
                  <a:pt x="0" y="406201"/>
                </a:moveTo>
                <a:lnTo>
                  <a:pt x="3148889" y="0"/>
                </a:lnTo>
                <a:lnTo>
                  <a:pt x="3160877" y="1942901"/>
                </a:lnTo>
                <a:lnTo>
                  <a:pt x="3165626" y="1886386"/>
                </a:lnTo>
                <a:lnTo>
                  <a:pt x="7951" y="1657786"/>
                </a:lnTo>
                <a:cubicBezTo>
                  <a:pt x="5301" y="1240591"/>
                  <a:pt x="2650" y="823396"/>
                  <a:pt x="0" y="406201"/>
                </a:cubicBezTo>
                <a:close/>
              </a:path>
            </a:pathLst>
          </a:custGeom>
          <a:solidFill>
            <a:schemeClr val="accent4">
              <a:alpha val="66666"/>
            </a:schemeClr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951232" y="3480150"/>
            <a:ext cx="17331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입장 터치 영역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1" name="Google Shape;411;p14" descr="차 아이콘 png 이미지 검색결과&quot;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6661" y="5153199"/>
            <a:ext cx="559042" cy="559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4" descr="보트 아이콘 png 이미지 검색결과&quot;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5003" y="4634035"/>
            <a:ext cx="701907" cy="701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4" descr="방 아이콘 png 이미지 검색결과&quot;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96661" y="4594157"/>
            <a:ext cx="559042" cy="559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4" descr="별 아이콘 png 이미지 검색결과&quot;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6706" y="859117"/>
            <a:ext cx="518080" cy="51808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4"/>
          <p:cNvSpPr txBox="1"/>
          <p:nvPr/>
        </p:nvSpPr>
        <p:spPr>
          <a:xfrm>
            <a:off x="1415301" y="942810"/>
            <a:ext cx="832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 999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6" name="Google Shape;416;p14"/>
          <p:cNvPicPr preferRelativeResize="0"/>
          <p:nvPr/>
        </p:nvPicPr>
        <p:blipFill rotWithShape="1">
          <a:blip r:embed="rId9">
            <a:alphaModFix/>
          </a:blip>
          <a:srcRect l="84056" t="4125" r="2010" b="90100"/>
          <a:stretch/>
        </p:blipFill>
        <p:spPr>
          <a:xfrm>
            <a:off x="2872981" y="956542"/>
            <a:ext cx="406401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4"/>
          <p:cNvSpPr/>
          <p:nvPr/>
        </p:nvSpPr>
        <p:spPr>
          <a:xfrm>
            <a:off x="560015" y="5810268"/>
            <a:ext cx="727886" cy="61318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슬롯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14"/>
          <p:cNvSpPr/>
          <p:nvPr/>
        </p:nvSpPr>
        <p:spPr>
          <a:xfrm>
            <a:off x="1482387" y="5810268"/>
            <a:ext cx="727886" cy="61318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챕터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14"/>
          <p:cNvSpPr/>
          <p:nvPr/>
        </p:nvSpPr>
        <p:spPr>
          <a:xfrm>
            <a:off x="2412984" y="5810268"/>
            <a:ext cx="727886" cy="613184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맨션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0" name="Google Shape;420;p14" descr="랭킹 아이콘 png 이미지 검색결과&quot;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96661" y="1409567"/>
            <a:ext cx="520994" cy="520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14" descr="모바일 게임 랭킹 이미지 검색결과&quot;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703281" y="2336125"/>
            <a:ext cx="2362346" cy="419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4" descr="모바일 게임 랭킹 이미지 검색결과&quot;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305366" y="2336125"/>
            <a:ext cx="2519443" cy="4199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4" descr="모바일 게임 랭킹 이미지 검색결과&quot;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935810" y="2336125"/>
            <a:ext cx="2785779" cy="417866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4"/>
          <p:cNvSpPr/>
          <p:nvPr/>
        </p:nvSpPr>
        <p:spPr>
          <a:xfrm>
            <a:off x="2751735" y="1349602"/>
            <a:ext cx="603968" cy="640924"/>
          </a:xfrm>
          <a:prstGeom prst="rect">
            <a:avLst/>
          </a:prstGeom>
          <a:solidFill>
            <a:schemeClr val="accent2">
              <a:alpha val="62745"/>
            </a:schemeClr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5" name="Google Shape;425;p14"/>
          <p:cNvCxnSpPr>
            <a:stCxn id="424" idx="3"/>
          </p:cNvCxnSpPr>
          <p:nvPr/>
        </p:nvCxnSpPr>
        <p:spPr>
          <a:xfrm rot="10800000" flipH="1">
            <a:off x="3355703" y="749664"/>
            <a:ext cx="285300" cy="920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3087"/>
          <a:stretch/>
        </p:blipFill>
        <p:spPr>
          <a:xfrm>
            <a:off x="10817225" y="503654"/>
            <a:ext cx="1277808" cy="2747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775" y="152400"/>
            <a:ext cx="2787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 </a:t>
            </a:r>
            <a:r>
              <a:rPr lang="ko-KR" altLang="en-US" sz="1600" b="1" smtClean="0"/>
              <a:t>맨션 좋아요 랭크 관련 정보</a:t>
            </a:r>
            <a:endParaRPr lang="ko-KR" altLang="en-US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601662"/>
            <a:ext cx="10534650" cy="2628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260" y="3522245"/>
            <a:ext cx="11617283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- </a:t>
            </a:r>
            <a:r>
              <a:rPr lang="en-US" altLang="ko-KR" dirty="0"/>
              <a:t> </a:t>
            </a:r>
            <a:r>
              <a:rPr lang="ko-KR" altLang="en-US" dirty="0" smtClean="0"/>
              <a:t>각 랭크 기준에 따른 보상 지급 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ko-KR" altLang="en-US" dirty="0" smtClean="0"/>
              <a:t>주간 초기화 </a:t>
            </a:r>
            <a:r>
              <a:rPr lang="en-US" altLang="ko-KR" dirty="0"/>
              <a:t>, </a:t>
            </a:r>
            <a:r>
              <a:rPr lang="en-US" altLang="ko-KR" dirty="0" smtClean="0"/>
              <a:t>GMT </a:t>
            </a:r>
            <a:r>
              <a:rPr lang="ko-KR" altLang="en-US" dirty="0" smtClean="0"/>
              <a:t>기준 일요일에서 월요일 넘어가는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시에 초기화 진행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우리나라의 경우 월요일 아침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 초기화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※ </a:t>
            </a:r>
            <a:r>
              <a:rPr lang="ko-KR" altLang="en-US" dirty="0" smtClean="0"/>
              <a:t>서버에서 정산하는 타이밍을 별도로 두지 않기 </a:t>
            </a:r>
            <a:r>
              <a:rPr lang="ko-KR" altLang="en-US" dirty="0" err="1" smtClean="0"/>
              <a:t>떄문에</a:t>
            </a:r>
            <a:r>
              <a:rPr lang="ko-KR" altLang="en-US" dirty="0" smtClean="0"/>
              <a:t> 관련 논의 필요</a:t>
            </a:r>
            <a:r>
              <a:rPr lang="en-US" altLang="ko-KR" dirty="0" smtClean="0"/>
              <a:t> (</a:t>
            </a:r>
            <a:r>
              <a:rPr lang="ko-KR" altLang="en-US" dirty="0" smtClean="0"/>
              <a:t>혹은 별도 정산 시간을 두는 구성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- </a:t>
            </a:r>
            <a:r>
              <a:rPr lang="ko-KR" altLang="en-US" dirty="0" smtClean="0"/>
              <a:t>비율 보상보다 순위보상이 우선시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(ex1. 30</a:t>
            </a:r>
            <a:r>
              <a:rPr lang="ko-KR" altLang="en-US" dirty="0" smtClean="0"/>
              <a:t>위 의 경우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위</a:t>
            </a:r>
            <a:r>
              <a:rPr lang="en-US" altLang="ko-KR" dirty="0" smtClean="0"/>
              <a:t>~50</a:t>
            </a:r>
            <a:r>
              <a:rPr lang="ko-KR" altLang="en-US" dirty="0" smtClean="0"/>
              <a:t>위 그룹에 속하지만 동시에 </a:t>
            </a:r>
            <a:r>
              <a:rPr lang="en-US" altLang="ko-KR" dirty="0" smtClean="0"/>
              <a:t>10% </a:t>
            </a:r>
            <a:r>
              <a:rPr lang="ko-KR" altLang="en-US" dirty="0" smtClean="0"/>
              <a:t>이내 그룹에 포함됨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경우 </a:t>
            </a:r>
            <a:r>
              <a:rPr lang="en-US" altLang="ko-KR" dirty="0" smtClean="0"/>
              <a:t>10% </a:t>
            </a:r>
            <a:r>
              <a:rPr lang="ko-KR" altLang="en-US" dirty="0" smtClean="0"/>
              <a:t>이내 그룹은 무시하고 순위 보상만 지급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(ex2. </a:t>
            </a:r>
            <a:r>
              <a:rPr lang="ko-KR" altLang="en-US" dirty="0" err="1" smtClean="0"/>
              <a:t>총참여</a:t>
            </a:r>
            <a:r>
              <a:rPr lang="ko-KR" altLang="en-US" dirty="0" smtClean="0"/>
              <a:t> 인원이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명인 경우</a:t>
            </a:r>
            <a:r>
              <a:rPr lang="en-US" altLang="ko-KR" dirty="0" smtClean="0"/>
              <a:t>, 50</a:t>
            </a:r>
            <a:r>
              <a:rPr lang="ko-KR" altLang="en-US" dirty="0" smtClean="0"/>
              <a:t>위 까지는 순위 보상이 지급이 되기 때문에</a:t>
            </a:r>
            <a:r>
              <a:rPr lang="en-US" altLang="ko-KR" dirty="0" smtClean="0"/>
              <a:t>, ‘10% </a:t>
            </a:r>
            <a:r>
              <a:rPr lang="ko-KR" altLang="en-US" dirty="0" smtClean="0"/>
              <a:t>이내</a:t>
            </a:r>
            <a:r>
              <a:rPr lang="en-US" altLang="ko-KR" dirty="0" smtClean="0"/>
              <a:t>’, ‘30% </a:t>
            </a:r>
            <a:r>
              <a:rPr lang="ko-KR" altLang="en-US" dirty="0" smtClean="0"/>
              <a:t>이내</a:t>
            </a:r>
            <a:r>
              <a:rPr lang="en-US" altLang="ko-KR" dirty="0" smtClean="0"/>
              <a:t>’, ‘50% </a:t>
            </a:r>
            <a:r>
              <a:rPr lang="ko-KR" altLang="en-US" dirty="0" smtClean="0"/>
              <a:t>이내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그룹은 지급 대상이 없음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018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560" y="220245"/>
            <a:ext cx="50000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 - </a:t>
            </a:r>
            <a:r>
              <a:rPr lang="ko-KR" altLang="en-US" smtClean="0"/>
              <a:t>비율의 경우 소수점에 해당할 경우 올림처리하여 보상 지급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77735"/>
              </p:ext>
            </p:extLst>
          </p:nvPr>
        </p:nvGraphicFramePr>
        <p:xfrm>
          <a:off x="431799" y="1124744"/>
          <a:ext cx="4844847" cy="2875760"/>
        </p:xfrm>
        <a:graphic>
          <a:graphicData uri="http://schemas.openxmlformats.org/drawingml/2006/table">
            <a:tbl>
              <a:tblPr/>
              <a:tblGrid>
                <a:gridCol w="1547094"/>
                <a:gridCol w="1099251"/>
                <a:gridCol w="1099251"/>
                <a:gridCol w="1099251"/>
              </a:tblGrid>
              <a:tr h="2875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총참여인원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 범위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올림처리 범위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실제보상대상수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875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468.9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576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6559" y="709246"/>
            <a:ext cx="19784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  (</a:t>
            </a:r>
            <a:r>
              <a:rPr lang="ko-KR" altLang="en-US" smtClean="0"/>
              <a:t>보상 지급 범위 예시</a:t>
            </a:r>
            <a:r>
              <a:rPr lang="en-US" altLang="ko-KR" smtClean="0"/>
              <a:t>)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36409"/>
              </p:ext>
            </p:extLst>
          </p:nvPr>
        </p:nvGraphicFramePr>
        <p:xfrm>
          <a:off x="594126" y="4489505"/>
          <a:ext cx="8257773" cy="1924050"/>
        </p:xfrm>
        <a:graphic>
          <a:graphicData uri="http://schemas.openxmlformats.org/drawingml/2006/table">
            <a:tbl>
              <a:tblPr/>
              <a:tblGrid>
                <a:gridCol w="1869674"/>
                <a:gridCol w="1339918"/>
                <a:gridCol w="623445"/>
                <a:gridCol w="4424736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MansionRankReward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맨션 좋아요 주간 랭크 보상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인덱스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RankMin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순위보상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RankMax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순위보상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순위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Min, Max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값은 겹치지 않음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RankMaxRatio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 보상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비율 내 유저에게 보상 지급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RankTitle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 타이틀 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RewardGold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보상 골드 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RewardSpin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보상 스핀 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RewardRandomBox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보상 랜덤박스 인덱스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개만 제공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-659" r="1"/>
          <a:stretch/>
        </p:blipFill>
        <p:spPr>
          <a:xfrm>
            <a:off x="6832600" y="1124744"/>
            <a:ext cx="4779103" cy="274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8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"/>
          <p:cNvSpPr txBox="1"/>
          <p:nvPr/>
        </p:nvSpPr>
        <p:spPr>
          <a:xfrm>
            <a:off x="2485899" y="141859"/>
            <a:ext cx="9509126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소셜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구성</a:t>
            </a:r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친구 맨션 구경하기</a:t>
            </a:r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친구 맨션 버튼을 통해 랜덤으로 친구들의 맨션을 구경 할 수 있도록 구성</a:t>
            </a:r>
            <a:endParaRPr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- 구경을 통해 할 수 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있는건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현재는 “좋아요＂버튼을 클릭 해 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주는것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이외에는 </a:t>
            </a:r>
            <a:r>
              <a:rPr lang="ko-KR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없음</a:t>
            </a:r>
            <a:endParaRPr lang="en-US" altLang="ko-KR" sz="12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</a:t>
            </a:r>
            <a:r>
              <a:rPr lang="ko-KR" altLang="en-US" sz="1200" b="1" dirty="0" smtClean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하루에 좋아요 할 수 있는 제한 횟수 구성</a:t>
            </a:r>
            <a:endParaRPr lang="en-US" altLang="ko-KR" sz="1200" b="1" dirty="0" smtClean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2"/>
            <a:r>
              <a:rPr lang="en-US" sz="1200" b="1" i="0" u="none" strike="noStrike" cap="none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strike="noStrike" cap="none" dirty="0" smtClean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</a:t>
            </a:r>
            <a:r>
              <a:rPr lang="ko-KR" altLang="en-US" sz="1200" b="1" i="0" u="none" strike="noStrike" cap="none" dirty="0" smtClean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제한 횟수 초기화 </a:t>
            </a:r>
            <a:r>
              <a:rPr lang="en-US" altLang="ko-KR" sz="1200" b="1" i="0" u="none" strike="noStrike" cap="none" dirty="0" smtClean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1200" b="1" dirty="0">
                <a:solidFill>
                  <a:schemeClr val="accent2"/>
                </a:solidFill>
              </a:rPr>
              <a:t>GMT </a:t>
            </a:r>
            <a:r>
              <a:rPr lang="ko-KR" altLang="en-US" sz="1200" b="1" dirty="0">
                <a:solidFill>
                  <a:schemeClr val="accent2"/>
                </a:solidFill>
              </a:rPr>
              <a:t>기준 일요일에서 월요일 넘어가는 </a:t>
            </a:r>
            <a:r>
              <a:rPr lang="en-US" altLang="ko-KR" sz="1200" b="1" dirty="0">
                <a:solidFill>
                  <a:schemeClr val="accent2"/>
                </a:solidFill>
              </a:rPr>
              <a:t>00</a:t>
            </a:r>
            <a:r>
              <a:rPr lang="ko-KR" altLang="en-US" sz="1200" b="1" dirty="0">
                <a:solidFill>
                  <a:schemeClr val="accent2"/>
                </a:solidFill>
              </a:rPr>
              <a:t>시에 초기화 진행</a:t>
            </a:r>
            <a:r>
              <a:rPr lang="en-US" altLang="ko-KR" sz="1200" b="1" dirty="0">
                <a:solidFill>
                  <a:schemeClr val="accent2"/>
                </a:solidFill>
              </a:rPr>
              <a:t>, </a:t>
            </a:r>
            <a:r>
              <a:rPr lang="ko-KR" altLang="en-US" sz="1200" b="1" dirty="0">
                <a:solidFill>
                  <a:schemeClr val="accent2"/>
                </a:solidFill>
              </a:rPr>
              <a:t>우리나라의 경우 월요일 아침 </a:t>
            </a:r>
            <a:r>
              <a:rPr lang="en-US" altLang="ko-KR" sz="1200" b="1" dirty="0">
                <a:solidFill>
                  <a:schemeClr val="accent2"/>
                </a:solidFill>
              </a:rPr>
              <a:t>9</a:t>
            </a:r>
            <a:r>
              <a:rPr lang="ko-KR" altLang="en-US" sz="1200" b="1" dirty="0">
                <a:solidFill>
                  <a:schemeClr val="accent2"/>
                </a:solidFill>
              </a:rPr>
              <a:t>시 초기화</a:t>
            </a:r>
            <a:r>
              <a:rPr lang="en-US" altLang="ko-KR" sz="1200" b="1" dirty="0">
                <a:solidFill>
                  <a:schemeClr val="accent2"/>
                </a:solidFill>
              </a:rPr>
              <a:t>) </a:t>
            </a:r>
            <a:endParaRPr sz="1200" b="1" i="0" u="none" strike="noStrike" cap="none" dirty="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12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친구는 일방적으로 등록 할 수 있는 구조 (수락 조건 없음) (삭제만 지원)</a:t>
            </a:r>
            <a:endParaRPr sz="1100" dirty="0"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0" i="0" u="none" strike="sng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등록된 친구는 공격 및 방어 </a:t>
            </a:r>
            <a:r>
              <a:rPr lang="ko-KR" sz="1200" b="0" i="0" u="none" strike="sng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매칭에서</a:t>
            </a:r>
            <a:r>
              <a:rPr lang="ko-KR" sz="1200" b="0" i="0" u="none" strike="sng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0" i="0" u="none" strike="sng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페이스북</a:t>
            </a:r>
            <a:r>
              <a:rPr lang="ko-KR" sz="1200" b="0" i="0" u="none" strike="sng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친구 다음 조건으로 구성 (</a:t>
            </a:r>
            <a:r>
              <a:rPr lang="ko-KR" sz="1200" b="0" i="0" u="none" strike="sng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그후</a:t>
            </a:r>
            <a:r>
              <a:rPr lang="ko-KR" sz="1200" b="0" i="0" u="none" strike="sng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랜덤)</a:t>
            </a:r>
            <a:endParaRPr sz="1200" b="0" i="0" u="none" strike="sng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3" name="Google Shape;343;p13" descr="미국 집 오픈구조에 대한 이미지 검색결과"/>
          <p:cNvPicPr preferRelativeResize="0"/>
          <p:nvPr/>
        </p:nvPicPr>
        <p:blipFill rotWithShape="1">
          <a:blip r:embed="rId3">
            <a:alphaModFix/>
          </a:blip>
          <a:srcRect l="15003" r="45581" b="24244"/>
          <a:stretch/>
        </p:blipFill>
        <p:spPr>
          <a:xfrm>
            <a:off x="228599" y="859117"/>
            <a:ext cx="3149601" cy="4035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3" descr="바다펜션에 대한 이미지 검색결과"/>
          <p:cNvPicPr preferRelativeResize="0"/>
          <p:nvPr/>
        </p:nvPicPr>
        <p:blipFill rotWithShape="1">
          <a:blip r:embed="rId4">
            <a:alphaModFix/>
          </a:blip>
          <a:srcRect l="38987" t="81764" r="41489"/>
          <a:stretch/>
        </p:blipFill>
        <p:spPr>
          <a:xfrm>
            <a:off x="228601" y="4894733"/>
            <a:ext cx="3127102" cy="162006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3"/>
          <p:cNvSpPr/>
          <p:nvPr/>
        </p:nvSpPr>
        <p:spPr>
          <a:xfrm>
            <a:off x="233919" y="846852"/>
            <a:ext cx="3143266" cy="568834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13"/>
          <p:cNvSpPr/>
          <p:nvPr/>
        </p:nvSpPr>
        <p:spPr>
          <a:xfrm>
            <a:off x="264876" y="859117"/>
            <a:ext cx="510873" cy="441209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13"/>
          <p:cNvSpPr/>
          <p:nvPr/>
        </p:nvSpPr>
        <p:spPr>
          <a:xfrm>
            <a:off x="235003" y="2693366"/>
            <a:ext cx="3165626" cy="1942901"/>
          </a:xfrm>
          <a:custGeom>
            <a:avLst/>
            <a:gdLst/>
            <a:ahLst/>
            <a:cxnLst/>
            <a:rect l="l" t="t" r="r" b="b"/>
            <a:pathLst>
              <a:path w="3165626" h="1942901" extrusionOk="0">
                <a:moveTo>
                  <a:pt x="0" y="406201"/>
                </a:moveTo>
                <a:lnTo>
                  <a:pt x="3148889" y="0"/>
                </a:lnTo>
                <a:lnTo>
                  <a:pt x="3160877" y="1942901"/>
                </a:lnTo>
                <a:lnTo>
                  <a:pt x="3165626" y="1886386"/>
                </a:lnTo>
                <a:lnTo>
                  <a:pt x="7951" y="1657786"/>
                </a:lnTo>
                <a:cubicBezTo>
                  <a:pt x="5301" y="1240591"/>
                  <a:pt x="2650" y="823396"/>
                  <a:pt x="0" y="406201"/>
                </a:cubicBezTo>
                <a:close/>
              </a:path>
            </a:pathLst>
          </a:custGeom>
          <a:solidFill>
            <a:schemeClr val="accent4">
              <a:alpha val="66666"/>
            </a:schemeClr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13"/>
          <p:cNvSpPr txBox="1"/>
          <p:nvPr/>
        </p:nvSpPr>
        <p:spPr>
          <a:xfrm>
            <a:off x="951232" y="3480150"/>
            <a:ext cx="17331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입장 터치 영역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9" name="Google Shape;349;p13" descr="차 아이콘 png 이미지 검색결과&quot;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6661" y="5153199"/>
            <a:ext cx="559042" cy="559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3" descr="보트 아이콘 png 이미지 검색결과&quot;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5003" y="4634035"/>
            <a:ext cx="701907" cy="701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3" descr="방 아이콘 png 이미지 검색결과&quot;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96661" y="4594157"/>
            <a:ext cx="559042" cy="559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3" descr="별 아이콘 png 이미지 검색결과&quot;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6706" y="859117"/>
            <a:ext cx="518080" cy="51808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3"/>
          <p:cNvSpPr txBox="1"/>
          <p:nvPr/>
        </p:nvSpPr>
        <p:spPr>
          <a:xfrm>
            <a:off x="1415301" y="942810"/>
            <a:ext cx="832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 999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4" name="Google Shape;354;p13"/>
          <p:cNvPicPr preferRelativeResize="0"/>
          <p:nvPr/>
        </p:nvPicPr>
        <p:blipFill rotWithShape="1">
          <a:blip r:embed="rId9">
            <a:alphaModFix/>
          </a:blip>
          <a:srcRect l="84056" t="4125" r="2010" b="90100"/>
          <a:stretch/>
        </p:blipFill>
        <p:spPr>
          <a:xfrm>
            <a:off x="2872981" y="956542"/>
            <a:ext cx="406401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3"/>
          <p:cNvSpPr/>
          <p:nvPr/>
        </p:nvSpPr>
        <p:spPr>
          <a:xfrm>
            <a:off x="560015" y="5810268"/>
            <a:ext cx="727886" cy="61318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슬롯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13"/>
          <p:cNvSpPr/>
          <p:nvPr/>
        </p:nvSpPr>
        <p:spPr>
          <a:xfrm>
            <a:off x="1482387" y="5810268"/>
            <a:ext cx="727886" cy="61318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챕터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13"/>
          <p:cNvSpPr/>
          <p:nvPr/>
        </p:nvSpPr>
        <p:spPr>
          <a:xfrm>
            <a:off x="2412984" y="5810268"/>
            <a:ext cx="727886" cy="613184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맨션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8" name="Google Shape;358;p13"/>
          <p:cNvGrpSpPr/>
          <p:nvPr/>
        </p:nvGrpSpPr>
        <p:grpSpPr>
          <a:xfrm>
            <a:off x="3849559" y="2239565"/>
            <a:ext cx="2345580" cy="4206286"/>
            <a:chOff x="4994217" y="1816070"/>
            <a:chExt cx="3172030" cy="5688344"/>
          </a:xfrm>
        </p:grpSpPr>
        <p:pic>
          <p:nvPicPr>
            <p:cNvPr id="359" name="Google Shape;359;p13" descr="미국 집 오픈구조에 대한 이미지 검색결과"/>
            <p:cNvPicPr preferRelativeResize="0"/>
            <p:nvPr/>
          </p:nvPicPr>
          <p:blipFill rotWithShape="1">
            <a:blip r:embed="rId3">
              <a:alphaModFix/>
            </a:blip>
            <a:srcRect l="15003" r="45581" b="24244"/>
            <a:stretch/>
          </p:blipFill>
          <p:spPr>
            <a:xfrm>
              <a:off x="4994217" y="1828335"/>
              <a:ext cx="3149601" cy="4035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13" descr="바다펜션에 대한 이미지 검색결과"/>
            <p:cNvPicPr preferRelativeResize="0"/>
            <p:nvPr/>
          </p:nvPicPr>
          <p:blipFill rotWithShape="1">
            <a:blip r:embed="rId4">
              <a:alphaModFix/>
            </a:blip>
            <a:srcRect l="38987" t="81764" r="41489"/>
            <a:stretch/>
          </p:blipFill>
          <p:spPr>
            <a:xfrm>
              <a:off x="4994219" y="5863951"/>
              <a:ext cx="3127102" cy="16200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Google Shape;361;p13"/>
            <p:cNvSpPr/>
            <p:nvPr/>
          </p:nvSpPr>
          <p:spPr>
            <a:xfrm>
              <a:off x="4999537" y="1816070"/>
              <a:ext cx="3143266" cy="5688344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5030494" y="1828335"/>
              <a:ext cx="510873" cy="441209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rgbClr val="BA8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000621" y="3662584"/>
              <a:ext cx="3165626" cy="1942901"/>
            </a:xfrm>
            <a:custGeom>
              <a:avLst/>
              <a:gdLst/>
              <a:ahLst/>
              <a:cxnLst/>
              <a:rect l="l" t="t" r="r" b="b"/>
              <a:pathLst>
                <a:path w="3165626" h="1942901" extrusionOk="0">
                  <a:moveTo>
                    <a:pt x="0" y="406201"/>
                  </a:moveTo>
                  <a:lnTo>
                    <a:pt x="3148889" y="0"/>
                  </a:lnTo>
                  <a:lnTo>
                    <a:pt x="3160877" y="1942901"/>
                  </a:lnTo>
                  <a:lnTo>
                    <a:pt x="3165626" y="1886386"/>
                  </a:lnTo>
                  <a:lnTo>
                    <a:pt x="7951" y="1657786"/>
                  </a:lnTo>
                  <a:cubicBezTo>
                    <a:pt x="5301" y="1240591"/>
                    <a:pt x="2650" y="823396"/>
                    <a:pt x="0" y="406201"/>
                  </a:cubicBezTo>
                  <a:close/>
                </a:path>
              </a:pathLst>
            </a:custGeom>
            <a:solidFill>
              <a:schemeClr val="accent4">
                <a:alpha val="66666"/>
              </a:schemeClr>
            </a:solidFill>
            <a:ln w="12700" cap="flat" cmpd="sng">
              <a:solidFill>
                <a:srgbClr val="BA8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p13"/>
            <p:cNvSpPr txBox="1"/>
            <p:nvPr/>
          </p:nvSpPr>
          <p:spPr>
            <a:xfrm>
              <a:off x="5716850" y="4449368"/>
              <a:ext cx="1645802" cy="3745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입장 터치 영역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65" name="Google Shape;365;p13" descr="차 아이콘 png 이미지 검색결과&quot;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562279" y="6122417"/>
              <a:ext cx="559042" cy="55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13" descr="보트 아이콘 png 이미지 검색결과&quot;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000621" y="5603253"/>
              <a:ext cx="701907" cy="701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13" descr="방 아이콘 png 이미지 검색결과&quot;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562279" y="5563375"/>
              <a:ext cx="559042" cy="55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13" descr="별 아이콘 png 이미지 검색결과&quot;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572324" y="1828335"/>
              <a:ext cx="518080" cy="518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13"/>
            <p:cNvSpPr txBox="1"/>
            <p:nvPr/>
          </p:nvSpPr>
          <p:spPr>
            <a:xfrm>
              <a:off x="6180919" y="1912028"/>
              <a:ext cx="832600" cy="379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 999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70" name="Google Shape;370;p13"/>
            <p:cNvPicPr preferRelativeResize="0"/>
            <p:nvPr/>
          </p:nvPicPr>
          <p:blipFill rotWithShape="1">
            <a:blip r:embed="rId12">
              <a:alphaModFix/>
            </a:blip>
            <a:srcRect l="84056" t="4125" r="2010" b="90100"/>
            <a:stretch/>
          </p:blipFill>
          <p:spPr>
            <a:xfrm>
              <a:off x="7638599" y="1925760"/>
              <a:ext cx="406401" cy="35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13"/>
            <p:cNvSpPr/>
            <p:nvPr/>
          </p:nvSpPr>
          <p:spPr>
            <a:xfrm>
              <a:off x="5325633" y="6779486"/>
              <a:ext cx="727886" cy="613184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슬롯</a:t>
              </a:r>
              <a:endPara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6248005" y="6779486"/>
              <a:ext cx="727886" cy="613184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챕터</a:t>
              </a:r>
              <a:endPara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178602" y="6779486"/>
              <a:ext cx="727886" cy="61318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친구 맨션</a:t>
              </a:r>
              <a:endPara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4" name="Google Shape;374;p13"/>
          <p:cNvSpPr/>
          <p:nvPr/>
        </p:nvSpPr>
        <p:spPr>
          <a:xfrm>
            <a:off x="4065268" y="3141458"/>
            <a:ext cx="1889956" cy="276834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13"/>
          <p:cNvSpPr/>
          <p:nvPr/>
        </p:nvSpPr>
        <p:spPr>
          <a:xfrm>
            <a:off x="4150443" y="2758360"/>
            <a:ext cx="845673" cy="363646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페이스북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13"/>
          <p:cNvSpPr/>
          <p:nvPr/>
        </p:nvSpPr>
        <p:spPr>
          <a:xfrm>
            <a:off x="5077268" y="2758360"/>
            <a:ext cx="845673" cy="363646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친구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4129427" y="3241715"/>
            <a:ext cx="1780814" cy="26806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이름 1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8" name="Google Shape;378;p13" descr="좋아요 아이콘 png 이미지 검색결과&quot;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547174" y="3240719"/>
            <a:ext cx="277562" cy="27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3"/>
          <p:cNvSpPr/>
          <p:nvPr/>
        </p:nvSpPr>
        <p:spPr>
          <a:xfrm>
            <a:off x="4129427" y="3573875"/>
            <a:ext cx="1780814" cy="26806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이름 2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0" name="Google Shape;380;p13" descr="좋아요 아이콘 png 이미지 검색결과&quot;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547174" y="3572879"/>
            <a:ext cx="277562" cy="27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3"/>
          <p:cNvSpPr/>
          <p:nvPr/>
        </p:nvSpPr>
        <p:spPr>
          <a:xfrm>
            <a:off x="4129427" y="3905039"/>
            <a:ext cx="1780814" cy="26806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이름 3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2" name="Google Shape;382;p13" descr="좋아요 아이콘 png 이미지 검색결과&quot;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547174" y="3904043"/>
            <a:ext cx="277562" cy="27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3"/>
          <p:cNvSpPr/>
          <p:nvPr/>
        </p:nvSpPr>
        <p:spPr>
          <a:xfrm>
            <a:off x="4129427" y="4221685"/>
            <a:ext cx="1780814" cy="26806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이름 4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4" name="Google Shape;384;p13" descr="좋아요 아이콘 png 이미지 검색결과&quot;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547174" y="4220689"/>
            <a:ext cx="277562" cy="27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3"/>
          <p:cNvSpPr/>
          <p:nvPr/>
        </p:nvSpPr>
        <p:spPr>
          <a:xfrm>
            <a:off x="4129427" y="4554408"/>
            <a:ext cx="1780814" cy="268062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이름 5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6" name="Google Shape;386;p13" descr="좋아요 아이콘 png 이미지 검색결과&quot;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547174" y="4553412"/>
            <a:ext cx="277562" cy="27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3" descr="미국 집 오픈구조에 대한 이미지 검색결과"/>
          <p:cNvPicPr preferRelativeResize="0"/>
          <p:nvPr/>
        </p:nvPicPr>
        <p:blipFill rotWithShape="1">
          <a:blip r:embed="rId3">
            <a:alphaModFix/>
          </a:blip>
          <a:srcRect b="24244"/>
          <a:stretch/>
        </p:blipFill>
        <p:spPr>
          <a:xfrm>
            <a:off x="7655993" y="4457111"/>
            <a:ext cx="2756611" cy="13921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3"/>
          <p:cNvSpPr/>
          <p:nvPr/>
        </p:nvSpPr>
        <p:spPr>
          <a:xfrm>
            <a:off x="6998184" y="4457111"/>
            <a:ext cx="844815" cy="139217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p13"/>
          <p:cNvSpPr/>
          <p:nvPr/>
        </p:nvSpPr>
        <p:spPr>
          <a:xfrm>
            <a:off x="10413009" y="4457111"/>
            <a:ext cx="910479" cy="139217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0" name="Google Shape;390;p13" descr="미국 차고에 대한 이미지 검색결과"/>
          <p:cNvPicPr preferRelativeResize="0"/>
          <p:nvPr/>
        </p:nvPicPr>
        <p:blipFill rotWithShape="1">
          <a:blip r:embed="rId14">
            <a:alphaModFix/>
          </a:blip>
          <a:srcRect l="3042" t="6449" r="49644"/>
          <a:stretch/>
        </p:blipFill>
        <p:spPr>
          <a:xfrm>
            <a:off x="10254932" y="4452878"/>
            <a:ext cx="1079870" cy="1396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3" descr="미국 보트에 대한 이미지 검색결과"/>
          <p:cNvPicPr preferRelativeResize="0"/>
          <p:nvPr/>
        </p:nvPicPr>
        <p:blipFill rotWithShape="1">
          <a:blip r:embed="rId15">
            <a:alphaModFix/>
          </a:blip>
          <a:srcRect l="40958" t="1272" r="24002" b="12418"/>
          <a:stretch/>
        </p:blipFill>
        <p:spPr>
          <a:xfrm>
            <a:off x="6998184" y="4656300"/>
            <a:ext cx="1071089" cy="175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3" descr="바다펜션에 대한 이미지 검색결과"/>
          <p:cNvPicPr preferRelativeResize="0"/>
          <p:nvPr/>
        </p:nvPicPr>
        <p:blipFill rotWithShape="1">
          <a:blip r:embed="rId4">
            <a:alphaModFix/>
          </a:blip>
          <a:srcRect l="34964" t="81764" r="1916"/>
          <a:stretch/>
        </p:blipFill>
        <p:spPr>
          <a:xfrm>
            <a:off x="7847280" y="5849287"/>
            <a:ext cx="3487522" cy="558877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3"/>
          <p:cNvSpPr/>
          <p:nvPr/>
        </p:nvSpPr>
        <p:spPr>
          <a:xfrm>
            <a:off x="7002857" y="4452880"/>
            <a:ext cx="1084340" cy="196232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13"/>
          <p:cNvSpPr/>
          <p:nvPr/>
        </p:nvSpPr>
        <p:spPr>
          <a:xfrm>
            <a:off x="8071414" y="4452880"/>
            <a:ext cx="1084340" cy="196232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13"/>
          <p:cNvSpPr/>
          <p:nvPr/>
        </p:nvSpPr>
        <p:spPr>
          <a:xfrm>
            <a:off x="9160034" y="4452880"/>
            <a:ext cx="1084340" cy="196232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13"/>
          <p:cNvSpPr/>
          <p:nvPr/>
        </p:nvSpPr>
        <p:spPr>
          <a:xfrm>
            <a:off x="10261067" y="4452880"/>
            <a:ext cx="1084340" cy="196232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7" name="Google Shape;397;p13" descr="좋아요 아이콘 png 이미지 검색결과&quot;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496536" y="5978079"/>
            <a:ext cx="277562" cy="27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3"/>
          <p:cNvSpPr txBox="1"/>
          <p:nvPr/>
        </p:nvSpPr>
        <p:spPr>
          <a:xfrm>
            <a:off x="8060251" y="4461642"/>
            <a:ext cx="119691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이름 1의 맨션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9" name="Google Shape;399;p13" descr="랭킹 아이콘 png 이미지 검색결과&quot;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796661" y="1409567"/>
            <a:ext cx="520994" cy="520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24012" y="2480056"/>
            <a:ext cx="52578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3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1492121"/>
            <a:ext cx="2896920" cy="5161091"/>
          </a:xfrm>
          <a:prstGeom prst="rect">
            <a:avLst/>
          </a:prstGeom>
        </p:spPr>
      </p:pic>
      <p:sp>
        <p:nvSpPr>
          <p:cNvPr id="4" name="Google Shape;342;p13"/>
          <p:cNvSpPr txBox="1"/>
          <p:nvPr/>
        </p:nvSpPr>
        <p:spPr>
          <a:xfrm>
            <a:off x="234189" y="141859"/>
            <a:ext cx="9509126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</a:t>
            </a:r>
            <a:r>
              <a:rPr lang="ko-KR" altLang="en-US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맨션 친구</a:t>
            </a:r>
            <a:endParaRPr lang="en-US" altLang="ko-KR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en-US" altLang="ko-KR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 방문</a:t>
            </a:r>
            <a:r>
              <a:rPr lang="en-US" altLang="ko-KR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ko-KR" altLang="en-US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통해 무작위 유저의 맨션에 접근하여 좋아요 및 친구 추가 가능</a:t>
            </a:r>
            <a:endParaRPr lang="en-US" altLang="ko-KR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친구 등록한 최대 수 제어 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MANSION_FRIEND_MAX</a:t>
            </a: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맨션 친구는 맨션에서만 접근 가능한 친구로 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공격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훔치기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타겟이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되는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페이스북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친구와 다름</a:t>
            </a:r>
            <a:endParaRPr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20" y="246068"/>
            <a:ext cx="4411980" cy="87407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537459" y="3044958"/>
            <a:ext cx="509771" cy="509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/>
              <a:t>랜덤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방문</a:t>
            </a:r>
            <a:endParaRPr lang="ko-KR" altLang="en-US" sz="12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234690" y="2992982"/>
            <a:ext cx="720090" cy="672916"/>
            <a:chOff x="3840480" y="3154680"/>
            <a:chExt cx="720090" cy="672916"/>
          </a:xfrm>
        </p:grpSpPr>
        <p:sp>
          <p:nvSpPr>
            <p:cNvPr id="8" name="직사각형 7"/>
            <p:cNvSpPr/>
            <p:nvPr/>
          </p:nvSpPr>
          <p:spPr>
            <a:xfrm>
              <a:off x="3971925" y="3493001"/>
              <a:ext cx="457200" cy="2788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3840480" y="3154680"/>
              <a:ext cx="720090" cy="33832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09110" y="3200400"/>
              <a:ext cx="108000" cy="2057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61746" y="3181265"/>
              <a:ext cx="4667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600" b="1" cap="none" spc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  <a:endParaRPr lang="en-US" altLang="ko-KR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73772" y="3696069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아이콘은 예시 이미지입니다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83502" y="2464360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맨션 화면에서</a:t>
            </a:r>
            <a:endParaRPr lang="en-US" altLang="ko-KR" dirty="0" smtClean="0"/>
          </a:p>
          <a:p>
            <a:r>
              <a:rPr lang="ko-KR" altLang="en-US" dirty="0" smtClean="0"/>
              <a:t>랜덤 방문 버튼 추가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134" y="1492121"/>
            <a:ext cx="2896920" cy="51610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240395" y="1551120"/>
            <a:ext cx="28969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다른 유저 맨션 방문 화면에서</a:t>
            </a:r>
            <a:endParaRPr lang="en-US" altLang="ko-KR" dirty="0" smtClean="0"/>
          </a:p>
          <a:p>
            <a:r>
              <a:rPr lang="ko-KR" altLang="en-US" dirty="0" smtClean="0"/>
              <a:t>랜덤 방문 및 친구 추가 버튼 추가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※ </a:t>
            </a:r>
            <a:r>
              <a:rPr lang="ko-KR" altLang="en-US" dirty="0" smtClean="0"/>
              <a:t>친구 추가 버튼의 경우 </a:t>
            </a:r>
            <a:endParaRPr lang="en-US" altLang="ko-KR" dirty="0" smtClean="0"/>
          </a:p>
          <a:p>
            <a:r>
              <a:rPr lang="ko-KR" altLang="en-US" dirty="0" smtClean="0"/>
              <a:t>현재 친구가 아닌 유저에게 방문한</a:t>
            </a:r>
            <a:endParaRPr lang="en-US" altLang="ko-KR" dirty="0" smtClean="0"/>
          </a:p>
          <a:p>
            <a:r>
              <a:rPr lang="ko-KR" altLang="en-US" dirty="0" smtClean="0"/>
              <a:t>상황에서만 노출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23564" y="3044958"/>
            <a:ext cx="509771" cy="509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/>
              <a:t>랜덤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방문</a:t>
            </a:r>
            <a:endParaRPr lang="ko-KR" altLang="en-US" sz="1200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9120795" y="2992982"/>
            <a:ext cx="720090" cy="672916"/>
            <a:chOff x="3840480" y="3154680"/>
            <a:chExt cx="720090" cy="672916"/>
          </a:xfrm>
        </p:grpSpPr>
        <p:sp>
          <p:nvSpPr>
            <p:cNvPr id="20" name="직사각형 19"/>
            <p:cNvSpPr/>
            <p:nvPr/>
          </p:nvSpPr>
          <p:spPr>
            <a:xfrm>
              <a:off x="3971925" y="3493001"/>
              <a:ext cx="457200" cy="2788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3840480" y="3154680"/>
              <a:ext cx="720090" cy="33832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09110" y="3200400"/>
              <a:ext cx="108000" cy="2057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961746" y="3181265"/>
              <a:ext cx="46679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600" b="1" cap="none" spc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  <a:endParaRPr lang="en-US" altLang="ko-KR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8423564" y="3737361"/>
            <a:ext cx="509771" cy="509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/>
              <a:t>친구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추가</a:t>
            </a:r>
            <a:endParaRPr lang="ko-KR" altLang="en-US" sz="1200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198" y="3692483"/>
            <a:ext cx="622520" cy="63353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164198" y="4406003"/>
            <a:ext cx="2667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아이콘은 예시 이미지입니다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80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567" y="156039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 </a:t>
            </a:r>
            <a:r>
              <a:rPr lang="ko-KR" altLang="en-US" sz="1600" b="1" smtClean="0"/>
              <a:t>랜덤박스 관련 정보</a:t>
            </a:r>
            <a:endParaRPr lang="ko-KR" altLang="en-US" sz="16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88290"/>
              </p:ext>
            </p:extLst>
          </p:nvPr>
        </p:nvGraphicFramePr>
        <p:xfrm>
          <a:off x="272991" y="3925548"/>
          <a:ext cx="11667998" cy="1555704"/>
        </p:xfrm>
        <a:graphic>
          <a:graphicData uri="http://schemas.openxmlformats.org/drawingml/2006/table">
            <a:tbl>
              <a:tblPr/>
              <a:tblGrid>
                <a:gridCol w="1905433"/>
                <a:gridCol w="2629629"/>
                <a:gridCol w="880911"/>
                <a:gridCol w="6252025"/>
              </a:tblGrid>
              <a:tr h="2254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RandomBoxInfo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랜덤 박스 관련 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4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54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인덱스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4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RandomBoxIndex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랜덤박스 인덱스 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9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RandomBoxDefine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ROULETTE_EFFECT_TYPE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랜덤박스 인덱스에 대응하는 룰렛 디파인 정보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(Define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참조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RouletteCaseProbaAndEffect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테이블에서 매칭 시 획득 박스 정보 연결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9260" y="5658540"/>
            <a:ext cx="47804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 </a:t>
            </a:r>
            <a:r>
              <a:rPr lang="ko-KR" altLang="en-US" smtClean="0"/>
              <a:t>특별 룰렛에 추가되는 내부 요소는 총 </a:t>
            </a:r>
            <a:r>
              <a:rPr lang="en-US" altLang="ko-KR" smtClean="0"/>
              <a:t>4</a:t>
            </a:r>
            <a:r>
              <a:rPr lang="ko-KR" altLang="en-US" smtClean="0"/>
              <a:t>개 상자 타입 추가 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91" y="671881"/>
            <a:ext cx="5486400" cy="1990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664" y="742819"/>
            <a:ext cx="60293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67" y="732757"/>
            <a:ext cx="7646562" cy="2857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567" y="156039"/>
            <a:ext cx="2467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 </a:t>
            </a:r>
            <a:r>
              <a:rPr lang="ko-KR" altLang="en-US" sz="1600" b="1" smtClean="0"/>
              <a:t>랜덤박스 내부 확률 정보</a:t>
            </a:r>
            <a:endParaRPr lang="ko-KR" altLang="en-US" sz="16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739688"/>
              </p:ext>
            </p:extLst>
          </p:nvPr>
        </p:nvGraphicFramePr>
        <p:xfrm>
          <a:off x="627903" y="3969355"/>
          <a:ext cx="10277661" cy="2377656"/>
        </p:xfrm>
        <a:graphic>
          <a:graphicData uri="http://schemas.openxmlformats.org/drawingml/2006/table">
            <a:tbl>
              <a:tblPr/>
              <a:tblGrid>
                <a:gridCol w="1968598"/>
                <a:gridCol w="1195570"/>
                <a:gridCol w="874058"/>
                <a:gridCol w="6239435"/>
              </a:tblGrid>
              <a:tr h="264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RandomBoxProbability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랜덤 박스 내부 확률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41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64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인덱스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RandomBoxIndex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랜덤박스 인덱스 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BoxItemNumber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 박스 내부 아이템 리스트 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Probability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확률 정보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가중치 형태로 구성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아이템 확률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아이템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랜덤박스 모든 아이템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합산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획득 맨션 아이템 인덱스</a:t>
                      </a:r>
                      <a:b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MansionItemInfo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테이블의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MansionItemIndex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대응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6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4" y="265748"/>
            <a:ext cx="2797793" cy="590645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96497" y="431354"/>
            <a:ext cx="78037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ko-KR" altLang="en-US" sz="1600" dirty="0" smtClean="0"/>
              <a:t>■ 이벤트 슬롯 구성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 &gt; </a:t>
            </a:r>
            <a:r>
              <a:rPr lang="ko-KR" altLang="en-US" sz="1600" dirty="0" smtClean="0"/>
              <a:t>슬롯 이미지</a:t>
            </a:r>
            <a:endParaRPr lang="en-US" altLang="ko-KR" sz="1600" dirty="0" smtClean="0"/>
          </a:p>
          <a:p>
            <a:pPr lvl="2"/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특별함을 가진 행운이 가득한 슬롯의 느낌을 구성</a:t>
            </a:r>
            <a:endParaRPr lang="en-US" altLang="ko-KR" sz="1600" dirty="0" smtClean="0"/>
          </a:p>
          <a:p>
            <a:pPr lvl="2"/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 * </a:t>
            </a:r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</a:rPr>
              <a:t>기존 슬롯보다 특별한 외형이 느껴지도록 구성 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</a:rPr>
              <a:t>차별 확실히 필요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altLang="ko-KR" sz="1600" dirty="0"/>
              <a:t>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슬롯 코인</a:t>
            </a:r>
            <a:endParaRPr lang="en-US" altLang="ko-KR" sz="1600" dirty="0" smtClean="0"/>
          </a:p>
          <a:p>
            <a:pPr lvl="2"/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상단에 보유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이벤트 코인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 노출</a:t>
            </a:r>
            <a:endParaRPr lang="en-US" altLang="ko-KR" sz="1600" dirty="0" smtClean="0"/>
          </a:p>
          <a:p>
            <a:pPr lvl="2"/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슬롯의 아이콘은 전부 신규 구성되는 랜덤박스로만 채워지도록 구성 </a:t>
            </a:r>
            <a:endParaRPr lang="en-US" altLang="ko-KR" sz="1600" dirty="0" smtClean="0"/>
          </a:p>
          <a:p>
            <a:pPr lvl="2"/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랜덤 박스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종 중 한 개가 습득되는 구성</a:t>
            </a:r>
            <a:endParaRPr lang="en-US" altLang="ko-KR" sz="1600" dirty="0" smtClean="0"/>
          </a:p>
          <a:p>
            <a:pPr lvl="2"/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    * </a:t>
            </a:r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</a:rPr>
              <a:t>랜덤 박스 아이콘 </a:t>
            </a:r>
            <a:r>
              <a:rPr lang="ko-KR" alt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베리에이션</a:t>
            </a:r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ko-KR" altLang="en-US" sz="1600" dirty="0" smtClean="0">
                <a:solidFill>
                  <a:schemeClr val="accent2">
                    <a:lumMod val="50000"/>
                  </a:schemeClr>
                </a:solidFill>
              </a:rPr>
              <a:t>종 필요</a:t>
            </a:r>
            <a:endParaRPr lang="en-US" altLang="ko-KR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r>
              <a:rPr lang="en-US" altLang="ko-KR" sz="1600" dirty="0"/>
              <a:t>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나가기</a:t>
            </a:r>
            <a:endParaRPr lang="en-US" altLang="ko-KR" sz="1600" dirty="0" smtClean="0"/>
          </a:p>
          <a:p>
            <a:pPr lvl="2"/>
            <a:r>
              <a:rPr lang="en-US" altLang="ko-KR" sz="1600" dirty="0"/>
              <a:t> </a:t>
            </a:r>
            <a:r>
              <a:rPr lang="en-US" altLang="ko-KR" sz="1600" dirty="0" smtClean="0"/>
              <a:t>  - </a:t>
            </a:r>
            <a:r>
              <a:rPr lang="ko-KR" altLang="en-US" sz="1600" dirty="0" smtClean="0"/>
              <a:t>기존 입장 방식과 동일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토글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en-US" altLang="ko-KR" sz="1600" dirty="0" smtClean="0"/>
              <a:t>   - </a:t>
            </a:r>
            <a:r>
              <a:rPr lang="ko-KR" altLang="en-US" sz="1600" dirty="0" smtClean="0"/>
              <a:t>이벤트 슬롯 등장 연출 다시 재생</a:t>
            </a:r>
            <a:endParaRPr lang="en-US" altLang="ko-KR" sz="1600" dirty="0"/>
          </a:p>
        </p:txBody>
      </p:sp>
      <p:pic>
        <p:nvPicPr>
          <p:cNvPr id="8196" name="Picture 4" descr="관련 이미지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7" y="521017"/>
            <a:ext cx="242347" cy="24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90700" y="431354"/>
            <a:ext cx="1285875" cy="5878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2584" y="5289104"/>
            <a:ext cx="2723991" cy="759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 descr="행운의 슬롯 머신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123" y="4307332"/>
            <a:ext cx="2514185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8254" y="370661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예시 이미지</a:t>
            </a:r>
            <a:endParaRPr lang="ko-KR" altLang="en-US" dirty="0"/>
          </a:p>
        </p:txBody>
      </p:sp>
      <p:pic>
        <p:nvPicPr>
          <p:cNvPr id="12292" name="Picture 4" descr="행운의 슬롯 머신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308" y="4307332"/>
            <a:ext cx="381818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행운의 슬롯 머신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489" y="430733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16654" y="4307332"/>
            <a:ext cx="2039246" cy="4394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5480" y="3963789"/>
            <a:ext cx="280820" cy="2197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46878" y="3963789"/>
            <a:ext cx="280820" cy="2197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31900" y="1689100"/>
            <a:ext cx="1041400" cy="287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9914" y="451459"/>
            <a:ext cx="1226363" cy="381462"/>
          </a:xfrm>
          <a:prstGeom prst="rect">
            <a:avLst/>
          </a:prstGeom>
          <a:solidFill>
            <a:schemeClr val="accent2">
              <a:alpha val="6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3"/>
          </p:cNvCxnSpPr>
          <p:nvPr/>
        </p:nvCxnSpPr>
        <p:spPr>
          <a:xfrm>
            <a:off x="1736277" y="642190"/>
            <a:ext cx="2160220" cy="1170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2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567" y="156039"/>
            <a:ext cx="205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 </a:t>
            </a:r>
            <a:r>
              <a:rPr lang="ko-KR" altLang="en-US" sz="1600" b="1" smtClean="0"/>
              <a:t>랜덤박스 룰렛 연결</a:t>
            </a:r>
            <a:endParaRPr lang="ko-KR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9260" y="4122789"/>
            <a:ext cx="530145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 </a:t>
            </a:r>
            <a:r>
              <a:rPr lang="ko-KR" altLang="en-US" smtClean="0"/>
              <a:t>신규 </a:t>
            </a:r>
            <a:r>
              <a:rPr lang="en-US" altLang="ko-KR" smtClean="0"/>
              <a:t>2</a:t>
            </a:r>
            <a:r>
              <a:rPr lang="ko-KR" altLang="en-US" smtClean="0"/>
              <a:t>번 타입에 추가 구성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 &gt; </a:t>
            </a:r>
            <a:r>
              <a:rPr lang="ko-KR" altLang="en-US" smtClean="0"/>
              <a:t>정의된 랜덤 박스는 </a:t>
            </a:r>
            <a:r>
              <a:rPr lang="en-US" altLang="ko-KR" smtClean="0"/>
              <a:t> RandomBoxInfo </a:t>
            </a:r>
            <a:r>
              <a:rPr lang="ko-KR" altLang="en-US" smtClean="0"/>
              <a:t>에서 대응하는 박스 결정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&gt; </a:t>
            </a:r>
            <a:r>
              <a:rPr lang="ko-KR" altLang="en-US" smtClean="0"/>
              <a:t>매칭 시 획득하는 상자는 </a:t>
            </a:r>
            <a:r>
              <a:rPr lang="en-US" altLang="ko-KR" smtClean="0"/>
              <a:t>1</a:t>
            </a:r>
            <a:r>
              <a:rPr lang="ko-KR" altLang="en-US" smtClean="0"/>
              <a:t>개</a:t>
            </a:r>
            <a:endParaRPr lang="en-US" altLang="ko-KR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41" y="4988858"/>
            <a:ext cx="8676017" cy="16539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0" y="624281"/>
            <a:ext cx="11891568" cy="336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0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5"/>
          <p:cNvSpPr txBox="1"/>
          <p:nvPr/>
        </p:nvSpPr>
        <p:spPr>
          <a:xfrm>
            <a:off x="2666824" y="431354"/>
            <a:ext cx="9643987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상점 구성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상점을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리뉴얼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하여 패키지와 맨션 오브젝트 탭을 구성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주요 상품으로 구성되어 있으며 크게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두가지의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타입으로 구성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골드 구매 상품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* 24시간에 한번씩 광고를 봐서 습득이 가능한 상자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* 골드를 소비하여 습득 가능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* 등급별로 약 4개 구분되어 있으며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챕터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진행도에</a:t>
            </a: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따라 상자가 추가적으로 생성되는 구조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* 각 등급별 상자에 따라 등장하는 오브젝트가 다르게 구성되어 있으며 골드 가격도 다름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유료 구매 상품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* 48시간에 한번씩 광고를 봐서 습득이 가능한 상자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* 유료 결제를 통해 (적은 금액) 습득이 가능한 상자로 모든 오브젝트를 진도와 무관하게</a:t>
            </a:r>
            <a:b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습득 가능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1" name="Google Shape;431;p15" descr="크래쉬 로얄 상점 이미지 검색결과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560" y="3610535"/>
            <a:ext cx="3833540" cy="3105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5" descr="크래쉬 로얄 상점 이미지 검색결과&quot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9399" y="3610535"/>
            <a:ext cx="3105017" cy="3105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5" descr="크래쉬 로얄 상점 이미지 검색결과&quot;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8715" y="3610535"/>
            <a:ext cx="3105017" cy="3105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7" y="338554"/>
            <a:ext cx="12038461" cy="37048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260" y="4094666"/>
            <a:ext cx="51139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 - </a:t>
            </a:r>
            <a:r>
              <a:rPr lang="ko-KR" altLang="en-US" smtClean="0"/>
              <a:t>랜덤박스 탭 추가 </a:t>
            </a:r>
            <a:r>
              <a:rPr lang="en-US" altLang="ko-KR" smtClean="0"/>
              <a:t>(</a:t>
            </a:r>
            <a:r>
              <a:rPr lang="ko-KR" altLang="en-US" smtClean="0"/>
              <a:t>카테고리 </a:t>
            </a:r>
            <a:r>
              <a:rPr lang="en-US" altLang="ko-KR" smtClean="0"/>
              <a:t>: RANDOMBOX)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 - FreeADTime </a:t>
            </a:r>
            <a:r>
              <a:rPr lang="ko-KR" altLang="en-US" smtClean="0"/>
              <a:t>컬럼 추가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  &gt; </a:t>
            </a:r>
            <a:r>
              <a:rPr lang="ko-KR" altLang="en-US" smtClean="0"/>
              <a:t>광고 보기를 통한 무료 오픈 시간 텀 </a:t>
            </a:r>
            <a:r>
              <a:rPr lang="en-US" altLang="ko-KR" smtClean="0"/>
              <a:t>(</a:t>
            </a:r>
            <a:r>
              <a:rPr lang="ko-KR" altLang="en-US" smtClean="0"/>
              <a:t>시간 단위</a:t>
            </a:r>
            <a:r>
              <a:rPr lang="en-US" altLang="ko-KR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    ex. 301 </a:t>
            </a:r>
            <a:r>
              <a:rPr lang="ko-KR" altLang="en-US" smtClean="0"/>
              <a:t>상품은 </a:t>
            </a:r>
            <a:r>
              <a:rPr lang="en-US" altLang="ko-KR" smtClean="0"/>
              <a:t>48</a:t>
            </a:r>
            <a:r>
              <a:rPr lang="ko-KR" altLang="en-US" smtClean="0"/>
              <a:t>시간마다 광고 보고 무료 오픈 가능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- CostType </a:t>
            </a:r>
            <a:r>
              <a:rPr lang="ko-KR" altLang="en-US" smtClean="0"/>
              <a:t>컬럼 추가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  &gt; </a:t>
            </a:r>
            <a:r>
              <a:rPr lang="ko-KR" altLang="en-US" smtClean="0"/>
              <a:t>골드 구입 상품이 들어가면서 구매 타입에 대한 분리 정보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- PriceGold </a:t>
            </a:r>
            <a:r>
              <a:rPr lang="ko-KR" altLang="en-US" smtClean="0"/>
              <a:t>컬럼 추가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 </a:t>
            </a:r>
            <a:r>
              <a:rPr lang="en-US" altLang="ko-KR" smtClean="0"/>
              <a:t>    &gt; </a:t>
            </a:r>
            <a:r>
              <a:rPr lang="ko-KR" altLang="en-US" smtClean="0"/>
              <a:t>골드 구입 상품일 경우 구입에 필요한 골드 정보</a:t>
            </a:r>
            <a:endParaRPr lang="en-US" altLang="ko-KR" smtClean="0"/>
          </a:p>
        </p:txBody>
      </p:sp>
      <p:sp>
        <p:nvSpPr>
          <p:cNvPr id="6" name="TextBox 5"/>
          <p:cNvSpPr txBox="1"/>
          <p:nvPr/>
        </p:nvSpPr>
        <p:spPr>
          <a:xfrm>
            <a:off x="380567" y="0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 </a:t>
            </a:r>
            <a:r>
              <a:rPr lang="ko-KR" altLang="en-US" sz="1600" b="1" smtClean="0"/>
              <a:t>랜덤박스 상점 추가</a:t>
            </a:r>
            <a:endParaRPr lang="ko-KR" altLang="en-US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028" y="4355282"/>
            <a:ext cx="5546927" cy="208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1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868362"/>
            <a:ext cx="9925050" cy="2124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8775" y="152400"/>
            <a:ext cx="3461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 </a:t>
            </a:r>
            <a:r>
              <a:rPr lang="ko-KR" altLang="en-US" sz="1600" b="1" smtClean="0"/>
              <a:t>랜덤박스 상점 내부 상품 구성 추가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9260" y="3369845"/>
            <a:ext cx="86757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 - </a:t>
            </a:r>
            <a:r>
              <a:rPr lang="en-US" altLang="ko-KR"/>
              <a:t> ROULETTE_EFFECT_TYPE </a:t>
            </a:r>
            <a:r>
              <a:rPr lang="ko-KR" altLang="en-US" smtClean="0"/>
              <a:t>에 정의된 값에 따라 </a:t>
            </a:r>
            <a:r>
              <a:rPr lang="en-US" altLang="ko-KR" smtClean="0"/>
              <a:t>RandomBoxInfo </a:t>
            </a:r>
            <a:r>
              <a:rPr lang="ko-KR" altLang="en-US" smtClean="0"/>
              <a:t>에서 대응하난 랜덤박스 아이템 제공 </a:t>
            </a:r>
            <a:endParaRPr lang="en-US" altLang="ko-KR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4273550"/>
            <a:ext cx="5448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6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832357"/>
              </p:ext>
            </p:extLst>
          </p:nvPr>
        </p:nvGraphicFramePr>
        <p:xfrm>
          <a:off x="4248149" y="202046"/>
          <a:ext cx="7791451" cy="2180431"/>
        </p:xfrm>
        <a:graphic>
          <a:graphicData uri="http://schemas.openxmlformats.org/drawingml/2006/table">
            <a:tbl>
              <a:tblPr/>
              <a:tblGrid>
                <a:gridCol w="995507"/>
                <a:gridCol w="1605657"/>
                <a:gridCol w="1669884"/>
                <a:gridCol w="1529388"/>
                <a:gridCol w="1991015"/>
              </a:tblGrid>
              <a:tr h="4437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상자 인덱스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상자 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상점 리소스 이름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룰렛 리소스 이름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연출 리소스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437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 상자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ui_icon_Box_1001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Ui_Icon_roulette09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 오픈하는 연출 구성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7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 상자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ui_icon_Box_1002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Ui_Icon_roulette10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 오픈하는 연출 구성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7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 상자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ui_icon_Box_1003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Ui_Icon_roulette11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 오픈하는 연출 구성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 고급 상자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ui_icon_Box_2001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Ui_Icon_roulette13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 오픈하는 연출 구성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8775" y="152400"/>
            <a:ext cx="31710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 </a:t>
            </a:r>
            <a:r>
              <a:rPr lang="ko-KR" altLang="en-US" sz="1600" b="1" dirty="0" smtClean="0"/>
              <a:t>랜덤박스 관련 필요 리소스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en-US" altLang="ko-KR" sz="1600" b="1" dirty="0" smtClean="0"/>
              <a:t> &gt; </a:t>
            </a:r>
            <a:r>
              <a:rPr lang="ko-KR" altLang="en-US" sz="1600" b="1" dirty="0" smtClean="0"/>
              <a:t>단계별 더 좋은 상자의 느낌이 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</a:t>
            </a:r>
            <a:r>
              <a:rPr lang="ko-KR" altLang="en-US" sz="1600" b="1" dirty="0" smtClean="0"/>
              <a:t>나도록 구성 필요</a:t>
            </a:r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en-US" altLang="ko-KR" sz="1600" b="1" dirty="0"/>
              <a:t>!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고급상자는 특히 화려하게 </a:t>
            </a:r>
            <a:endParaRPr lang="ko-KR" altLang="en-US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51" y="2647070"/>
            <a:ext cx="2187249" cy="39266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2647070"/>
            <a:ext cx="2414608" cy="39266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310" y="2606702"/>
            <a:ext cx="2271690" cy="39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2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1173</Words>
  <Application>Microsoft Office PowerPoint</Application>
  <PresentationFormat>와이드스크린</PresentationFormat>
  <Paragraphs>273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이상정</dc:creator>
  <cp:lastModifiedBy>jjama</cp:lastModifiedBy>
  <cp:revision>143</cp:revision>
  <dcterms:created xsi:type="dcterms:W3CDTF">2019-08-26T05:27:53Z</dcterms:created>
  <dcterms:modified xsi:type="dcterms:W3CDTF">2019-12-05T15:11:53Z</dcterms:modified>
</cp:coreProperties>
</file>