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MlWArdG4+pCm3PcG3tjs0x5aQ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FA7166-49B2-4CB1-9445-C1365219C834}">
  <a:tblStyle styleId="{52FA7166-49B2-4CB1-9445-C1365219C8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0.png"/><Relationship Id="rId13" Type="http://schemas.openxmlformats.org/officeDocument/2006/relationships/image" Target="../media/image23.png"/><Relationship Id="rId1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9" Type="http://schemas.openxmlformats.org/officeDocument/2006/relationships/image" Target="../media/image34.jpg"/><Relationship Id="rId15" Type="http://schemas.openxmlformats.org/officeDocument/2006/relationships/image" Target="../media/image31.jpg"/><Relationship Id="rId14" Type="http://schemas.openxmlformats.org/officeDocument/2006/relationships/image" Target="../media/image36.jpg"/><Relationship Id="rId17" Type="http://schemas.openxmlformats.org/officeDocument/2006/relationships/image" Target="../media/image32.png"/><Relationship Id="rId16" Type="http://schemas.openxmlformats.org/officeDocument/2006/relationships/image" Target="../media/image3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jpg"/><Relationship Id="rId10" Type="http://schemas.openxmlformats.org/officeDocument/2006/relationships/image" Target="../media/image33.png"/><Relationship Id="rId13" Type="http://schemas.openxmlformats.org/officeDocument/2006/relationships/image" Target="../media/image39.jp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9" Type="http://schemas.openxmlformats.org/officeDocument/2006/relationships/image" Target="../media/image34.jp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10.jpg"/><Relationship Id="rId6" Type="http://schemas.openxmlformats.org/officeDocument/2006/relationships/image" Target="../media/image14.jp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9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/>
        </p:nvSpPr>
        <p:spPr>
          <a:xfrm>
            <a:off x="2666824" y="431354"/>
            <a:ext cx="9163086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호화 생활 (Life of luxury)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목표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모든 맨션의 오브젝트와 외형은 등급과 파츠가 존재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해당 요소를 습득하기 위해서는 골드를 소비 해야 한다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</a:t>
            </a:r>
            <a:r>
              <a:rPr b="1" i="0" lang="ko-KR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박스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습득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슬롯을 통해 골드를 습득하는 당위성을 구성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추가적인 등급과 파츠가 등장하기 위해서는 챕터의 단계를 진행해야 한다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챕터 완료시 풀리는 등급과 파츠가 노출 되어야 함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챕터 진행에 대한 당위성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즉 유저는 호화 생활을 위해 슬롯을 통해 골드를 지속적으로 습득해야 하며</a:t>
            </a:r>
            <a:b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상위의 오브젝트를 습득하기 위해 챕터를 지속적으로 올려야 한다</a:t>
            </a:r>
            <a:b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결국 맨션 퀘스트를 통해 방의 등급상승, 특정 파츠 배치 등을 목표로 전체 플레이를</a:t>
            </a:r>
            <a:b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자연스럽게 유도할 수 있다고 판단  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"/>
          <p:cNvSpPr txBox="1"/>
          <p:nvPr/>
        </p:nvSpPr>
        <p:spPr>
          <a:xfrm>
            <a:off x="2485899" y="141859"/>
            <a:ext cx="9509126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소셜 구성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친구 맨션 구경하기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친구 맨션 버튼을 통해 랜덤으로 친구들의 맨션을 구경 할 수 있도록 구성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구경을 통해 할 수 있는건 현재는 “좋아요＂버튼을 클릭 해 주는것 이외에는 없음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하루에 좋아요 할 수 있는 제한 횟수 구성</a:t>
            </a:r>
            <a:endParaRPr b="1" i="0" sz="12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제한 횟수 초기화 (</a:t>
            </a:r>
            <a:r>
              <a:rPr b="1" i="0" lang="ko-KR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GMT 기준 일요일에서 월요일 넘어가는 00시에 초기화 진행, 우리나라의 경우 월요일 아침 9시 초기화) </a:t>
            </a:r>
            <a:endParaRPr b="1" i="0" sz="12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게임 친구는 일방적으로 등록 할 수 있는 구조 (수락 조건 없음) (삭제만 지원)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등록된 친구는 공격 및 방어 매칭에서 페이스북 친구 다음 조건으로 구성 (그후 랜덤)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미국 집 오픈구조에 대한 이미지 검색결과" id="166" name="Google Shape;166;p48"/>
          <p:cNvPicPr preferRelativeResize="0"/>
          <p:nvPr/>
        </p:nvPicPr>
        <p:blipFill rotWithShape="1">
          <a:blip r:embed="rId3">
            <a:alphaModFix/>
          </a:blip>
          <a:srcRect b="24244" l="15003" r="45581" t="0"/>
          <a:stretch/>
        </p:blipFill>
        <p:spPr>
          <a:xfrm>
            <a:off x="228599" y="859117"/>
            <a:ext cx="3149601" cy="4035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바다펜션에 대한 이미지 검색결과" id="167" name="Google Shape;167;p48"/>
          <p:cNvPicPr preferRelativeResize="0"/>
          <p:nvPr/>
        </p:nvPicPr>
        <p:blipFill rotWithShape="1">
          <a:blip r:embed="rId4">
            <a:alphaModFix/>
          </a:blip>
          <a:srcRect b="0" l="38987" r="41489" t="81764"/>
          <a:stretch/>
        </p:blipFill>
        <p:spPr>
          <a:xfrm>
            <a:off x="228601" y="4894733"/>
            <a:ext cx="3127102" cy="16200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8"/>
          <p:cNvSpPr/>
          <p:nvPr/>
        </p:nvSpPr>
        <p:spPr>
          <a:xfrm>
            <a:off x="233919" y="846852"/>
            <a:ext cx="3143266" cy="56883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48"/>
          <p:cNvSpPr/>
          <p:nvPr/>
        </p:nvSpPr>
        <p:spPr>
          <a:xfrm>
            <a:off x="264876" y="859117"/>
            <a:ext cx="510873" cy="441209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48"/>
          <p:cNvSpPr/>
          <p:nvPr/>
        </p:nvSpPr>
        <p:spPr>
          <a:xfrm>
            <a:off x="235003" y="2693366"/>
            <a:ext cx="3165626" cy="1942901"/>
          </a:xfrm>
          <a:custGeom>
            <a:rect b="b" l="l" r="r" t="t"/>
            <a:pathLst>
              <a:path extrusionOk="0" h="1942901" w="3165626">
                <a:moveTo>
                  <a:pt x="0" y="406201"/>
                </a:moveTo>
                <a:lnTo>
                  <a:pt x="3148889" y="0"/>
                </a:lnTo>
                <a:lnTo>
                  <a:pt x="3160877" y="1942901"/>
                </a:lnTo>
                <a:lnTo>
                  <a:pt x="3165626" y="1886386"/>
                </a:lnTo>
                <a:lnTo>
                  <a:pt x="7951" y="1657786"/>
                </a:lnTo>
                <a:cubicBezTo>
                  <a:pt x="5301" y="1240591"/>
                  <a:pt x="2650" y="823396"/>
                  <a:pt x="0" y="406201"/>
                </a:cubicBezTo>
                <a:close/>
              </a:path>
            </a:pathLst>
          </a:custGeom>
          <a:solidFill>
            <a:schemeClr val="accent4">
              <a:alpha val="66274"/>
            </a:schemeClr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48"/>
          <p:cNvSpPr txBox="1"/>
          <p:nvPr/>
        </p:nvSpPr>
        <p:spPr>
          <a:xfrm>
            <a:off x="951232" y="348015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입장 터치 영역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차 아이콘 png 이미지 검색결과&quot;" id="172" name="Google Shape;17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6661" y="5153199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보트 아이콘 png 이미지 검색결과&quot;" id="173" name="Google Shape;173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003" y="4634035"/>
            <a:ext cx="701907" cy="7019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방 아이콘 png 이미지 검색결과&quot;" id="174" name="Google Shape;174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6661" y="4594157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별 아이콘 png 이미지 검색결과&quot;" id="175" name="Google Shape;175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706" y="859117"/>
            <a:ext cx="518080" cy="5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8"/>
          <p:cNvSpPr txBox="1"/>
          <p:nvPr/>
        </p:nvSpPr>
        <p:spPr>
          <a:xfrm>
            <a:off x="1415301" y="942810"/>
            <a:ext cx="83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 999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48"/>
          <p:cNvPicPr preferRelativeResize="0"/>
          <p:nvPr/>
        </p:nvPicPr>
        <p:blipFill rotWithShape="1">
          <a:blip r:embed="rId9">
            <a:alphaModFix/>
          </a:blip>
          <a:srcRect b="90100" l="84056" r="2009" t="4125"/>
          <a:stretch/>
        </p:blipFill>
        <p:spPr>
          <a:xfrm>
            <a:off x="2872981" y="956542"/>
            <a:ext cx="406401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8"/>
          <p:cNvSpPr/>
          <p:nvPr/>
        </p:nvSpPr>
        <p:spPr>
          <a:xfrm>
            <a:off x="560015" y="5810268"/>
            <a:ext cx="727886" cy="6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슬롯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48"/>
          <p:cNvSpPr/>
          <p:nvPr/>
        </p:nvSpPr>
        <p:spPr>
          <a:xfrm>
            <a:off x="1482387" y="5810268"/>
            <a:ext cx="727886" cy="6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48"/>
          <p:cNvSpPr/>
          <p:nvPr/>
        </p:nvSpPr>
        <p:spPr>
          <a:xfrm>
            <a:off x="2412984" y="5810268"/>
            <a:ext cx="727886" cy="6131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맨션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1" name="Google Shape;181;p48"/>
          <p:cNvGrpSpPr/>
          <p:nvPr/>
        </p:nvGrpSpPr>
        <p:grpSpPr>
          <a:xfrm>
            <a:off x="3849559" y="2239565"/>
            <a:ext cx="2345580" cy="4206286"/>
            <a:chOff x="4994217" y="1816070"/>
            <a:chExt cx="3172030" cy="5688344"/>
          </a:xfrm>
        </p:grpSpPr>
        <p:pic>
          <p:nvPicPr>
            <p:cNvPr descr="미국 집 오픈구조에 대한 이미지 검색결과" id="182" name="Google Shape;182;p48"/>
            <p:cNvPicPr preferRelativeResize="0"/>
            <p:nvPr/>
          </p:nvPicPr>
          <p:blipFill rotWithShape="1">
            <a:blip r:embed="rId3">
              <a:alphaModFix/>
            </a:blip>
            <a:srcRect b="24244" l="15003" r="45581" t="0"/>
            <a:stretch/>
          </p:blipFill>
          <p:spPr>
            <a:xfrm>
              <a:off x="4994217" y="1828335"/>
              <a:ext cx="3149601" cy="4035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바다펜션에 대한 이미지 검색결과" id="183" name="Google Shape;183;p48"/>
            <p:cNvPicPr preferRelativeResize="0"/>
            <p:nvPr/>
          </p:nvPicPr>
          <p:blipFill rotWithShape="1">
            <a:blip r:embed="rId4">
              <a:alphaModFix/>
            </a:blip>
            <a:srcRect b="0" l="38987" r="41489" t="81764"/>
            <a:stretch/>
          </p:blipFill>
          <p:spPr>
            <a:xfrm>
              <a:off x="4994219" y="5863951"/>
              <a:ext cx="3127102" cy="1620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48"/>
            <p:cNvSpPr/>
            <p:nvPr/>
          </p:nvSpPr>
          <p:spPr>
            <a:xfrm>
              <a:off x="4999537" y="1816070"/>
              <a:ext cx="3143266" cy="5688344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48"/>
            <p:cNvSpPr/>
            <p:nvPr/>
          </p:nvSpPr>
          <p:spPr>
            <a:xfrm>
              <a:off x="5030494" y="1828335"/>
              <a:ext cx="510873" cy="44120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48"/>
            <p:cNvSpPr/>
            <p:nvPr/>
          </p:nvSpPr>
          <p:spPr>
            <a:xfrm>
              <a:off x="5000621" y="3662584"/>
              <a:ext cx="3165626" cy="1942901"/>
            </a:xfrm>
            <a:custGeom>
              <a:rect b="b" l="l" r="r" t="t"/>
              <a:pathLst>
                <a:path extrusionOk="0" h="1942901" w="3165626">
                  <a:moveTo>
                    <a:pt x="0" y="406201"/>
                  </a:moveTo>
                  <a:lnTo>
                    <a:pt x="3148889" y="0"/>
                  </a:lnTo>
                  <a:lnTo>
                    <a:pt x="3160877" y="1942901"/>
                  </a:lnTo>
                  <a:lnTo>
                    <a:pt x="3165626" y="1886386"/>
                  </a:lnTo>
                  <a:lnTo>
                    <a:pt x="7951" y="1657786"/>
                  </a:lnTo>
                  <a:cubicBezTo>
                    <a:pt x="5301" y="1240591"/>
                    <a:pt x="2650" y="823396"/>
                    <a:pt x="0" y="406201"/>
                  </a:cubicBezTo>
                  <a:close/>
                </a:path>
              </a:pathLst>
            </a:custGeom>
            <a:solidFill>
              <a:schemeClr val="accent4">
                <a:alpha val="66274"/>
              </a:schemeClr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48"/>
            <p:cNvSpPr txBox="1"/>
            <p:nvPr/>
          </p:nvSpPr>
          <p:spPr>
            <a:xfrm>
              <a:off x="5716850" y="4449368"/>
              <a:ext cx="1645802" cy="374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입장 터치 영역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차 아이콘 png 이미지 검색결과&quot;" id="188" name="Google Shape;188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62279" y="6122417"/>
              <a:ext cx="559042" cy="55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보트 아이콘 png 이미지 검색결과&quot;" id="189" name="Google Shape;189;p4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621" y="5603253"/>
              <a:ext cx="701907" cy="701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방 아이콘 png 이미지 검색결과&quot;" id="190" name="Google Shape;190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62279" y="5563375"/>
              <a:ext cx="559042" cy="55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별 아이콘 png 이미지 검색결과&quot;" id="191" name="Google Shape;191;p4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572324" y="1828335"/>
              <a:ext cx="518080" cy="518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48"/>
            <p:cNvSpPr txBox="1"/>
            <p:nvPr/>
          </p:nvSpPr>
          <p:spPr>
            <a:xfrm>
              <a:off x="6180919" y="1912028"/>
              <a:ext cx="832600" cy="379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 999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3" name="Google Shape;193;p48"/>
            <p:cNvPicPr preferRelativeResize="0"/>
            <p:nvPr/>
          </p:nvPicPr>
          <p:blipFill rotWithShape="1">
            <a:blip r:embed="rId12">
              <a:alphaModFix/>
            </a:blip>
            <a:srcRect b="90100" l="84056" r="2009" t="4125"/>
            <a:stretch/>
          </p:blipFill>
          <p:spPr>
            <a:xfrm>
              <a:off x="7638599" y="1925760"/>
              <a:ext cx="406401" cy="35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48"/>
            <p:cNvSpPr/>
            <p:nvPr/>
          </p:nvSpPr>
          <p:spPr>
            <a:xfrm>
              <a:off x="5325633" y="6779486"/>
              <a:ext cx="727886" cy="61318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슬롯</a:t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48"/>
            <p:cNvSpPr/>
            <p:nvPr/>
          </p:nvSpPr>
          <p:spPr>
            <a:xfrm>
              <a:off x="6248005" y="6779486"/>
              <a:ext cx="727886" cy="61318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챕터</a:t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48"/>
            <p:cNvSpPr/>
            <p:nvPr/>
          </p:nvSpPr>
          <p:spPr>
            <a:xfrm>
              <a:off x="7178602" y="6779486"/>
              <a:ext cx="727886" cy="61318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맨션</a:t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7" name="Google Shape;197;p48"/>
          <p:cNvSpPr/>
          <p:nvPr/>
        </p:nvSpPr>
        <p:spPr>
          <a:xfrm>
            <a:off x="4065268" y="3141458"/>
            <a:ext cx="1889956" cy="276834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48"/>
          <p:cNvSpPr/>
          <p:nvPr/>
        </p:nvSpPr>
        <p:spPr>
          <a:xfrm>
            <a:off x="4150443" y="2758360"/>
            <a:ext cx="845673" cy="36364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48"/>
          <p:cNvSpPr/>
          <p:nvPr/>
        </p:nvSpPr>
        <p:spPr>
          <a:xfrm>
            <a:off x="5077268" y="2758360"/>
            <a:ext cx="845673" cy="36364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친구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48"/>
          <p:cNvSpPr/>
          <p:nvPr/>
        </p:nvSpPr>
        <p:spPr>
          <a:xfrm>
            <a:off x="4129427" y="3241715"/>
            <a:ext cx="1780814" cy="26806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1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좋아요 아이콘 png 이미지 검색결과&quot;" id="201" name="Google Shape;201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47174" y="324071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/>
          <p:nvPr/>
        </p:nvSpPr>
        <p:spPr>
          <a:xfrm>
            <a:off x="4129427" y="3573875"/>
            <a:ext cx="1780814" cy="26806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2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좋아요 아이콘 png 이미지 검색결과&quot;" id="203" name="Google Shape;203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47174" y="357287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8"/>
          <p:cNvSpPr/>
          <p:nvPr/>
        </p:nvSpPr>
        <p:spPr>
          <a:xfrm>
            <a:off x="4129427" y="3905039"/>
            <a:ext cx="1780814" cy="26806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3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좋아요 아이콘 png 이미지 검색결과&quot;" id="205" name="Google Shape;205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47174" y="3904043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8"/>
          <p:cNvSpPr/>
          <p:nvPr/>
        </p:nvSpPr>
        <p:spPr>
          <a:xfrm>
            <a:off x="4129427" y="4221685"/>
            <a:ext cx="1780814" cy="26806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4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좋아요 아이콘 png 이미지 검색결과&quot;" id="207" name="Google Shape;207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47174" y="422068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8"/>
          <p:cNvSpPr/>
          <p:nvPr/>
        </p:nvSpPr>
        <p:spPr>
          <a:xfrm>
            <a:off x="4129427" y="4554408"/>
            <a:ext cx="1780814" cy="26806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5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좋아요 아이콘 png 이미지 검색결과&quot;" id="209" name="Google Shape;209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47174" y="4553412"/>
            <a:ext cx="277562" cy="27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미국 집 오픈구조에 대한 이미지 검색결과" id="210" name="Google Shape;210;p48"/>
          <p:cNvPicPr preferRelativeResize="0"/>
          <p:nvPr/>
        </p:nvPicPr>
        <p:blipFill rotWithShape="1">
          <a:blip r:embed="rId3">
            <a:alphaModFix/>
          </a:blip>
          <a:srcRect b="24244" l="0" r="0" t="0"/>
          <a:stretch/>
        </p:blipFill>
        <p:spPr>
          <a:xfrm>
            <a:off x="7655993" y="4457111"/>
            <a:ext cx="2756611" cy="139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8"/>
          <p:cNvSpPr/>
          <p:nvPr/>
        </p:nvSpPr>
        <p:spPr>
          <a:xfrm>
            <a:off x="6998184" y="4457111"/>
            <a:ext cx="844815" cy="13921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48"/>
          <p:cNvSpPr/>
          <p:nvPr/>
        </p:nvSpPr>
        <p:spPr>
          <a:xfrm>
            <a:off x="10413009" y="4457111"/>
            <a:ext cx="910479" cy="13921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미국 차고에 대한 이미지 검색결과" id="213" name="Google Shape;213;p48"/>
          <p:cNvPicPr preferRelativeResize="0"/>
          <p:nvPr/>
        </p:nvPicPr>
        <p:blipFill rotWithShape="1">
          <a:blip r:embed="rId14">
            <a:alphaModFix/>
          </a:blip>
          <a:srcRect b="0" l="3042" r="49644" t="6449"/>
          <a:stretch/>
        </p:blipFill>
        <p:spPr>
          <a:xfrm>
            <a:off x="10254932" y="4452878"/>
            <a:ext cx="1079870" cy="1396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미국 보트에 대한 이미지 검색결과" id="214" name="Google Shape;214;p48"/>
          <p:cNvPicPr preferRelativeResize="0"/>
          <p:nvPr/>
        </p:nvPicPr>
        <p:blipFill rotWithShape="1">
          <a:blip r:embed="rId15">
            <a:alphaModFix/>
          </a:blip>
          <a:srcRect b="12417" l="40957" r="24002" t="1272"/>
          <a:stretch/>
        </p:blipFill>
        <p:spPr>
          <a:xfrm>
            <a:off x="6998184" y="4656300"/>
            <a:ext cx="1071089" cy="1758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바다펜션에 대한 이미지 검색결과" id="215" name="Google Shape;215;p48"/>
          <p:cNvPicPr preferRelativeResize="0"/>
          <p:nvPr/>
        </p:nvPicPr>
        <p:blipFill rotWithShape="1">
          <a:blip r:embed="rId4">
            <a:alphaModFix/>
          </a:blip>
          <a:srcRect b="0" l="34964" r="1915" t="81764"/>
          <a:stretch/>
        </p:blipFill>
        <p:spPr>
          <a:xfrm>
            <a:off x="7847280" y="5849287"/>
            <a:ext cx="3487522" cy="55887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8"/>
          <p:cNvSpPr/>
          <p:nvPr/>
        </p:nvSpPr>
        <p:spPr>
          <a:xfrm>
            <a:off x="7002857" y="4452880"/>
            <a:ext cx="1084340" cy="19623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48"/>
          <p:cNvSpPr/>
          <p:nvPr/>
        </p:nvSpPr>
        <p:spPr>
          <a:xfrm>
            <a:off x="8071414" y="4452880"/>
            <a:ext cx="1084340" cy="19623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48"/>
          <p:cNvSpPr/>
          <p:nvPr/>
        </p:nvSpPr>
        <p:spPr>
          <a:xfrm>
            <a:off x="9160034" y="4452880"/>
            <a:ext cx="1084340" cy="19623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48"/>
          <p:cNvSpPr/>
          <p:nvPr/>
        </p:nvSpPr>
        <p:spPr>
          <a:xfrm>
            <a:off x="10261067" y="4452880"/>
            <a:ext cx="1084340" cy="19623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좋아요 아이콘 png 이미지 검색결과&quot;" id="220" name="Google Shape;220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96536" y="597807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8"/>
          <p:cNvSpPr txBox="1"/>
          <p:nvPr/>
        </p:nvSpPr>
        <p:spPr>
          <a:xfrm>
            <a:off x="8060251" y="4461642"/>
            <a:ext cx="119691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1의 맨션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랭킹 아이콘 png 이미지 검색결과&quot;" id="222" name="Google Shape;222;p4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96661" y="1409567"/>
            <a:ext cx="520994" cy="52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24012" y="2480056"/>
            <a:ext cx="52578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9"/>
          <p:cNvPicPr preferRelativeResize="0"/>
          <p:nvPr/>
        </p:nvPicPr>
        <p:blipFill rotWithShape="1">
          <a:blip r:embed="rId3">
            <a:alphaModFix/>
          </a:blip>
          <a:srcRect b="0" l="73087" r="0" t="0"/>
          <a:stretch/>
        </p:blipFill>
        <p:spPr>
          <a:xfrm>
            <a:off x="10817225" y="503654"/>
            <a:ext cx="1277808" cy="2747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358775" y="152400"/>
            <a:ext cx="27879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맨션 좋아요 랭크 관련 정보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" y="601662"/>
            <a:ext cx="105346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289260" y="3522245"/>
            <a:ext cx="1161728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각 랭크 기준에 따른 보상 지급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(주간 초기화 , GMT 기준 일요일에서 월요일 넘어가는 00시에 초기화 진행, 우리나라의 경우 월요일 아침 9시 초기화)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※ 서버에서 정산하는 타이밍을 별도로 두지 않기 떄문에 관련 논의 필요 (혹은 별도 정산 시간을 두는 구성)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비율 보상보다 순위보상이 우선시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(ex1. 30위 의 경우 11위~50위 그룹에 속하지만 동시에 10% 이내 그룹에 포함됨, 이 경우 10% 이내 그룹은 무시하고 순위 보상만 지급)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(ex2. 총참여 인원이 100명인 경우, 50위 까지는 순위 보상이 지급이 되기 때문에, ‘10% 이내’, ‘30% 이내’, ‘50% 이내’ 그룹은 지급 대상이 없음)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0"/>
          <p:cNvSpPr txBox="1"/>
          <p:nvPr/>
        </p:nvSpPr>
        <p:spPr>
          <a:xfrm>
            <a:off x="276560" y="220245"/>
            <a:ext cx="500008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비율의 경우 소수점에 해당할 경우 올림처리하여 보상 지급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50"/>
          <p:cNvGraphicFramePr/>
          <p:nvPr/>
        </p:nvGraphicFramePr>
        <p:xfrm>
          <a:off x="431799" y="1124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{52FA7166-49B2-4CB1-9445-C1365219C834}</a:tableStyleId>
              </a:tblPr>
              <a:tblGrid>
                <a:gridCol w="1547100"/>
                <a:gridCol w="1099250"/>
                <a:gridCol w="1099250"/>
                <a:gridCol w="10992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총참여인원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1563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기준 범위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올림처리 범위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실제보상대상수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10%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156.3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157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107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30%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468.9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50%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781.5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100%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1563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1563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1563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50"/>
          <p:cNvSpPr txBox="1"/>
          <p:nvPr/>
        </p:nvSpPr>
        <p:spPr>
          <a:xfrm>
            <a:off x="276559" y="709246"/>
            <a:ext cx="197842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(보상 지급 범위 예시)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50"/>
          <p:cNvGraphicFramePr/>
          <p:nvPr/>
        </p:nvGraphicFramePr>
        <p:xfrm>
          <a:off x="594126" y="4489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{52FA7166-49B2-4CB1-9445-C1365219C834}</a:tableStyleId>
              </a:tblPr>
              <a:tblGrid>
                <a:gridCol w="1869675"/>
                <a:gridCol w="1339925"/>
                <a:gridCol w="623450"/>
                <a:gridCol w="4424725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MansionRankReward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맨션 좋아요 주간 랭크 보상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인덱스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RankMin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순위보상 (최소)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RankMax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순위보상 (최대) - 각 순위 Min, Max 값은 겹치지 않음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RankMaxRatio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비율 보상 (최대) - 해당 비율 내 유저에게 보상 지급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RankTitle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노출 타이틀 정보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RewardGold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보상 골드 값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RewardSpin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보상 스핀 값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RewardRandomBox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보상 랜덤박스 인덱스 (1개만 제공)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0" name="Google Shape;240;p50"/>
          <p:cNvPicPr preferRelativeResize="0"/>
          <p:nvPr/>
        </p:nvPicPr>
        <p:blipFill rotWithShape="1">
          <a:blip r:embed="rId3">
            <a:alphaModFix/>
          </a:blip>
          <a:srcRect b="0" l="-659" r="1" t="0"/>
          <a:stretch/>
        </p:blipFill>
        <p:spPr>
          <a:xfrm>
            <a:off x="6832600" y="1124744"/>
            <a:ext cx="4779103" cy="274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2666824" y="431354"/>
            <a:ext cx="900278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좋아요 랭킹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좋아요 랭킹 아이콘 구성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랭킹 아이콘을 터치하여 이동 가능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랭킹에 따른 순위와 그에 따른 보상, 해당 맨션으로 이동, 초기화에 대한 정보 노출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초기화는 1주일에 한번씩 발생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최대한 가볍게 내용을 확인 할 수 있도록 구성 필요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미국 집 오픈구조에 대한 이미지 검색결과" id="246" name="Google Shape;246;p14"/>
          <p:cNvPicPr preferRelativeResize="0"/>
          <p:nvPr/>
        </p:nvPicPr>
        <p:blipFill rotWithShape="1">
          <a:blip r:embed="rId3">
            <a:alphaModFix/>
          </a:blip>
          <a:srcRect b="24244" l="15003" r="45581" t="0"/>
          <a:stretch/>
        </p:blipFill>
        <p:spPr>
          <a:xfrm>
            <a:off x="228599" y="859117"/>
            <a:ext cx="3149601" cy="4035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바다펜션에 대한 이미지 검색결과" id="247" name="Google Shape;247;p14"/>
          <p:cNvPicPr preferRelativeResize="0"/>
          <p:nvPr/>
        </p:nvPicPr>
        <p:blipFill rotWithShape="1">
          <a:blip r:embed="rId4">
            <a:alphaModFix/>
          </a:blip>
          <a:srcRect b="0" l="38987" r="41489" t="81764"/>
          <a:stretch/>
        </p:blipFill>
        <p:spPr>
          <a:xfrm>
            <a:off x="228601" y="4894733"/>
            <a:ext cx="3127102" cy="162006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/>
          <p:nvPr/>
        </p:nvSpPr>
        <p:spPr>
          <a:xfrm>
            <a:off x="233919" y="846852"/>
            <a:ext cx="3143266" cy="56883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264876" y="859117"/>
            <a:ext cx="510873" cy="441209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235003" y="2693366"/>
            <a:ext cx="3165626" cy="1942901"/>
          </a:xfrm>
          <a:custGeom>
            <a:rect b="b" l="l" r="r" t="t"/>
            <a:pathLst>
              <a:path extrusionOk="0" h="1942901" w="3165626">
                <a:moveTo>
                  <a:pt x="0" y="406201"/>
                </a:moveTo>
                <a:lnTo>
                  <a:pt x="3148889" y="0"/>
                </a:lnTo>
                <a:lnTo>
                  <a:pt x="3160877" y="1942901"/>
                </a:lnTo>
                <a:lnTo>
                  <a:pt x="3165626" y="1886386"/>
                </a:lnTo>
                <a:lnTo>
                  <a:pt x="7951" y="1657786"/>
                </a:lnTo>
                <a:cubicBezTo>
                  <a:pt x="5301" y="1240591"/>
                  <a:pt x="2650" y="823396"/>
                  <a:pt x="0" y="406201"/>
                </a:cubicBezTo>
                <a:close/>
              </a:path>
            </a:pathLst>
          </a:custGeom>
          <a:solidFill>
            <a:schemeClr val="accent4">
              <a:alpha val="66274"/>
            </a:schemeClr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951232" y="348015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입장 터치 영역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차 아이콘 png 이미지 검색결과&quot;" id="252" name="Google Shape;25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6661" y="5153199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보트 아이콘 png 이미지 검색결과&quot;" id="253" name="Google Shape;25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003" y="4634035"/>
            <a:ext cx="701907" cy="7019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방 아이콘 png 이미지 검색결과&quot;" id="254" name="Google Shape;25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6661" y="4594157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별 아이콘 png 이미지 검색결과&quot;" id="255" name="Google Shape;25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706" y="859117"/>
            <a:ext cx="518080" cy="5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1415301" y="942810"/>
            <a:ext cx="83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 999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9">
            <a:alphaModFix/>
          </a:blip>
          <a:srcRect b="90100" l="84056" r="2009" t="4125"/>
          <a:stretch/>
        </p:blipFill>
        <p:spPr>
          <a:xfrm>
            <a:off x="2872981" y="956542"/>
            <a:ext cx="406401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/>
          <p:nvPr/>
        </p:nvSpPr>
        <p:spPr>
          <a:xfrm>
            <a:off x="560015" y="5810268"/>
            <a:ext cx="727886" cy="6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슬롯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1482387" y="5810268"/>
            <a:ext cx="727886" cy="6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2412984" y="5810268"/>
            <a:ext cx="727886" cy="6131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맨션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랭킹 아이콘 png 이미지 검색결과&quot;" id="261" name="Google Shape;261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96661" y="1409567"/>
            <a:ext cx="520994" cy="520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바일 게임 랭킹 이미지 검색결과&quot;" id="262" name="Google Shape;262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03281" y="2336125"/>
            <a:ext cx="2362346" cy="4199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바일 게임 랭킹 이미지 검색결과&quot;" id="263" name="Google Shape;26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05366" y="2336125"/>
            <a:ext cx="2519443" cy="4199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바일 게임 랭킹 이미지 검색결과&quot;" id="264" name="Google Shape;264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935810" y="2336125"/>
            <a:ext cx="2785779" cy="417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4"/>
          <p:cNvSpPr/>
          <p:nvPr/>
        </p:nvSpPr>
        <p:spPr>
          <a:xfrm>
            <a:off x="2751735" y="1349602"/>
            <a:ext cx="603968" cy="640924"/>
          </a:xfrm>
          <a:prstGeom prst="rect">
            <a:avLst/>
          </a:prstGeom>
          <a:solidFill>
            <a:schemeClr val="accent2">
              <a:alpha val="62352"/>
            </a:schemeClr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6" name="Google Shape;266;p14"/>
          <p:cNvCxnSpPr>
            <a:stCxn id="265" idx="3"/>
          </p:cNvCxnSpPr>
          <p:nvPr/>
        </p:nvCxnSpPr>
        <p:spPr>
          <a:xfrm flipH="1" rot="10800000">
            <a:off x="3355703" y="749664"/>
            <a:ext cx="285300" cy="92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/>
          <p:nvPr/>
        </p:nvSpPr>
        <p:spPr>
          <a:xfrm>
            <a:off x="380567" y="156039"/>
            <a:ext cx="19992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랜덤박스 관련 정보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41"/>
          <p:cNvGraphicFramePr/>
          <p:nvPr/>
        </p:nvGraphicFramePr>
        <p:xfrm>
          <a:off x="272991" y="3925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{52FA7166-49B2-4CB1-9445-C1365219C834}</a:tableStyleId>
              </a:tblPr>
              <a:tblGrid>
                <a:gridCol w="1905425"/>
                <a:gridCol w="2629625"/>
                <a:gridCol w="880900"/>
                <a:gridCol w="6252025"/>
              </a:tblGrid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RandomBoxInfo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랜덤 박스 관련 정보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인덱스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RandomBoxIndex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랜덤박스 인덱스 정보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RandomBoxDefine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ROULETTE_EFFECT_TYPE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랜덤박스 인덱스에 대응하는 룰렛 디파인 정보 (Define 테이블 참조)</a:t>
                      </a:r>
                      <a:b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※ RouletteCaseProbaAndEffect 테이블에서 매칭 시 획득 박스 정보 연결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41"/>
          <p:cNvSpPr txBox="1"/>
          <p:nvPr/>
        </p:nvSpPr>
        <p:spPr>
          <a:xfrm>
            <a:off x="289260" y="5658540"/>
            <a:ext cx="478047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특별 룰렛에 추가되는 내부 요소는 총 4개 상자 타입 추가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91" y="671881"/>
            <a:ext cx="54864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1664" y="742819"/>
            <a:ext cx="60293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67" y="732757"/>
            <a:ext cx="7646562" cy="285760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2"/>
          <p:cNvSpPr txBox="1"/>
          <p:nvPr/>
        </p:nvSpPr>
        <p:spPr>
          <a:xfrm>
            <a:off x="380567" y="156039"/>
            <a:ext cx="24673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랜덤박스 내부 확률 정보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42"/>
          <p:cNvGraphicFramePr/>
          <p:nvPr/>
        </p:nvGraphicFramePr>
        <p:xfrm>
          <a:off x="627903" y="3969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{52FA7166-49B2-4CB1-9445-C1365219C834}</a:tableStyleId>
              </a:tblPr>
              <a:tblGrid>
                <a:gridCol w="1968600"/>
                <a:gridCol w="1195575"/>
                <a:gridCol w="874050"/>
                <a:gridCol w="6239425"/>
              </a:tblGrid>
              <a:tr h="2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RandomBoxProbability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랜덤 박스 내부 확률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인덱스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RandomBoxIndex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랜덤박스 인덱스 정보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BoxItemNumber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 박스 내부 아이템 리스트 번호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Probability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확률 정보 (가중치 형태로 구성)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※ 각 아이템 확률 = 해당 아이템 P 값 / 해당 랜덤박스 모든 아이템 p값 합산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ItemIndex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획득 맨션 아이템 인덱스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※ MansionItemInfo 테이블의 MansionItemIndex 컬럼 값 대응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84" y="265748"/>
            <a:ext cx="2797793" cy="59064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3"/>
          <p:cNvSpPr txBox="1"/>
          <p:nvPr/>
        </p:nvSpPr>
        <p:spPr>
          <a:xfrm>
            <a:off x="3896497" y="431354"/>
            <a:ext cx="780373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■ 이벤트 슬롯 구성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슬롯 이미지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특별함을 가진 행운이 가득한 슬롯의 느낌을 구성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     * 기존 슬롯보다 특별한 외형이 느껴지도록 구성 (차별 확실히 필요)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슬롯 코인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상단에 보유 “이벤트 코인” 노출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슬롯의 아이콘은 전부 신규 구성되는 랜덤박스로만 채워지도록 구성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랜덤 박스 4종 중 한 개가 습득되는 구성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     * 랜덤 박스 아이콘 베리에이션 4종 필요</a:t>
            </a:r>
            <a:endParaRPr b="0" i="0" sz="1600" u="none" cap="none" strike="noStrike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나가기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기존 입장 방식과 동일 (토글)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이벤트 슬롯 등장 연출 다시 재생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관련 이미지" id="107" name="Google Shape;10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07" y="521017"/>
            <a:ext cx="242347" cy="2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3"/>
          <p:cNvSpPr/>
          <p:nvPr/>
        </p:nvSpPr>
        <p:spPr>
          <a:xfrm>
            <a:off x="1790700" y="431354"/>
            <a:ext cx="1285875" cy="58782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3"/>
          <p:cNvSpPr/>
          <p:nvPr/>
        </p:nvSpPr>
        <p:spPr>
          <a:xfrm>
            <a:off x="352584" y="5289104"/>
            <a:ext cx="2723991" cy="75927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행운의 슬롯 머신에 대한 이미지 검색결과" id="110" name="Google Shape;11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9123" y="4307332"/>
            <a:ext cx="2514185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3"/>
          <p:cNvSpPr txBox="1"/>
          <p:nvPr/>
        </p:nvSpPr>
        <p:spPr>
          <a:xfrm>
            <a:off x="4238254" y="3706614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예시 이미지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행운의 슬롯 머신에 대한 이미지 검색결과" id="112" name="Google Shape;11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3308" y="4307332"/>
            <a:ext cx="381818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행운의 슬롯 머신에 대한 이미지 검색결과" id="113" name="Google Shape;113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61489" y="4307332"/>
            <a:ext cx="18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3"/>
          <p:cNvSpPr/>
          <p:nvPr/>
        </p:nvSpPr>
        <p:spPr>
          <a:xfrm>
            <a:off x="716654" y="4307332"/>
            <a:ext cx="2039246" cy="43943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3"/>
          <p:cNvSpPr/>
          <p:nvPr/>
        </p:nvSpPr>
        <p:spPr>
          <a:xfrm>
            <a:off x="595480" y="3963789"/>
            <a:ext cx="280820" cy="21971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3"/>
          <p:cNvSpPr/>
          <p:nvPr/>
        </p:nvSpPr>
        <p:spPr>
          <a:xfrm>
            <a:off x="2646878" y="3963789"/>
            <a:ext cx="280820" cy="21971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3"/>
          <p:cNvSpPr/>
          <p:nvPr/>
        </p:nvSpPr>
        <p:spPr>
          <a:xfrm>
            <a:off x="1231900" y="1689100"/>
            <a:ext cx="1041400" cy="28789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3"/>
          <p:cNvSpPr/>
          <p:nvPr/>
        </p:nvSpPr>
        <p:spPr>
          <a:xfrm>
            <a:off x="509914" y="451459"/>
            <a:ext cx="1226363" cy="381462"/>
          </a:xfrm>
          <a:prstGeom prst="rect">
            <a:avLst/>
          </a:prstGeom>
          <a:solidFill>
            <a:schemeClr val="accent2">
              <a:alpha val="62745"/>
            </a:schemeClr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43"/>
          <p:cNvCxnSpPr>
            <a:stCxn id="118" idx="3"/>
          </p:cNvCxnSpPr>
          <p:nvPr/>
        </p:nvCxnSpPr>
        <p:spPr>
          <a:xfrm>
            <a:off x="1736277" y="642190"/>
            <a:ext cx="2160300" cy="1170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/>
          <p:nvPr/>
        </p:nvSpPr>
        <p:spPr>
          <a:xfrm>
            <a:off x="380567" y="156039"/>
            <a:ext cx="20569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랜덤박스 룰렛 연결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4"/>
          <p:cNvSpPr txBox="1"/>
          <p:nvPr/>
        </p:nvSpPr>
        <p:spPr>
          <a:xfrm>
            <a:off x="289260" y="4122789"/>
            <a:ext cx="5301451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신규 2번 타입에 추가 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정의된 랜덤 박스는  RandomBoxInfo 에서 대응하는 박스 결정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매칭 시 획득하는 상자는 1개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341" y="4988858"/>
            <a:ext cx="8676017" cy="165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90" y="624281"/>
            <a:ext cx="11891568" cy="336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/>
        </p:nvSpPr>
        <p:spPr>
          <a:xfrm>
            <a:off x="2666824" y="431354"/>
            <a:ext cx="964398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상점 구성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상점을 리뉴얼 하여 패키지와 맨션 오브젝트 탭을 구성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주요 상품으로 구성되어 있으며 크게 두가지의 타입으로 구성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골드 구매 상품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24시간에 한번씩 광고를 봐서 습득이 가능한 상자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골드를 소비하여 습득 가능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등급별로 약 4개 구분되어 있으며 챕터 진행도에 따라 상자가 추가적으로 생성되는 구조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각 등급별 상자에 따라 등장하는 오브젝트가 다르게 구성되어 있으며 골드 가격도 다름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유료 구매 상품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48시간에 한번씩 광고를 봐서 습득이 가능한 상자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유료 결제를 통해 (적은 금액) 습득이 가능한 상자로 모든 오브젝트를 진도와 무관하게</a:t>
            </a:r>
            <a:b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습득 가능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크래쉬 로얄 상점 이미지 검색결과&quot;"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60" y="3610535"/>
            <a:ext cx="3833540" cy="310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크래쉬 로얄 상점 이미지 검색결과&quot;" id="134" name="Google Shape;1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399" y="3610535"/>
            <a:ext cx="3105017" cy="310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크래쉬 로얄 상점 이미지 검색결과&quot;" id="135" name="Google Shape;1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8715" y="3610535"/>
            <a:ext cx="3105017" cy="310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57" y="338554"/>
            <a:ext cx="12038461" cy="370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5"/>
          <p:cNvSpPr txBox="1"/>
          <p:nvPr/>
        </p:nvSpPr>
        <p:spPr>
          <a:xfrm>
            <a:off x="289260" y="4094666"/>
            <a:ext cx="51139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랜덤박스 탭 추가 (카테고리 : RANDOMBOX)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FreeADTime 컬럼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&gt; 광고 보기를 통한 무료 오픈 시간 텀 (시간 단위)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ex. 301 상품은 48시간마다 광고 보고 무료 오픈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CostType 컬럼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&gt; 골드 구입 상품이 들어가면서 구매 타입에 대한 분리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PriceGold 컬럼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&gt; 골드 구입 상품일 경우 구입에 필요한 골드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5"/>
          <p:cNvSpPr txBox="1"/>
          <p:nvPr/>
        </p:nvSpPr>
        <p:spPr>
          <a:xfrm>
            <a:off x="380567" y="0"/>
            <a:ext cx="19992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랜덤박스 상점 추가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028" y="4355282"/>
            <a:ext cx="5546927" cy="208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868362"/>
            <a:ext cx="99250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6"/>
          <p:cNvSpPr txBox="1"/>
          <p:nvPr/>
        </p:nvSpPr>
        <p:spPr>
          <a:xfrm>
            <a:off x="358775" y="152400"/>
            <a:ext cx="34612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랜덤박스 상점 내부 상품 구성 추가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289260" y="3369845"/>
            <a:ext cx="867577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ROULETTE_EFFECT_TYPE 에 정의된 값에 따라 RandomBoxInfo 에서 대응하난 랜덤박스 아이템 제공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4273550"/>
            <a:ext cx="54483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47"/>
          <p:cNvGraphicFramePr/>
          <p:nvPr/>
        </p:nvGraphicFramePr>
        <p:xfrm>
          <a:off x="4248149" y="202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{52FA7166-49B2-4CB1-9445-C1365219C834}</a:tableStyleId>
              </a:tblPr>
              <a:tblGrid>
                <a:gridCol w="995500"/>
                <a:gridCol w="1605650"/>
                <a:gridCol w="1669875"/>
                <a:gridCol w="1529400"/>
                <a:gridCol w="1991025"/>
              </a:tblGrid>
              <a:tr h="44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상자 인덱스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상자 내용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상점 리소스 이름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룰렛 리소스 이름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연출 리소스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 상자 1단계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ui_icon_Box_1001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Ui_Icon_roulette09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오픈하는 연출 구성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 상자 2단계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ui_icon_Box_1002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Ui_Icon_roulette10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오픈하는 연출 구성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 상자 3단계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ui_icon_Box_1003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Ui_Icon_roulette11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오픈하는 연출 구성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랜덤 고급 상자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ui_icon_Box_2001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Ui_Icon_roulette13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오픈하는 연출 구성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47"/>
          <p:cNvSpPr txBox="1"/>
          <p:nvPr/>
        </p:nvSpPr>
        <p:spPr>
          <a:xfrm>
            <a:off x="358775" y="152400"/>
            <a:ext cx="317106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랜덤박스 관련 필요 리소스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단계별 더 좋은 상자의 느낌이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나도록 구성 필요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고급상자는 특히 화려하게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551" y="2647070"/>
            <a:ext cx="2187249" cy="392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7751" y="2647070"/>
            <a:ext cx="2414608" cy="392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4310" y="2606702"/>
            <a:ext cx="2271690" cy="396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2019-08-26T05:27:53Z</dcterms:created>
  <dc:creator>이상정</dc:creator>
</cp:coreProperties>
</file>