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9" r:id="rId3"/>
    <p:sldId id="280" r:id="rId4"/>
    <p:sldId id="257" r:id="rId5"/>
    <p:sldId id="274" r:id="rId6"/>
    <p:sldId id="281" r:id="rId7"/>
    <p:sldId id="259" r:id="rId8"/>
    <p:sldId id="258" r:id="rId9"/>
    <p:sldId id="260" r:id="rId10"/>
    <p:sldId id="282" r:id="rId11"/>
    <p:sldId id="275" r:id="rId12"/>
    <p:sldId id="283" r:id="rId13"/>
    <p:sldId id="261" r:id="rId14"/>
    <p:sldId id="263" r:id="rId15"/>
    <p:sldId id="262" r:id="rId16"/>
    <p:sldId id="265" r:id="rId17"/>
    <p:sldId id="284" r:id="rId18"/>
    <p:sldId id="264" r:id="rId19"/>
    <p:sldId id="266" r:id="rId20"/>
    <p:sldId id="267" r:id="rId21"/>
    <p:sldId id="268" r:id="rId22"/>
    <p:sldId id="269" r:id="rId23"/>
    <p:sldId id="285" r:id="rId24"/>
    <p:sldId id="270" r:id="rId25"/>
    <p:sldId id="273" r:id="rId26"/>
    <p:sldId id="271" r:id="rId27"/>
    <p:sldId id="272" r:id="rId28"/>
    <p:sldId id="278" r:id="rId29"/>
    <p:sldId id="287" r:id="rId30"/>
    <p:sldId id="288" r:id="rId31"/>
    <p:sldId id="27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3F3"/>
    <a:srgbClr val="FFE5E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윤동규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99327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FTP </a:t>
            </a:r>
            <a:r>
              <a:rPr lang="ko-KR" altLang="en-US" dirty="0"/>
              <a:t>수신 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/>
              <a:t>FTP</a:t>
            </a:r>
            <a:r>
              <a:rPr lang="ko-KR" altLang="ko-KR" sz="2000"/>
              <a:t>를 이용한 파일 송수신 및 </a:t>
            </a:r>
            <a:r>
              <a:rPr lang="en-US" altLang="ko-KR" sz="2000"/>
              <a:t>csv </a:t>
            </a:r>
            <a:r>
              <a:rPr lang="ko-KR" altLang="ko-KR" sz="2000"/>
              <a:t>포맷 </a:t>
            </a:r>
            <a:r>
              <a:rPr lang="en-US" altLang="ko-KR" sz="2000"/>
              <a:t>Parsing </a:t>
            </a:r>
            <a:r>
              <a:rPr lang="ko-KR" altLang="ko-KR" sz="2000"/>
              <a:t>처리 기능 개발</a:t>
            </a:r>
            <a:endParaRPr lang="ko-KR" altLang="en-US" sz="20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B940F6F9-64D5-4161-A128-2FE3FDC9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1" y="1397473"/>
            <a:ext cx="4685938" cy="48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5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File Data Parsing 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/>
              <a:t>FTP</a:t>
            </a:r>
            <a:r>
              <a:rPr lang="ko-KR" altLang="ko-KR" sz="2000" dirty="0"/>
              <a:t>를 이용한 파일 송수신 및 </a:t>
            </a:r>
            <a:r>
              <a:rPr lang="en-US" altLang="ko-KR" sz="2000" dirty="0"/>
              <a:t>csv </a:t>
            </a:r>
            <a:r>
              <a:rPr lang="ko-KR" altLang="ko-KR" sz="2000" dirty="0"/>
              <a:t>포맷 </a:t>
            </a:r>
            <a:r>
              <a:rPr lang="en-US" altLang="ko-KR" sz="2000" dirty="0"/>
              <a:t>Parsing </a:t>
            </a:r>
            <a:r>
              <a:rPr lang="ko-KR" altLang="ko-KR" sz="2000" dirty="0"/>
              <a:t>처리 기능 개발</a:t>
            </a:r>
            <a:endParaRPr lang="ko-KR" altLang="en-US" sz="2000" dirty="0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BDCEF62-1EEE-4D31-AC9B-E5BA6484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46" y="1435196"/>
            <a:ext cx="2152075" cy="47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기능 명세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DB </a:t>
            </a:r>
            <a:r>
              <a:rPr lang="ko-KR" altLang="en-US" dirty="0"/>
              <a:t>를 이용한 서비스 정보 실시간 관리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서비스 </a:t>
            </a:r>
            <a:r>
              <a:rPr lang="en-US" altLang="ko-KR" dirty="0"/>
              <a:t>DB </a:t>
            </a:r>
            <a:r>
              <a:rPr lang="ko-KR" altLang="en-US" dirty="0"/>
              <a:t>테이블 주기적 </a:t>
            </a:r>
            <a:r>
              <a:rPr lang="en-US" altLang="ko-KR" dirty="0"/>
              <a:t>Loading </a:t>
            </a:r>
            <a:r>
              <a:rPr lang="ko-KR" altLang="en-US" dirty="0"/>
              <a:t>및 </a:t>
            </a:r>
            <a:r>
              <a:rPr lang="en-US" altLang="ko-KR" dirty="0"/>
              <a:t>Cache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서비스 정보는 외부 </a:t>
            </a:r>
            <a:r>
              <a:rPr lang="en-US" altLang="ko-KR" dirty="0"/>
              <a:t>UI (Web Page)</a:t>
            </a:r>
            <a:r>
              <a:rPr lang="ko-KR" altLang="en-US" dirty="0"/>
              <a:t>를 통해 설정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Client  </a:t>
            </a:r>
            <a:r>
              <a:rPr lang="ko-KR" altLang="en-US" dirty="0"/>
              <a:t>별 가용 서비스 정보 관리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처리 완료 된 파일 별도 관리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메시지 처리 시 서비스 가용여부 판단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서비스 요청 메시지 내 서비스 유효성 판단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Client </a:t>
            </a:r>
            <a:r>
              <a:rPr lang="ko-KR" altLang="en-US" dirty="0"/>
              <a:t>별 요청 된 서비스 지원 여부 판단</a:t>
            </a: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DB</a:t>
            </a:r>
            <a:r>
              <a:rPr lang="ko-KR" altLang="ko-KR" sz="2000" dirty="0"/>
              <a:t>를 이용한 서비스 동적 할당 및 관리 기능 개발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Service Provider </a:t>
            </a:r>
            <a:r>
              <a:rPr lang="ko-KR" altLang="en-US" dirty="0"/>
              <a:t>서비스 등록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700808"/>
            <a:ext cx="6435725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DB</a:t>
            </a:r>
            <a:r>
              <a:rPr lang="ko-KR" altLang="ko-KR" sz="2000" dirty="0"/>
              <a:t>를 이용한 서비스 동적 할당 및 관리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152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Client </a:t>
            </a:r>
            <a:r>
              <a:rPr lang="ko-KR" altLang="en-US" dirty="0"/>
              <a:t>별 지원 서비스 등록 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5889625" cy="47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/>
              <a:t>DB</a:t>
            </a:r>
            <a:r>
              <a:rPr lang="ko-KR" altLang="ko-KR" sz="2000"/>
              <a:t>를 이용한 서비스 동적 할당 및 관리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204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/>
              <a:t>서비스 메시지 처리 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3792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DB</a:t>
            </a:r>
            <a:r>
              <a:rPr lang="ko-KR" altLang="ko-KR" sz="2000" dirty="0"/>
              <a:t>를 이용한 서비스 동적 할당 및 관리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56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/>
              <a:t>기능 명세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정보 관리 기능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MariaDB</a:t>
            </a:r>
            <a:r>
              <a:rPr lang="en-US" altLang="ko-KR" dirty="0"/>
              <a:t> Connection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DML</a:t>
            </a:r>
            <a:r>
              <a:rPr lang="ko-KR" altLang="en-US" dirty="0"/>
              <a:t>에 따른 </a:t>
            </a:r>
            <a:r>
              <a:rPr lang="en-US" altLang="ko-KR" dirty="0"/>
              <a:t>Master / Slave Node </a:t>
            </a:r>
            <a:r>
              <a:rPr lang="ko-KR" altLang="en-US" dirty="0"/>
              <a:t>자동 결정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DBMS </a:t>
            </a:r>
            <a:r>
              <a:rPr lang="ko-KR" altLang="en-US" dirty="0"/>
              <a:t>실시간 선택 및 변환 가능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Application</a:t>
            </a:r>
            <a:r>
              <a:rPr lang="ko-KR" altLang="en-US" dirty="0"/>
              <a:t>에서 사용 할 </a:t>
            </a:r>
            <a:r>
              <a:rPr lang="en-US" altLang="ko-KR" dirty="0"/>
              <a:t>DBMS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Oracle &amp;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동시 사용 모드 제공</a:t>
            </a: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Database Migration (Oracle TO </a:t>
            </a:r>
            <a:r>
              <a:rPr lang="en-US" altLang="ko-KR" sz="2000" dirty="0" err="1"/>
              <a:t>MariaDB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5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/>
              <a:t>국사 별 </a:t>
            </a:r>
            <a:r>
              <a:rPr lang="en-US" altLang="ko-KR" dirty="0"/>
              <a:t>Database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AS-IS (Oracle) / TO-BE(</a:t>
            </a:r>
            <a:r>
              <a:rPr lang="en-US" altLang="ko-KR" dirty="0" err="1"/>
              <a:t>MariaDB</a:t>
            </a:r>
            <a:r>
              <a:rPr lang="en-US" altLang="ko-KR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그림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176436" cy="449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Database Migration (Oracle TO </a:t>
            </a:r>
            <a:r>
              <a:rPr lang="en-US" altLang="ko-KR" sz="2000" dirty="0" err="1"/>
              <a:t>MariaDB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34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세션 생성과 연결과정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833624" cy="52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Database Migration (Oracle TO </a:t>
            </a:r>
            <a:r>
              <a:rPr lang="en-US" altLang="ko-KR" sz="2000" dirty="0" err="1"/>
              <a:t>MariaDB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142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세션 사용 및 반환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3434"/>
            <a:ext cx="816837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Database Migration (Oracle TO </a:t>
            </a:r>
            <a:r>
              <a:rPr lang="en-US" altLang="ko-KR" sz="2000" dirty="0" err="1"/>
              <a:t>MariaDB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85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2_shape1"/>
          <p:cNvSpPr/>
          <p:nvPr/>
        </p:nvSpPr>
        <p:spPr>
          <a:xfrm>
            <a:off x="323528" y="332657"/>
            <a:ext cx="8208912" cy="10081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914400" latinLnBrk="1"/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AOMS </a:t>
            </a:r>
            <a:r>
              <a:rPr lang="ko-KR" alt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 기능 목록</a:t>
            </a:r>
            <a:endParaRPr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23528" y="1556792"/>
            <a:ext cx="8208912" cy="4680520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Service Provider(SP)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Connection </a:t>
            </a:r>
            <a:r>
              <a:rPr lang="ko-KR" altLang="en-US" dirty="0">
                <a:solidFill>
                  <a:schemeClr val="tx1"/>
                </a:solidFill>
              </a:rPr>
              <a:t>및 </a:t>
            </a:r>
            <a:r>
              <a:rPr lang="en-US" altLang="ko-KR" dirty="0">
                <a:solidFill>
                  <a:schemeClr val="tx1"/>
                </a:solidFill>
              </a:rPr>
              <a:t>Traffic </a:t>
            </a:r>
            <a:r>
              <a:rPr lang="ko-KR" altLang="en-US" dirty="0">
                <a:solidFill>
                  <a:schemeClr val="tx1"/>
                </a:solidFill>
              </a:rPr>
              <a:t>감시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ko-KR" altLang="ko-KR" dirty="0">
                <a:solidFill>
                  <a:schemeClr val="tx1"/>
                </a:solidFill>
              </a:rPr>
              <a:t>메시지 송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ko-KR" dirty="0">
                <a:solidFill>
                  <a:schemeClr val="tx1"/>
                </a:solidFill>
              </a:rPr>
              <a:t>수신 채널 분리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FTP</a:t>
            </a:r>
            <a:r>
              <a:rPr lang="ko-KR" altLang="ko-KR" dirty="0">
                <a:solidFill>
                  <a:schemeClr val="tx1"/>
                </a:solidFill>
              </a:rPr>
              <a:t>를 이용한 파일 송수신 및 </a:t>
            </a:r>
            <a:r>
              <a:rPr lang="en-US" altLang="ko-KR" dirty="0">
                <a:solidFill>
                  <a:schemeClr val="tx1"/>
                </a:solidFill>
              </a:rPr>
              <a:t>csv </a:t>
            </a:r>
            <a:r>
              <a:rPr lang="ko-KR" altLang="ko-KR" dirty="0">
                <a:solidFill>
                  <a:schemeClr val="tx1"/>
                </a:solidFill>
              </a:rPr>
              <a:t>포맷 </a:t>
            </a:r>
            <a:r>
              <a:rPr lang="en-US" altLang="ko-KR" dirty="0">
                <a:solidFill>
                  <a:schemeClr val="tx1"/>
                </a:solidFill>
              </a:rPr>
              <a:t>Parsing </a:t>
            </a:r>
            <a:r>
              <a:rPr lang="ko-KR" altLang="ko-KR" dirty="0">
                <a:solidFill>
                  <a:schemeClr val="tx1"/>
                </a:solidFill>
              </a:rPr>
              <a:t>처리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ko-KR" dirty="0">
                <a:solidFill>
                  <a:schemeClr val="tx1"/>
                </a:solidFill>
              </a:rPr>
              <a:t>를 이용한 서비스 동적 할당 및 관리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Database Migration (Oracle TO </a:t>
            </a:r>
            <a:r>
              <a:rPr lang="en-US" altLang="ko-KR" dirty="0" err="1">
                <a:solidFill>
                  <a:schemeClr val="tx1"/>
                </a:solidFill>
              </a:rPr>
              <a:t>MariaDB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IPC Queue</a:t>
            </a:r>
            <a:r>
              <a:rPr lang="ko-KR" altLang="en-US" dirty="0">
                <a:solidFill>
                  <a:schemeClr val="tx1"/>
                </a:solidFill>
              </a:rPr>
              <a:t>를 이용한 메시지 처리 및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데이터 가공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메시지 가용 </a:t>
            </a:r>
            <a:r>
              <a:rPr lang="en-US" altLang="ko-KR" dirty="0">
                <a:solidFill>
                  <a:schemeClr val="tx1"/>
                </a:solidFill>
              </a:rPr>
              <a:t>Size </a:t>
            </a:r>
            <a:r>
              <a:rPr lang="ko-KR" altLang="en-US" dirty="0">
                <a:solidFill>
                  <a:schemeClr val="tx1"/>
                </a:solidFill>
              </a:rPr>
              <a:t>확장 및 압축 저장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1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국사 </a:t>
            </a:r>
            <a:r>
              <a:rPr lang="ko-KR" altLang="en-US" dirty="0" err="1"/>
              <a:t>절체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16825" cy="47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Database Migration (Oracle TO </a:t>
            </a:r>
            <a:r>
              <a:rPr lang="en-US" altLang="ko-KR" sz="2000" dirty="0" err="1"/>
              <a:t>MariaDB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464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DML</a:t>
            </a:r>
            <a:r>
              <a:rPr lang="ko-KR" altLang="en-US" dirty="0"/>
              <a:t>에 따른 세션 </a:t>
            </a:r>
            <a:r>
              <a:rPr lang="en-US" altLang="ko-KR" dirty="0"/>
              <a:t>Obtain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6" y="1340768"/>
            <a:ext cx="794612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Database Migration (Oracle TO </a:t>
            </a:r>
            <a:r>
              <a:rPr lang="en-US" altLang="ko-KR" sz="2000" dirty="0" err="1"/>
              <a:t>MariaDB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518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Oracle &amp;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혼용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/>
              <a:t>Database Migration (Oracle TO MariaDB)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8F16B6-3736-45F4-876B-661482D465B9}"/>
              </a:ext>
            </a:extLst>
          </p:cNvPr>
          <p:cNvSpPr/>
          <p:nvPr/>
        </p:nvSpPr>
        <p:spPr>
          <a:xfrm>
            <a:off x="266736" y="2050816"/>
            <a:ext cx="1778469" cy="209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OraSessionPool</a:t>
            </a:r>
            <a:r>
              <a:rPr lang="en-US" altLang="ko-KR" sz="1050" dirty="0"/>
              <a:t>::Initialize()</a:t>
            </a:r>
            <a:endParaRPr lang="ko-KR" altLang="en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35F14B-055E-4C8B-A746-66840544AE80}"/>
              </a:ext>
            </a:extLst>
          </p:cNvPr>
          <p:cNvSpPr/>
          <p:nvPr/>
        </p:nvSpPr>
        <p:spPr>
          <a:xfrm>
            <a:off x="266738" y="2444064"/>
            <a:ext cx="2273418" cy="209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OraSessionPool</a:t>
            </a:r>
            <a:r>
              <a:rPr lang="en-US" altLang="ko-KR" sz="1050" dirty="0"/>
              <a:t>::</a:t>
            </a:r>
            <a:r>
              <a:rPr lang="en-US" altLang="ko-KR" sz="1050" dirty="0" err="1"/>
              <a:t>RunPoolManager</a:t>
            </a:r>
            <a:r>
              <a:rPr lang="en-US" altLang="ko-KR" sz="1050" dirty="0"/>
              <a:t>()</a:t>
            </a:r>
            <a:endParaRPr lang="ko-KR" altLang="en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E47544-AAE6-4270-95E9-2B06AA3F8E5B}"/>
              </a:ext>
            </a:extLst>
          </p:cNvPr>
          <p:cNvSpPr/>
          <p:nvPr/>
        </p:nvSpPr>
        <p:spPr>
          <a:xfrm>
            <a:off x="266737" y="2859565"/>
            <a:ext cx="1484854" cy="209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OraSession</a:t>
            </a:r>
            <a:r>
              <a:rPr lang="en-US" altLang="ko-KR" sz="1050" dirty="0"/>
              <a:t>::Connect()</a:t>
            </a:r>
            <a:endParaRPr lang="ko-KR" altLang="en-US" sz="105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1F7F5D-8BBF-4FCC-86A6-08636813818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55971" y="2260540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CC200E3-A4E5-4BB3-A3CE-CEFEBA17BF13}"/>
              </a:ext>
            </a:extLst>
          </p:cNvPr>
          <p:cNvSpPr/>
          <p:nvPr/>
        </p:nvSpPr>
        <p:spPr>
          <a:xfrm>
            <a:off x="248559" y="3261190"/>
            <a:ext cx="2056704" cy="3041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Oracle API</a:t>
            </a:r>
            <a:r>
              <a:rPr lang="ko-KR" altLang="en-US" sz="1000" dirty="0">
                <a:solidFill>
                  <a:srgbClr val="FF0000"/>
                </a:solidFill>
              </a:rPr>
              <a:t>를 통한 </a:t>
            </a:r>
            <a:r>
              <a:rPr lang="en-US" altLang="ko-KR" sz="1000" dirty="0">
                <a:solidFill>
                  <a:srgbClr val="FF0000"/>
                </a:solidFill>
              </a:rPr>
              <a:t>DB Connect</a:t>
            </a:r>
            <a:endParaRPr lang="en-US" altLang="ko-KR" sz="1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DD07D53-9435-4D38-B3EB-16B7DDC886A5}"/>
              </a:ext>
            </a:extLst>
          </p:cNvPr>
          <p:cNvCxnSpPr>
            <a:cxnSpLocks/>
          </p:cNvCxnSpPr>
          <p:nvPr/>
        </p:nvCxnSpPr>
        <p:spPr>
          <a:xfrm>
            <a:off x="1155970" y="2653788"/>
            <a:ext cx="0" cy="17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E840C4-7EB6-4627-84B1-3437B53BCD24}"/>
              </a:ext>
            </a:extLst>
          </p:cNvPr>
          <p:cNvCxnSpPr>
            <a:cxnSpLocks/>
          </p:cNvCxnSpPr>
          <p:nvPr/>
        </p:nvCxnSpPr>
        <p:spPr>
          <a:xfrm>
            <a:off x="1155971" y="3050409"/>
            <a:ext cx="0" cy="2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9640C-56DC-442D-9955-40A374EF339F}"/>
              </a:ext>
            </a:extLst>
          </p:cNvPr>
          <p:cNvSpPr/>
          <p:nvPr/>
        </p:nvSpPr>
        <p:spPr>
          <a:xfrm>
            <a:off x="266737" y="1609320"/>
            <a:ext cx="1778468" cy="209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DBManager</a:t>
            </a:r>
            <a:r>
              <a:rPr lang="en-US" altLang="ko-KR" sz="1050" dirty="0"/>
              <a:t>::</a:t>
            </a:r>
            <a:r>
              <a:rPr lang="en-US" altLang="ko-KR" sz="1050" dirty="0" err="1"/>
              <a:t>AddRange</a:t>
            </a:r>
            <a:r>
              <a:rPr lang="en-US" altLang="ko-KR" sz="1050" dirty="0"/>
              <a:t>()</a:t>
            </a:r>
            <a:endParaRPr lang="ko-KR" altLang="en-US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561744-873A-41FD-A7E8-F7580BF67835}"/>
              </a:ext>
            </a:extLst>
          </p:cNvPr>
          <p:cNvSpPr/>
          <p:nvPr/>
        </p:nvSpPr>
        <p:spPr>
          <a:xfrm>
            <a:off x="2959605" y="2050816"/>
            <a:ext cx="1778465" cy="209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MySessionPool</a:t>
            </a:r>
            <a:r>
              <a:rPr lang="en-US" altLang="ko-KR" sz="1050" dirty="0"/>
              <a:t>::Initialize()</a:t>
            </a:r>
            <a:endParaRPr lang="ko-KR" altLang="en-US" sz="10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FED013-9DF6-4031-8B55-741AF2FB9707}"/>
              </a:ext>
            </a:extLst>
          </p:cNvPr>
          <p:cNvSpPr/>
          <p:nvPr/>
        </p:nvSpPr>
        <p:spPr>
          <a:xfrm>
            <a:off x="2959605" y="2444064"/>
            <a:ext cx="2248249" cy="209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MySessionPool</a:t>
            </a:r>
            <a:r>
              <a:rPr lang="en-US" altLang="ko-KR" sz="1050" dirty="0"/>
              <a:t>::</a:t>
            </a:r>
            <a:r>
              <a:rPr lang="en-US" altLang="ko-KR" sz="1050" dirty="0" err="1"/>
              <a:t>RunPoolManager</a:t>
            </a:r>
            <a:r>
              <a:rPr lang="en-US" altLang="ko-KR" sz="1050" dirty="0"/>
              <a:t>()</a:t>
            </a:r>
            <a:endParaRPr lang="ko-KR" altLang="en-US" sz="10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CE240E-71B2-47AD-9DEE-C70110BF60B7}"/>
              </a:ext>
            </a:extLst>
          </p:cNvPr>
          <p:cNvSpPr/>
          <p:nvPr/>
        </p:nvSpPr>
        <p:spPr>
          <a:xfrm>
            <a:off x="2959605" y="2840685"/>
            <a:ext cx="1551963" cy="209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Mysql</a:t>
            </a:r>
            <a:r>
              <a:rPr lang="en-US" altLang="ko-KR" sz="1050" dirty="0"/>
              <a:t>::Connect()</a:t>
            </a:r>
            <a:endParaRPr lang="ko-KR" altLang="en-US" sz="105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68DC9B6-B465-491C-BF42-00C36923A5CC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1155971" y="1819044"/>
            <a:ext cx="0" cy="23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03A0B7A-FFF0-4C0C-B4CB-6B6C31D2712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848838" y="2260540"/>
            <a:ext cx="0" cy="18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F00B92E-396D-411A-BB58-6A3E1016BA3A}"/>
              </a:ext>
            </a:extLst>
          </p:cNvPr>
          <p:cNvCxnSpPr>
            <a:cxnSpLocks/>
          </p:cNvCxnSpPr>
          <p:nvPr/>
        </p:nvCxnSpPr>
        <p:spPr>
          <a:xfrm>
            <a:off x="3848837" y="2653788"/>
            <a:ext cx="0" cy="17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61A08DD-E678-4165-8B39-47F6B95A1E5D}"/>
              </a:ext>
            </a:extLst>
          </p:cNvPr>
          <p:cNvSpPr/>
          <p:nvPr/>
        </p:nvSpPr>
        <p:spPr>
          <a:xfrm>
            <a:off x="2959605" y="3261189"/>
            <a:ext cx="2056704" cy="3041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Mysql</a:t>
            </a:r>
            <a:r>
              <a:rPr lang="en-US" altLang="ko-KR" sz="1000" dirty="0">
                <a:solidFill>
                  <a:srgbClr val="FF0000"/>
                </a:solidFill>
              </a:rPr>
              <a:t> API</a:t>
            </a:r>
            <a:r>
              <a:rPr lang="ko-KR" altLang="en-US" sz="1000" dirty="0">
                <a:solidFill>
                  <a:srgbClr val="FF0000"/>
                </a:solidFill>
              </a:rPr>
              <a:t>를 통한 </a:t>
            </a:r>
            <a:r>
              <a:rPr lang="en-US" altLang="ko-KR" sz="1000" dirty="0">
                <a:solidFill>
                  <a:srgbClr val="FF0000"/>
                </a:solidFill>
              </a:rPr>
              <a:t>DB Connect</a:t>
            </a:r>
            <a:endParaRPr lang="en-US" altLang="ko-KR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7F16AF3-620B-4BD3-BD09-6D82E1126414}"/>
              </a:ext>
            </a:extLst>
          </p:cNvPr>
          <p:cNvCxnSpPr>
            <a:cxnSpLocks/>
          </p:cNvCxnSpPr>
          <p:nvPr/>
        </p:nvCxnSpPr>
        <p:spPr>
          <a:xfrm>
            <a:off x="3848837" y="3050409"/>
            <a:ext cx="0" cy="2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7BCFE54-81BD-423A-A831-56296156625E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16200000" flipH="1">
            <a:off x="2386518" y="588496"/>
            <a:ext cx="231772" cy="26928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58C1CF-219F-4678-A059-9D790413CF1C}"/>
              </a:ext>
            </a:extLst>
          </p:cNvPr>
          <p:cNvSpPr txBox="1"/>
          <p:nvPr/>
        </p:nvSpPr>
        <p:spPr>
          <a:xfrm>
            <a:off x="5295163" y="1610274"/>
            <a:ext cx="363913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SessionPool</a:t>
            </a:r>
            <a:r>
              <a:rPr lang="en-US" altLang="ko-KR" sz="1050" dirty="0"/>
              <a:t>::Initialize()</a:t>
            </a:r>
          </a:p>
          <a:p>
            <a:r>
              <a:rPr lang="en-US" altLang="ko-KR" sz="1050" dirty="0"/>
              <a:t>  Session</a:t>
            </a:r>
            <a:r>
              <a:rPr lang="ko-KR" altLang="en-US" sz="1050" dirty="0"/>
              <a:t>객체 생성하여 </a:t>
            </a:r>
            <a:r>
              <a:rPr lang="en-US" altLang="ko-KR" sz="1050" dirty="0" err="1"/>
              <a:t>DownList</a:t>
            </a:r>
            <a:r>
              <a:rPr lang="ko-KR" altLang="en-US" sz="1050" dirty="0"/>
              <a:t>에 </a:t>
            </a:r>
            <a:r>
              <a:rPr lang="en-US" altLang="ko-KR" sz="1050" dirty="0"/>
              <a:t>Push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SessionPool</a:t>
            </a:r>
            <a:r>
              <a:rPr lang="en-US" altLang="ko-KR" sz="1050" dirty="0"/>
              <a:t>::</a:t>
            </a:r>
            <a:r>
              <a:rPr lang="en-US" altLang="ko-KR" sz="1050" dirty="0" err="1"/>
              <a:t>RunPoolManager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DownList</a:t>
            </a:r>
            <a:r>
              <a:rPr lang="ko-KR" altLang="en-US" sz="1050" dirty="0"/>
              <a:t>에 저장된 </a:t>
            </a:r>
            <a:r>
              <a:rPr lang="en-US" altLang="ko-KR" sz="1050" dirty="0"/>
              <a:t>Session </a:t>
            </a:r>
            <a:r>
              <a:rPr lang="ko-KR" altLang="en-US" sz="1050" dirty="0"/>
              <a:t>객체 </a:t>
            </a:r>
            <a:r>
              <a:rPr lang="en-US" altLang="ko-KR" sz="1050" dirty="0"/>
              <a:t>Connect</a:t>
            </a:r>
          </a:p>
          <a:p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 </a:t>
            </a:r>
            <a:r>
              <a:rPr lang="en-US" altLang="ko-KR" sz="1050" dirty="0" err="1"/>
              <a:t>RunPoolManager</a:t>
            </a:r>
            <a:r>
              <a:rPr lang="en-US" altLang="ko-KR" sz="1050" dirty="0"/>
              <a:t> </a:t>
            </a:r>
            <a:r>
              <a:rPr lang="ko-KR" altLang="en-US" sz="1050" dirty="0"/>
              <a:t>내에서 </a:t>
            </a:r>
            <a:r>
              <a:rPr lang="en-US" altLang="ko-KR" sz="1050" dirty="0"/>
              <a:t>DB</a:t>
            </a:r>
            <a:r>
              <a:rPr lang="ko-KR" altLang="en-US" sz="1050" dirty="0"/>
              <a:t> 사용조건에 따라 </a:t>
            </a:r>
            <a:r>
              <a:rPr lang="en-US" altLang="ko-KR" sz="1050" dirty="0"/>
              <a:t>Connect </a:t>
            </a:r>
            <a:r>
              <a:rPr lang="ko-KR" altLang="en-US" sz="1050" dirty="0"/>
              <a:t>시도</a:t>
            </a:r>
            <a:endParaRPr lang="en-US" altLang="ko-KR" sz="105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7A3F26E-4800-41B7-8BC6-88BDED9A926A}"/>
              </a:ext>
            </a:extLst>
          </p:cNvPr>
          <p:cNvSpPr/>
          <p:nvPr/>
        </p:nvSpPr>
        <p:spPr>
          <a:xfrm>
            <a:off x="179512" y="4797877"/>
            <a:ext cx="3816989" cy="2050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if(</a:t>
            </a:r>
            <a:r>
              <a:rPr lang="en-US" altLang="ko-KR" sz="800" dirty="0" err="1">
                <a:solidFill>
                  <a:srgbClr val="FF0000"/>
                </a:solidFill>
              </a:rPr>
              <a:t>dbmode</a:t>
            </a:r>
            <a:r>
              <a:rPr lang="en-US" altLang="ko-KR" sz="800" dirty="0">
                <a:solidFill>
                  <a:srgbClr val="FF0000"/>
                </a:solidFill>
              </a:rPr>
              <a:t> == MODE)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return;</a:t>
            </a:r>
          </a:p>
          <a:p>
            <a:r>
              <a:rPr lang="en-US" altLang="ko-KR" sz="800" dirty="0" err="1">
                <a:solidFill>
                  <a:srgbClr val="FF0000"/>
                </a:solidFill>
              </a:rPr>
              <a:t>OraSessionPool</a:t>
            </a:r>
            <a:r>
              <a:rPr lang="en-US" altLang="ko-KR" sz="800" dirty="0">
                <a:solidFill>
                  <a:srgbClr val="FF0000"/>
                </a:solidFill>
              </a:rPr>
              <a:t> *</a:t>
            </a:r>
            <a:r>
              <a:rPr lang="en-US" altLang="ko-KR" sz="800" dirty="0" err="1">
                <a:solidFill>
                  <a:srgbClr val="FF0000"/>
                </a:solidFill>
              </a:rPr>
              <a:t>pOraDBpool</a:t>
            </a:r>
            <a:r>
              <a:rPr lang="en-US" altLang="ko-KR" sz="800" dirty="0">
                <a:solidFill>
                  <a:srgbClr val="FF0000"/>
                </a:solidFill>
              </a:rPr>
              <a:t> = NULL;</a:t>
            </a:r>
          </a:p>
          <a:p>
            <a:r>
              <a:rPr lang="en-US" altLang="ko-KR" sz="800" dirty="0" err="1">
                <a:solidFill>
                  <a:srgbClr val="FF0000"/>
                </a:solidFill>
              </a:rPr>
              <a:t>MySessionPool</a:t>
            </a:r>
            <a:r>
              <a:rPr lang="en-US" altLang="ko-KR" sz="800" dirty="0">
                <a:solidFill>
                  <a:srgbClr val="FF0000"/>
                </a:solidFill>
              </a:rPr>
              <a:t> *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 = NULL;</a:t>
            </a:r>
          </a:p>
          <a:p>
            <a:r>
              <a:rPr lang="en-US" altLang="ko-KR" sz="800" dirty="0" err="1">
                <a:solidFill>
                  <a:srgbClr val="FF0000"/>
                </a:solidFill>
              </a:rPr>
              <a:t>FindDBServer</a:t>
            </a:r>
            <a:r>
              <a:rPr lang="en-US" altLang="ko-KR" sz="800" dirty="0">
                <a:solidFill>
                  <a:srgbClr val="FF0000"/>
                </a:solidFill>
              </a:rPr>
              <a:t>(DB_SERVER_PFX, </a:t>
            </a:r>
            <a:r>
              <a:rPr lang="en-US" altLang="ko-KR" sz="800" dirty="0" err="1">
                <a:solidFill>
                  <a:srgbClr val="FF0000"/>
                </a:solidFill>
              </a:rPr>
              <a:t>pOraDBPool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);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switch (MODE)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case ORACLE: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if(</a:t>
            </a:r>
            <a:r>
              <a:rPr lang="en-US" altLang="ko-KR" sz="800" dirty="0" err="1">
                <a:solidFill>
                  <a:srgbClr val="FF0000"/>
                </a:solidFill>
              </a:rPr>
              <a:t>pOraDBpool</a:t>
            </a:r>
            <a:r>
              <a:rPr lang="en-US" altLang="ko-KR" sz="800" dirty="0">
                <a:solidFill>
                  <a:srgbClr val="FF0000"/>
                </a:solidFill>
              </a:rPr>
              <a:t> != NULL) </a:t>
            </a:r>
            <a:r>
              <a:rPr lang="en-US" altLang="ko-KR" sz="800" dirty="0" err="1">
                <a:solidFill>
                  <a:srgbClr val="FF0000"/>
                </a:solidFill>
              </a:rPr>
              <a:t>pOraDBpool</a:t>
            </a:r>
            <a:r>
              <a:rPr lang="en-US" altLang="ko-KR" sz="800" dirty="0">
                <a:solidFill>
                  <a:srgbClr val="FF0000"/>
                </a:solidFill>
              </a:rPr>
              <a:t>-&gt;Start(); // </a:t>
            </a:r>
            <a:r>
              <a:rPr lang="en-US" altLang="ko-KR" sz="800" dirty="0" err="1">
                <a:solidFill>
                  <a:srgbClr val="FF0000"/>
                </a:solidFill>
              </a:rPr>
              <a:t>bOraUse</a:t>
            </a:r>
            <a:r>
              <a:rPr lang="en-US" altLang="ko-KR" sz="800" dirty="0">
                <a:solidFill>
                  <a:srgbClr val="FF0000"/>
                </a:solidFill>
              </a:rPr>
              <a:t> = true;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if(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 != NULL) 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-&gt;</a:t>
            </a:r>
            <a:r>
              <a:rPr lang="en-US" altLang="ko-KR" sz="800" dirty="0" err="1">
                <a:solidFill>
                  <a:srgbClr val="FF0000"/>
                </a:solidFill>
              </a:rPr>
              <a:t>DisconnectAllSession</a:t>
            </a:r>
            <a:r>
              <a:rPr lang="en-US" altLang="ko-KR" sz="800" dirty="0">
                <a:solidFill>
                  <a:srgbClr val="FF0000"/>
                </a:solidFill>
              </a:rPr>
              <a:t>(); //</a:t>
            </a:r>
            <a:r>
              <a:rPr lang="en-US" altLang="ko-KR" sz="800" dirty="0" err="1">
                <a:solidFill>
                  <a:srgbClr val="FF0000"/>
                </a:solidFill>
              </a:rPr>
              <a:t>bMysqlUse</a:t>
            </a:r>
            <a:r>
              <a:rPr lang="en-US" altLang="ko-KR" sz="800" dirty="0">
                <a:solidFill>
                  <a:srgbClr val="FF0000"/>
                </a:solidFill>
              </a:rPr>
              <a:t> =false;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case MARIA: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if(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 != NULL) 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-&gt;Start(); // </a:t>
            </a:r>
            <a:r>
              <a:rPr lang="en-US" altLang="ko-KR" sz="800" dirty="0" err="1">
                <a:solidFill>
                  <a:srgbClr val="FF0000"/>
                </a:solidFill>
              </a:rPr>
              <a:t>bMysqlUse</a:t>
            </a:r>
            <a:r>
              <a:rPr lang="en-US" altLang="ko-KR" sz="800" dirty="0">
                <a:solidFill>
                  <a:srgbClr val="FF0000"/>
                </a:solidFill>
              </a:rPr>
              <a:t> = true;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if(</a:t>
            </a:r>
            <a:r>
              <a:rPr lang="en-US" altLang="ko-KR" sz="800" dirty="0" err="1">
                <a:solidFill>
                  <a:srgbClr val="FF0000"/>
                </a:solidFill>
              </a:rPr>
              <a:t>pOraDBpool</a:t>
            </a:r>
            <a:r>
              <a:rPr lang="en-US" altLang="ko-KR" sz="800" dirty="0">
                <a:solidFill>
                  <a:srgbClr val="FF0000"/>
                </a:solidFill>
              </a:rPr>
              <a:t> != NULL) </a:t>
            </a:r>
            <a:r>
              <a:rPr lang="en-US" altLang="ko-KR" sz="800" dirty="0" err="1">
                <a:solidFill>
                  <a:srgbClr val="FF0000"/>
                </a:solidFill>
              </a:rPr>
              <a:t>pOraDBpool</a:t>
            </a:r>
            <a:r>
              <a:rPr lang="en-US" altLang="ko-KR" sz="800" dirty="0">
                <a:solidFill>
                  <a:srgbClr val="FF0000"/>
                </a:solidFill>
              </a:rPr>
              <a:t>-&gt;</a:t>
            </a:r>
            <a:r>
              <a:rPr lang="en-US" altLang="ko-KR" sz="800" dirty="0" err="1">
                <a:solidFill>
                  <a:srgbClr val="FF0000"/>
                </a:solidFill>
              </a:rPr>
              <a:t>DisconnectAllSession</a:t>
            </a:r>
            <a:r>
              <a:rPr lang="en-US" altLang="ko-KR" sz="800" dirty="0">
                <a:solidFill>
                  <a:srgbClr val="FF0000"/>
                </a:solidFill>
              </a:rPr>
              <a:t>(); // </a:t>
            </a:r>
            <a:r>
              <a:rPr lang="en-US" altLang="ko-KR" sz="800" dirty="0" err="1">
                <a:solidFill>
                  <a:srgbClr val="FF0000"/>
                </a:solidFill>
              </a:rPr>
              <a:t>bOraUse</a:t>
            </a:r>
            <a:r>
              <a:rPr lang="en-US" altLang="ko-KR" sz="800" dirty="0">
                <a:solidFill>
                  <a:srgbClr val="FF0000"/>
                </a:solidFill>
              </a:rPr>
              <a:t> = false;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case BOTH: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if(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 != NULL) 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-&gt;Start(); // </a:t>
            </a:r>
            <a:r>
              <a:rPr lang="en-US" altLang="ko-KR" sz="800" dirty="0" err="1">
                <a:solidFill>
                  <a:srgbClr val="FF0000"/>
                </a:solidFill>
              </a:rPr>
              <a:t>bMysqlUse</a:t>
            </a:r>
            <a:r>
              <a:rPr lang="en-US" altLang="ko-KR" sz="800" dirty="0">
                <a:solidFill>
                  <a:srgbClr val="FF0000"/>
                </a:solidFill>
              </a:rPr>
              <a:t> = true;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  if(</a:t>
            </a:r>
            <a:r>
              <a:rPr lang="en-US" altLang="ko-KR" sz="800" dirty="0" err="1">
                <a:solidFill>
                  <a:srgbClr val="FF0000"/>
                </a:solidFill>
              </a:rPr>
              <a:t>pMyDBpool</a:t>
            </a:r>
            <a:r>
              <a:rPr lang="en-US" altLang="ko-KR" sz="800" dirty="0">
                <a:solidFill>
                  <a:srgbClr val="FF0000"/>
                </a:solidFill>
              </a:rPr>
              <a:t> != NULL) </a:t>
            </a:r>
            <a:r>
              <a:rPr lang="en-US" altLang="ko-KR" sz="800" dirty="0" err="1">
                <a:solidFill>
                  <a:srgbClr val="FF0000"/>
                </a:solidFill>
              </a:rPr>
              <a:t>pOraDBpool</a:t>
            </a:r>
            <a:r>
              <a:rPr lang="en-US" altLang="ko-KR" sz="800" dirty="0">
                <a:solidFill>
                  <a:srgbClr val="FF0000"/>
                </a:solidFill>
              </a:rPr>
              <a:t>-&gt;Start(); // </a:t>
            </a:r>
            <a:r>
              <a:rPr lang="en-US" altLang="ko-KR" sz="800" dirty="0" err="1">
                <a:solidFill>
                  <a:srgbClr val="FF0000"/>
                </a:solidFill>
              </a:rPr>
              <a:t>bOraUse</a:t>
            </a:r>
            <a:r>
              <a:rPr lang="en-US" altLang="ko-KR" sz="800" dirty="0">
                <a:solidFill>
                  <a:srgbClr val="FF0000"/>
                </a:solidFill>
              </a:rPr>
              <a:t> = true;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22767B-0106-415E-BC06-36448161EF7A}"/>
              </a:ext>
            </a:extLst>
          </p:cNvPr>
          <p:cNvSpPr/>
          <p:nvPr/>
        </p:nvSpPr>
        <p:spPr>
          <a:xfrm>
            <a:off x="266741" y="4547751"/>
            <a:ext cx="3297148" cy="209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DBManager</a:t>
            </a:r>
            <a:r>
              <a:rPr lang="en-US" altLang="ko-KR" sz="1050" dirty="0"/>
              <a:t>::</a:t>
            </a:r>
            <a:r>
              <a:rPr lang="en-US" altLang="ko-KR" sz="1050" dirty="0" err="1"/>
              <a:t>ChangeDBMode</a:t>
            </a:r>
            <a:r>
              <a:rPr lang="en-US" altLang="ko-KR" sz="1050" dirty="0"/>
              <a:t>(MODE, DB_SERVER_PFX)</a:t>
            </a:r>
            <a:endParaRPr lang="ko-KR" altLang="en-US" sz="10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D7DA2E-039F-4BB8-9022-E9E3A836705D}"/>
              </a:ext>
            </a:extLst>
          </p:cNvPr>
          <p:cNvSpPr/>
          <p:nvPr/>
        </p:nvSpPr>
        <p:spPr>
          <a:xfrm>
            <a:off x="4572000" y="4547751"/>
            <a:ext cx="3182651" cy="209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MySessionPool</a:t>
            </a:r>
            <a:r>
              <a:rPr lang="en-US" altLang="ko-KR" sz="1050" dirty="0"/>
              <a:t>::</a:t>
            </a:r>
            <a:r>
              <a:rPr lang="en-US" altLang="ko-KR" sz="1050" dirty="0" err="1"/>
              <a:t>DisconnectAllSession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bisSiteFailOver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B644F2B-E765-4AEF-B69A-D00084A3E261}"/>
              </a:ext>
            </a:extLst>
          </p:cNvPr>
          <p:cNvSpPr/>
          <p:nvPr/>
        </p:nvSpPr>
        <p:spPr>
          <a:xfrm>
            <a:off x="4460732" y="4793334"/>
            <a:ext cx="3885164" cy="11539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</a:t>
            </a:r>
            <a:r>
              <a:rPr lang="ko-KR" altLang="en-US" sz="1000" dirty="0">
                <a:solidFill>
                  <a:srgbClr val="FF0000"/>
                </a:solidFill>
              </a:rPr>
              <a:t>종료대상 세션 카운트 </a:t>
            </a:r>
            <a:r>
              <a:rPr lang="ko-KR" altLang="en-US" sz="1000" dirty="0" err="1">
                <a:solidFill>
                  <a:srgbClr val="FF0000"/>
                </a:solidFill>
              </a:rPr>
              <a:t>갯수를</a:t>
            </a:r>
            <a:r>
              <a:rPr lang="ko-KR" altLang="en-US" sz="1000" dirty="0">
                <a:solidFill>
                  <a:srgbClr val="FF0000"/>
                </a:solidFill>
              </a:rPr>
              <a:t> 구한다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2. </a:t>
            </a:r>
            <a:r>
              <a:rPr lang="ko-KR" altLang="en-US" sz="1000" dirty="0">
                <a:solidFill>
                  <a:srgbClr val="FF0000"/>
                </a:solidFill>
              </a:rPr>
              <a:t>종료대상 세션 카운트가 없으면 종료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3. </a:t>
            </a:r>
            <a:r>
              <a:rPr lang="en-US" altLang="ko-KR" sz="1000" dirty="0" err="1">
                <a:solidFill>
                  <a:srgbClr val="FF0000"/>
                </a:solidFill>
              </a:rPr>
              <a:t>IdleList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 있는 세션을 모두 강제종료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4. 3</a:t>
            </a:r>
            <a:r>
              <a:rPr lang="ko-KR" altLang="en-US" sz="1000" dirty="0">
                <a:solidFill>
                  <a:srgbClr val="FF0000"/>
                </a:solidFill>
              </a:rPr>
              <a:t>번 스텝에서 </a:t>
            </a:r>
            <a:r>
              <a:rPr lang="en-US" altLang="ko-KR" sz="1000" dirty="0" err="1">
                <a:solidFill>
                  <a:srgbClr val="FF0000"/>
                </a:solidFill>
              </a:rPr>
              <a:t>IdleList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에도 없고 </a:t>
            </a:r>
            <a:r>
              <a:rPr lang="en-US" altLang="ko-KR" sz="1000" dirty="0" err="1">
                <a:solidFill>
                  <a:srgbClr val="FF0000"/>
                </a:solidFill>
              </a:rPr>
              <a:t>DownList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에도 없는 사용중인 세션을 기다렸다가 종료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5. </a:t>
            </a:r>
            <a:r>
              <a:rPr lang="en-US" altLang="ko-KR" sz="1000" dirty="0" err="1">
                <a:solidFill>
                  <a:srgbClr val="FF0000"/>
                </a:solidFill>
              </a:rPr>
              <a:t>bisSiteFailOver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조건에 따라 </a:t>
            </a:r>
            <a:r>
              <a:rPr lang="en-US" altLang="ko-KR" sz="1000" dirty="0">
                <a:solidFill>
                  <a:srgbClr val="FF0000"/>
                </a:solidFill>
              </a:rPr>
              <a:t>Pool </a:t>
            </a:r>
            <a:r>
              <a:rPr lang="ko-KR" altLang="en-US" sz="1000" dirty="0">
                <a:solidFill>
                  <a:srgbClr val="FF0000"/>
                </a:solidFill>
              </a:rPr>
              <a:t>멤버변수의 </a:t>
            </a:r>
            <a:r>
              <a:rPr lang="en-US" altLang="ko-KR" sz="1000" dirty="0">
                <a:solidFill>
                  <a:srgbClr val="FF0000"/>
                </a:solidFill>
              </a:rPr>
              <a:t>Connect IP </a:t>
            </a:r>
            <a:r>
              <a:rPr lang="ko-KR" altLang="en-US" sz="1000" dirty="0">
                <a:solidFill>
                  <a:srgbClr val="FF0000"/>
                </a:solidFill>
              </a:rPr>
              <a:t>변경여부 결정</a:t>
            </a:r>
            <a:endParaRPr lang="en-US" altLang="ko-KR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F8AFFE-874E-4992-8561-E2972AC018A9}"/>
              </a:ext>
            </a:extLst>
          </p:cNvPr>
          <p:cNvSpPr/>
          <p:nvPr/>
        </p:nvSpPr>
        <p:spPr>
          <a:xfrm>
            <a:off x="266736" y="4218111"/>
            <a:ext cx="8420064" cy="2610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 </a:t>
            </a:r>
            <a:r>
              <a:rPr lang="ko-KR" altLang="en-US" dirty="0"/>
              <a:t>변경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B9A20DE-BB16-4E66-A673-157AE03C2C01}"/>
              </a:ext>
            </a:extLst>
          </p:cNvPr>
          <p:cNvSpPr/>
          <p:nvPr/>
        </p:nvSpPr>
        <p:spPr>
          <a:xfrm>
            <a:off x="266736" y="1204495"/>
            <a:ext cx="8420064" cy="2610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237370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Framework Guide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76200"/>
            <a:ext cx="6264275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00" y="4149080"/>
            <a:ext cx="6264275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/>
              <a:t>Database Migration (Oracle TO MariaDB)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402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기능 명세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IPC Queue</a:t>
            </a:r>
            <a:r>
              <a:rPr lang="ko-KR" altLang="en-US" dirty="0"/>
              <a:t>를 이용하여 메시지 처리 상태 데이터 전송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Main Service Process</a:t>
            </a:r>
            <a:r>
              <a:rPr lang="ko-KR" altLang="en-US" dirty="0"/>
              <a:t>에서 </a:t>
            </a:r>
            <a:r>
              <a:rPr lang="en-US" altLang="ko-KR" dirty="0"/>
              <a:t>IPC Queue</a:t>
            </a:r>
            <a:r>
              <a:rPr lang="ko-KR" altLang="en-US" dirty="0"/>
              <a:t>에 데이터 저장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Management Process</a:t>
            </a:r>
            <a:r>
              <a:rPr lang="ko-KR" altLang="en-US" dirty="0"/>
              <a:t>에서 </a:t>
            </a:r>
            <a:r>
              <a:rPr lang="en-US" altLang="ko-KR" dirty="0"/>
              <a:t>IPC Queue</a:t>
            </a:r>
            <a:r>
              <a:rPr lang="ko-KR" altLang="en-US" dirty="0"/>
              <a:t>의 데이터를 사용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데이터 저장 및 관리와  재 가공 처리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IPC Queue</a:t>
            </a:r>
            <a:r>
              <a:rPr lang="ko-KR" altLang="en-US" dirty="0"/>
              <a:t>에서 꺼낸 데이터 </a:t>
            </a:r>
            <a:r>
              <a:rPr lang="en-US" altLang="ko-KR" dirty="0"/>
              <a:t>DB </a:t>
            </a:r>
            <a:r>
              <a:rPr lang="ko-KR" altLang="en-US" dirty="0"/>
              <a:t>저장 </a:t>
            </a:r>
            <a:r>
              <a:rPr lang="en-US" altLang="ko-KR" dirty="0"/>
              <a:t>(Low Data)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일정 기간이 지난 </a:t>
            </a:r>
            <a:r>
              <a:rPr lang="en-US" altLang="ko-KR" dirty="0"/>
              <a:t>Low Data</a:t>
            </a:r>
            <a:r>
              <a:rPr lang="ko-KR" altLang="en-US" dirty="0"/>
              <a:t>를 통계로 재 가공 처리 </a:t>
            </a:r>
            <a:r>
              <a:rPr lang="en-US" altLang="ko-KR" dirty="0"/>
              <a:t>(Low Data 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일정 기간이 지난 통계 데이터 삭제 처리</a:t>
            </a: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IPC Queue</a:t>
            </a:r>
            <a:r>
              <a:rPr lang="ko-KR" altLang="en-US" sz="2000" dirty="0"/>
              <a:t>를 이용한 메시지 처리 및 </a:t>
            </a:r>
            <a:r>
              <a:rPr lang="en-US" altLang="ko-KR" sz="2000" dirty="0"/>
              <a:t>DB </a:t>
            </a:r>
            <a:r>
              <a:rPr lang="ko-KR" altLang="en-US" sz="2000" dirty="0"/>
              <a:t>데이터 가공 기능 개발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50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DB Table </a:t>
            </a:r>
            <a:r>
              <a:rPr lang="ko-KR" altLang="en-US" dirty="0"/>
              <a:t>구조 및 재 가공 통계 처리</a:t>
            </a:r>
            <a:endParaRPr lang="en-US" altLang="ko-KR" dirty="0"/>
          </a:p>
          <a:p>
            <a:pPr lvl="1"/>
            <a:r>
              <a:rPr lang="ko-KR" altLang="en-US" dirty="0"/>
              <a:t>데이터 저장 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/>
              <a:t> </a:t>
            </a:r>
            <a:r>
              <a:rPr lang="en-US" altLang="ko-KR" sz="2000"/>
              <a:t>IPC Queue</a:t>
            </a:r>
            <a:r>
              <a:rPr lang="ko-KR" altLang="en-US" sz="2000"/>
              <a:t>를 이용한 메시지 처리 및 </a:t>
            </a:r>
            <a:r>
              <a:rPr lang="en-US" altLang="ko-KR" sz="2000"/>
              <a:t>DB </a:t>
            </a:r>
            <a:r>
              <a:rPr lang="ko-KR" altLang="en-US" sz="2000"/>
              <a:t>데이터 가공 기능 개발</a:t>
            </a:r>
            <a:endParaRPr lang="ko-KR" altLang="en-US" sz="2000" dirty="0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24B18FB2-6DBE-4D57-84A7-E9F2EE36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5385"/>
            <a:ext cx="5602288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386BDCEA-113A-4638-85F5-AC4F4A89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79926"/>
            <a:ext cx="4780250" cy="250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3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DB Table </a:t>
            </a:r>
            <a:r>
              <a:rPr lang="ko-KR" altLang="en-US" dirty="0"/>
              <a:t>구조 및 재 가공 통계 처리</a:t>
            </a:r>
            <a:endParaRPr lang="en-US" altLang="ko-KR" dirty="0"/>
          </a:p>
          <a:p>
            <a:pPr lvl="1"/>
            <a:r>
              <a:rPr lang="en-US" altLang="ko-KR" dirty="0"/>
              <a:t>Low Data Table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3" y="1439160"/>
            <a:ext cx="62706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3" y="4004527"/>
            <a:ext cx="6270625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/>
              <a:t> </a:t>
            </a:r>
            <a:r>
              <a:rPr lang="en-US" altLang="ko-KR" sz="2000"/>
              <a:t>IPC Queue</a:t>
            </a:r>
            <a:r>
              <a:rPr lang="ko-KR" altLang="en-US" sz="2000"/>
              <a:t>를 이용한 메시지 처리 및 </a:t>
            </a:r>
            <a:r>
              <a:rPr lang="en-US" altLang="ko-KR" sz="2000"/>
              <a:t>DB </a:t>
            </a:r>
            <a:r>
              <a:rPr lang="ko-KR" altLang="en-US" sz="2000"/>
              <a:t>데이터 가공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908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DB Table </a:t>
            </a:r>
            <a:r>
              <a:rPr lang="ko-KR" altLang="en-US" dirty="0"/>
              <a:t>구조 및 재 가공 통계 처리</a:t>
            </a:r>
            <a:endParaRPr lang="en-US" altLang="ko-KR" dirty="0"/>
          </a:p>
          <a:p>
            <a:pPr lvl="1"/>
            <a:r>
              <a:rPr lang="en-US" altLang="ko-KR" dirty="0"/>
              <a:t>Statistics Data Table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5" y="1628800"/>
            <a:ext cx="7937238" cy="441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/>
              <a:t> </a:t>
            </a:r>
            <a:r>
              <a:rPr lang="en-US" altLang="ko-KR" sz="2000"/>
              <a:t>IPC Queue</a:t>
            </a:r>
            <a:r>
              <a:rPr lang="ko-KR" altLang="en-US" sz="2000"/>
              <a:t>를 이용한 메시지 처리 및 </a:t>
            </a:r>
            <a:r>
              <a:rPr lang="en-US" altLang="ko-KR" sz="2000"/>
              <a:t>DB </a:t>
            </a:r>
            <a:r>
              <a:rPr lang="ko-KR" altLang="en-US" sz="2000"/>
              <a:t>데이터 가공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199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DB Table </a:t>
            </a:r>
            <a:r>
              <a:rPr lang="ko-KR" altLang="en-US" dirty="0"/>
              <a:t>구조 및 재 가공 통계 처리</a:t>
            </a:r>
            <a:endParaRPr lang="en-US" altLang="ko-KR" dirty="0"/>
          </a:p>
          <a:p>
            <a:pPr lvl="1"/>
            <a:r>
              <a:rPr lang="ko-KR" altLang="en-US" dirty="0"/>
              <a:t>데이터 재 가공 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/>
              <a:t> </a:t>
            </a:r>
            <a:r>
              <a:rPr lang="en-US" altLang="ko-KR" sz="2000"/>
              <a:t>IPC Queue</a:t>
            </a:r>
            <a:r>
              <a:rPr lang="ko-KR" altLang="en-US" sz="2000"/>
              <a:t>를 이용한 메시지 처리 및 </a:t>
            </a:r>
            <a:r>
              <a:rPr lang="en-US" altLang="ko-KR" sz="2000"/>
              <a:t>DB </a:t>
            </a:r>
            <a:r>
              <a:rPr lang="ko-KR" altLang="en-US" sz="2000"/>
              <a:t>데이터 가공 기능 개발</a:t>
            </a:r>
            <a:endParaRPr lang="ko-KR" altLang="en-US" sz="2000" dirty="0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6923A7B8-5B7E-4EBD-B0E7-3890AA46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" y="1628800"/>
            <a:ext cx="8401692" cy="4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2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/>
              <a:t>기능 명세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메시지 가용 처리 </a:t>
            </a:r>
            <a:r>
              <a:rPr lang="en-US" altLang="ko-KR" dirty="0"/>
              <a:t>Size </a:t>
            </a:r>
            <a:r>
              <a:rPr lang="ko-KR" altLang="en-US" dirty="0"/>
              <a:t>확장 및 </a:t>
            </a:r>
            <a:r>
              <a:rPr lang="en-US" altLang="ko-KR" dirty="0"/>
              <a:t>Size Check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Client</a:t>
            </a:r>
            <a:r>
              <a:rPr lang="ko-KR" altLang="en-US" dirty="0"/>
              <a:t> </a:t>
            </a:r>
            <a:r>
              <a:rPr lang="en-US" altLang="ko-KR" dirty="0"/>
              <a:t>Version </a:t>
            </a:r>
            <a:r>
              <a:rPr lang="ko-KR" altLang="en-US" dirty="0"/>
              <a:t>별 메시지 처리 </a:t>
            </a:r>
            <a:r>
              <a:rPr lang="en-US" altLang="ko-KR" dirty="0"/>
              <a:t>Size </a:t>
            </a:r>
            <a:r>
              <a:rPr lang="ko-KR" altLang="en-US" dirty="0"/>
              <a:t>차별화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메시지 저장 </a:t>
            </a:r>
            <a:r>
              <a:rPr lang="en-US" altLang="ko-KR" dirty="0"/>
              <a:t>(Cache) </a:t>
            </a:r>
            <a:r>
              <a:rPr lang="ko-KR" altLang="en-US" dirty="0"/>
              <a:t>시 메시지 압축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저장 메시지 재 사용시 압축 해제</a:t>
            </a: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/>
              <a:t>메시지 가용 </a:t>
            </a:r>
            <a:r>
              <a:rPr lang="en-US" altLang="ko-KR" sz="2000"/>
              <a:t>Size </a:t>
            </a:r>
            <a:r>
              <a:rPr lang="ko-KR" altLang="en-US" sz="2000"/>
              <a:t>확장 및 압축 저장 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378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기능 명세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SP Connection </a:t>
            </a:r>
            <a:r>
              <a:rPr lang="ko-KR" altLang="en-US" sz="1600" dirty="0"/>
              <a:t>감시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SP</a:t>
            </a:r>
            <a:r>
              <a:rPr lang="ko-KR" altLang="en-US" sz="1600" dirty="0"/>
              <a:t>관리 정보에 </a:t>
            </a:r>
            <a:r>
              <a:rPr lang="en-US" altLang="ko-KR" sz="1600" dirty="0"/>
              <a:t>Connection</a:t>
            </a:r>
            <a:r>
              <a:rPr lang="ko-KR" altLang="en-US" sz="1600" dirty="0"/>
              <a:t> 감시 설정 등록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SP</a:t>
            </a:r>
            <a:r>
              <a:rPr lang="ko-KR" altLang="en-US" sz="1600" dirty="0"/>
              <a:t>와 </a:t>
            </a:r>
            <a:r>
              <a:rPr lang="en-US" altLang="ko-KR" sz="1600" dirty="0"/>
              <a:t>Connection</a:t>
            </a:r>
            <a:r>
              <a:rPr lang="ko-KR" altLang="en-US" sz="1600" dirty="0"/>
              <a:t>이 전혀 없을 경우 </a:t>
            </a:r>
            <a:r>
              <a:rPr lang="ko-KR" altLang="en-US" sz="1600" dirty="0" err="1"/>
              <a:t>알람</a:t>
            </a:r>
            <a:r>
              <a:rPr lang="ko-KR" altLang="en-US" sz="1600" dirty="0"/>
              <a:t> 발생 처리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/>
              <a:t>SP Traffic </a:t>
            </a:r>
            <a:r>
              <a:rPr lang="ko-KR" altLang="en-US" sz="1600" dirty="0"/>
              <a:t>감시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/>
              <a:t>SP</a:t>
            </a:r>
            <a:r>
              <a:rPr lang="ko-KR" altLang="en-US" sz="1600" dirty="0"/>
              <a:t>관리 정보에 </a:t>
            </a:r>
            <a:r>
              <a:rPr lang="en-US" altLang="ko-KR" sz="1600" dirty="0"/>
              <a:t>Traffic </a:t>
            </a:r>
            <a:r>
              <a:rPr lang="ko-KR" altLang="en-US" sz="1600" dirty="0"/>
              <a:t> 감시 설정 등록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/>
              <a:t>SP</a:t>
            </a:r>
            <a:r>
              <a:rPr lang="ko-KR" altLang="en-US" sz="1600" dirty="0"/>
              <a:t>에서 전송하는 메시지 처리 시 </a:t>
            </a:r>
            <a:r>
              <a:rPr lang="en-US" altLang="ko-KR" sz="1600" dirty="0"/>
              <a:t>Traffic </a:t>
            </a:r>
            <a:r>
              <a:rPr lang="ko-KR" altLang="en-US" sz="1600" dirty="0"/>
              <a:t>감시 설정 값에 따라 </a:t>
            </a:r>
            <a:r>
              <a:rPr lang="ko-KR" altLang="en-US" sz="1600" dirty="0" err="1"/>
              <a:t>알람</a:t>
            </a:r>
            <a:r>
              <a:rPr lang="ko-KR" altLang="en-US" sz="1600" dirty="0"/>
              <a:t> 처리 판단</a:t>
            </a:r>
            <a:endParaRPr lang="en-US" altLang="ko-KR" sz="1600" dirty="0"/>
          </a:p>
          <a:p>
            <a:pPr lvl="2">
              <a:buFont typeface="Wingdings" pitchFamily="2" charset="2"/>
              <a:buChar char="ü"/>
            </a:pPr>
            <a:endParaRPr lang="en-US" altLang="ko-KR" sz="1600" dirty="0"/>
          </a:p>
          <a:p>
            <a:pPr lvl="2">
              <a:buFont typeface="Wingdings" pitchFamily="2" charset="2"/>
              <a:buChar char="ü"/>
            </a:pPr>
            <a:endParaRPr lang="en-US" altLang="ko-KR" sz="1600" dirty="0"/>
          </a:p>
          <a:p>
            <a:pPr lvl="2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FF0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Service Provider(SP)</a:t>
            </a:r>
            <a:r>
              <a:rPr lang="ko-KR" altLang="ko-KR" sz="2000" dirty="0"/>
              <a:t>의</a:t>
            </a:r>
            <a:r>
              <a:rPr lang="en-US" altLang="ko-KR" sz="2000" dirty="0"/>
              <a:t> Connection </a:t>
            </a:r>
            <a:r>
              <a:rPr lang="ko-KR" altLang="ko-KR" sz="2000" dirty="0"/>
              <a:t>및</a:t>
            </a:r>
            <a:r>
              <a:rPr lang="en-US" altLang="ko-KR" sz="2000" dirty="0"/>
              <a:t> Traffic </a:t>
            </a:r>
            <a:r>
              <a:rPr lang="ko-KR" altLang="ko-KR" sz="2000" dirty="0"/>
              <a:t>감시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0382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/>
              <a:t>메시지 가용 </a:t>
            </a:r>
            <a:r>
              <a:rPr lang="en-US" altLang="ko-KR" dirty="0"/>
              <a:t>Size </a:t>
            </a:r>
            <a:r>
              <a:rPr lang="ko-KR" altLang="en-US" dirty="0"/>
              <a:t>확인 </a:t>
            </a:r>
            <a:r>
              <a:rPr lang="en-US" altLang="ko-KR" dirty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4" y="1556792"/>
            <a:ext cx="4381182" cy="298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603625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64753" y="4843300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</a:t>
            </a:r>
            <a:r>
              <a:rPr lang="ko-KR" altLang="en-US" dirty="0"/>
              <a:t>연동 메시지 처리 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5756" y="48433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 </a:t>
            </a:r>
            <a:r>
              <a:rPr lang="ko-KR" altLang="en-US" dirty="0"/>
              <a:t>연동 메시지 처리 시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/>
              <a:t>메시지 가용 </a:t>
            </a:r>
            <a:r>
              <a:rPr lang="en-US" altLang="ko-KR" sz="2000"/>
              <a:t>Size </a:t>
            </a:r>
            <a:r>
              <a:rPr lang="ko-KR" altLang="en-US" sz="2000"/>
              <a:t>확장 및 압축 저장 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754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/>
              <a:t>Client Version </a:t>
            </a:r>
            <a:r>
              <a:rPr lang="ko-KR" altLang="en-US" dirty="0"/>
              <a:t>별 메시지 처리 </a:t>
            </a:r>
            <a:r>
              <a:rPr lang="en-US" altLang="ko-KR" dirty="0"/>
              <a:t>Size </a:t>
            </a:r>
            <a:r>
              <a:rPr lang="ko-KR" altLang="en-US" dirty="0"/>
              <a:t>차별화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8000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2000" dirty="0"/>
              <a:t>메시지 가용 </a:t>
            </a:r>
            <a:r>
              <a:rPr lang="en-US" altLang="ko-KR" sz="2000" dirty="0"/>
              <a:t>Size </a:t>
            </a:r>
            <a:r>
              <a:rPr lang="ko-KR" altLang="en-US" sz="2000" dirty="0"/>
              <a:t>확장 및 압축 저장 처리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419725" cy="49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3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Connection </a:t>
            </a:r>
            <a:r>
              <a:rPr lang="ko-KR" altLang="en-US" dirty="0"/>
              <a:t>감지 </a:t>
            </a:r>
            <a:r>
              <a:rPr lang="en-US" altLang="ko-KR" dirty="0"/>
              <a:t>Flow</a:t>
            </a: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/>
              <a:t>Service Provider(SP)</a:t>
            </a:r>
            <a:r>
              <a:rPr lang="ko-KR" altLang="ko-KR" sz="2000"/>
              <a:t>의</a:t>
            </a:r>
            <a:r>
              <a:rPr lang="en-US" altLang="ko-KR" sz="2000"/>
              <a:t> Connection </a:t>
            </a:r>
            <a:r>
              <a:rPr lang="ko-KR" altLang="ko-KR" sz="2000"/>
              <a:t>및</a:t>
            </a:r>
            <a:r>
              <a:rPr lang="en-US" altLang="ko-KR" sz="2000"/>
              <a:t> Traffic </a:t>
            </a:r>
            <a:r>
              <a:rPr lang="ko-KR" altLang="ko-KR" sz="2000"/>
              <a:t>감시 기능 개발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B7D0E1-F113-41D6-8A2B-EF9B3C2DC8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77115"/>
            <a:ext cx="5770986" cy="39658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E301DA-C2ED-47EC-B2B9-48A722907522}"/>
              </a:ext>
            </a:extLst>
          </p:cNvPr>
          <p:cNvSpPr/>
          <p:nvPr/>
        </p:nvSpPr>
        <p:spPr>
          <a:xfrm>
            <a:off x="251520" y="5157192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600"/>
              </a:spcAft>
              <a:buFont typeface="+mj-lt"/>
              <a:buAutoNum type="alphaUcPeriod"/>
            </a:pP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연결이 안 되어있는 경우 각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case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별 아래와 같은 동작 수행</a:t>
            </a:r>
          </a:p>
          <a:p>
            <a:pPr marL="1143000" lvl="2" indent="-228600" algn="just">
              <a:spcAft>
                <a:spcPts val="600"/>
              </a:spcAft>
              <a:buFont typeface="+mj-lt"/>
              <a:buAutoNum type="romanLcPeriod"/>
            </a:pP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case1) 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자신과 실제 연결이 없는데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정보에는 연결이 된 것처럼 판단 된 경우 해당 정보를 초기화</a:t>
            </a:r>
          </a:p>
          <a:p>
            <a:pPr marL="1143000" lvl="2" indent="-228600" algn="just">
              <a:spcAft>
                <a:spcPts val="600"/>
              </a:spcAft>
              <a:buFont typeface="+mj-lt"/>
              <a:buAutoNum type="romanLcPeriod"/>
            </a:pP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case2) 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어떤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SIS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도 연결되어 있지 않고 알람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Flag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도 설정되지 않은 경우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정보에 알람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Flag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설정하고 알람 발생</a:t>
            </a:r>
          </a:p>
          <a:p>
            <a:pPr marL="1143000" lvl="2" indent="-228600" algn="just">
              <a:spcAft>
                <a:spcPts val="600"/>
              </a:spcAft>
              <a:buFont typeface="+mj-lt"/>
              <a:buAutoNum type="romanLcPeriod"/>
            </a:pP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case3) 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어떤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SIS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등록되어 있는데 알람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Flag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설정되어 있는 경우 알람 및 알람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Flag </a:t>
            </a:r>
            <a:r>
              <a:rPr lang="ko-KR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해제</a:t>
            </a:r>
            <a:endParaRPr lang="en-US" altLang="ko-KR" sz="1000" kern="100" spc="-5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85800" lvl="1" indent="-228600" algn="just">
              <a:spcAft>
                <a:spcPts val="600"/>
              </a:spcAft>
              <a:buFont typeface="+mj-lt"/>
              <a:buAutoNum type="alphaUcPeriod"/>
            </a:pP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case4) </a:t>
            </a:r>
            <a:r>
              <a:rPr lang="ko-KR" altLang="en-US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SP</a:t>
            </a:r>
            <a:r>
              <a:rPr lang="ko-KR" altLang="en-US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자신과 연결되어 있는데 알람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Flag</a:t>
            </a:r>
            <a:r>
              <a:rPr lang="ko-KR" altLang="en-US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설정되어 있는 알람 및 알람 </a:t>
            </a:r>
            <a:r>
              <a:rPr lang="en-US" altLang="ko-KR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Flag </a:t>
            </a:r>
            <a:r>
              <a:rPr lang="ko-KR" altLang="en-US" sz="1000" kern="100" spc="-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해제</a:t>
            </a:r>
            <a:endParaRPr lang="ko-KR" altLang="ko-KR" sz="1000" kern="100" spc="-5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4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Traffic </a:t>
            </a:r>
            <a:r>
              <a:rPr lang="ko-KR" altLang="en-US" dirty="0"/>
              <a:t>감시 기능</a:t>
            </a: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FF0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Service Provider(SP)</a:t>
            </a:r>
            <a:r>
              <a:rPr lang="ko-KR" altLang="ko-KR" sz="2000" dirty="0"/>
              <a:t>의</a:t>
            </a:r>
            <a:r>
              <a:rPr lang="en-US" altLang="ko-KR" sz="2000" dirty="0"/>
              <a:t> Connection </a:t>
            </a:r>
            <a:r>
              <a:rPr lang="ko-KR" altLang="ko-KR" sz="2000" dirty="0"/>
              <a:t>및</a:t>
            </a:r>
            <a:r>
              <a:rPr lang="en-US" altLang="ko-KR" sz="2000" dirty="0"/>
              <a:t> Traffic </a:t>
            </a:r>
            <a:r>
              <a:rPr lang="ko-KR" altLang="ko-KR" sz="2000" dirty="0"/>
              <a:t>감시 기능 개발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273FD9-A1F1-4552-97BB-C0F252539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5431"/>
            <a:ext cx="62769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DE0F99B-1984-41C0-9F3F-A5581775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524383"/>
            <a:ext cx="6276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8D385C-EE65-4D11-98CC-438F4A0026F7}"/>
              </a:ext>
            </a:extLst>
          </p:cNvPr>
          <p:cNvSpPr/>
          <p:nvPr/>
        </p:nvSpPr>
        <p:spPr>
          <a:xfrm>
            <a:off x="216956" y="5589240"/>
            <a:ext cx="8555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변화율 추이를 감지하기 위해 현재 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분과 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분전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 N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분의 평균을 비교한다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Verdana" panose="020B0604030504040204" pitchFamily="34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또한 비교 데이터인 직전 통계를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 M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개까지 유지하여 현재 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N 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분과 직전 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N * M 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분의 평균으로 비교 </a:t>
            </a:r>
            <a:r>
              <a:rPr lang="ko-KR" altLang="ko-KR" sz="12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할수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 있도록 한다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Verdana" panose="020B0604030504040204" pitchFamily="34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또한 변화율 알람은 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분에 한번 계산하여 알람을 발생한다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Verdana" panose="020B0604030504040204" pitchFamily="34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맑은 고딕" panose="020B0503020000020004" pitchFamily="50" charset="-127"/>
              <a:buChar char="※"/>
            </a:pPr>
            <a:r>
              <a:rPr lang="en-US" altLang="ko-KR" sz="1200" dirty="0">
                <a:latin typeface="맑은 고딕" panose="020B0503020000020004" pitchFamily="50" charset="-127"/>
                <a:ea typeface="돋움" panose="020B0600000101010101" pitchFamily="50" charset="-127"/>
                <a:cs typeface="Times New Roman" panose="02020603050405020304" pitchFamily="18" charset="0"/>
              </a:rPr>
              <a:t>N = 1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, 5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</a:t>
            </a:r>
            <a:r>
              <a:rPr lang="en-US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 10</a:t>
            </a:r>
            <a:r>
              <a:rPr lang="ko-KR" altLang="ko-K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분</a:t>
            </a:r>
            <a:endParaRPr lang="ko-KR" altLang="ko-KR" sz="1200" dirty="0">
              <a:latin typeface="Verdana" panose="020B0604030504040204" pitchFamily="34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2D3BC-C8DE-4F38-9EB9-4F684DEE60B9}"/>
              </a:ext>
            </a:extLst>
          </p:cNvPr>
          <p:cNvSpPr txBox="1"/>
          <p:nvPr/>
        </p:nvSpPr>
        <p:spPr>
          <a:xfrm>
            <a:off x="2263313" y="1329469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 단위의 변화율 알람 계산 시뮬레이션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B2694-1F3F-47D6-8AB8-A69FE8A8806C}"/>
              </a:ext>
            </a:extLst>
          </p:cNvPr>
          <p:cNvSpPr txBox="1"/>
          <p:nvPr/>
        </p:nvSpPr>
        <p:spPr>
          <a:xfrm>
            <a:off x="1444592" y="3221045"/>
            <a:ext cx="610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 단위의 변화율 </a:t>
            </a:r>
            <a:r>
              <a:rPr lang="en-US" altLang="ko-KR" dirty="0"/>
              <a:t>+ </a:t>
            </a:r>
            <a:r>
              <a:rPr lang="ko-KR" altLang="en-US" dirty="0"/>
              <a:t>추가 데이터 </a:t>
            </a:r>
            <a:r>
              <a:rPr lang="en-US" altLang="ko-KR" dirty="0"/>
              <a:t>1EA</a:t>
            </a:r>
            <a:r>
              <a:rPr lang="ko-KR" altLang="en-US" dirty="0"/>
              <a:t> 알람 계산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기능 명세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Server </a:t>
            </a:r>
            <a:r>
              <a:rPr lang="ko-KR" altLang="en-US" sz="1600" dirty="0"/>
              <a:t>모드 </a:t>
            </a:r>
            <a:r>
              <a:rPr lang="en-US" altLang="ko-KR" sz="1600" dirty="0"/>
              <a:t>Send /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</a:t>
            </a:r>
            <a:r>
              <a:rPr lang="ko-KR" altLang="en-US" sz="1600" dirty="0"/>
              <a:t>채널 분리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Client </a:t>
            </a:r>
            <a:r>
              <a:rPr lang="ko-KR" altLang="en-US" sz="1600" dirty="0"/>
              <a:t>모드 </a:t>
            </a:r>
            <a:r>
              <a:rPr lang="en-US" altLang="ko-KR" sz="1600" dirty="0"/>
              <a:t>Send /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</a:t>
            </a:r>
            <a:r>
              <a:rPr lang="ko-KR" altLang="en-US" sz="1600" dirty="0"/>
              <a:t>채널 분리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Server / Client </a:t>
            </a:r>
            <a:r>
              <a:rPr lang="ko-KR" altLang="en-US" sz="1600" dirty="0"/>
              <a:t>모드에서 생성된 채널에 대해 </a:t>
            </a:r>
            <a:r>
              <a:rPr lang="en-US" altLang="ko-KR" sz="1600" dirty="0"/>
              <a:t>Send /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</a:t>
            </a:r>
            <a:r>
              <a:rPr lang="ko-KR" altLang="en-US" sz="1600" dirty="0"/>
              <a:t>채널정보 관리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/>
              <a:t>사용되는 메시지에 따라 </a:t>
            </a:r>
            <a:r>
              <a:rPr lang="en-US" altLang="ko-KR" sz="1600" dirty="0"/>
              <a:t>Send /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</a:t>
            </a:r>
            <a:r>
              <a:rPr lang="ko-KR" altLang="en-US" sz="1600" dirty="0"/>
              <a:t>채널에 반영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/>
              <a:t>Send /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</a:t>
            </a:r>
            <a:r>
              <a:rPr lang="ko-KR" altLang="en-US" sz="1600" dirty="0"/>
              <a:t>채널에 대한 </a:t>
            </a:r>
            <a:r>
              <a:rPr lang="en-US" altLang="ko-KR" sz="1600" dirty="0"/>
              <a:t>Destination / Source </a:t>
            </a:r>
            <a:r>
              <a:rPr lang="ko-KR" altLang="en-US" sz="1600" dirty="0"/>
              <a:t>정보 관리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TCP Stack</a:t>
            </a:r>
            <a:r>
              <a:rPr lang="ko-KR" altLang="en-US" sz="1600" dirty="0"/>
              <a:t>의 </a:t>
            </a:r>
            <a:r>
              <a:rPr lang="en-US" altLang="ko-KR" sz="1600" dirty="0"/>
              <a:t>Send/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Buffer </a:t>
            </a:r>
            <a:r>
              <a:rPr lang="ko-KR" altLang="en-US" sz="1600" dirty="0"/>
              <a:t>정보 감시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/>
              <a:t>채널 </a:t>
            </a:r>
            <a:r>
              <a:rPr lang="en-US" altLang="ko-KR" sz="1600" dirty="0"/>
              <a:t>Buffer</a:t>
            </a:r>
            <a:r>
              <a:rPr lang="ko-KR" altLang="en-US" sz="1600" dirty="0"/>
              <a:t>정보를 수집 </a:t>
            </a:r>
            <a:r>
              <a:rPr lang="en-US" altLang="ko-KR" sz="1600" dirty="0"/>
              <a:t>(Snap Shot)</a:t>
            </a:r>
            <a:r>
              <a:rPr lang="ko-KR" altLang="en-US" sz="1600" dirty="0"/>
              <a:t>하고 </a:t>
            </a:r>
            <a:r>
              <a:rPr lang="ko-KR" altLang="en-US" sz="1600" dirty="0" err="1"/>
              <a:t>운용자</a:t>
            </a:r>
            <a:r>
              <a:rPr lang="ko-KR" altLang="en-US" sz="1600" dirty="0"/>
              <a:t> </a:t>
            </a:r>
            <a:r>
              <a:rPr lang="en-US" altLang="ko-KR" sz="1600" dirty="0"/>
              <a:t>PC</a:t>
            </a:r>
            <a:r>
              <a:rPr lang="ko-KR" altLang="en-US" sz="1600" dirty="0"/>
              <a:t>를 통해 해당 정보를 출력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1600" dirty="0"/>
          </a:p>
          <a:p>
            <a:pPr lvl="2">
              <a:buFont typeface="Wingdings" pitchFamily="2" charset="2"/>
              <a:buChar char="ü"/>
            </a:pPr>
            <a:endParaRPr lang="en-US" altLang="ko-KR" sz="1600" dirty="0"/>
          </a:p>
          <a:p>
            <a:pPr lvl="2">
              <a:buFont typeface="Wingdings" pitchFamily="2" charset="2"/>
              <a:buChar char="ü"/>
            </a:pPr>
            <a:endParaRPr lang="en-US" altLang="ko-KR" sz="1600" dirty="0"/>
          </a:p>
          <a:p>
            <a:pPr lvl="2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sz="1600" dirty="0"/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2000"/>
              <a:t>메시지 송</a:t>
            </a:r>
            <a:r>
              <a:rPr lang="en-US" altLang="ko-KR" sz="2000"/>
              <a:t>/</a:t>
            </a:r>
            <a:r>
              <a:rPr lang="ko-KR" altLang="ko-KR" sz="2000"/>
              <a:t>수신 채널 분리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9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송</a:t>
            </a:r>
            <a:r>
              <a:rPr lang="en-US" altLang="ko-KR" dirty="0"/>
              <a:t>/</a:t>
            </a:r>
            <a:r>
              <a:rPr lang="ko-KR" altLang="en-US" dirty="0"/>
              <a:t>수신 채널 연동 구조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983584" cy="38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2000"/>
              <a:t>메시지 송</a:t>
            </a:r>
            <a:r>
              <a:rPr lang="en-US" altLang="ko-KR" sz="2000"/>
              <a:t>/</a:t>
            </a:r>
            <a:r>
              <a:rPr lang="ko-KR" altLang="ko-KR" sz="2000"/>
              <a:t>수신 채널 분리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61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pPr lvl="0"/>
            <a:r>
              <a:rPr lang="ko-KR" altLang="ko-KR" dirty="0"/>
              <a:t>송수신 채널의 </a:t>
            </a:r>
            <a:r>
              <a:rPr lang="en-US" altLang="ko-KR" dirty="0"/>
              <a:t>TCP buffer </a:t>
            </a:r>
            <a:r>
              <a:rPr lang="ko-KR" altLang="ko-KR" dirty="0"/>
              <a:t>상태 </a:t>
            </a:r>
            <a:r>
              <a:rPr lang="en-US" altLang="ko-KR" dirty="0"/>
              <a:t>EMS</a:t>
            </a:r>
            <a:r>
              <a:rPr lang="ko-KR" altLang="ko-KR" dirty="0"/>
              <a:t>로 전달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모니터링 화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67" y="1225854"/>
            <a:ext cx="6684466" cy="52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2000"/>
              <a:t>메시지 송</a:t>
            </a:r>
            <a:r>
              <a:rPr lang="en-US" altLang="ko-KR" sz="2000"/>
              <a:t>/</a:t>
            </a:r>
            <a:r>
              <a:rPr lang="ko-KR" altLang="ko-KR" sz="2000"/>
              <a:t>수신 채널 분리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360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기능 명세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FTP </a:t>
            </a:r>
            <a:r>
              <a:rPr lang="ko-KR" altLang="en-US" dirty="0"/>
              <a:t>또는 </a:t>
            </a:r>
            <a:r>
              <a:rPr lang="en-US" altLang="ko-KR" dirty="0"/>
              <a:t>System Script</a:t>
            </a:r>
            <a:r>
              <a:rPr lang="ko-KR" altLang="en-US" dirty="0"/>
              <a:t>를 이용하여 파일 수신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설정에 의한 동작 모드 처리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/>
              <a:t>Csv </a:t>
            </a:r>
            <a:r>
              <a:rPr lang="ko-KR" altLang="en-US" dirty="0"/>
              <a:t>포맷 파일을 </a:t>
            </a:r>
            <a:r>
              <a:rPr lang="en-US" altLang="ko-KR" dirty="0"/>
              <a:t>Parsing </a:t>
            </a:r>
            <a:r>
              <a:rPr lang="ko-KR" altLang="en-US" dirty="0"/>
              <a:t>하여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/>
              <a:t>처리 완료 된 파일 별도 관리</a:t>
            </a: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92D05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FTP</a:t>
            </a:r>
            <a:r>
              <a:rPr lang="ko-KR" altLang="ko-KR" sz="2000" dirty="0"/>
              <a:t>를 이용한 파일 송수신 및 </a:t>
            </a:r>
            <a:r>
              <a:rPr lang="en-US" altLang="ko-KR" sz="2000" dirty="0"/>
              <a:t>csv </a:t>
            </a:r>
            <a:r>
              <a:rPr lang="ko-KR" altLang="ko-KR" sz="2000" dirty="0"/>
              <a:t>포맷 </a:t>
            </a:r>
            <a:r>
              <a:rPr lang="en-US" altLang="ko-KR" sz="2000" dirty="0"/>
              <a:t>Parsing </a:t>
            </a:r>
            <a:r>
              <a:rPr lang="ko-KR" altLang="ko-KR" sz="2000" dirty="0"/>
              <a:t>처리 기능 개발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95836"/>
      </p:ext>
    </p:extLst>
  </p:cSld>
  <p:clrMapOvr>
    <a:masterClrMapping/>
  </p:clrMapOvr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530</TotalTime>
  <Words>1296</Words>
  <Application>Microsoft Office PowerPoint</Application>
  <PresentationFormat>화면 슬라이드 쇼(4:3)</PresentationFormat>
  <Paragraphs>220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돋움</vt:lpstr>
      <vt:lpstr>맑은 고딕</vt:lpstr>
      <vt:lpstr>Calibri</vt:lpstr>
      <vt:lpstr>Times New Roman</vt:lpstr>
      <vt:lpstr>Verdana</vt:lpstr>
      <vt:lpstr>Wingdings</vt:lpstr>
      <vt:lpstr>복합</vt:lpstr>
      <vt:lpstr>개발자 포트폴리오</vt:lpstr>
      <vt:lpstr>PowerPoint 프레젠테이션</vt:lpstr>
      <vt:lpstr>Service Provider(SP)의 Connection 및 Traffic 감시 기능 개발</vt:lpstr>
      <vt:lpstr>PowerPoint 프레젠테이션</vt:lpstr>
      <vt:lpstr>Service Provider(SP)의 Connection 및 Traffic 감시 기능 개발</vt:lpstr>
      <vt:lpstr>PowerPoint 프레젠테이션</vt:lpstr>
      <vt:lpstr>PowerPoint 프레젠테이션</vt:lpstr>
      <vt:lpstr>PowerPoint 프레젠테이션</vt:lpstr>
      <vt:lpstr>FTP를 이용한 파일 송수신 및 csv 포맷 Parsing 처리 기능 개발</vt:lpstr>
      <vt:lpstr>PowerPoint 프레젠테이션</vt:lpstr>
      <vt:lpstr>PowerPoint 프레젠테이션</vt:lpstr>
      <vt:lpstr>DB를 이용한 서비스 동적 할당 및 관리 기능 개발</vt:lpstr>
      <vt:lpstr>DB를 이용한 서비스 동적 할당 및 관리 기능 개발</vt:lpstr>
      <vt:lpstr>PowerPoint 프레젠테이션</vt:lpstr>
      <vt:lpstr>DB를 이용한 서비스 동적 할당 및 관리 기능 개발</vt:lpstr>
      <vt:lpstr>Database Migration (Oracle TO MariaDB)</vt:lpstr>
      <vt:lpstr>Database Migration (Oracle TO MariaDB)</vt:lpstr>
      <vt:lpstr>Database Migration (Oracle TO MariaDB)</vt:lpstr>
      <vt:lpstr>Database Migration (Oracle TO MariaDB)</vt:lpstr>
      <vt:lpstr>Database Migration (Oracle TO MariaDB)</vt:lpstr>
      <vt:lpstr>Database Migration (Oracle TO MariaDB)</vt:lpstr>
      <vt:lpstr>PowerPoint 프레젠테이션</vt:lpstr>
      <vt:lpstr>PowerPoint 프레젠테이션</vt:lpstr>
      <vt:lpstr> IPC Queue를 이용한 메시지 처리 및 DB 데이터 가공 기능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메시지 가용 Size 확장 및 압축 저장 처리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Microsoft Corporation</dc:creator>
  <cp:lastModifiedBy>윤동규</cp:lastModifiedBy>
  <cp:revision>25</cp:revision>
  <dcterms:created xsi:type="dcterms:W3CDTF">2006-10-05T04:04:58Z</dcterms:created>
  <dcterms:modified xsi:type="dcterms:W3CDTF">2019-02-27T05:44:22Z</dcterms:modified>
</cp:coreProperties>
</file>