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83" r:id="rId9"/>
    <p:sldId id="263" r:id="rId10"/>
    <p:sldId id="265" r:id="rId11"/>
    <p:sldId id="268" r:id="rId12"/>
    <p:sldId id="285" r:id="rId13"/>
    <p:sldId id="286" r:id="rId14"/>
    <p:sldId id="287" r:id="rId15"/>
    <p:sldId id="288" r:id="rId16"/>
    <p:sldId id="289" r:id="rId17"/>
    <p:sldId id="273" r:id="rId18"/>
    <p:sldId id="291" r:id="rId19"/>
    <p:sldId id="278" r:id="rId20"/>
    <p:sldId id="292" r:id="rId21"/>
    <p:sldId id="293" r:id="rId22"/>
    <p:sldId id="294" r:id="rId23"/>
    <p:sldId id="295" r:id="rId24"/>
    <p:sldId id="296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12445" y="2368028"/>
            <a:ext cx="61518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rgbClr val="F2A346"/>
                </a:solidFill>
                <a:cs typeface="+mn-ea"/>
                <a:sym typeface="+mn-lt"/>
              </a:rPr>
              <a:t>僵尸大战植物</a:t>
            </a:r>
            <a:r>
              <a:rPr lang="zh-CN" altLang="en-US" sz="44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产品方案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60"/>
          <p:cNvSpPr txBox="1"/>
          <p:nvPr/>
        </p:nvSpPr>
        <p:spPr>
          <a:xfrm>
            <a:off x="5093052" y="2078987"/>
            <a:ext cx="1990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/>
            <a:r>
              <a:rPr lang="en-US" sz="9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WRITE A TITLE IN THIS SECTION</a:t>
            </a:r>
            <a:endParaRPr lang="en-US" sz="1000" b="1" spc="1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11334" y="3919122"/>
            <a:ext cx="375409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Team 1: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冯子贤、杨丹璐、郑文卡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20" grpId="0"/>
      <p:bldP spid="2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45380" y="68135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cs typeface="+mn-ea"/>
                <a:sym typeface="+mn-lt"/>
              </a:rPr>
              <a:t>内容策划及技术解决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2A34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792058" y="1106807"/>
            <a:ext cx="5619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715645" y="1106805"/>
            <a:ext cx="4007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游戏流程规划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pic>
        <p:nvPicPr>
          <p:cNvPr id="4" name="图片 1" descr="微信截图_201710152309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0" y="2103755"/>
            <a:ext cx="3660140" cy="3155950"/>
          </a:xfrm>
          <a:prstGeom prst="rect">
            <a:avLst/>
          </a:prstGeom>
        </p:spPr>
      </p:pic>
      <p:pic>
        <p:nvPicPr>
          <p:cNvPr id="7" name="图片 4" descr="微信截图_201710152320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90" y="2103755"/>
            <a:ext cx="4359910" cy="3536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45380" y="68135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cs typeface="+mn-ea"/>
                <a:sym typeface="+mn-lt"/>
              </a:rPr>
              <a:t>内容策划及技术解决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2A34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792058" y="1106807"/>
            <a:ext cx="5619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715645" y="1106805"/>
            <a:ext cx="4007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游戏流程规划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pic>
        <p:nvPicPr>
          <p:cNvPr id="7" name="图片 5" descr="微信截图_20171015232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640" y="2246630"/>
            <a:ext cx="3048635" cy="1962785"/>
          </a:xfrm>
          <a:prstGeom prst="rect">
            <a:avLst/>
          </a:prstGeom>
        </p:spPr>
      </p:pic>
      <p:pic>
        <p:nvPicPr>
          <p:cNvPr id="8" name="图片 3" descr="微信截图_20171015231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60" y="2246630"/>
            <a:ext cx="4019550" cy="2409825"/>
          </a:xfrm>
          <a:prstGeom prst="rect">
            <a:avLst/>
          </a:prstGeom>
        </p:spPr>
      </p:pic>
      <p:pic>
        <p:nvPicPr>
          <p:cNvPr id="9" name="图片 2" descr="微信截图_20171015231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5" y="2246630"/>
            <a:ext cx="3592195" cy="240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3130" y="760095"/>
            <a:ext cx="273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cs typeface="+mn-ea"/>
                <a:sym typeface="+mn-lt"/>
              </a:rPr>
              <a:t>内容策划及技术解决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2A34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792058" y="1106807"/>
            <a:ext cx="5619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1"/>
          <p:cNvGrpSpPr/>
          <p:nvPr/>
        </p:nvGrpSpPr>
        <p:grpSpPr>
          <a:xfrm>
            <a:off x="8795386" y="1351509"/>
            <a:ext cx="898072" cy="898072"/>
            <a:chOff x="2715327" y="2492885"/>
            <a:chExt cx="898072" cy="898072"/>
          </a:xfrm>
        </p:grpSpPr>
        <p:sp>
          <p:nvSpPr>
            <p:cNvPr id="50" name="Oval 6"/>
            <p:cNvSpPr/>
            <p:nvPr/>
          </p:nvSpPr>
          <p:spPr>
            <a:xfrm>
              <a:off x="2715327" y="2492885"/>
              <a:ext cx="898072" cy="898072"/>
            </a:xfrm>
            <a:prstGeom prst="ellipse">
              <a:avLst/>
            </a:prstGeom>
            <a:solidFill>
              <a:srgbClr val="F2A346">
                <a:alpha val="7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AutoShape 117"/>
            <p:cNvSpPr/>
            <p:nvPr/>
          </p:nvSpPr>
          <p:spPr bwMode="auto">
            <a:xfrm>
              <a:off x="2949954" y="2781023"/>
              <a:ext cx="428818" cy="32179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5" name="TextBox 12"/>
          <p:cNvSpPr txBox="1"/>
          <p:nvPr/>
        </p:nvSpPr>
        <p:spPr>
          <a:xfrm>
            <a:off x="715645" y="1106805"/>
            <a:ext cx="4007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测试规范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7975" y="2101215"/>
            <a:ext cx="7540625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测试内容：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1、响应时间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2、用户操作有错误进行适当的提示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3、测试游戏正常运行所需要的最低网络带宽数值，并且考虑电信与网通互访的问题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4、数据库考虑表是否建立的足够细分了，是否符合范式，是否按照数据库的建模语言来做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96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3130" y="760095"/>
            <a:ext cx="273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cs typeface="+mn-ea"/>
                <a:sym typeface="+mn-lt"/>
              </a:rPr>
              <a:t>内容策划及技术解决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2A34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792058" y="1106807"/>
            <a:ext cx="5619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1"/>
          <p:cNvGrpSpPr/>
          <p:nvPr/>
        </p:nvGrpSpPr>
        <p:grpSpPr>
          <a:xfrm>
            <a:off x="8795386" y="1351509"/>
            <a:ext cx="898072" cy="898072"/>
            <a:chOff x="2715327" y="2492885"/>
            <a:chExt cx="898072" cy="898072"/>
          </a:xfrm>
        </p:grpSpPr>
        <p:sp>
          <p:nvSpPr>
            <p:cNvPr id="50" name="Oval 6"/>
            <p:cNvSpPr/>
            <p:nvPr/>
          </p:nvSpPr>
          <p:spPr>
            <a:xfrm>
              <a:off x="2715327" y="2492885"/>
              <a:ext cx="898072" cy="898072"/>
            </a:xfrm>
            <a:prstGeom prst="ellipse">
              <a:avLst/>
            </a:prstGeom>
            <a:solidFill>
              <a:srgbClr val="F2A346">
                <a:alpha val="7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AutoShape 117"/>
            <p:cNvSpPr/>
            <p:nvPr/>
          </p:nvSpPr>
          <p:spPr bwMode="auto">
            <a:xfrm>
              <a:off x="2949954" y="2781023"/>
              <a:ext cx="428818" cy="32179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5" name="TextBox 12"/>
          <p:cNvSpPr txBox="1"/>
          <p:nvPr/>
        </p:nvSpPr>
        <p:spPr>
          <a:xfrm>
            <a:off x="715645" y="1106805"/>
            <a:ext cx="4007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开发日程表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1730" y="2087245"/>
            <a:ext cx="614934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初步计划：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10月底建立初步的僵尸类，场景类；建立初步的植物类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11月底完成功能界面交互类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12月进行功能完善，测试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1577340" y="408241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/>
                        <a:t>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r>
                        <a:rPr lang="zh-CN" altLang="en-US"/>
                        <a:t>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r>
                        <a:rPr lang="zh-CN" altLang="en-US"/>
                        <a:t>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僵尸类、植物类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功能界面交互类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完善，测试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73710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792058" y="1106807"/>
            <a:ext cx="5619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715645" y="1106805"/>
            <a:ext cx="4007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技术解决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9715" y="2672715"/>
            <a:ext cx="6440805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/>
              <a:t>     </a:t>
            </a:r>
            <a:r>
              <a:rPr lang="zh-CN" altLang="en-US"/>
              <a:t>整个开发过程遵循软件过程规范，采用在Android Studio中使用Java编程来实现界面以及事件的控制，使用Android Studio建立模块与Unity3D交互。Unity是一个全面整合的专业游戏引擎、游戏开发工具。支持的维度 3D和2D，可以进行3D，2D游戏开发。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23130" y="760095"/>
            <a:ext cx="273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cs typeface="+mn-ea"/>
                <a:sym typeface="+mn-lt"/>
              </a:rPr>
              <a:t>内容策划及技术解决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2A34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524876" y="2486592"/>
            <a:ext cx="2503170" cy="2492470"/>
            <a:chOff x="1720851" y="2625022"/>
            <a:chExt cx="2503170" cy="2492470"/>
          </a:xfrm>
        </p:grpSpPr>
        <p:grpSp>
          <p:nvGrpSpPr>
            <p:cNvPr id="83" name="Group 20"/>
            <p:cNvGrpSpPr/>
            <p:nvPr/>
          </p:nvGrpSpPr>
          <p:grpSpPr>
            <a:xfrm>
              <a:off x="1771325" y="2625022"/>
              <a:ext cx="2401414" cy="2492470"/>
              <a:chOff x="4551947" y="1988328"/>
              <a:chExt cx="3088105" cy="3205199"/>
            </a:xfrm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87" name="Oval 21"/>
              <p:cNvSpPr/>
              <p:nvPr/>
            </p:nvSpPr>
            <p:spPr>
              <a:xfrm>
                <a:off x="4551947" y="2105422"/>
                <a:ext cx="3088105" cy="3088105"/>
              </a:xfrm>
              <a:prstGeom prst="ellipse">
                <a:avLst/>
              </a:prstGeom>
              <a:solidFill>
                <a:srgbClr val="F2A34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48577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88" name="Oval 22"/>
              <p:cNvSpPr/>
              <p:nvPr/>
            </p:nvSpPr>
            <p:spPr>
              <a:xfrm>
                <a:off x="4765995" y="1988328"/>
                <a:ext cx="827494" cy="827494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48577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+mn-lt"/>
                  </a:rPr>
                  <a:t>S</a:t>
                </a:r>
                <a:endPara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84" name="TextBox 23"/>
            <p:cNvSpPr txBox="1">
              <a:spLocks noChangeArrowheads="1"/>
            </p:cNvSpPr>
            <p:nvPr/>
          </p:nvSpPr>
          <p:spPr bwMode="auto">
            <a:xfrm>
              <a:off x="1720851" y="3602991"/>
              <a:ext cx="250317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04495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04495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04495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04495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857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75">
                  <a:solidFill>
                    <a:schemeClr val="bg2"/>
                  </a:solidFill>
                  <a:sym typeface="+mn-ea"/>
                </a:rPr>
                <a:t>Unity3D</a:t>
              </a:r>
              <a:endParaRPr kumimoji="0" lang="zh-CN" altLang="en-US" sz="1675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ea"/>
              </a:endParaRPr>
            </a:p>
          </p:txBody>
        </p:sp>
        <p:sp>
          <p:nvSpPr>
            <p:cNvPr id="85" name="TextBox 24"/>
            <p:cNvSpPr txBox="1">
              <a:spLocks noChangeArrowheads="1"/>
            </p:cNvSpPr>
            <p:nvPr/>
          </p:nvSpPr>
          <p:spPr bwMode="auto">
            <a:xfrm>
              <a:off x="2035176" y="3915411"/>
              <a:ext cx="1874520" cy="31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04495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04495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04495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04495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8577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4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86" name="Freeform 336"/>
            <p:cNvSpPr>
              <a:spLocks noEditPoints="1"/>
            </p:cNvSpPr>
            <p:nvPr/>
          </p:nvSpPr>
          <p:spPr bwMode="auto">
            <a:xfrm>
              <a:off x="2747646" y="3090546"/>
              <a:ext cx="363854" cy="314324"/>
            </a:xfrm>
            <a:custGeom>
              <a:avLst/>
              <a:gdLst>
                <a:gd name="T0" fmla="*/ 0 w 86"/>
                <a:gd name="T1" fmla="*/ 60175 h 74"/>
                <a:gd name="T2" fmla="*/ 77566 w 86"/>
                <a:gd name="T3" fmla="*/ 60175 h 74"/>
                <a:gd name="T4" fmla="*/ 77566 w 86"/>
                <a:gd name="T5" fmla="*/ 42476 h 74"/>
                <a:gd name="T6" fmla="*/ 91669 w 86"/>
                <a:gd name="T7" fmla="*/ 14159 h 74"/>
                <a:gd name="T8" fmla="*/ 91669 w 86"/>
                <a:gd name="T9" fmla="*/ 14159 h 74"/>
                <a:gd name="T10" fmla="*/ 91669 w 86"/>
                <a:gd name="T11" fmla="*/ 14159 h 74"/>
                <a:gd name="T12" fmla="*/ 119875 w 86"/>
                <a:gd name="T13" fmla="*/ 0 h 74"/>
                <a:gd name="T14" fmla="*/ 183338 w 86"/>
                <a:gd name="T15" fmla="*/ 0 h 74"/>
                <a:gd name="T16" fmla="*/ 211544 w 86"/>
                <a:gd name="T17" fmla="*/ 14159 h 74"/>
                <a:gd name="T18" fmla="*/ 225647 w 86"/>
                <a:gd name="T19" fmla="*/ 42476 h 74"/>
                <a:gd name="T20" fmla="*/ 225647 w 86"/>
                <a:gd name="T21" fmla="*/ 60175 h 74"/>
                <a:gd name="T22" fmla="*/ 303213 w 86"/>
                <a:gd name="T23" fmla="*/ 60175 h 74"/>
                <a:gd name="T24" fmla="*/ 303213 w 86"/>
                <a:gd name="T25" fmla="*/ 261938 h 74"/>
                <a:gd name="T26" fmla="*/ 0 w 86"/>
                <a:gd name="T27" fmla="*/ 261938 h 74"/>
                <a:gd name="T28" fmla="*/ 0 w 86"/>
                <a:gd name="T29" fmla="*/ 60175 h 74"/>
                <a:gd name="T30" fmla="*/ 52886 w 86"/>
                <a:gd name="T31" fmla="*/ 109731 h 74"/>
                <a:gd name="T32" fmla="*/ 52886 w 86"/>
                <a:gd name="T33" fmla="*/ 120350 h 74"/>
                <a:gd name="T34" fmla="*/ 250327 w 86"/>
                <a:gd name="T35" fmla="*/ 120350 h 74"/>
                <a:gd name="T36" fmla="*/ 250327 w 86"/>
                <a:gd name="T37" fmla="*/ 109731 h 74"/>
                <a:gd name="T38" fmla="*/ 52886 w 86"/>
                <a:gd name="T39" fmla="*/ 109731 h 74"/>
                <a:gd name="T40" fmla="*/ 52886 w 86"/>
                <a:gd name="T41" fmla="*/ 201763 h 74"/>
                <a:gd name="T42" fmla="*/ 52886 w 86"/>
                <a:gd name="T43" fmla="*/ 215922 h 74"/>
                <a:gd name="T44" fmla="*/ 250327 w 86"/>
                <a:gd name="T45" fmla="*/ 215922 h 74"/>
                <a:gd name="T46" fmla="*/ 250327 w 86"/>
                <a:gd name="T47" fmla="*/ 201763 h 74"/>
                <a:gd name="T48" fmla="*/ 52886 w 86"/>
                <a:gd name="T49" fmla="*/ 201763 h 74"/>
                <a:gd name="T50" fmla="*/ 52886 w 86"/>
                <a:gd name="T51" fmla="*/ 152207 h 74"/>
                <a:gd name="T52" fmla="*/ 52886 w 86"/>
                <a:gd name="T53" fmla="*/ 166366 h 74"/>
                <a:gd name="T54" fmla="*/ 250327 w 86"/>
                <a:gd name="T55" fmla="*/ 166366 h 74"/>
                <a:gd name="T56" fmla="*/ 250327 w 86"/>
                <a:gd name="T57" fmla="*/ 152207 h 74"/>
                <a:gd name="T58" fmla="*/ 52886 w 86"/>
                <a:gd name="T59" fmla="*/ 152207 h 74"/>
                <a:gd name="T60" fmla="*/ 105772 w 86"/>
                <a:gd name="T61" fmla="*/ 60175 h 74"/>
                <a:gd name="T62" fmla="*/ 197441 w 86"/>
                <a:gd name="T63" fmla="*/ 60175 h 74"/>
                <a:gd name="T64" fmla="*/ 197441 w 86"/>
                <a:gd name="T65" fmla="*/ 42476 h 74"/>
                <a:gd name="T66" fmla="*/ 193915 w 86"/>
                <a:gd name="T67" fmla="*/ 31857 h 74"/>
                <a:gd name="T68" fmla="*/ 183338 w 86"/>
                <a:gd name="T69" fmla="*/ 24778 h 74"/>
                <a:gd name="T70" fmla="*/ 119875 w 86"/>
                <a:gd name="T71" fmla="*/ 24778 h 74"/>
                <a:gd name="T72" fmla="*/ 109298 w 86"/>
                <a:gd name="T73" fmla="*/ 31857 h 74"/>
                <a:gd name="T74" fmla="*/ 109298 w 86"/>
                <a:gd name="T75" fmla="*/ 31857 h 74"/>
                <a:gd name="T76" fmla="*/ 105772 w 86"/>
                <a:gd name="T77" fmla="*/ 42476 h 74"/>
                <a:gd name="T78" fmla="*/ 105772 w 86"/>
                <a:gd name="T79" fmla="*/ 60175 h 7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6" h="74">
                  <a:moveTo>
                    <a:pt x="0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9"/>
                    <a:pt x="24" y="6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1"/>
                    <a:pt x="31" y="0"/>
                    <a:pt x="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8" y="1"/>
                    <a:pt x="60" y="4"/>
                  </a:cubicBezTo>
                  <a:cubicBezTo>
                    <a:pt x="62" y="6"/>
                    <a:pt x="64" y="9"/>
                    <a:pt x="64" y="1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7"/>
                    <a:pt x="0" y="17"/>
                    <a:pt x="0" y="17"/>
                  </a:cubicBezTo>
                  <a:close/>
                  <a:moveTo>
                    <a:pt x="15" y="3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15" y="31"/>
                    <a:pt x="15" y="31"/>
                    <a:pt x="15" y="31"/>
                  </a:cubicBezTo>
                  <a:close/>
                  <a:moveTo>
                    <a:pt x="15" y="57"/>
                  </a:moveTo>
                  <a:cubicBezTo>
                    <a:pt x="15" y="61"/>
                    <a:pt x="15" y="61"/>
                    <a:pt x="15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15" y="43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15" y="43"/>
                    <a:pt x="15" y="43"/>
                    <a:pt x="15" y="43"/>
                  </a:cubicBezTo>
                  <a:close/>
                  <a:moveTo>
                    <a:pt x="30" y="17"/>
                  </a:moveTo>
                  <a:cubicBezTo>
                    <a:pt x="56" y="17"/>
                    <a:pt x="56" y="17"/>
                    <a:pt x="56" y="1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1"/>
                    <a:pt x="56" y="9"/>
                    <a:pt x="55" y="9"/>
                  </a:cubicBezTo>
                  <a:cubicBezTo>
                    <a:pt x="54" y="8"/>
                    <a:pt x="53" y="7"/>
                    <a:pt x="5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2" y="8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0" y="9"/>
                    <a:pt x="30" y="11"/>
                    <a:pt x="30" y="12"/>
                  </a:cubicBezTo>
                  <a:lnTo>
                    <a:pt x="30" y="17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48577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838565" y="3846195"/>
            <a:ext cx="2188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Android Studio</a:t>
            </a:r>
            <a:endParaRPr lang="zh-CN" altLang="en-US">
              <a:solidFill>
                <a:schemeClr val="bg2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0260" y="2803286"/>
            <a:ext cx="7766050" cy="1742281"/>
            <a:chOff x="4343400" y="2152174"/>
            <a:chExt cx="7766050" cy="1742281"/>
          </a:xfrm>
        </p:grpSpPr>
        <p:sp>
          <p:nvSpPr>
            <p:cNvPr id="38" name="矩形 60"/>
            <p:cNvSpPr/>
            <p:nvPr/>
          </p:nvSpPr>
          <p:spPr>
            <a:xfrm>
              <a:off x="4476750" y="2152174"/>
              <a:ext cx="7632700" cy="11074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F2A346"/>
                  </a:solidFill>
                  <a:effectLst/>
                  <a:uLnTx/>
                  <a:uFillTx/>
                  <a:latin typeface="Agency FB" panose="020F0502020204030204"/>
                  <a:ea typeface="微软雅黑" panose="020B0503020204020204" charset="-122"/>
                  <a:cs typeface="+mn-ea"/>
                  <a:sym typeface="+mn-lt"/>
                </a:rPr>
                <a:t>推广及运营</a:t>
              </a:r>
              <a:endPara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9" name="TextBox 65"/>
            <p:cNvSpPr txBox="1"/>
            <p:nvPr/>
          </p:nvSpPr>
          <p:spPr>
            <a:xfrm>
              <a:off x="4624388" y="3495675"/>
              <a:ext cx="1533525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 panose="020B0503020204020204" charset="-122"/>
                  <a:cs typeface="+mn-ea"/>
                  <a:sym typeface="+mn-lt"/>
                </a:rPr>
                <a:t>推广方案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0" name="TextBox 66"/>
            <p:cNvSpPr txBox="1"/>
            <p:nvPr/>
          </p:nvSpPr>
          <p:spPr>
            <a:xfrm>
              <a:off x="6727825" y="3495675"/>
              <a:ext cx="1752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 panose="020B0503020204020204" charset="-122"/>
                  <a:cs typeface="+mn-ea"/>
                  <a:sym typeface="+mn-lt"/>
                </a:rPr>
                <a:t>运营规划书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1" name="Freeform 21"/>
            <p:cNvSpPr>
              <a:spLocks noEditPoints="1"/>
            </p:cNvSpPr>
            <p:nvPr/>
          </p:nvSpPr>
          <p:spPr>
            <a:xfrm>
              <a:off x="4343400" y="3562350"/>
              <a:ext cx="266700" cy="268288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800109"/>
                </a:cxn>
                <a:cxn ang="0">
                  <a:pos x="151984808" y="307600218"/>
                </a:cxn>
                <a:cxn ang="0">
                  <a:pos x="0" y="153800109"/>
                </a:cxn>
                <a:cxn ang="0">
                  <a:pos x="151984808" y="0"/>
                </a:cxn>
                <a:cxn ang="0">
                  <a:pos x="128602968" y="261591119"/>
                </a:cxn>
                <a:cxn ang="0">
                  <a:pos x="175366647" y="261591119"/>
                </a:cxn>
                <a:cxn ang="0">
                  <a:pos x="175366647" y="178776117"/>
                </a:cxn>
                <a:cxn ang="0">
                  <a:pos x="258504104" y="178776117"/>
                </a:cxn>
                <a:cxn ang="0">
                  <a:pos x="258504104" y="130138024"/>
                </a:cxn>
                <a:cxn ang="0">
                  <a:pos x="175366647" y="130138024"/>
                </a:cxn>
                <a:cxn ang="0">
                  <a:pos x="175366647" y="46009099"/>
                </a:cxn>
                <a:cxn ang="0">
                  <a:pos x="128602968" y="46009099"/>
                </a:cxn>
                <a:cxn ang="0">
                  <a:pos x="128602968" y="130138024"/>
                </a:cxn>
                <a:cxn ang="0">
                  <a:pos x="45465512" y="130138024"/>
                </a:cxn>
                <a:cxn ang="0">
                  <a:pos x="45465512" y="178776117"/>
                </a:cxn>
                <a:cxn ang="0">
                  <a:pos x="128602968" y="178776117"/>
                </a:cxn>
                <a:cxn ang="0">
                  <a:pos x="128602968" y="261591119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2" name="Freeform 22"/>
            <p:cNvSpPr>
              <a:spLocks noEditPoints="1"/>
            </p:cNvSpPr>
            <p:nvPr/>
          </p:nvSpPr>
          <p:spPr>
            <a:xfrm>
              <a:off x="6430963" y="3562350"/>
              <a:ext cx="266700" cy="268288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800109"/>
                </a:cxn>
                <a:cxn ang="0">
                  <a:pos x="151984808" y="307600218"/>
                </a:cxn>
                <a:cxn ang="0">
                  <a:pos x="0" y="153800109"/>
                </a:cxn>
                <a:cxn ang="0">
                  <a:pos x="151984808" y="0"/>
                </a:cxn>
                <a:cxn ang="0">
                  <a:pos x="128602968" y="261591119"/>
                </a:cxn>
                <a:cxn ang="0">
                  <a:pos x="175366647" y="261591119"/>
                </a:cxn>
                <a:cxn ang="0">
                  <a:pos x="175366647" y="178776117"/>
                </a:cxn>
                <a:cxn ang="0">
                  <a:pos x="258504104" y="178776117"/>
                </a:cxn>
                <a:cxn ang="0">
                  <a:pos x="258504104" y="128824101"/>
                </a:cxn>
                <a:cxn ang="0">
                  <a:pos x="175366647" y="128824101"/>
                </a:cxn>
                <a:cxn ang="0">
                  <a:pos x="175366647" y="46009099"/>
                </a:cxn>
                <a:cxn ang="0">
                  <a:pos x="128602968" y="46009099"/>
                </a:cxn>
                <a:cxn ang="0">
                  <a:pos x="128602968" y="128824101"/>
                </a:cxn>
                <a:cxn ang="0">
                  <a:pos x="45465512" y="128824101"/>
                </a:cxn>
                <a:cxn ang="0">
                  <a:pos x="45465512" y="178776117"/>
                </a:cxn>
                <a:cxn ang="0">
                  <a:pos x="128602968" y="178776117"/>
                </a:cxn>
                <a:cxn ang="0">
                  <a:pos x="128602968" y="261591119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8"/>
                  </a:lnTo>
                  <a:lnTo>
                    <a:pt x="135" y="98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8"/>
                  </a:lnTo>
                  <a:lnTo>
                    <a:pt x="35" y="98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98390" y="1399540"/>
            <a:ext cx="2042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rPr>
              <a:t>04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420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3" name="Straight Connector 3"/>
          <p:cNvCxnSpPr/>
          <p:nvPr/>
        </p:nvCxnSpPr>
        <p:spPr>
          <a:xfrm>
            <a:off x="139065" y="2897877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8"/>
          <p:cNvGrpSpPr/>
          <p:nvPr/>
        </p:nvGrpSpPr>
        <p:grpSpPr>
          <a:xfrm flipV="1">
            <a:off x="1048117" y="3205760"/>
            <a:ext cx="1269066" cy="995436"/>
            <a:chOff x="1301082" y="1936376"/>
            <a:chExt cx="1912926" cy="1379295"/>
          </a:xfrm>
        </p:grpSpPr>
        <p:cxnSp>
          <p:nvCxnSpPr>
            <p:cNvPr id="25" name="Straight Connector 19"/>
            <p:cNvCxnSpPr/>
            <p:nvPr/>
          </p:nvCxnSpPr>
          <p:spPr>
            <a:xfrm flipV="1">
              <a:off x="1301082" y="1936376"/>
              <a:ext cx="0" cy="137929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0"/>
            <p:cNvCxnSpPr/>
            <p:nvPr/>
          </p:nvCxnSpPr>
          <p:spPr>
            <a:xfrm>
              <a:off x="1301082" y="1936377"/>
              <a:ext cx="191292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1"/>
          <p:cNvSpPr txBox="1"/>
          <p:nvPr/>
        </p:nvSpPr>
        <p:spPr>
          <a:xfrm>
            <a:off x="1048117" y="4290575"/>
            <a:ext cx="19428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charset="0"/>
                <a:cs typeface="+mn-ea"/>
                <a:sym typeface="+mn-lt"/>
              </a:rPr>
              <a:t>实体推广方面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gency FB" charset="0"/>
              <a:cs typeface="+mn-ea"/>
              <a:sym typeface="+mn-lt"/>
            </a:endParaRPr>
          </a:p>
        </p:txBody>
      </p:sp>
      <p:sp>
        <p:nvSpPr>
          <p:cNvPr id="28" name="Text Placeholder 5"/>
          <p:cNvSpPr txBox="1"/>
          <p:nvPr/>
        </p:nvSpPr>
        <p:spPr>
          <a:xfrm>
            <a:off x="2480945" y="3439160"/>
            <a:ext cx="4112260" cy="2431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2000">
                <a:solidFill>
                  <a:srgbClr val="FFFFFF">
                    <a:lumMod val="50000"/>
                  </a:srgbClr>
                </a:solidFill>
                <a:latin typeface="Agency FB" charset="0"/>
                <a:cs typeface="+mn-ea"/>
                <a:sym typeface="+mn-lt"/>
              </a:rPr>
              <a:t>可在校园内以搞活动的名义，限定15天内下载本产品并注册可获得商城礼包，获得一定特权，吸引人们在初期进行游戏。.对市内的各大校园和网吧采用多种推广方法，可以张贴海报，桌面广告，宣传彩页或者书签（反面标注二维码或网址等信息） </a:t>
            </a:r>
            <a:endParaRPr lang="id-ID" sz="2000">
              <a:solidFill>
                <a:srgbClr val="FFFFFF">
                  <a:lumMod val="50000"/>
                </a:srgbClr>
              </a:solidFill>
              <a:latin typeface="Agency FB" charset="0"/>
              <a:cs typeface="+mn-ea"/>
              <a:sym typeface="+mn-lt"/>
            </a:endParaRPr>
          </a:p>
        </p:txBody>
      </p:sp>
      <p:sp>
        <p:nvSpPr>
          <p:cNvPr id="45" name="TextBox 36"/>
          <p:cNvSpPr txBox="1"/>
          <p:nvPr/>
        </p:nvSpPr>
        <p:spPr>
          <a:xfrm>
            <a:off x="6778915" y="4290586"/>
            <a:ext cx="193428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charset="0"/>
                <a:cs typeface="+mn-ea"/>
                <a:sym typeface="+mn-lt"/>
              </a:rPr>
              <a:t>网络推广方面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gency FB" charset="0"/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42625" y="2540964"/>
            <a:ext cx="612000" cy="612001"/>
            <a:chOff x="797870" y="3178504"/>
            <a:chExt cx="612000" cy="612001"/>
          </a:xfrm>
        </p:grpSpPr>
        <p:sp>
          <p:nvSpPr>
            <p:cNvPr id="58" name="Oval 4"/>
            <p:cNvSpPr>
              <a:spLocks noChangeAspect="1" noChangeArrowheads="1"/>
            </p:cNvSpPr>
            <p:nvPr/>
          </p:nvSpPr>
          <p:spPr bwMode="auto">
            <a:xfrm>
              <a:off x="797870" y="3178504"/>
              <a:ext cx="612000" cy="612001"/>
            </a:xfrm>
            <a:prstGeom prst="ellipse">
              <a:avLst/>
            </a:prstGeom>
            <a:solidFill>
              <a:srgbClr val="F2A3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FFFFFF"/>
                </a:solidFill>
                <a:latin typeface="Agency FB" charset="0"/>
                <a:cs typeface="+mn-ea"/>
                <a:sym typeface="+mn-lt"/>
              </a:endParaRPr>
            </a:p>
          </p:txBody>
        </p:sp>
        <p:pic>
          <p:nvPicPr>
            <p:cNvPr id="59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404" y="3235908"/>
              <a:ext cx="326250" cy="517500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>
            <a:off x="6472437" y="2593034"/>
            <a:ext cx="612000" cy="612001"/>
            <a:chOff x="4834137" y="3178504"/>
            <a:chExt cx="612000" cy="612001"/>
          </a:xfrm>
        </p:grpSpPr>
        <p:sp>
          <p:nvSpPr>
            <p:cNvPr id="64" name="Oval 6"/>
            <p:cNvSpPr>
              <a:spLocks noChangeAspect="1" noChangeArrowheads="1"/>
            </p:cNvSpPr>
            <p:nvPr/>
          </p:nvSpPr>
          <p:spPr bwMode="auto">
            <a:xfrm>
              <a:off x="4834137" y="3178504"/>
              <a:ext cx="612000" cy="612001"/>
            </a:xfrm>
            <a:prstGeom prst="ellipse">
              <a:avLst/>
            </a:prstGeom>
            <a:solidFill>
              <a:srgbClr val="F2A3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FFFFFF"/>
                </a:solidFill>
                <a:latin typeface="Agency FB" charset="0"/>
                <a:cs typeface="+mn-ea"/>
                <a:sym typeface="+mn-lt"/>
              </a:endParaRPr>
            </a:p>
          </p:txBody>
        </p:sp>
        <p:pic>
          <p:nvPicPr>
            <p:cNvPr id="65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5762" y="3298879"/>
              <a:ext cx="528750" cy="371250"/>
            </a:xfrm>
            <a:prstGeom prst="rect">
              <a:avLst/>
            </a:prstGeom>
          </p:spPr>
        </p:pic>
      </p:grpSp>
      <p:sp>
        <p:nvSpPr>
          <p:cNvPr id="75" name="文本框 74"/>
          <p:cNvSpPr txBox="1"/>
          <p:nvPr/>
        </p:nvSpPr>
        <p:spPr>
          <a:xfrm>
            <a:off x="4914900" y="681038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cs typeface="+mn-ea"/>
                <a:sym typeface="+mn-lt"/>
              </a:rPr>
              <a:t>推广及运营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2A34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5792058" y="1106807"/>
            <a:ext cx="5619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290560" y="3693795"/>
            <a:ext cx="23520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FFFF">
                    <a:lumMod val="50000"/>
                  </a:srgbClr>
                </a:solidFill>
                <a:latin typeface="Agency FB" charset="0"/>
                <a:cs typeface="+mn-ea"/>
              </a:rPr>
              <a:t>微信公众号和微博等媒体，做广告类推广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582178" y="2593083"/>
            <a:ext cx="612000" cy="612001"/>
            <a:chOff x="6219458" y="3182363"/>
            <a:chExt cx="612000" cy="612001"/>
          </a:xfrm>
        </p:grpSpPr>
        <p:sp>
          <p:nvSpPr>
            <p:cNvPr id="5" name="Oval 7"/>
            <p:cNvSpPr>
              <a:spLocks noChangeAspect="1" noChangeArrowheads="1"/>
            </p:cNvSpPr>
            <p:nvPr/>
          </p:nvSpPr>
          <p:spPr bwMode="auto">
            <a:xfrm>
              <a:off x="6219458" y="3182363"/>
              <a:ext cx="612000" cy="61200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>
                <a:solidFill>
                  <a:srgbClr val="FFFFFF"/>
                </a:solidFill>
                <a:latin typeface="Agency FB" charset="0"/>
                <a:cs typeface="+mn-ea"/>
                <a:sym typeface="+mn-lt"/>
              </a:endParaRPr>
            </a:p>
          </p:txBody>
        </p:sp>
        <p:pic>
          <p:nvPicPr>
            <p:cNvPr id="6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8552" y="3298879"/>
              <a:ext cx="405000" cy="337500"/>
            </a:xfrm>
            <a:prstGeom prst="rect">
              <a:avLst/>
            </a:prstGeom>
          </p:spPr>
        </p:pic>
      </p:grpSp>
      <p:grpSp>
        <p:nvGrpSpPr>
          <p:cNvPr id="7" name="Group 23"/>
          <p:cNvGrpSpPr/>
          <p:nvPr/>
        </p:nvGrpSpPr>
        <p:grpSpPr>
          <a:xfrm>
            <a:off x="2893939" y="1742676"/>
            <a:ext cx="1473708" cy="851033"/>
            <a:chOff x="1301082" y="1936376"/>
            <a:chExt cx="1912926" cy="380065"/>
          </a:xfrm>
        </p:grpSpPr>
        <p:cxnSp>
          <p:nvCxnSpPr>
            <p:cNvPr id="8" name="Straight Connector 24"/>
            <p:cNvCxnSpPr/>
            <p:nvPr/>
          </p:nvCxnSpPr>
          <p:spPr>
            <a:xfrm flipV="1">
              <a:off x="1301082" y="1936376"/>
              <a:ext cx="0" cy="38006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5"/>
            <p:cNvCxnSpPr/>
            <p:nvPr/>
          </p:nvCxnSpPr>
          <p:spPr>
            <a:xfrm>
              <a:off x="1301082" y="1936377"/>
              <a:ext cx="191292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36"/>
          <p:cNvSpPr txBox="1"/>
          <p:nvPr/>
        </p:nvSpPr>
        <p:spPr>
          <a:xfrm>
            <a:off x="2893985" y="1276241"/>
            <a:ext cx="193428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charset="0"/>
                <a:cs typeface="+mn-ea"/>
                <a:sym typeface="+mn-lt"/>
              </a:rPr>
              <a:t>运营方面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gency FB" charset="0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67530" y="1245235"/>
            <a:ext cx="340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FFFF">
                    <a:lumMod val="50000"/>
                  </a:srgbClr>
                </a:solidFill>
                <a:latin typeface="Agency FB" charset="0"/>
                <a:cs typeface="+mn-ea"/>
              </a:rPr>
              <a:t>以</a:t>
            </a:r>
            <a:r>
              <a:rPr lang="en-US" sz="2000">
                <a:solidFill>
                  <a:srgbClr val="FFFFFF">
                    <a:lumMod val="50000"/>
                  </a:srgbClr>
                </a:solidFill>
                <a:latin typeface="Agency FB" charset="0"/>
                <a:cs typeface="+mn-ea"/>
              </a:rPr>
              <a:t>网吧和高校活动为主</a:t>
            </a:r>
            <a:endParaRPr lang="en-US" sz="2000">
              <a:solidFill>
                <a:srgbClr val="FFFFFF">
                  <a:lumMod val="50000"/>
                </a:srgbClr>
              </a:solidFill>
              <a:latin typeface="Agency FB" charset="0"/>
              <a:cs typeface="+mn-ea"/>
            </a:endParaRPr>
          </a:p>
          <a:p>
            <a:r>
              <a:rPr lang="en-US" sz="2000">
                <a:solidFill>
                  <a:srgbClr val="FFFFFF">
                    <a:lumMod val="50000"/>
                  </a:srgbClr>
                </a:solidFill>
                <a:latin typeface="Agency FB" charset="0"/>
                <a:cs typeface="+mn-ea"/>
                <a:sym typeface="+mn-ea"/>
              </a:rPr>
              <a:t>微信公众号和微博等媒体</a:t>
            </a:r>
            <a:endParaRPr lang="zh-CN" altLang="en-US" sz="2000">
              <a:solidFill>
                <a:srgbClr val="FFFFFF">
                  <a:lumMod val="50000"/>
                </a:srgbClr>
              </a:solidFill>
              <a:latin typeface="Agency FB" charset="0"/>
              <a:cs typeface="+mn-ea"/>
            </a:endParaRPr>
          </a:p>
        </p:txBody>
      </p:sp>
      <p:grpSp>
        <p:nvGrpSpPr>
          <p:cNvPr id="13" name="Group 18"/>
          <p:cNvGrpSpPr/>
          <p:nvPr/>
        </p:nvGrpSpPr>
        <p:grpSpPr>
          <a:xfrm flipV="1">
            <a:off x="6778357" y="3205760"/>
            <a:ext cx="1269066" cy="995436"/>
            <a:chOff x="1301082" y="1936376"/>
            <a:chExt cx="1912926" cy="1379295"/>
          </a:xfrm>
        </p:grpSpPr>
        <p:cxnSp>
          <p:nvCxnSpPr>
            <p:cNvPr id="15" name="Straight Connector 19"/>
            <p:cNvCxnSpPr/>
            <p:nvPr/>
          </p:nvCxnSpPr>
          <p:spPr>
            <a:xfrm flipV="1">
              <a:off x="1301082" y="1936376"/>
              <a:ext cx="0" cy="137929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0"/>
            <p:cNvCxnSpPr/>
            <p:nvPr/>
          </p:nvCxnSpPr>
          <p:spPr>
            <a:xfrm>
              <a:off x="1301082" y="1936377"/>
              <a:ext cx="191292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4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21660" y="2789474"/>
            <a:ext cx="7632700" cy="1756093"/>
            <a:chOff x="4114800" y="2138362"/>
            <a:chExt cx="7632700" cy="1756093"/>
          </a:xfrm>
        </p:grpSpPr>
        <p:sp>
          <p:nvSpPr>
            <p:cNvPr id="38" name="矩形 60"/>
            <p:cNvSpPr/>
            <p:nvPr/>
          </p:nvSpPr>
          <p:spPr>
            <a:xfrm>
              <a:off x="4114800" y="2138362"/>
              <a:ext cx="7632700" cy="11074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7200" b="1" dirty="0">
                  <a:solidFill>
                    <a:srgbClr val="F2A346"/>
                  </a:solidFill>
                  <a:latin typeface="Agency FB" panose="020F0502020204030204"/>
                  <a:ea typeface="微软雅黑" panose="020B0503020204020204" charset="-122"/>
                  <a:cs typeface="+mn-ea"/>
                  <a:sym typeface="+mn-lt"/>
                </a:rPr>
                <a:t>APP</a:t>
              </a:r>
              <a:r>
                <a:rPr lang="zh-CN" altLang="en-US" sz="7200" b="1" dirty="0">
                  <a:solidFill>
                    <a:srgbClr val="F2A346"/>
                  </a:solidFill>
                  <a:latin typeface="Agency FB" panose="020F0502020204030204"/>
                  <a:ea typeface="微软雅黑" panose="020B0503020204020204" charset="-122"/>
                  <a:cs typeface="+mn-ea"/>
                  <a:sym typeface="+mn-lt"/>
                </a:rPr>
                <a:t>原型设计</a:t>
              </a:r>
              <a:endPara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9" name="TextBox 65"/>
            <p:cNvSpPr txBox="1"/>
            <p:nvPr/>
          </p:nvSpPr>
          <p:spPr>
            <a:xfrm>
              <a:off x="4624388" y="3495675"/>
              <a:ext cx="1533525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 panose="020B0503020204020204" charset="-122"/>
                  <a:cs typeface="+mn-ea"/>
                  <a:sym typeface="+mn-lt"/>
                </a:rPr>
                <a:t>开始界面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0" name="TextBox 66"/>
            <p:cNvSpPr txBox="1"/>
            <p:nvPr/>
          </p:nvSpPr>
          <p:spPr>
            <a:xfrm>
              <a:off x="6727825" y="3495675"/>
              <a:ext cx="1752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 panose="020B0503020204020204" charset="-122"/>
                  <a:cs typeface="+mn-ea"/>
                  <a:sym typeface="+mn-lt"/>
                </a:rPr>
                <a:t>游戏地图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1" name="Freeform 21"/>
            <p:cNvSpPr>
              <a:spLocks noEditPoints="1"/>
            </p:cNvSpPr>
            <p:nvPr/>
          </p:nvSpPr>
          <p:spPr>
            <a:xfrm>
              <a:off x="4343400" y="3562350"/>
              <a:ext cx="266700" cy="268288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800109"/>
                </a:cxn>
                <a:cxn ang="0">
                  <a:pos x="151984808" y="307600218"/>
                </a:cxn>
                <a:cxn ang="0">
                  <a:pos x="0" y="153800109"/>
                </a:cxn>
                <a:cxn ang="0">
                  <a:pos x="151984808" y="0"/>
                </a:cxn>
                <a:cxn ang="0">
                  <a:pos x="128602968" y="261591119"/>
                </a:cxn>
                <a:cxn ang="0">
                  <a:pos x="175366647" y="261591119"/>
                </a:cxn>
                <a:cxn ang="0">
                  <a:pos x="175366647" y="178776117"/>
                </a:cxn>
                <a:cxn ang="0">
                  <a:pos x="258504104" y="178776117"/>
                </a:cxn>
                <a:cxn ang="0">
                  <a:pos x="258504104" y="130138024"/>
                </a:cxn>
                <a:cxn ang="0">
                  <a:pos x="175366647" y="130138024"/>
                </a:cxn>
                <a:cxn ang="0">
                  <a:pos x="175366647" y="46009099"/>
                </a:cxn>
                <a:cxn ang="0">
                  <a:pos x="128602968" y="46009099"/>
                </a:cxn>
                <a:cxn ang="0">
                  <a:pos x="128602968" y="130138024"/>
                </a:cxn>
                <a:cxn ang="0">
                  <a:pos x="45465512" y="130138024"/>
                </a:cxn>
                <a:cxn ang="0">
                  <a:pos x="45465512" y="178776117"/>
                </a:cxn>
                <a:cxn ang="0">
                  <a:pos x="128602968" y="178776117"/>
                </a:cxn>
                <a:cxn ang="0">
                  <a:pos x="128602968" y="261591119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2" name="Freeform 22"/>
            <p:cNvSpPr>
              <a:spLocks noEditPoints="1"/>
            </p:cNvSpPr>
            <p:nvPr/>
          </p:nvSpPr>
          <p:spPr>
            <a:xfrm>
              <a:off x="6430963" y="3562350"/>
              <a:ext cx="266700" cy="268288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800109"/>
                </a:cxn>
                <a:cxn ang="0">
                  <a:pos x="151984808" y="307600218"/>
                </a:cxn>
                <a:cxn ang="0">
                  <a:pos x="0" y="153800109"/>
                </a:cxn>
                <a:cxn ang="0">
                  <a:pos x="151984808" y="0"/>
                </a:cxn>
                <a:cxn ang="0">
                  <a:pos x="128602968" y="261591119"/>
                </a:cxn>
                <a:cxn ang="0">
                  <a:pos x="175366647" y="261591119"/>
                </a:cxn>
                <a:cxn ang="0">
                  <a:pos x="175366647" y="178776117"/>
                </a:cxn>
                <a:cxn ang="0">
                  <a:pos x="258504104" y="178776117"/>
                </a:cxn>
                <a:cxn ang="0">
                  <a:pos x="258504104" y="128824101"/>
                </a:cxn>
                <a:cxn ang="0">
                  <a:pos x="175366647" y="128824101"/>
                </a:cxn>
                <a:cxn ang="0">
                  <a:pos x="175366647" y="46009099"/>
                </a:cxn>
                <a:cxn ang="0">
                  <a:pos x="128602968" y="46009099"/>
                </a:cxn>
                <a:cxn ang="0">
                  <a:pos x="128602968" y="128824101"/>
                </a:cxn>
                <a:cxn ang="0">
                  <a:pos x="45465512" y="128824101"/>
                </a:cxn>
                <a:cxn ang="0">
                  <a:pos x="45465512" y="178776117"/>
                </a:cxn>
                <a:cxn ang="0">
                  <a:pos x="128602968" y="178776117"/>
                </a:cxn>
                <a:cxn ang="0">
                  <a:pos x="128602968" y="261591119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8"/>
                  </a:lnTo>
                  <a:lnTo>
                    <a:pt x="135" y="98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8"/>
                  </a:lnTo>
                  <a:lnTo>
                    <a:pt x="35" y="98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3" name="TextBox 15"/>
            <p:cNvSpPr txBox="1"/>
            <p:nvPr/>
          </p:nvSpPr>
          <p:spPr>
            <a:xfrm>
              <a:off x="9017000" y="3479800"/>
              <a:ext cx="1752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F0502020204030204"/>
                  <a:ea typeface="微软雅黑" panose="020B0503020204020204" charset="-122"/>
                  <a:cs typeface="+mn-ea"/>
                  <a:sym typeface="+mn-lt"/>
                </a:rPr>
                <a:t>元素设计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>
            <a:xfrm>
              <a:off x="8720138" y="3544888"/>
              <a:ext cx="266700" cy="268287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799536"/>
                </a:cxn>
                <a:cxn ang="0">
                  <a:pos x="151984808" y="307599071"/>
                </a:cxn>
                <a:cxn ang="0">
                  <a:pos x="0" y="153799536"/>
                </a:cxn>
                <a:cxn ang="0">
                  <a:pos x="151984808" y="0"/>
                </a:cxn>
                <a:cxn ang="0">
                  <a:pos x="128602968" y="261590144"/>
                </a:cxn>
                <a:cxn ang="0">
                  <a:pos x="175366647" y="261590144"/>
                </a:cxn>
                <a:cxn ang="0">
                  <a:pos x="175366647" y="178775450"/>
                </a:cxn>
                <a:cxn ang="0">
                  <a:pos x="258504104" y="178775450"/>
                </a:cxn>
                <a:cxn ang="0">
                  <a:pos x="258504104" y="128823621"/>
                </a:cxn>
                <a:cxn ang="0">
                  <a:pos x="175366647" y="128823621"/>
                </a:cxn>
                <a:cxn ang="0">
                  <a:pos x="175366647" y="46008927"/>
                </a:cxn>
                <a:cxn ang="0">
                  <a:pos x="128602968" y="46008927"/>
                </a:cxn>
                <a:cxn ang="0">
                  <a:pos x="128602968" y="128823621"/>
                </a:cxn>
                <a:cxn ang="0">
                  <a:pos x="45465512" y="128823621"/>
                </a:cxn>
                <a:cxn ang="0">
                  <a:pos x="45465512" y="178775450"/>
                </a:cxn>
                <a:cxn ang="0">
                  <a:pos x="128602968" y="178775450"/>
                </a:cxn>
                <a:cxn ang="0">
                  <a:pos x="128602968" y="261590144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8"/>
                  </a:lnTo>
                  <a:lnTo>
                    <a:pt x="135" y="98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8"/>
                  </a:lnTo>
                  <a:lnTo>
                    <a:pt x="35" y="98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335270" y="1423173"/>
            <a:ext cx="2042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rPr>
              <a:t>05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僵尸大战植物素材\原型系统\游戏开始界面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95556" y="1484784"/>
            <a:ext cx="8064896" cy="4536504"/>
          </a:xfrm>
          <a:prstGeom prst="rect">
            <a:avLst/>
          </a:prstGeom>
          <a:noFill/>
        </p:spPr>
      </p:pic>
      <p:sp>
        <p:nvSpPr>
          <p:cNvPr id="25" name="TextBox 12"/>
          <p:cNvSpPr txBox="1"/>
          <p:nvPr/>
        </p:nvSpPr>
        <p:spPr>
          <a:xfrm>
            <a:off x="471170" y="520065"/>
            <a:ext cx="4007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游戏开始界面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2"/>
          <p:cNvSpPr txBox="1"/>
          <p:nvPr/>
        </p:nvSpPr>
        <p:spPr>
          <a:xfrm>
            <a:off x="471170" y="520065"/>
            <a:ext cx="8371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选择关卡界面（游戏地图）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pic>
        <p:nvPicPr>
          <p:cNvPr id="2050" name="Picture 2" descr="C:\Users\Administrator\Desktop\僵尸大战植物素材\原型系统\timg (7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37063" y="1532027"/>
            <a:ext cx="8475307" cy="5085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8091" y="2663011"/>
            <a:ext cx="207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u="none" strike="noStrike" kern="1200" cap="none" spc="0" normalizeH="0" baseline="0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  <a:endParaRPr kumimoji="0" lang="en-US" altLang="zh-CN" sz="4400" b="1" u="none" strike="noStrike" kern="1200" cap="none" spc="0" normalizeH="0" baseline="0" noProof="0" dirty="0">
              <a:ln>
                <a:noFill/>
              </a:ln>
              <a:solidFill>
                <a:srgbClr val="F2A34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CONENTS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173980" y="1798320"/>
            <a:ext cx="0" cy="2674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6658544" y="1409471"/>
            <a:ext cx="3593486" cy="551282"/>
            <a:chOff x="6169639" y="2479340"/>
            <a:chExt cx="3593486" cy="551282"/>
          </a:xfrm>
        </p:grpSpPr>
        <p:sp>
          <p:nvSpPr>
            <p:cNvPr id="23" name="TextBox 119"/>
            <p:cNvSpPr txBox="1"/>
            <p:nvPr/>
          </p:nvSpPr>
          <p:spPr>
            <a:xfrm>
              <a:off x="6169639" y="2479340"/>
              <a:ext cx="28543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en-US" sz="2000" b="1" dirty="0">
                  <a:solidFill>
                    <a:srgbClr val="F2A346"/>
                  </a:solidFill>
                  <a:cs typeface="+mn-ea"/>
                  <a:sym typeface="+mn-lt"/>
                </a:rPr>
                <a:t>01</a:t>
              </a:r>
              <a:r>
                <a:rPr lang="zh-CN" altLang="en-US" sz="2000" b="1" dirty="0">
                  <a:solidFill>
                    <a:srgbClr val="F2A346"/>
                  </a:solidFill>
                  <a:cs typeface="+mn-ea"/>
                  <a:sym typeface="+mn-lt"/>
                </a:rPr>
                <a:t>、</a:t>
              </a:r>
              <a:r>
                <a:rPr lang="zh-CN" sz="2000" b="1" dirty="0">
                  <a:solidFill>
                    <a:srgbClr val="F2A346"/>
                  </a:solidFill>
                  <a:cs typeface="+mn-ea"/>
                  <a:sym typeface="+mn-lt"/>
                </a:rPr>
                <a:t>项目实施可行性</a:t>
              </a:r>
              <a:endParaRPr lang="zh-CN" sz="2000" b="1" dirty="0">
                <a:solidFill>
                  <a:srgbClr val="F2A346"/>
                </a:solidFill>
                <a:cs typeface="+mn-ea"/>
                <a:sym typeface="+mn-lt"/>
              </a:endParaRPr>
            </a:p>
          </p:txBody>
        </p:sp>
        <p:sp>
          <p:nvSpPr>
            <p:cNvPr id="24" name="Rectangle 120"/>
            <p:cNvSpPr/>
            <p:nvPr/>
          </p:nvSpPr>
          <p:spPr>
            <a:xfrm>
              <a:off x="6169639" y="2708677"/>
              <a:ext cx="3593486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lnSpc>
                  <a:spcPct val="150000"/>
                </a:lnSpc>
              </a:pPr>
              <a:endParaRPr lang="id-ID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TextBox 119"/>
          <p:cNvSpPr txBox="1"/>
          <p:nvPr/>
        </p:nvSpPr>
        <p:spPr>
          <a:xfrm>
            <a:off x="6658610" y="2232025"/>
            <a:ext cx="3756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2000" b="1" dirty="0">
                <a:solidFill>
                  <a:srgbClr val="F2A346"/>
                </a:solidFill>
                <a:cs typeface="+mn-ea"/>
                <a:sym typeface="+mn-lt"/>
              </a:rPr>
              <a:t>02</a:t>
            </a:r>
            <a:r>
              <a:rPr lang="zh-CN" altLang="en-US" sz="2000" b="1" dirty="0">
                <a:solidFill>
                  <a:srgbClr val="F2A346"/>
                </a:solidFill>
                <a:cs typeface="+mn-ea"/>
                <a:sym typeface="+mn-lt"/>
              </a:rPr>
              <a:t>、产品定位及目标人群</a:t>
            </a:r>
            <a:endParaRPr lang="zh-CN" sz="20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658544" y="3114707"/>
            <a:ext cx="3593486" cy="551282"/>
            <a:chOff x="6169639" y="2479340"/>
            <a:chExt cx="3593486" cy="551282"/>
          </a:xfrm>
        </p:grpSpPr>
        <p:sp>
          <p:nvSpPr>
            <p:cNvPr id="29" name="TextBox 119"/>
            <p:cNvSpPr txBox="1"/>
            <p:nvPr/>
          </p:nvSpPr>
          <p:spPr>
            <a:xfrm>
              <a:off x="6169639" y="2479340"/>
              <a:ext cx="334391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en-US" sz="2000" b="1" dirty="0">
                  <a:solidFill>
                    <a:srgbClr val="F2A346"/>
                  </a:solidFill>
                  <a:cs typeface="+mn-ea"/>
                  <a:sym typeface="+mn-lt"/>
                </a:rPr>
                <a:t>03</a:t>
              </a:r>
              <a:r>
                <a:rPr lang="zh-CN" altLang="en-US" sz="2000" b="1" dirty="0">
                  <a:solidFill>
                    <a:srgbClr val="F2A346"/>
                  </a:solidFill>
                  <a:cs typeface="+mn-ea"/>
                  <a:sym typeface="+mn-lt"/>
                </a:rPr>
                <a:t>、</a:t>
              </a:r>
              <a:r>
                <a:rPr lang="zh-CN" sz="2000" b="1" dirty="0">
                  <a:solidFill>
                    <a:srgbClr val="F2A346"/>
                  </a:solidFill>
                  <a:cs typeface="+mn-ea"/>
                  <a:sym typeface="+mn-lt"/>
                </a:rPr>
                <a:t>内容策划及技术解决</a:t>
              </a:r>
              <a:endParaRPr lang="id-ID" sz="2000" b="1" dirty="0">
                <a:solidFill>
                  <a:srgbClr val="F2A346"/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120"/>
            <p:cNvSpPr/>
            <p:nvPr/>
          </p:nvSpPr>
          <p:spPr>
            <a:xfrm>
              <a:off x="6169639" y="2708677"/>
              <a:ext cx="3593486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lnSpc>
                  <a:spcPct val="150000"/>
                </a:lnSpc>
              </a:pPr>
              <a:endParaRPr lang="id-ID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TextBox 119"/>
          <p:cNvSpPr txBox="1"/>
          <p:nvPr/>
        </p:nvSpPr>
        <p:spPr>
          <a:xfrm>
            <a:off x="6658610" y="3997325"/>
            <a:ext cx="246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2000" b="1" dirty="0">
                <a:solidFill>
                  <a:srgbClr val="F2A346"/>
                </a:solidFill>
                <a:cs typeface="+mn-ea"/>
                <a:sym typeface="+mn-lt"/>
              </a:rPr>
              <a:t>04</a:t>
            </a:r>
            <a:r>
              <a:rPr lang="zh-CN" altLang="en-US" sz="2000" b="1" dirty="0">
                <a:solidFill>
                  <a:srgbClr val="F2A346"/>
                </a:solidFill>
                <a:cs typeface="+mn-ea"/>
                <a:sym typeface="+mn-lt"/>
              </a:rPr>
              <a:t>、推广及运营</a:t>
            </a:r>
            <a:endParaRPr lang="id-ID" sz="20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35" name="TextBox 119"/>
          <p:cNvSpPr txBox="1"/>
          <p:nvPr/>
        </p:nvSpPr>
        <p:spPr>
          <a:xfrm>
            <a:off x="6658610" y="4879975"/>
            <a:ext cx="246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2000" b="1" dirty="0">
                <a:solidFill>
                  <a:srgbClr val="F2A346"/>
                </a:solidFill>
                <a:cs typeface="+mn-ea"/>
                <a:sym typeface="+mn-lt"/>
              </a:rPr>
              <a:t>05</a:t>
            </a:r>
            <a:r>
              <a:rPr lang="zh-CN" altLang="en-US" sz="2000" b="1" dirty="0">
                <a:solidFill>
                  <a:srgbClr val="F2A346"/>
                </a:solidFill>
                <a:cs typeface="+mn-ea"/>
                <a:sym typeface="+mn-lt"/>
              </a:rPr>
              <a:t>、</a:t>
            </a:r>
            <a:r>
              <a:rPr lang="en-US" sz="2000" b="1" dirty="0">
                <a:solidFill>
                  <a:srgbClr val="F2A346"/>
                </a:solidFill>
                <a:cs typeface="+mn-ea"/>
                <a:sym typeface="+mn-lt"/>
              </a:rPr>
              <a:t>APP</a:t>
            </a:r>
            <a:r>
              <a:rPr lang="zh-CN" altLang="en-US" sz="2000" b="1" dirty="0">
                <a:solidFill>
                  <a:srgbClr val="F2A346"/>
                </a:solidFill>
                <a:cs typeface="+mn-ea"/>
                <a:sym typeface="+mn-lt"/>
              </a:rPr>
              <a:t>原型设计</a:t>
            </a:r>
            <a:endParaRPr lang="zh-CN" altLang="en-US" sz="20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僵尸大战植物素材\原型系统\timg (1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03512" y="1628800"/>
            <a:ext cx="9144000" cy="4261104"/>
          </a:xfrm>
          <a:prstGeom prst="rect">
            <a:avLst/>
          </a:prstGeom>
          <a:noFill/>
        </p:spPr>
      </p:pic>
      <p:sp>
        <p:nvSpPr>
          <p:cNvPr id="25" name="TextBox 12"/>
          <p:cNvSpPr txBox="1"/>
          <p:nvPr/>
        </p:nvSpPr>
        <p:spPr>
          <a:xfrm>
            <a:off x="519430" y="654685"/>
            <a:ext cx="8371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游戏界面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僵尸大战植物素材\僵尸\timg (4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51584" y="1484784"/>
            <a:ext cx="7566504" cy="4032448"/>
          </a:xfrm>
          <a:prstGeom prst="rect">
            <a:avLst/>
          </a:prstGeom>
          <a:noFill/>
        </p:spPr>
      </p:pic>
      <p:sp>
        <p:nvSpPr>
          <p:cNvPr id="25" name="TextBox 12"/>
          <p:cNvSpPr txBox="1"/>
          <p:nvPr/>
        </p:nvSpPr>
        <p:spPr>
          <a:xfrm>
            <a:off x="3838575" y="508000"/>
            <a:ext cx="8371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僵尸元素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僵尸大战植物素材\植物\timg (1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35560" y="332656"/>
            <a:ext cx="3824858" cy="6096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43872" y="5517232"/>
            <a:ext cx="1008112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3" name="Picture 3" descr="C:\Users\Administrator\Desktop\僵尸大战植物素材\植物\t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968" y="2852936"/>
            <a:ext cx="4465009" cy="3343796"/>
          </a:xfrm>
          <a:prstGeom prst="rect">
            <a:avLst/>
          </a:prstGeom>
          <a:noFill/>
        </p:spPr>
      </p:pic>
      <p:sp>
        <p:nvSpPr>
          <p:cNvPr id="25" name="TextBox 12"/>
          <p:cNvSpPr txBox="1"/>
          <p:nvPr/>
        </p:nvSpPr>
        <p:spPr>
          <a:xfrm>
            <a:off x="4382135" y="332740"/>
            <a:ext cx="275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植物元素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87865" y="2368028"/>
            <a:ext cx="38010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spc="300" dirty="0">
                <a:solidFill>
                  <a:srgbClr val="F2A346"/>
                </a:solidFill>
                <a:latin typeface="Agency FB" panose="020F0502020204030204"/>
                <a:ea typeface="微软雅黑" panose="020B0503020204020204" charset="-122"/>
                <a:cs typeface="+mn-ea"/>
                <a:sym typeface="+mn-lt"/>
              </a:rPr>
              <a:t>谢谢您</a:t>
            </a:r>
            <a:r>
              <a:rPr lang="zh-CN" altLang="en-US" sz="4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F0502020204030204"/>
                <a:ea typeface="微软雅黑" panose="020B0503020204020204" charset="-122"/>
                <a:cs typeface="+mn-ea"/>
                <a:sym typeface="+mn-lt"/>
              </a:rPr>
              <a:t>的欣赏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62548" y="3164755"/>
            <a:ext cx="866690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rPr>
              <a:t>Thank  you!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TextBox 60"/>
          <p:cNvSpPr txBox="1"/>
          <p:nvPr/>
        </p:nvSpPr>
        <p:spPr>
          <a:xfrm>
            <a:off x="5093052" y="2078987"/>
            <a:ext cx="1990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F0502020204030204"/>
                <a:ea typeface="微软雅黑" panose="020B0503020204020204" charset="-122"/>
                <a:cs typeface="+mn-ea"/>
                <a:sym typeface="+mn-lt"/>
              </a:rPr>
              <a:t>WRITE A TITLE IN THIS SECTION</a:t>
            </a:r>
            <a:endParaRPr kumimoji="0" lang="en-US" sz="10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gency FB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0260" y="2803286"/>
            <a:ext cx="7766050" cy="1742440"/>
            <a:chOff x="4343400" y="2152174"/>
            <a:chExt cx="7766050" cy="1742440"/>
          </a:xfrm>
        </p:grpSpPr>
        <p:sp>
          <p:nvSpPr>
            <p:cNvPr id="38" name="矩形 60"/>
            <p:cNvSpPr/>
            <p:nvPr/>
          </p:nvSpPr>
          <p:spPr>
            <a:xfrm>
              <a:off x="4476750" y="2152174"/>
              <a:ext cx="7632700" cy="11074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7200" b="1" dirty="0">
                  <a:solidFill>
                    <a:srgbClr val="F2A346"/>
                  </a:solidFill>
                  <a:cs typeface="+mn-ea"/>
                  <a:sym typeface="+mn-lt"/>
                </a:rPr>
                <a:t>项目实施可行性</a:t>
              </a:r>
              <a:endParaRPr lang="zh-CN" altLang="en-US" sz="7200" b="1" dirty="0">
                <a:solidFill>
                  <a:srgbClr val="F2A346"/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65"/>
            <p:cNvSpPr txBox="1"/>
            <p:nvPr/>
          </p:nvSpPr>
          <p:spPr>
            <a:xfrm>
              <a:off x="4624705" y="3495834"/>
              <a:ext cx="1792605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行业市场分析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TextBox 66"/>
            <p:cNvSpPr txBox="1"/>
            <p:nvPr/>
          </p:nvSpPr>
          <p:spPr>
            <a:xfrm>
              <a:off x="6727825" y="3495675"/>
              <a:ext cx="1752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同类产品分析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21"/>
            <p:cNvSpPr>
              <a:spLocks noEditPoints="1"/>
            </p:cNvSpPr>
            <p:nvPr/>
          </p:nvSpPr>
          <p:spPr>
            <a:xfrm>
              <a:off x="4343400" y="3562350"/>
              <a:ext cx="266700" cy="268288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800109"/>
                </a:cxn>
                <a:cxn ang="0">
                  <a:pos x="151984808" y="307600218"/>
                </a:cxn>
                <a:cxn ang="0">
                  <a:pos x="0" y="153800109"/>
                </a:cxn>
                <a:cxn ang="0">
                  <a:pos x="151984808" y="0"/>
                </a:cxn>
                <a:cxn ang="0">
                  <a:pos x="128602968" y="261591119"/>
                </a:cxn>
                <a:cxn ang="0">
                  <a:pos x="175366647" y="261591119"/>
                </a:cxn>
                <a:cxn ang="0">
                  <a:pos x="175366647" y="178776117"/>
                </a:cxn>
                <a:cxn ang="0">
                  <a:pos x="258504104" y="178776117"/>
                </a:cxn>
                <a:cxn ang="0">
                  <a:pos x="258504104" y="130138024"/>
                </a:cxn>
                <a:cxn ang="0">
                  <a:pos x="175366647" y="130138024"/>
                </a:cxn>
                <a:cxn ang="0">
                  <a:pos x="175366647" y="46009099"/>
                </a:cxn>
                <a:cxn ang="0">
                  <a:pos x="128602968" y="46009099"/>
                </a:cxn>
                <a:cxn ang="0">
                  <a:pos x="128602968" y="130138024"/>
                </a:cxn>
                <a:cxn ang="0">
                  <a:pos x="45465512" y="130138024"/>
                </a:cxn>
                <a:cxn ang="0">
                  <a:pos x="45465512" y="178776117"/>
                </a:cxn>
                <a:cxn ang="0">
                  <a:pos x="128602968" y="178776117"/>
                </a:cxn>
                <a:cxn ang="0">
                  <a:pos x="128602968" y="261591119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22"/>
            <p:cNvSpPr>
              <a:spLocks noEditPoints="1"/>
            </p:cNvSpPr>
            <p:nvPr/>
          </p:nvSpPr>
          <p:spPr>
            <a:xfrm>
              <a:off x="6430963" y="3562350"/>
              <a:ext cx="266700" cy="268288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800109"/>
                </a:cxn>
                <a:cxn ang="0">
                  <a:pos x="151984808" y="307600218"/>
                </a:cxn>
                <a:cxn ang="0">
                  <a:pos x="0" y="153800109"/>
                </a:cxn>
                <a:cxn ang="0">
                  <a:pos x="151984808" y="0"/>
                </a:cxn>
                <a:cxn ang="0">
                  <a:pos x="128602968" y="261591119"/>
                </a:cxn>
                <a:cxn ang="0">
                  <a:pos x="175366647" y="261591119"/>
                </a:cxn>
                <a:cxn ang="0">
                  <a:pos x="175366647" y="178776117"/>
                </a:cxn>
                <a:cxn ang="0">
                  <a:pos x="258504104" y="178776117"/>
                </a:cxn>
                <a:cxn ang="0">
                  <a:pos x="258504104" y="128824101"/>
                </a:cxn>
                <a:cxn ang="0">
                  <a:pos x="175366647" y="128824101"/>
                </a:cxn>
                <a:cxn ang="0">
                  <a:pos x="175366647" y="46009099"/>
                </a:cxn>
                <a:cxn ang="0">
                  <a:pos x="128602968" y="46009099"/>
                </a:cxn>
                <a:cxn ang="0">
                  <a:pos x="128602968" y="128824101"/>
                </a:cxn>
                <a:cxn ang="0">
                  <a:pos x="45465512" y="128824101"/>
                </a:cxn>
                <a:cxn ang="0">
                  <a:pos x="45465512" y="178776117"/>
                </a:cxn>
                <a:cxn ang="0">
                  <a:pos x="128602968" y="178776117"/>
                </a:cxn>
                <a:cxn ang="0">
                  <a:pos x="128602968" y="261591119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8"/>
                  </a:lnTo>
                  <a:lnTo>
                    <a:pt x="135" y="98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8"/>
                  </a:lnTo>
                  <a:lnTo>
                    <a:pt x="35" y="98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Box 15"/>
            <p:cNvSpPr txBox="1"/>
            <p:nvPr/>
          </p:nvSpPr>
          <p:spPr>
            <a:xfrm>
              <a:off x="9017000" y="3479800"/>
              <a:ext cx="1752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自身条件分析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>
            <a:xfrm>
              <a:off x="8720138" y="3544888"/>
              <a:ext cx="266700" cy="268287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799536"/>
                </a:cxn>
                <a:cxn ang="0">
                  <a:pos x="151984808" y="307599071"/>
                </a:cxn>
                <a:cxn ang="0">
                  <a:pos x="0" y="153799536"/>
                </a:cxn>
                <a:cxn ang="0">
                  <a:pos x="151984808" y="0"/>
                </a:cxn>
                <a:cxn ang="0">
                  <a:pos x="128602968" y="261590144"/>
                </a:cxn>
                <a:cxn ang="0">
                  <a:pos x="175366647" y="261590144"/>
                </a:cxn>
                <a:cxn ang="0">
                  <a:pos x="175366647" y="178775450"/>
                </a:cxn>
                <a:cxn ang="0">
                  <a:pos x="258504104" y="178775450"/>
                </a:cxn>
                <a:cxn ang="0">
                  <a:pos x="258504104" y="128823621"/>
                </a:cxn>
                <a:cxn ang="0">
                  <a:pos x="175366647" y="128823621"/>
                </a:cxn>
                <a:cxn ang="0">
                  <a:pos x="175366647" y="46008927"/>
                </a:cxn>
                <a:cxn ang="0">
                  <a:pos x="128602968" y="46008927"/>
                </a:cxn>
                <a:cxn ang="0">
                  <a:pos x="128602968" y="128823621"/>
                </a:cxn>
                <a:cxn ang="0">
                  <a:pos x="45465512" y="128823621"/>
                </a:cxn>
                <a:cxn ang="0">
                  <a:pos x="45465512" y="178775450"/>
                </a:cxn>
                <a:cxn ang="0">
                  <a:pos x="128602968" y="178775450"/>
                </a:cxn>
                <a:cxn ang="0">
                  <a:pos x="128602968" y="261590144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8"/>
                  </a:lnTo>
                  <a:lnTo>
                    <a:pt x="135" y="98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8"/>
                  </a:lnTo>
                  <a:lnTo>
                    <a:pt x="35" y="98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87620" y="1437640"/>
            <a:ext cx="2042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743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4469" y="681038"/>
            <a:ext cx="16430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2A346"/>
                </a:solidFill>
                <a:cs typeface="+mn-ea"/>
                <a:sym typeface="+mn-lt"/>
              </a:rPr>
              <a:t>项目可行性</a:t>
            </a:r>
            <a:endParaRPr lang="zh-CN" altLang="en-US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792058" y="1106807"/>
            <a:ext cx="5619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占位符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7145129" y="1708049"/>
            <a:ext cx="4018171" cy="4018171"/>
          </a:xfrm>
          <a:prstGeom prst="rect">
            <a:avLst/>
          </a:prstGeom>
        </p:spPr>
      </p:pic>
      <p:sp>
        <p:nvSpPr>
          <p:cNvPr id="18" name="直角三角形 17"/>
          <p:cNvSpPr/>
          <p:nvPr/>
        </p:nvSpPr>
        <p:spPr>
          <a:xfrm flipV="1">
            <a:off x="7145129" y="1706458"/>
            <a:ext cx="895350" cy="895350"/>
          </a:xfrm>
          <a:prstGeom prst="rtTriangle">
            <a:avLst/>
          </a:prstGeom>
          <a:solidFill>
            <a:srgbClr val="F2A3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51133" y="3764233"/>
            <a:ext cx="1808480" cy="1628775"/>
            <a:chOff x="5686426" y="3429000"/>
            <a:chExt cx="2133729" cy="1921704"/>
          </a:xfrm>
        </p:grpSpPr>
        <p:sp>
          <p:nvSpPr>
            <p:cNvPr id="20" name="矩形 19"/>
            <p:cNvSpPr/>
            <p:nvPr/>
          </p:nvSpPr>
          <p:spPr>
            <a:xfrm>
              <a:off x="5686426" y="3429000"/>
              <a:ext cx="2133729" cy="1921704"/>
            </a:xfrm>
            <a:prstGeom prst="rect">
              <a:avLst/>
            </a:prstGeom>
            <a:solidFill>
              <a:srgbClr val="F2A346"/>
            </a:solidFill>
            <a:ln>
              <a:noFill/>
            </a:ln>
            <a:effectLst>
              <a:outerShdw blurRad="228600" sx="105000" sy="105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38121" y="4082304"/>
              <a:ext cx="2029589" cy="615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5.23  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亿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12"/>
          <p:cNvSpPr txBox="1"/>
          <p:nvPr/>
        </p:nvSpPr>
        <p:spPr>
          <a:xfrm>
            <a:off x="715645" y="1106805"/>
            <a:ext cx="4007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行业市场分析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1405255" y="2171065"/>
            <a:ext cx="3710305" cy="2561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  <a:defRPr/>
            </a:pPr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在现今电子信息高速发展的时代</a:t>
            </a:r>
            <a:r>
              <a:rPr lang="zh-CN" altLang="id-ID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</a:t>
            </a:r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移动电子游戏成为用户处理碎片化时间的一种主要的娱乐方式。电子游戏已经深入人们的日常生活，到2016年底，中国的手游用户规模达到了</a:t>
            </a:r>
            <a:r>
              <a:rPr lang="id-ID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5.23</a:t>
            </a:r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亿人</a:t>
            </a:r>
            <a:r>
              <a:rPr lang="zh-CN" altLang="id-ID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。电子游戏市场大，且处于逐渐饱和和持续完善的阶段。</a:t>
            </a:r>
            <a:endParaRPr lang="zh-CN" altLang="id-ID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Rectangle: Rounded Corners 21"/>
          <p:cNvSpPr/>
          <p:nvPr/>
        </p:nvSpPr>
        <p:spPr>
          <a:xfrm>
            <a:off x="1160004" y="5603889"/>
            <a:ext cx="1002348" cy="280582"/>
          </a:xfrm>
          <a:prstGeom prst="roundRect">
            <a:avLst>
              <a:gd name="adj" fmla="val 50000"/>
            </a:avLst>
          </a:prstGeom>
          <a:solidFill>
            <a:srgbClr val="F2A346"/>
          </a:solidFill>
          <a:ln>
            <a:noFill/>
          </a:ln>
          <a:effectLst>
            <a:outerShdw blurRad="254000" dist="1270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Read More</a:t>
            </a:r>
            <a:endParaRPr lang="id-ID" sz="9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6" grpId="0"/>
      <p:bldP spid="2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4469" y="681038"/>
            <a:ext cx="16430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cs typeface="+mn-ea"/>
                <a:sym typeface="+mn-lt"/>
              </a:rPr>
              <a:t>项目可行性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2A34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792058" y="1106807"/>
            <a:ext cx="5619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2054"/>
          <p:cNvGrpSpPr/>
          <p:nvPr/>
        </p:nvGrpSpPr>
        <p:grpSpPr>
          <a:xfrm>
            <a:off x="9860758" y="1637259"/>
            <a:ext cx="898072" cy="898072"/>
            <a:chOff x="5646487" y="2492885"/>
            <a:chExt cx="898072" cy="898072"/>
          </a:xfrm>
        </p:grpSpPr>
        <p:sp>
          <p:nvSpPr>
            <p:cNvPr id="40" name="Oval 29"/>
            <p:cNvSpPr/>
            <p:nvPr/>
          </p:nvSpPr>
          <p:spPr>
            <a:xfrm>
              <a:off x="5646487" y="2492885"/>
              <a:ext cx="898072" cy="898072"/>
            </a:xfrm>
            <a:prstGeom prst="ellipse">
              <a:avLst/>
            </a:prstGeom>
            <a:solidFill>
              <a:srgbClr val="F2A346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1" name="Group 48"/>
            <p:cNvGrpSpPr/>
            <p:nvPr/>
          </p:nvGrpSpPr>
          <p:grpSpPr>
            <a:xfrm>
              <a:off x="5948185" y="2727145"/>
              <a:ext cx="294676" cy="429552"/>
              <a:chOff x="3582988" y="3510757"/>
              <a:chExt cx="319088" cy="465138"/>
            </a:xfrm>
            <a:solidFill>
              <a:sysClr val="window" lastClr="FFFFFF"/>
            </a:solidFill>
          </p:grpSpPr>
          <p:sp>
            <p:nvSpPr>
              <p:cNvPr id="4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5" name="TextBox 12"/>
          <p:cNvSpPr txBox="1"/>
          <p:nvPr/>
        </p:nvSpPr>
        <p:spPr>
          <a:xfrm>
            <a:off x="715645" y="1106805"/>
            <a:ext cx="4007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同类产品分析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0705" y="2101215"/>
            <a:ext cx="8524240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（以植物大战僵尸为同类产品分析）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植物大战僵尸的Android版是一款益智策略类塔防御战游戏，游戏内容就是：玩家控制植物，抵制僵尸的进攻，保护这片草坪。玩家经过思考得到战略思想，要将战术将战略实现出来。战术范围很广，植物的搭配、战斗时的阵型、植物与僵尸相遇时是战是防这都属于战术的范畴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但目前</a:t>
            </a:r>
            <a:r>
              <a:rPr lang="zh-CN" altLang="en-US">
                <a:sym typeface="+mn-ea"/>
              </a:rPr>
              <a:t>中国风版本元素较为单调</a:t>
            </a:r>
            <a:r>
              <a:rPr lang="zh-CN" altLang="en-US"/>
              <a:t>；故事情节较少。所以若挖掘并完善这两方面，在中国还存在一定的市场可以拓展。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10096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58470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4469" y="681038"/>
            <a:ext cx="16430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cs typeface="+mn-ea"/>
                <a:sym typeface="+mn-lt"/>
              </a:rPr>
              <a:t>项目可行性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2A34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792058" y="1106807"/>
            <a:ext cx="5619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2054"/>
          <p:cNvGrpSpPr/>
          <p:nvPr/>
        </p:nvGrpSpPr>
        <p:grpSpPr>
          <a:xfrm>
            <a:off x="10472263" y="1504544"/>
            <a:ext cx="898072" cy="898072"/>
            <a:chOff x="5646487" y="2492885"/>
            <a:chExt cx="898072" cy="898072"/>
          </a:xfrm>
        </p:grpSpPr>
        <p:sp>
          <p:nvSpPr>
            <p:cNvPr id="40" name="Oval 29"/>
            <p:cNvSpPr/>
            <p:nvPr/>
          </p:nvSpPr>
          <p:spPr>
            <a:xfrm>
              <a:off x="5646487" y="2492885"/>
              <a:ext cx="898072" cy="898072"/>
            </a:xfrm>
            <a:prstGeom prst="ellipse">
              <a:avLst/>
            </a:prstGeom>
            <a:solidFill>
              <a:srgbClr val="F2A346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1" name="Group 48"/>
            <p:cNvGrpSpPr/>
            <p:nvPr/>
          </p:nvGrpSpPr>
          <p:grpSpPr>
            <a:xfrm>
              <a:off x="5948185" y="2727145"/>
              <a:ext cx="294676" cy="429552"/>
              <a:chOff x="3582988" y="3510757"/>
              <a:chExt cx="319088" cy="465138"/>
            </a:xfrm>
            <a:solidFill>
              <a:sysClr val="window" lastClr="FFFFFF"/>
            </a:solidFill>
          </p:grpSpPr>
          <p:sp>
            <p:nvSpPr>
              <p:cNvPr id="4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5" name="TextBox 12"/>
          <p:cNvSpPr txBox="1"/>
          <p:nvPr/>
        </p:nvSpPr>
        <p:spPr>
          <a:xfrm>
            <a:off x="715645" y="1106805"/>
            <a:ext cx="4007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>
                <a:solidFill>
                  <a:srgbClr val="F2A346"/>
                </a:solidFill>
                <a:cs typeface="+mn-ea"/>
                <a:sym typeface="+mn-lt"/>
              </a:rPr>
              <a:t>自身条件分析</a:t>
            </a:r>
            <a:endParaRPr lang="zh-CN" sz="48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3655" y="2101215"/>
            <a:ext cx="8992870" cy="3964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僵尸大战植物，定义为一款益智策略类反塔防御战游戏，并具有一系列的故事情节发展。游戏内容为：玩家控制僵尸，破坏植物的防御并进攻，最终击败控制植物的大boss。玩家经过思考，实施战略。僵尸的搭配，进攻路线和战斗时的阵型布局，都需要经过慎重思考和及时的应变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此款游戏具有中国风元素的植物和僵尸，僵尸具有风火雷冰等属性并产生相应技能（如：风技能吹走一棵植物，火技能对植物产生持续灼烧伤害，雷技能麻痹植物使其无法攻击，冰技能冰冻植物），还可以给自己加护盾，单体治疗或群体少量治疗。植物可以取材自各种中药或其他花草，毒气技能造成群伤持续掉血、吞噬技能可每隔一段时间吞掉一个僵尸，魅惑技能可迷惑僵尸停止行动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此游戏设置关卡，逐步破解关卡后故事情节相应变化和发展。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965" y="48196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39975" y="2803286"/>
            <a:ext cx="8776335" cy="1742281"/>
            <a:chOff x="3333115" y="2152174"/>
            <a:chExt cx="8776335" cy="1742281"/>
          </a:xfrm>
        </p:grpSpPr>
        <p:sp>
          <p:nvSpPr>
            <p:cNvPr id="38" name="矩形 60"/>
            <p:cNvSpPr/>
            <p:nvPr/>
          </p:nvSpPr>
          <p:spPr>
            <a:xfrm>
              <a:off x="3333115" y="2152174"/>
              <a:ext cx="8776335" cy="11074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F2A346"/>
                  </a:solidFill>
                  <a:effectLst/>
                  <a:uLnTx/>
                  <a:uFillTx/>
                  <a:cs typeface="+mn-ea"/>
                  <a:sym typeface="+mn-lt"/>
                </a:rPr>
                <a:t>产品定位及目标</a:t>
              </a:r>
              <a:endPara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Box 65"/>
            <p:cNvSpPr txBox="1"/>
            <p:nvPr/>
          </p:nvSpPr>
          <p:spPr>
            <a:xfrm>
              <a:off x="4609783" y="3479800"/>
              <a:ext cx="1533525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产品定位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TextBox 66"/>
            <p:cNvSpPr txBox="1"/>
            <p:nvPr/>
          </p:nvSpPr>
          <p:spPr>
            <a:xfrm>
              <a:off x="6727825" y="3495675"/>
              <a:ext cx="1752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用户群分析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21"/>
            <p:cNvSpPr>
              <a:spLocks noEditPoints="1"/>
            </p:cNvSpPr>
            <p:nvPr/>
          </p:nvSpPr>
          <p:spPr>
            <a:xfrm>
              <a:off x="4343400" y="3562350"/>
              <a:ext cx="266700" cy="268288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800109"/>
                </a:cxn>
                <a:cxn ang="0">
                  <a:pos x="151984808" y="307600218"/>
                </a:cxn>
                <a:cxn ang="0">
                  <a:pos x="0" y="153800109"/>
                </a:cxn>
                <a:cxn ang="0">
                  <a:pos x="151984808" y="0"/>
                </a:cxn>
                <a:cxn ang="0">
                  <a:pos x="128602968" y="261591119"/>
                </a:cxn>
                <a:cxn ang="0">
                  <a:pos x="175366647" y="261591119"/>
                </a:cxn>
                <a:cxn ang="0">
                  <a:pos x="175366647" y="178776117"/>
                </a:cxn>
                <a:cxn ang="0">
                  <a:pos x="258504104" y="178776117"/>
                </a:cxn>
                <a:cxn ang="0">
                  <a:pos x="258504104" y="130138024"/>
                </a:cxn>
                <a:cxn ang="0">
                  <a:pos x="175366647" y="130138024"/>
                </a:cxn>
                <a:cxn ang="0">
                  <a:pos x="175366647" y="46009099"/>
                </a:cxn>
                <a:cxn ang="0">
                  <a:pos x="128602968" y="46009099"/>
                </a:cxn>
                <a:cxn ang="0">
                  <a:pos x="128602968" y="130138024"/>
                </a:cxn>
                <a:cxn ang="0">
                  <a:pos x="45465512" y="130138024"/>
                </a:cxn>
                <a:cxn ang="0">
                  <a:pos x="45465512" y="178776117"/>
                </a:cxn>
                <a:cxn ang="0">
                  <a:pos x="128602968" y="178776117"/>
                </a:cxn>
                <a:cxn ang="0">
                  <a:pos x="128602968" y="261591119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22"/>
            <p:cNvSpPr>
              <a:spLocks noEditPoints="1"/>
            </p:cNvSpPr>
            <p:nvPr/>
          </p:nvSpPr>
          <p:spPr>
            <a:xfrm>
              <a:off x="6430963" y="3562350"/>
              <a:ext cx="266700" cy="268288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800109"/>
                </a:cxn>
                <a:cxn ang="0">
                  <a:pos x="151984808" y="307600218"/>
                </a:cxn>
                <a:cxn ang="0">
                  <a:pos x="0" y="153800109"/>
                </a:cxn>
                <a:cxn ang="0">
                  <a:pos x="151984808" y="0"/>
                </a:cxn>
                <a:cxn ang="0">
                  <a:pos x="128602968" y="261591119"/>
                </a:cxn>
                <a:cxn ang="0">
                  <a:pos x="175366647" y="261591119"/>
                </a:cxn>
                <a:cxn ang="0">
                  <a:pos x="175366647" y="178776117"/>
                </a:cxn>
                <a:cxn ang="0">
                  <a:pos x="258504104" y="178776117"/>
                </a:cxn>
                <a:cxn ang="0">
                  <a:pos x="258504104" y="128824101"/>
                </a:cxn>
                <a:cxn ang="0">
                  <a:pos x="175366647" y="128824101"/>
                </a:cxn>
                <a:cxn ang="0">
                  <a:pos x="175366647" y="46009099"/>
                </a:cxn>
                <a:cxn ang="0">
                  <a:pos x="128602968" y="46009099"/>
                </a:cxn>
                <a:cxn ang="0">
                  <a:pos x="128602968" y="128824101"/>
                </a:cxn>
                <a:cxn ang="0">
                  <a:pos x="45465512" y="128824101"/>
                </a:cxn>
                <a:cxn ang="0">
                  <a:pos x="45465512" y="178776117"/>
                </a:cxn>
                <a:cxn ang="0">
                  <a:pos x="128602968" y="178776117"/>
                </a:cxn>
                <a:cxn ang="0">
                  <a:pos x="128602968" y="261591119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8"/>
                  </a:lnTo>
                  <a:lnTo>
                    <a:pt x="135" y="98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8"/>
                  </a:lnTo>
                  <a:lnTo>
                    <a:pt x="35" y="98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TextBox 15"/>
            <p:cNvSpPr txBox="1"/>
            <p:nvPr/>
          </p:nvSpPr>
          <p:spPr>
            <a:xfrm>
              <a:off x="9017000" y="3479800"/>
              <a:ext cx="1752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目标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>
            <a:xfrm>
              <a:off x="8720138" y="3544888"/>
              <a:ext cx="266700" cy="268287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799536"/>
                </a:cxn>
                <a:cxn ang="0">
                  <a:pos x="151984808" y="307599071"/>
                </a:cxn>
                <a:cxn ang="0">
                  <a:pos x="0" y="153799536"/>
                </a:cxn>
                <a:cxn ang="0">
                  <a:pos x="151984808" y="0"/>
                </a:cxn>
                <a:cxn ang="0">
                  <a:pos x="128602968" y="261590144"/>
                </a:cxn>
                <a:cxn ang="0">
                  <a:pos x="175366647" y="261590144"/>
                </a:cxn>
                <a:cxn ang="0">
                  <a:pos x="175366647" y="178775450"/>
                </a:cxn>
                <a:cxn ang="0">
                  <a:pos x="258504104" y="178775450"/>
                </a:cxn>
                <a:cxn ang="0">
                  <a:pos x="258504104" y="128823621"/>
                </a:cxn>
                <a:cxn ang="0">
                  <a:pos x="175366647" y="128823621"/>
                </a:cxn>
                <a:cxn ang="0">
                  <a:pos x="175366647" y="46008927"/>
                </a:cxn>
                <a:cxn ang="0">
                  <a:pos x="128602968" y="46008927"/>
                </a:cxn>
                <a:cxn ang="0">
                  <a:pos x="128602968" y="128823621"/>
                </a:cxn>
                <a:cxn ang="0">
                  <a:pos x="45465512" y="128823621"/>
                </a:cxn>
                <a:cxn ang="0">
                  <a:pos x="45465512" y="178775450"/>
                </a:cxn>
                <a:cxn ang="0">
                  <a:pos x="128602968" y="178775450"/>
                </a:cxn>
                <a:cxn ang="0">
                  <a:pos x="128602968" y="261590144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8"/>
                  </a:lnTo>
                  <a:lnTo>
                    <a:pt x="135" y="98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8"/>
                  </a:lnTo>
                  <a:lnTo>
                    <a:pt x="35" y="98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87620" y="1437640"/>
            <a:ext cx="2042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351790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0" y="2637299"/>
            <a:ext cx="12427856" cy="977900"/>
          </a:xfrm>
          <a:prstGeom prst="rect">
            <a:avLst/>
          </a:prstGeom>
          <a:solidFill>
            <a:srgbClr val="F2A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023620" y="1485900"/>
            <a:ext cx="3165475" cy="1041400"/>
            <a:chOff x="641605" y="4922140"/>
            <a:chExt cx="3165529" cy="446691"/>
          </a:xfrm>
        </p:grpSpPr>
        <p:sp>
          <p:nvSpPr>
            <p:cNvPr id="93" name="TextBox 119"/>
            <p:cNvSpPr txBox="1"/>
            <p:nvPr/>
          </p:nvSpPr>
          <p:spPr>
            <a:xfrm>
              <a:off x="641606" y="4922140"/>
              <a:ext cx="2468921" cy="17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产品定位</a:t>
              </a:r>
              <a:endPara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4" name="Rectangle 120"/>
            <p:cNvSpPr/>
            <p:nvPr/>
          </p:nvSpPr>
          <p:spPr>
            <a:xfrm>
              <a:off x="641605" y="5151478"/>
              <a:ext cx="3165529" cy="217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id-ID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益智策略类反塔防御战游戏</a:t>
              </a:r>
              <a:endParaRPr lang="id-ID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119505" y="3881755"/>
            <a:ext cx="9857105" cy="2118995"/>
            <a:chOff x="641605" y="4922140"/>
            <a:chExt cx="9857105" cy="1326024"/>
          </a:xfrm>
        </p:grpSpPr>
        <p:sp>
          <p:nvSpPr>
            <p:cNvPr id="96" name="TextBox 119"/>
            <p:cNvSpPr txBox="1"/>
            <p:nvPr/>
          </p:nvSpPr>
          <p:spPr>
            <a:xfrm>
              <a:off x="641606" y="4922140"/>
              <a:ext cx="2468921" cy="230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用户群分析</a:t>
              </a:r>
              <a:endParaRPr 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Rectangle 120"/>
            <p:cNvSpPr/>
            <p:nvPr/>
          </p:nvSpPr>
          <p:spPr>
            <a:xfrm>
              <a:off x="641605" y="5151025"/>
              <a:ext cx="9857105" cy="1097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id-ID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对于一般的用户群来说，他们的一般特征和需求明显为：愿意尝试新鲜的事；不是重度游戏玩家，只是把游戏当做一种消遣；有手游经验。</a:t>
              </a:r>
              <a:endParaRPr lang="id-ID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defTabSz="913765">
                <a:lnSpc>
                  <a:spcPct val="150000"/>
                </a:lnSpc>
              </a:pPr>
              <a:r>
                <a:rPr lang="id-ID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另一方面，植物大战僵尸自2009年推出以来，获得众多好评，玩家不断增长并转换，并且添加中国风的模式和故事情节发展，其新鲜感能吸引植物大战僵尸的玩家的兴趣从而尝试。</a:t>
              </a:r>
              <a:endParaRPr lang="id-ID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307127" y="1486011"/>
            <a:ext cx="5829300" cy="1041400"/>
            <a:chOff x="641605" y="4922140"/>
            <a:chExt cx="5829300" cy="1041400"/>
          </a:xfrm>
        </p:grpSpPr>
        <p:sp>
          <p:nvSpPr>
            <p:cNvPr id="99" name="TextBox 119"/>
            <p:cNvSpPr txBox="1"/>
            <p:nvPr/>
          </p:nvSpPr>
          <p:spPr>
            <a:xfrm>
              <a:off x="641606" y="4922140"/>
              <a:ext cx="246892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目标人群</a:t>
              </a:r>
              <a:endPara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Rectangle 120"/>
            <p:cNvSpPr/>
            <p:nvPr/>
          </p:nvSpPr>
          <p:spPr>
            <a:xfrm>
              <a:off x="641605" y="5456810"/>
              <a:ext cx="5829300" cy="506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id-ID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广大有手游经验的中国玩家；原植物大战僵尸的用户</a:t>
              </a:r>
              <a:endParaRPr lang="id-ID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734831" y="3686060"/>
            <a:ext cx="384789" cy="384789"/>
            <a:chOff x="2984818" y="5049261"/>
            <a:chExt cx="384789" cy="384789"/>
          </a:xfrm>
        </p:grpSpPr>
        <p:sp>
          <p:nvSpPr>
            <p:cNvPr id="108" name="椭圆 107"/>
            <p:cNvSpPr/>
            <p:nvPr/>
          </p:nvSpPr>
          <p:spPr>
            <a:xfrm>
              <a:off x="2984818" y="5049261"/>
              <a:ext cx="384789" cy="384789"/>
            </a:xfrm>
            <a:prstGeom prst="ellipse">
              <a:avLst/>
            </a:prstGeom>
            <a:solidFill>
              <a:srgbClr val="F2A346"/>
            </a:solidFill>
            <a:ln>
              <a:noFill/>
            </a:ln>
            <a:effectLst>
              <a:outerShdw blurRad="88900" dist="38100" dir="2700000" algn="tl" rotWithShape="0">
                <a:srgbClr val="DC3C4C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109" name="图形 108" descr="发送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776" y="5156467"/>
              <a:ext cx="177594" cy="177594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5402982" y="921111"/>
            <a:ext cx="384789" cy="384789"/>
            <a:chOff x="5094554" y="1331177"/>
            <a:chExt cx="384789" cy="384789"/>
          </a:xfrm>
        </p:grpSpPr>
        <p:sp>
          <p:nvSpPr>
            <p:cNvPr id="111" name="椭圆 110"/>
            <p:cNvSpPr/>
            <p:nvPr/>
          </p:nvSpPr>
          <p:spPr>
            <a:xfrm>
              <a:off x="5094554" y="1331177"/>
              <a:ext cx="384789" cy="384789"/>
            </a:xfrm>
            <a:prstGeom prst="ellipse">
              <a:avLst/>
            </a:prstGeom>
            <a:solidFill>
              <a:srgbClr val="F2A346"/>
            </a:solidFill>
            <a:ln>
              <a:noFill/>
            </a:ln>
            <a:effectLst>
              <a:outerShdw blurRad="88900" dist="38100" dir="2700000" algn="tl" rotWithShape="0">
                <a:srgbClr val="DC3C4C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112" name="图形 111" descr="员工识别证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151" y="1432356"/>
              <a:ext cx="177594" cy="177594"/>
            </a:xfrm>
            <a:prstGeom prst="rect">
              <a:avLst/>
            </a:prstGeom>
          </p:spPr>
        </p:pic>
      </p:grpSp>
      <p:grpSp>
        <p:nvGrpSpPr>
          <p:cNvPr id="119" name="组合 118"/>
          <p:cNvGrpSpPr/>
          <p:nvPr/>
        </p:nvGrpSpPr>
        <p:grpSpPr>
          <a:xfrm>
            <a:off x="1119292" y="921111"/>
            <a:ext cx="384789" cy="384789"/>
            <a:chOff x="666084" y="1331177"/>
            <a:chExt cx="384789" cy="384789"/>
          </a:xfrm>
        </p:grpSpPr>
        <p:sp>
          <p:nvSpPr>
            <p:cNvPr id="120" name="椭圆 119"/>
            <p:cNvSpPr/>
            <p:nvPr/>
          </p:nvSpPr>
          <p:spPr>
            <a:xfrm>
              <a:off x="666084" y="1331177"/>
              <a:ext cx="384789" cy="384789"/>
            </a:xfrm>
            <a:prstGeom prst="ellipse">
              <a:avLst/>
            </a:prstGeom>
            <a:solidFill>
              <a:srgbClr val="F2A346"/>
            </a:solidFill>
            <a:ln>
              <a:noFill/>
            </a:ln>
            <a:effectLst>
              <a:outerShdw blurRad="88900" dist="38100" dir="2700000" algn="tl" rotWithShape="0">
                <a:srgbClr val="DC3C4C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121" name="图形 120" descr="带齿轮的头部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424" y="1432356"/>
              <a:ext cx="177594" cy="177594"/>
            </a:xfrm>
            <a:prstGeom prst="rect">
              <a:avLst/>
            </a:prstGeom>
          </p:spPr>
        </p:pic>
      </p:grpSp>
      <p:grpSp>
        <p:nvGrpSpPr>
          <p:cNvPr id="125" name="组合 124"/>
          <p:cNvGrpSpPr/>
          <p:nvPr/>
        </p:nvGrpSpPr>
        <p:grpSpPr>
          <a:xfrm>
            <a:off x="3304706" y="2880682"/>
            <a:ext cx="551221" cy="490261"/>
            <a:chOff x="542248" y="3183869"/>
            <a:chExt cx="551221" cy="490261"/>
          </a:xfrm>
        </p:grpSpPr>
        <p:sp>
          <p:nvSpPr>
            <p:cNvPr id="126" name="矩形: 圆角 125"/>
            <p:cNvSpPr/>
            <p:nvPr/>
          </p:nvSpPr>
          <p:spPr>
            <a:xfrm>
              <a:off x="572729" y="3183869"/>
              <a:ext cx="490261" cy="4902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542248" y="3242042"/>
              <a:ext cx="55122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506641" y="2877507"/>
            <a:ext cx="551221" cy="490261"/>
            <a:chOff x="542248" y="3183869"/>
            <a:chExt cx="551221" cy="490261"/>
          </a:xfrm>
        </p:grpSpPr>
        <p:sp>
          <p:nvSpPr>
            <p:cNvPr id="129" name="矩形: 圆角 128"/>
            <p:cNvSpPr/>
            <p:nvPr/>
          </p:nvSpPr>
          <p:spPr>
            <a:xfrm>
              <a:off x="572729" y="3183869"/>
              <a:ext cx="490261" cy="4902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42248" y="3242042"/>
              <a:ext cx="55122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7776521" y="2880682"/>
            <a:ext cx="551221" cy="490261"/>
            <a:chOff x="542248" y="3183869"/>
            <a:chExt cx="551221" cy="490261"/>
          </a:xfrm>
        </p:grpSpPr>
        <p:sp>
          <p:nvSpPr>
            <p:cNvPr id="132" name="矩形: 圆角 131"/>
            <p:cNvSpPr/>
            <p:nvPr/>
          </p:nvSpPr>
          <p:spPr>
            <a:xfrm>
              <a:off x="572729" y="3183869"/>
              <a:ext cx="490261" cy="4902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542248" y="3242042"/>
              <a:ext cx="55122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2280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29460" y="2803286"/>
            <a:ext cx="9086850" cy="1742440"/>
            <a:chOff x="3022600" y="2152174"/>
            <a:chExt cx="9086850" cy="1742440"/>
          </a:xfrm>
        </p:grpSpPr>
        <p:sp>
          <p:nvSpPr>
            <p:cNvPr id="38" name="矩形 60"/>
            <p:cNvSpPr/>
            <p:nvPr/>
          </p:nvSpPr>
          <p:spPr>
            <a:xfrm>
              <a:off x="3022600" y="2152174"/>
              <a:ext cx="9086850" cy="11074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F2A346"/>
                  </a:solidFill>
                  <a:effectLst/>
                  <a:uLnTx/>
                  <a:uFillTx/>
                  <a:cs typeface="+mn-ea"/>
                  <a:sym typeface="+mn-lt"/>
                </a:rPr>
                <a:t>内容策划及技术解决</a:t>
              </a:r>
              <a:endPara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2A3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Box 65"/>
            <p:cNvSpPr txBox="1"/>
            <p:nvPr/>
          </p:nvSpPr>
          <p:spPr>
            <a:xfrm>
              <a:off x="4624705" y="3495834"/>
              <a:ext cx="180721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游戏流程规划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TextBox 66"/>
            <p:cNvSpPr txBox="1"/>
            <p:nvPr/>
          </p:nvSpPr>
          <p:spPr>
            <a:xfrm>
              <a:off x="6727825" y="3495834"/>
              <a:ext cx="225933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设计与测试规范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21"/>
            <p:cNvSpPr>
              <a:spLocks noEditPoints="1"/>
            </p:cNvSpPr>
            <p:nvPr/>
          </p:nvSpPr>
          <p:spPr>
            <a:xfrm>
              <a:off x="4343400" y="3562350"/>
              <a:ext cx="266700" cy="268288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800109"/>
                </a:cxn>
                <a:cxn ang="0">
                  <a:pos x="151984808" y="307600218"/>
                </a:cxn>
                <a:cxn ang="0">
                  <a:pos x="0" y="153800109"/>
                </a:cxn>
                <a:cxn ang="0">
                  <a:pos x="151984808" y="0"/>
                </a:cxn>
                <a:cxn ang="0">
                  <a:pos x="128602968" y="261591119"/>
                </a:cxn>
                <a:cxn ang="0">
                  <a:pos x="175366647" y="261591119"/>
                </a:cxn>
                <a:cxn ang="0">
                  <a:pos x="175366647" y="178776117"/>
                </a:cxn>
                <a:cxn ang="0">
                  <a:pos x="258504104" y="178776117"/>
                </a:cxn>
                <a:cxn ang="0">
                  <a:pos x="258504104" y="130138024"/>
                </a:cxn>
                <a:cxn ang="0">
                  <a:pos x="175366647" y="130138024"/>
                </a:cxn>
                <a:cxn ang="0">
                  <a:pos x="175366647" y="46009099"/>
                </a:cxn>
                <a:cxn ang="0">
                  <a:pos x="128602968" y="46009099"/>
                </a:cxn>
                <a:cxn ang="0">
                  <a:pos x="128602968" y="130138024"/>
                </a:cxn>
                <a:cxn ang="0">
                  <a:pos x="45465512" y="130138024"/>
                </a:cxn>
                <a:cxn ang="0">
                  <a:pos x="45465512" y="178776117"/>
                </a:cxn>
                <a:cxn ang="0">
                  <a:pos x="128602968" y="178776117"/>
                </a:cxn>
                <a:cxn ang="0">
                  <a:pos x="128602968" y="261591119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9"/>
                  </a:lnTo>
                  <a:lnTo>
                    <a:pt x="135" y="99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9"/>
                  </a:lnTo>
                  <a:lnTo>
                    <a:pt x="35" y="99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22"/>
            <p:cNvSpPr>
              <a:spLocks noEditPoints="1"/>
            </p:cNvSpPr>
            <p:nvPr/>
          </p:nvSpPr>
          <p:spPr>
            <a:xfrm>
              <a:off x="6430963" y="3562350"/>
              <a:ext cx="266700" cy="268288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800109"/>
                </a:cxn>
                <a:cxn ang="0">
                  <a:pos x="151984808" y="307600218"/>
                </a:cxn>
                <a:cxn ang="0">
                  <a:pos x="0" y="153800109"/>
                </a:cxn>
                <a:cxn ang="0">
                  <a:pos x="151984808" y="0"/>
                </a:cxn>
                <a:cxn ang="0">
                  <a:pos x="128602968" y="261591119"/>
                </a:cxn>
                <a:cxn ang="0">
                  <a:pos x="175366647" y="261591119"/>
                </a:cxn>
                <a:cxn ang="0">
                  <a:pos x="175366647" y="178776117"/>
                </a:cxn>
                <a:cxn ang="0">
                  <a:pos x="258504104" y="178776117"/>
                </a:cxn>
                <a:cxn ang="0">
                  <a:pos x="258504104" y="128824101"/>
                </a:cxn>
                <a:cxn ang="0">
                  <a:pos x="175366647" y="128824101"/>
                </a:cxn>
                <a:cxn ang="0">
                  <a:pos x="175366647" y="46009099"/>
                </a:cxn>
                <a:cxn ang="0">
                  <a:pos x="128602968" y="46009099"/>
                </a:cxn>
                <a:cxn ang="0">
                  <a:pos x="128602968" y="128824101"/>
                </a:cxn>
                <a:cxn ang="0">
                  <a:pos x="45465512" y="128824101"/>
                </a:cxn>
                <a:cxn ang="0">
                  <a:pos x="45465512" y="178776117"/>
                </a:cxn>
                <a:cxn ang="0">
                  <a:pos x="128602968" y="178776117"/>
                </a:cxn>
                <a:cxn ang="0">
                  <a:pos x="128602968" y="261591119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8"/>
                  </a:lnTo>
                  <a:lnTo>
                    <a:pt x="135" y="98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8"/>
                  </a:lnTo>
                  <a:lnTo>
                    <a:pt x="35" y="98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TextBox 15"/>
            <p:cNvSpPr txBox="1"/>
            <p:nvPr/>
          </p:nvSpPr>
          <p:spPr>
            <a:xfrm>
              <a:off x="9017000" y="3479800"/>
              <a:ext cx="175260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2"/>
                  </a:solidFill>
                  <a:latin typeface="+mn-lt"/>
                  <a:ea typeface="仿宋_GB2312" pitchFamily="49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开发日程表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>
            <a:xfrm>
              <a:off x="8720138" y="3544888"/>
              <a:ext cx="266700" cy="268287"/>
            </a:xfrm>
            <a:custGeom>
              <a:avLst/>
              <a:gdLst/>
              <a:ahLst/>
              <a:cxnLst>
                <a:cxn ang="0">
                  <a:pos x="151984808" y="0"/>
                </a:cxn>
                <a:cxn ang="0">
                  <a:pos x="303969615" y="153799536"/>
                </a:cxn>
                <a:cxn ang="0">
                  <a:pos x="151984808" y="307599071"/>
                </a:cxn>
                <a:cxn ang="0">
                  <a:pos x="0" y="153799536"/>
                </a:cxn>
                <a:cxn ang="0">
                  <a:pos x="151984808" y="0"/>
                </a:cxn>
                <a:cxn ang="0">
                  <a:pos x="128602968" y="261590144"/>
                </a:cxn>
                <a:cxn ang="0">
                  <a:pos x="175366647" y="261590144"/>
                </a:cxn>
                <a:cxn ang="0">
                  <a:pos x="175366647" y="178775450"/>
                </a:cxn>
                <a:cxn ang="0">
                  <a:pos x="258504104" y="178775450"/>
                </a:cxn>
                <a:cxn ang="0">
                  <a:pos x="258504104" y="128823621"/>
                </a:cxn>
                <a:cxn ang="0">
                  <a:pos x="175366647" y="128823621"/>
                </a:cxn>
                <a:cxn ang="0">
                  <a:pos x="175366647" y="46008927"/>
                </a:cxn>
                <a:cxn ang="0">
                  <a:pos x="128602968" y="46008927"/>
                </a:cxn>
                <a:cxn ang="0">
                  <a:pos x="128602968" y="128823621"/>
                </a:cxn>
                <a:cxn ang="0">
                  <a:pos x="45465512" y="128823621"/>
                </a:cxn>
                <a:cxn ang="0">
                  <a:pos x="45465512" y="178775450"/>
                </a:cxn>
                <a:cxn ang="0">
                  <a:pos x="128602968" y="178775450"/>
                </a:cxn>
                <a:cxn ang="0">
                  <a:pos x="128602968" y="261590144"/>
                </a:cxn>
              </a:cxnLst>
              <a:rect l="0" t="0" r="0" b="0"/>
              <a:pathLst>
                <a:path w="234" h="234">
                  <a:moveTo>
                    <a:pt x="117" y="0"/>
                  </a:move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  <a:moveTo>
                    <a:pt x="99" y="199"/>
                  </a:moveTo>
                  <a:lnTo>
                    <a:pt x="135" y="199"/>
                  </a:lnTo>
                  <a:lnTo>
                    <a:pt x="135" y="136"/>
                  </a:lnTo>
                  <a:lnTo>
                    <a:pt x="199" y="136"/>
                  </a:lnTo>
                  <a:lnTo>
                    <a:pt x="199" y="98"/>
                  </a:lnTo>
                  <a:lnTo>
                    <a:pt x="135" y="98"/>
                  </a:lnTo>
                  <a:lnTo>
                    <a:pt x="135" y="35"/>
                  </a:lnTo>
                  <a:lnTo>
                    <a:pt x="99" y="35"/>
                  </a:lnTo>
                  <a:lnTo>
                    <a:pt x="99" y="98"/>
                  </a:lnTo>
                  <a:lnTo>
                    <a:pt x="35" y="98"/>
                  </a:lnTo>
                  <a:lnTo>
                    <a:pt x="35" y="136"/>
                  </a:lnTo>
                  <a:lnTo>
                    <a:pt x="99" y="136"/>
                  </a:lnTo>
                  <a:lnTo>
                    <a:pt x="99" y="199"/>
                  </a:lnTo>
                  <a:close/>
                </a:path>
              </a:pathLst>
            </a:custGeom>
            <a:solidFill>
              <a:srgbClr val="F2A346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87620" y="1437640"/>
            <a:ext cx="2042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21"/>
          <p:cNvSpPr>
            <a:spLocks noEditPoints="1"/>
          </p:cNvSpPr>
          <p:nvPr/>
        </p:nvSpPr>
        <p:spPr>
          <a:xfrm>
            <a:off x="3350260" y="4745355"/>
            <a:ext cx="254000" cy="268605"/>
          </a:xfrm>
          <a:custGeom>
            <a:avLst/>
            <a:gdLst/>
            <a:ahLst/>
            <a:cxnLst>
              <a:cxn ang="0">
                <a:pos x="151984808" y="0"/>
              </a:cxn>
              <a:cxn ang="0">
                <a:pos x="303969615" y="153800109"/>
              </a:cxn>
              <a:cxn ang="0">
                <a:pos x="151984808" y="307600218"/>
              </a:cxn>
              <a:cxn ang="0">
                <a:pos x="0" y="153800109"/>
              </a:cxn>
              <a:cxn ang="0">
                <a:pos x="151984808" y="0"/>
              </a:cxn>
              <a:cxn ang="0">
                <a:pos x="128602968" y="261591119"/>
              </a:cxn>
              <a:cxn ang="0">
                <a:pos x="175366647" y="261591119"/>
              </a:cxn>
              <a:cxn ang="0">
                <a:pos x="175366647" y="178776117"/>
              </a:cxn>
              <a:cxn ang="0">
                <a:pos x="258504104" y="178776117"/>
              </a:cxn>
              <a:cxn ang="0">
                <a:pos x="258504104" y="130138024"/>
              </a:cxn>
              <a:cxn ang="0">
                <a:pos x="175366647" y="130138024"/>
              </a:cxn>
              <a:cxn ang="0">
                <a:pos x="175366647" y="46009099"/>
              </a:cxn>
              <a:cxn ang="0">
                <a:pos x="128602968" y="46009099"/>
              </a:cxn>
              <a:cxn ang="0">
                <a:pos x="128602968" y="130138024"/>
              </a:cxn>
              <a:cxn ang="0">
                <a:pos x="45465512" y="130138024"/>
              </a:cxn>
              <a:cxn ang="0">
                <a:pos x="45465512" y="178776117"/>
              </a:cxn>
              <a:cxn ang="0">
                <a:pos x="128602968" y="178776117"/>
              </a:cxn>
              <a:cxn ang="0">
                <a:pos x="128602968" y="261591119"/>
              </a:cxn>
            </a:cxnLst>
            <a:rect l="0" t="0" r="0" b="0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2A346"/>
          </a:solidFill>
          <a:ln w="9525"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1565" y="4745355"/>
            <a:ext cx="2393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</a:rPr>
              <a:t>技术解决方案</a:t>
            </a:r>
            <a:endParaRPr lang="zh-CN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WPS 演示</Application>
  <PresentationFormat>宽屏</PresentationFormat>
  <Paragraphs>203</Paragraphs>
  <Slides>23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宋体</vt:lpstr>
      <vt:lpstr>Wingdings</vt:lpstr>
      <vt:lpstr>仿宋_GB2312</vt:lpstr>
      <vt:lpstr>Agency FB</vt:lpstr>
      <vt:lpstr>Segoe Print</vt:lpstr>
      <vt:lpstr>微软雅黑</vt:lpstr>
      <vt:lpstr>Arial Unicode MS</vt:lpstr>
      <vt:lpstr>等线</vt:lpstr>
      <vt:lpstr>San Francisco Display Light</vt:lpstr>
      <vt:lpstr>Arial</vt:lpstr>
      <vt:lpstr>San Francisco Display Bold</vt:lpstr>
      <vt:lpstr>Agency FB</vt:lpstr>
      <vt:lpstr>Calibri</vt:lpstr>
      <vt:lpstr>Calibri</vt:lpstr>
      <vt:lpstr>MS PGothic</vt:lpstr>
      <vt:lpstr>Meiryo</vt:lpstr>
      <vt:lpstr>Arial Narrow</vt:lpstr>
      <vt:lpstr>仿宋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一、游戏开始界面</vt:lpstr>
      <vt:lpstr>PowerPoint 演示文稿</vt:lpstr>
      <vt:lpstr>三、游戏界面</vt:lpstr>
      <vt:lpstr>四、僵尸元素</vt:lpstr>
      <vt:lpstr>五、植物元素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zwk1</cp:lastModifiedBy>
  <cp:revision>31</cp:revision>
  <dcterms:created xsi:type="dcterms:W3CDTF">2017-08-22T13:33:00Z</dcterms:created>
  <dcterms:modified xsi:type="dcterms:W3CDTF">2017-10-17T15:33:30Z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