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uk-UA" smtClean="0"/>
              <a:t>Зразок заголовка</a:t>
            </a:r>
            <a:endParaRPr lang="uk-UA"/>
          </a:p>
        </p:txBody>
      </p:sp>
      <p:sp>
        <p:nvSpPr>
          <p:cNvPr id="3" name="Пі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Зразок підзаголовка</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19.02.2018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34608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19.02.2018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44457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6629400" y="274638"/>
            <a:ext cx="2057400" cy="5851525"/>
          </a:xfrm>
        </p:spPr>
        <p:txBody>
          <a:bodyPr vert="eaVert"/>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a:xfrm>
            <a:off x="457200" y="274638"/>
            <a:ext cx="6019800" cy="5851525"/>
          </a:xfrm>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19.02.2018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01617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idx="1"/>
          </p:nvPr>
        </p:nvSpPr>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19.02.2018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12624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uk-UA" smtClean="0"/>
              <a:t>Зразок заголовка</a:t>
            </a:r>
            <a:endParaRPr lang="uk-UA"/>
          </a:p>
        </p:txBody>
      </p:sp>
      <p:sp>
        <p:nvSpPr>
          <p:cNvPr id="3" name="Місце для тексту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Місце для дати 3"/>
          <p:cNvSpPr>
            <a:spLocks noGrp="1"/>
          </p:cNvSpPr>
          <p:nvPr>
            <p:ph type="dt" sz="half" idx="10"/>
          </p:nvPr>
        </p:nvSpPr>
        <p:spPr/>
        <p:txBody>
          <a:bodyPr/>
          <a:lstStyle/>
          <a:p>
            <a:fld id="{40A2F8EF-BAB6-4B4D-83ED-627E7F340C73}" type="datetimeFigureOut">
              <a:rPr lang="uk-UA" smtClean="0"/>
              <a:t>19.02.2018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02765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вмісту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дати 4"/>
          <p:cNvSpPr>
            <a:spLocks noGrp="1"/>
          </p:cNvSpPr>
          <p:nvPr>
            <p:ph type="dt" sz="half" idx="10"/>
          </p:nvPr>
        </p:nvSpPr>
        <p:spPr/>
        <p:txBody>
          <a:bodyPr/>
          <a:lstStyle/>
          <a:p>
            <a:fld id="{40A2F8EF-BAB6-4B4D-83ED-627E7F340C73}" type="datetimeFigureOut">
              <a:rPr lang="uk-UA" smtClean="0"/>
              <a:t>19.02.2018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288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uk-UA" smtClean="0"/>
              <a:t>Зразок заголовка</a:t>
            </a:r>
            <a:endParaRPr lang="uk-UA"/>
          </a:p>
        </p:txBody>
      </p:sp>
      <p:sp>
        <p:nvSpPr>
          <p:cNvPr id="3" name="Місце для тексту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4" name="Місце для вмісту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тексту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6" name="Місце для вмісту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7" name="Місце для дати 6"/>
          <p:cNvSpPr>
            <a:spLocks noGrp="1"/>
          </p:cNvSpPr>
          <p:nvPr>
            <p:ph type="dt" sz="half" idx="10"/>
          </p:nvPr>
        </p:nvSpPr>
        <p:spPr/>
        <p:txBody>
          <a:bodyPr/>
          <a:lstStyle/>
          <a:p>
            <a:fld id="{40A2F8EF-BAB6-4B4D-83ED-627E7F340C73}" type="datetimeFigureOut">
              <a:rPr lang="uk-UA" smtClean="0"/>
              <a:t>19.02.2018</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36154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дати 2"/>
          <p:cNvSpPr>
            <a:spLocks noGrp="1"/>
          </p:cNvSpPr>
          <p:nvPr>
            <p:ph type="dt" sz="half" idx="10"/>
          </p:nvPr>
        </p:nvSpPr>
        <p:spPr/>
        <p:txBody>
          <a:bodyPr/>
          <a:lstStyle/>
          <a:p>
            <a:fld id="{40A2F8EF-BAB6-4B4D-83ED-627E7F340C73}" type="datetimeFigureOut">
              <a:rPr lang="uk-UA" smtClean="0"/>
              <a:t>19.02.2018</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11880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40A2F8EF-BAB6-4B4D-83ED-627E7F340C73}" type="datetimeFigureOut">
              <a:rPr lang="uk-UA" smtClean="0"/>
              <a:t>19.02.2018</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2078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uk-UA" smtClean="0"/>
              <a:t>Зразок заголовка</a:t>
            </a:r>
            <a:endParaRPr lang="uk-UA"/>
          </a:p>
        </p:txBody>
      </p:sp>
      <p:sp>
        <p:nvSpPr>
          <p:cNvPr id="3" name="Місце для вмісту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тексту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Місце для дати 4"/>
          <p:cNvSpPr>
            <a:spLocks noGrp="1"/>
          </p:cNvSpPr>
          <p:nvPr>
            <p:ph type="dt" sz="half" idx="10"/>
          </p:nvPr>
        </p:nvSpPr>
        <p:spPr/>
        <p:txBody>
          <a:bodyPr/>
          <a:lstStyle/>
          <a:p>
            <a:fld id="{40A2F8EF-BAB6-4B4D-83ED-627E7F340C73}" type="datetimeFigureOut">
              <a:rPr lang="uk-UA" smtClean="0"/>
              <a:t>19.02.2018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40961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uk-UA" smtClean="0"/>
              <a:t>Зразок заголовка</a:t>
            </a:r>
            <a:endParaRPr lang="uk-UA"/>
          </a:p>
        </p:txBody>
      </p:sp>
      <p:sp>
        <p:nvSpPr>
          <p:cNvPr id="3" name="Місце для зображення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Місце для дати 4"/>
          <p:cNvSpPr>
            <a:spLocks noGrp="1"/>
          </p:cNvSpPr>
          <p:nvPr>
            <p:ph type="dt" sz="half" idx="10"/>
          </p:nvPr>
        </p:nvSpPr>
        <p:spPr/>
        <p:txBody>
          <a:bodyPr/>
          <a:lstStyle/>
          <a:p>
            <a:fld id="{40A2F8EF-BAB6-4B4D-83ED-627E7F340C73}" type="datetimeFigureOut">
              <a:rPr lang="uk-UA" smtClean="0"/>
              <a:t>19.02.2018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82184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uk-UA" smtClean="0"/>
              <a:t>Зразок заголовка</a:t>
            </a:r>
            <a:endParaRPr lang="uk-UA"/>
          </a:p>
        </p:txBody>
      </p:sp>
      <p:sp>
        <p:nvSpPr>
          <p:cNvPr id="3" name="Місце для тексту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2F8EF-BAB6-4B4D-83ED-627E7F340C73}" type="datetimeFigureOut">
              <a:rPr lang="uk-UA" smtClean="0"/>
              <a:t>19.02.2018</a:t>
            </a:fld>
            <a:endParaRPr lang="uk-UA"/>
          </a:p>
        </p:txBody>
      </p:sp>
      <p:sp>
        <p:nvSpPr>
          <p:cNvPr id="5" name="Місце для нижнього колонтитула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1AC70-3EF9-4129-AB78-56DCAD9981EC}" type="slidenum">
              <a:rPr lang="uk-UA" smtClean="0"/>
              <a:t>‹#›</a:t>
            </a:fld>
            <a:endParaRPr lang="uk-UA"/>
          </a:p>
        </p:txBody>
      </p:sp>
    </p:spTree>
    <p:extLst>
      <p:ext uri="{BB962C8B-B14F-4D97-AF65-F5344CB8AC3E}">
        <p14:creationId xmlns:p14="http://schemas.microsoft.com/office/powerpoint/2010/main" val="199956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5EA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06375" y="2492896"/>
            <a:ext cx="7772400" cy="1470025"/>
          </a:xfrm>
        </p:spPr>
        <p:txBody>
          <a:bodyPr>
            <a:normAutofit fontScale="90000"/>
          </a:bodyPr>
          <a:lstStyle/>
          <a:p>
            <a:r>
              <a:rPr lang="en-US" sz="8000" b="1" smtClean="0">
                <a:solidFill>
                  <a:schemeClr val="bg1"/>
                </a:solidFill>
                <a:latin typeface="+mn-lt"/>
              </a:rPr>
              <a:t>SDLC</a:t>
            </a:r>
            <a:r>
              <a:rPr lang="en-US" b="1" smtClean="0">
                <a:solidFill>
                  <a:schemeClr val="bg1"/>
                </a:solidFill>
                <a:latin typeface="+mn-lt"/>
              </a:rPr>
              <a:t> </a:t>
            </a:r>
            <a:r>
              <a:rPr lang="en-US" sz="3600" smtClean="0">
                <a:solidFill>
                  <a:schemeClr val="bg1"/>
                </a:solidFill>
                <a:latin typeface="+mn-lt"/>
              </a:rPr>
              <a:t/>
            </a:r>
            <a:br>
              <a:rPr lang="en-US" sz="3600" smtClean="0">
                <a:solidFill>
                  <a:schemeClr val="bg1"/>
                </a:solidFill>
                <a:latin typeface="+mn-lt"/>
              </a:rPr>
            </a:br>
            <a:r>
              <a:rPr lang="en-US" sz="3600" smtClean="0">
                <a:solidFill>
                  <a:schemeClr val="bg1"/>
                </a:solidFill>
                <a:latin typeface="+mn-lt"/>
              </a:rPr>
              <a:t>&amp;</a:t>
            </a:r>
            <a:br>
              <a:rPr lang="en-US" sz="3600" smtClean="0">
                <a:solidFill>
                  <a:schemeClr val="bg1"/>
                </a:solidFill>
                <a:latin typeface="+mn-lt"/>
              </a:rPr>
            </a:br>
            <a:r>
              <a:rPr lang="en-US" sz="6700" b="1" smtClean="0">
                <a:solidFill>
                  <a:schemeClr val="bg1"/>
                </a:solidFill>
                <a:latin typeface="+mn-lt"/>
              </a:rPr>
              <a:t>Software Development Methodologies</a:t>
            </a:r>
            <a:endParaRPr lang="uk-UA" sz="6700" b="1">
              <a:solidFill>
                <a:schemeClr val="bg1"/>
              </a:solidFill>
              <a:latin typeface="+mn-lt"/>
            </a:endParaRPr>
          </a:p>
        </p:txBody>
      </p:sp>
      <p:sp>
        <p:nvSpPr>
          <p:cNvPr id="3" name="Підзаголовок 2"/>
          <p:cNvSpPr>
            <a:spLocks noGrp="1"/>
          </p:cNvSpPr>
          <p:nvPr>
            <p:ph type="subTitle" idx="1"/>
          </p:nvPr>
        </p:nvSpPr>
        <p:spPr>
          <a:xfrm>
            <a:off x="179512" y="6436097"/>
            <a:ext cx="1296144" cy="334888"/>
          </a:xfrm>
        </p:spPr>
        <p:txBody>
          <a:bodyPr>
            <a:normAutofit/>
          </a:bodyPr>
          <a:lstStyle/>
          <a:p>
            <a:r>
              <a:rPr lang="en-US" sz="1400" b="1" smtClean="0">
                <a:solidFill>
                  <a:schemeClr val="bg1"/>
                </a:solidFill>
              </a:rPr>
              <a:t>eleks-2018</a:t>
            </a:r>
            <a:endParaRPr lang="uk-UA" sz="1400" b="1">
              <a:solidFill>
                <a:schemeClr val="bg1"/>
              </a:solidFill>
            </a:endParaRPr>
          </a:p>
        </p:txBody>
      </p:sp>
      <p:sp>
        <p:nvSpPr>
          <p:cNvPr id="5" name="TextBox 4"/>
          <p:cNvSpPr txBox="1"/>
          <p:nvPr/>
        </p:nvSpPr>
        <p:spPr>
          <a:xfrm>
            <a:off x="7452320" y="6463208"/>
            <a:ext cx="1512168" cy="307777"/>
          </a:xfrm>
          <a:prstGeom prst="rect">
            <a:avLst/>
          </a:prstGeom>
          <a:noFill/>
        </p:spPr>
        <p:txBody>
          <a:bodyPr wrap="square" rtlCol="0">
            <a:spAutoFit/>
          </a:bodyPr>
          <a:lstStyle/>
          <a:p>
            <a:r>
              <a:rPr lang="en-US" sz="1400" b="1" err="1" smtClean="0">
                <a:solidFill>
                  <a:schemeClr val="bg1"/>
                </a:solidFill>
              </a:rPr>
              <a:t>Yurii</a:t>
            </a:r>
            <a:r>
              <a:rPr lang="en-US" sz="1400" b="1" smtClean="0">
                <a:solidFill>
                  <a:schemeClr val="bg1"/>
                </a:solidFill>
              </a:rPr>
              <a:t> </a:t>
            </a:r>
            <a:r>
              <a:rPr lang="en-US" sz="1400" b="1" err="1" smtClean="0">
                <a:solidFill>
                  <a:schemeClr val="bg1"/>
                </a:solidFill>
              </a:rPr>
              <a:t>Dmytriv</a:t>
            </a:r>
            <a:endParaRPr lang="uk-UA" sz="1400" b="1"/>
          </a:p>
        </p:txBody>
      </p:sp>
      <p:pic>
        <p:nvPicPr>
          <p:cNvPr id="7" name="Shape 34"/>
          <p:cNvPicPr preferRelativeResize="0"/>
          <p:nvPr/>
        </p:nvPicPr>
        <p:blipFill>
          <a:blip r:embed="rId2">
            <a:alphaModFix/>
          </a:blip>
          <a:stretch>
            <a:fillRect/>
          </a:stretch>
        </p:blipFill>
        <p:spPr>
          <a:xfrm>
            <a:off x="395536" y="318902"/>
            <a:ext cx="621678" cy="170549"/>
          </a:xfrm>
          <a:prstGeom prst="rect">
            <a:avLst/>
          </a:prstGeom>
          <a:noFill/>
          <a:ln>
            <a:noFill/>
          </a:ln>
        </p:spPr>
      </p:pic>
    </p:spTree>
    <p:extLst>
      <p:ext uri="{BB962C8B-B14F-4D97-AF65-F5344CB8AC3E}">
        <p14:creationId xmlns:p14="http://schemas.microsoft.com/office/powerpoint/2010/main" val="3512731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smtClean="0">
                <a:solidFill>
                  <a:schemeClr val="accent1"/>
                </a:solidFill>
              </a:rPr>
              <a:t>Some of software developmet methodologies</a:t>
            </a:r>
            <a:endParaRPr lang="uk-UA" b="1">
              <a:solidFill>
                <a:schemeClr val="accent1"/>
              </a:solidFill>
            </a:endParaRPr>
          </a:p>
        </p:txBody>
      </p:sp>
      <p:sp>
        <p:nvSpPr>
          <p:cNvPr id="3" name="Місце для вмісту 2"/>
          <p:cNvSpPr>
            <a:spLocks noGrp="1"/>
          </p:cNvSpPr>
          <p:nvPr>
            <p:ph idx="1"/>
          </p:nvPr>
        </p:nvSpPr>
        <p:spPr>
          <a:xfrm>
            <a:off x="467544" y="2132856"/>
            <a:ext cx="8229600" cy="3384376"/>
          </a:xfrm>
        </p:spPr>
        <p:txBody>
          <a:bodyPr/>
          <a:lstStyle/>
          <a:p>
            <a:r>
              <a:rPr lang="en-US" smtClean="0"/>
              <a:t>Agile</a:t>
            </a:r>
          </a:p>
          <a:p>
            <a:r>
              <a:rPr lang="en-US" smtClean="0"/>
              <a:t>Waterfall</a:t>
            </a:r>
          </a:p>
          <a:p>
            <a:r>
              <a:rPr lang="en-US" smtClean="0"/>
              <a:t>Spiral</a:t>
            </a:r>
            <a:endParaRPr lang="en-US"/>
          </a:p>
          <a:p>
            <a:pPr marL="0" indent="0">
              <a:buNone/>
            </a:pPr>
            <a:endParaRPr lang="en-US" smtClean="0"/>
          </a:p>
        </p:txBody>
      </p:sp>
    </p:spTree>
    <p:extLst>
      <p:ext uri="{BB962C8B-B14F-4D97-AF65-F5344CB8AC3E}">
        <p14:creationId xmlns:p14="http://schemas.microsoft.com/office/powerpoint/2010/main" val="395570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Agile</a:t>
            </a:r>
            <a:endParaRPr lang="uk-UA" b="1">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102" y="1600200"/>
            <a:ext cx="6767795" cy="4525963"/>
          </a:xfrm>
        </p:spPr>
      </p:pic>
    </p:spTree>
    <p:extLst>
      <p:ext uri="{BB962C8B-B14F-4D97-AF65-F5344CB8AC3E}">
        <p14:creationId xmlns:p14="http://schemas.microsoft.com/office/powerpoint/2010/main" val="563336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395536" y="836712"/>
            <a:ext cx="8229600" cy="5328592"/>
          </a:xfrm>
        </p:spPr>
        <p:txBody>
          <a:bodyPr>
            <a:normAutofit fontScale="92500" lnSpcReduction="20000"/>
          </a:bodyPr>
          <a:lstStyle/>
          <a:p>
            <a:pPr marL="0" indent="0">
              <a:buNone/>
            </a:pPr>
            <a:r>
              <a:rPr lang="en-US" sz="2000" smtClean="0"/>
              <a:t>       </a:t>
            </a:r>
            <a:r>
              <a:rPr lang="en-US" sz="2600" b="1" smtClean="0"/>
              <a:t>Agile</a:t>
            </a:r>
            <a:r>
              <a:rPr lang="en-US" sz="2600" smtClean="0"/>
              <a:t> </a:t>
            </a:r>
            <a:r>
              <a:rPr lang="en-US" sz="2600"/>
              <a:t>model believes that every project needs to be handled differently and the existing methods need to be tailored to best suit the project requirements. In Agile, the tasks are divided to time boxes (small time frames) to deliver specific features for a release</a:t>
            </a:r>
            <a:r>
              <a:rPr lang="en-US" sz="2600" smtClean="0"/>
              <a:t>.</a:t>
            </a:r>
          </a:p>
          <a:p>
            <a:pPr marL="0" indent="0">
              <a:buNone/>
            </a:pPr>
            <a:r>
              <a:rPr lang="en-US" sz="2000"/>
              <a:t>	</a:t>
            </a:r>
          </a:p>
          <a:p>
            <a:pPr marL="0" indent="0">
              <a:buNone/>
            </a:pPr>
            <a:r>
              <a:rPr lang="en-US" sz="2000" smtClean="0"/>
              <a:t>	</a:t>
            </a:r>
            <a:r>
              <a:rPr lang="en-US" b="1" smtClean="0">
                <a:solidFill>
                  <a:schemeClr val="accent1"/>
                </a:solidFill>
              </a:rPr>
              <a:t>Agile methods:</a:t>
            </a:r>
          </a:p>
          <a:p>
            <a:r>
              <a:rPr lang="en-US" sz="3000"/>
              <a:t>Scrum</a:t>
            </a:r>
          </a:p>
          <a:p>
            <a:r>
              <a:rPr lang="en-US" sz="3000"/>
              <a:t>Kanban</a:t>
            </a:r>
          </a:p>
          <a:p>
            <a:r>
              <a:rPr lang="en-US" sz="3000"/>
              <a:t>Extreme Programming (XP)</a:t>
            </a:r>
          </a:p>
          <a:p>
            <a:r>
              <a:rPr lang="en-US" sz="3000"/>
              <a:t>Crystal</a:t>
            </a:r>
          </a:p>
          <a:p>
            <a:r>
              <a:rPr lang="en-US" sz="3000"/>
              <a:t>Dynamic Systems Development Method (DSDM)</a:t>
            </a:r>
          </a:p>
          <a:p>
            <a:r>
              <a:rPr lang="en-US" sz="3000"/>
              <a:t>Feature-Driven Development (FDD)</a:t>
            </a:r>
          </a:p>
          <a:p>
            <a:pPr marL="0" indent="0">
              <a:buNone/>
            </a:pPr>
            <a:endParaRPr lang="uk-UA" sz="2000"/>
          </a:p>
        </p:txBody>
      </p:sp>
    </p:spTree>
    <p:extLst>
      <p:ext uri="{BB962C8B-B14F-4D97-AF65-F5344CB8AC3E}">
        <p14:creationId xmlns:p14="http://schemas.microsoft.com/office/powerpoint/2010/main" val="1273185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620688"/>
            <a:ext cx="8229600" cy="5472608"/>
          </a:xfrm>
        </p:spPr>
        <p:txBody>
          <a:bodyPr>
            <a:normAutofit/>
          </a:bodyPr>
          <a:lstStyle/>
          <a:p>
            <a:pPr marL="400050" lvl="1" indent="0" algn="ctr">
              <a:buNone/>
            </a:pPr>
            <a:r>
              <a:rPr lang="en-US" sz="4000" b="1" smtClean="0">
                <a:solidFill>
                  <a:schemeClr val="accent1"/>
                </a:solidFill>
              </a:rPr>
              <a:t>Agile values:</a:t>
            </a:r>
          </a:p>
          <a:p>
            <a:r>
              <a:rPr lang="en-US" b="1" i="1"/>
              <a:t>Individuals and Interactions</a:t>
            </a:r>
            <a:r>
              <a:rPr lang="en-US" i="1"/>
              <a:t> over processes and tools</a:t>
            </a:r>
            <a:endParaRPr lang="en-US"/>
          </a:p>
          <a:p>
            <a:r>
              <a:rPr lang="en-US" b="1" i="1"/>
              <a:t>Working Software</a:t>
            </a:r>
            <a:r>
              <a:rPr lang="en-US" i="1"/>
              <a:t> over comprehensive documentation</a:t>
            </a:r>
            <a:endParaRPr lang="en-US"/>
          </a:p>
          <a:p>
            <a:r>
              <a:rPr lang="en-US" b="1" i="1"/>
              <a:t>Customer Collaboration</a:t>
            </a:r>
            <a:r>
              <a:rPr lang="en-US" i="1"/>
              <a:t> over contract negotiation</a:t>
            </a:r>
            <a:endParaRPr lang="en-US"/>
          </a:p>
          <a:p>
            <a:r>
              <a:rPr lang="en-US" b="1" i="1"/>
              <a:t>Responding to Change</a:t>
            </a:r>
            <a:r>
              <a:rPr lang="en-US" i="1"/>
              <a:t> over following a </a:t>
            </a:r>
            <a:r>
              <a:rPr lang="en-US" i="1" smtClean="0"/>
              <a:t>plan</a:t>
            </a:r>
            <a:endParaRPr lang="en-US"/>
          </a:p>
        </p:txBody>
      </p:sp>
    </p:spTree>
    <p:extLst>
      <p:ext uri="{BB962C8B-B14F-4D97-AF65-F5344CB8AC3E}">
        <p14:creationId xmlns:p14="http://schemas.microsoft.com/office/powerpoint/2010/main" val="1189567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620688"/>
            <a:ext cx="8229600" cy="5328592"/>
          </a:xfrm>
        </p:spPr>
        <p:txBody>
          <a:bodyPr>
            <a:normAutofit fontScale="92500" lnSpcReduction="10000"/>
          </a:bodyPr>
          <a:lstStyle/>
          <a:p>
            <a:pPr marL="0" indent="0" algn="ctr">
              <a:buNone/>
            </a:pPr>
            <a:r>
              <a:rPr lang="en-US" b="1">
                <a:solidFill>
                  <a:schemeClr val="accent1"/>
                </a:solidFill>
              </a:rPr>
              <a:t>Agile software development </a:t>
            </a:r>
            <a:r>
              <a:rPr lang="en-US" b="1" smtClean="0">
                <a:solidFill>
                  <a:schemeClr val="accent1"/>
                </a:solidFill>
              </a:rPr>
              <a:t>principles:</a:t>
            </a:r>
            <a:endParaRPr lang="en-US" b="1">
              <a:solidFill>
                <a:schemeClr val="accent1"/>
              </a:solidFill>
            </a:endParaRPr>
          </a:p>
          <a:p>
            <a:endParaRPr lang="en-US" i="1" smtClean="0"/>
          </a:p>
          <a:p>
            <a:r>
              <a:rPr lang="en-US" smtClean="0"/>
              <a:t>Development </a:t>
            </a:r>
            <a:r>
              <a:rPr lang="en-US"/>
              <a:t>is divided into short cycles </a:t>
            </a:r>
            <a:r>
              <a:rPr lang="en-US" smtClean="0"/>
              <a:t>(sprint)</a:t>
            </a:r>
            <a:r>
              <a:rPr lang="ru-RU" smtClean="0"/>
              <a:t> – 1-4 </a:t>
            </a:r>
            <a:r>
              <a:rPr lang="en-US" smtClean="0"/>
              <a:t>weeks</a:t>
            </a:r>
          </a:p>
          <a:p>
            <a:r>
              <a:rPr lang="en-US" smtClean="0"/>
              <a:t>At </a:t>
            </a:r>
            <a:r>
              <a:rPr lang="en-US"/>
              <a:t>the end of each </a:t>
            </a:r>
            <a:r>
              <a:rPr lang="en-US" smtClean="0"/>
              <a:t>sprint, </a:t>
            </a:r>
            <a:r>
              <a:rPr lang="en-US"/>
              <a:t>the customer receives </a:t>
            </a:r>
            <a:r>
              <a:rPr lang="en-US" smtClean="0"/>
              <a:t>an </a:t>
            </a:r>
            <a:r>
              <a:rPr lang="en-US"/>
              <a:t>application (or part of it) that can be used in business</a:t>
            </a:r>
            <a:r>
              <a:rPr lang="en-US" smtClean="0"/>
              <a:t>;</a:t>
            </a:r>
          </a:p>
          <a:p>
            <a:r>
              <a:rPr lang="en-US"/>
              <a:t>T</a:t>
            </a:r>
            <a:r>
              <a:rPr lang="en-US" smtClean="0"/>
              <a:t>he </a:t>
            </a:r>
            <a:r>
              <a:rPr lang="en-US"/>
              <a:t>development team cooperates with the </a:t>
            </a:r>
            <a:r>
              <a:rPr lang="en-US" smtClean="0"/>
              <a:t>customer</a:t>
            </a:r>
            <a:endParaRPr lang="ru-RU" smtClean="0"/>
          </a:p>
          <a:p>
            <a:r>
              <a:rPr lang="en-US" smtClean="0"/>
              <a:t>Changes </a:t>
            </a:r>
            <a:r>
              <a:rPr lang="en-US"/>
              <a:t>in the project are welcomed and quickly included in the work.</a:t>
            </a:r>
            <a:endParaRPr lang="uk-UA"/>
          </a:p>
        </p:txBody>
      </p:sp>
    </p:spTree>
    <p:extLst>
      <p:ext uri="{BB962C8B-B14F-4D97-AF65-F5344CB8AC3E}">
        <p14:creationId xmlns:p14="http://schemas.microsoft.com/office/powerpoint/2010/main" val="1765377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57200" y="332656"/>
            <a:ext cx="8229600" cy="5793507"/>
          </a:xfrm>
        </p:spPr>
        <p:txBody>
          <a:bodyPr>
            <a:normAutofit fontScale="92500" lnSpcReduction="10000"/>
          </a:bodyPr>
          <a:lstStyle/>
          <a:p>
            <a:pPr marL="0" indent="0">
              <a:buNone/>
            </a:pPr>
            <a:r>
              <a:rPr lang="en-US" b="1">
                <a:solidFill>
                  <a:schemeClr val="accent1"/>
                </a:solidFill>
              </a:rPr>
              <a:t>Advantages:</a:t>
            </a:r>
          </a:p>
          <a:p>
            <a:r>
              <a:rPr lang="en-US" sz="2400"/>
              <a:t>Promotes teamwork and cross </a:t>
            </a:r>
            <a:r>
              <a:rPr lang="en-US" sz="2400" smtClean="0"/>
              <a:t>training</a:t>
            </a:r>
          </a:p>
          <a:p>
            <a:r>
              <a:rPr lang="en-US" sz="2400"/>
              <a:t>Functionality can be developed rapidly and </a:t>
            </a:r>
            <a:r>
              <a:rPr lang="en-US" sz="2400" smtClean="0"/>
              <a:t>demonstrated</a:t>
            </a:r>
          </a:p>
          <a:p>
            <a:r>
              <a:rPr lang="en-US" sz="2400"/>
              <a:t>Resource requirements are </a:t>
            </a:r>
            <a:r>
              <a:rPr lang="en-US" sz="2400" smtClean="0"/>
              <a:t>minimum</a:t>
            </a:r>
          </a:p>
          <a:p>
            <a:r>
              <a:rPr lang="en-US" sz="2400"/>
              <a:t>Suitable for fixed or changing </a:t>
            </a:r>
            <a:r>
              <a:rPr lang="en-US" sz="2400" smtClean="0"/>
              <a:t>requirements</a:t>
            </a:r>
          </a:p>
          <a:p>
            <a:r>
              <a:rPr lang="en-US" sz="2400"/>
              <a:t>Delivers early partial working </a:t>
            </a:r>
            <a:r>
              <a:rPr lang="en-US" sz="2400" smtClean="0"/>
              <a:t>solutions</a:t>
            </a:r>
          </a:p>
          <a:p>
            <a:r>
              <a:rPr lang="en-US" sz="2400"/>
              <a:t>Minimal rules, documentation easily </a:t>
            </a:r>
            <a:r>
              <a:rPr lang="en-US" sz="2400" smtClean="0"/>
              <a:t>employed</a:t>
            </a:r>
          </a:p>
          <a:p>
            <a:r>
              <a:rPr lang="en-US" sz="2400"/>
              <a:t>Easy to </a:t>
            </a:r>
            <a:r>
              <a:rPr lang="en-US" sz="2400" smtClean="0"/>
              <a:t>manage</a:t>
            </a:r>
          </a:p>
          <a:p>
            <a:r>
              <a:rPr lang="en-US" sz="2400"/>
              <a:t>Gives flexibility to developers</a:t>
            </a:r>
          </a:p>
          <a:p>
            <a:pPr marL="0" indent="0">
              <a:buNone/>
            </a:pPr>
            <a:r>
              <a:rPr lang="en-US" b="1">
                <a:solidFill>
                  <a:schemeClr val="accent1"/>
                </a:solidFill>
              </a:rPr>
              <a:t>Disadvantages:</a:t>
            </a:r>
          </a:p>
          <a:p>
            <a:r>
              <a:rPr lang="en-US" sz="2200"/>
              <a:t>Not suitable for handling complex </a:t>
            </a:r>
            <a:r>
              <a:rPr lang="en-US" sz="2200" smtClean="0"/>
              <a:t>dependencies</a:t>
            </a:r>
          </a:p>
          <a:p>
            <a:r>
              <a:rPr lang="en-US" sz="2200"/>
              <a:t>Depends heavily on customer interaction, so if customer is not clear, team can be driven in the wrong </a:t>
            </a:r>
            <a:r>
              <a:rPr lang="en-US" sz="2200" smtClean="0"/>
              <a:t>direction</a:t>
            </a:r>
          </a:p>
          <a:p>
            <a:r>
              <a:rPr lang="en-US" sz="2200"/>
              <a:t>Transfer of technology to new team members may be quite challenging due to lack of documentation</a:t>
            </a:r>
            <a:endParaRPr lang="uk-UA" sz="2200"/>
          </a:p>
        </p:txBody>
      </p:sp>
    </p:spTree>
    <p:extLst>
      <p:ext uri="{BB962C8B-B14F-4D97-AF65-F5344CB8AC3E}">
        <p14:creationId xmlns:p14="http://schemas.microsoft.com/office/powerpoint/2010/main" val="1526288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Waterfall</a:t>
            </a:r>
            <a:endParaRPr lang="uk-UA" b="1">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8802"/>
            <a:ext cx="8229600" cy="3768759"/>
          </a:xfrm>
        </p:spPr>
      </p:pic>
    </p:spTree>
    <p:extLst>
      <p:ext uri="{BB962C8B-B14F-4D97-AF65-F5344CB8AC3E}">
        <p14:creationId xmlns:p14="http://schemas.microsoft.com/office/powerpoint/2010/main" val="1491950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836712"/>
            <a:ext cx="8229600" cy="4525963"/>
          </a:xfrm>
        </p:spPr>
        <p:txBody>
          <a:bodyPr>
            <a:normAutofit fontScale="92500" lnSpcReduction="10000"/>
          </a:bodyPr>
          <a:lstStyle/>
          <a:p>
            <a:pPr marL="0" indent="0">
              <a:buNone/>
            </a:pPr>
            <a:r>
              <a:rPr lang="en-US" sz="2400"/>
              <a:t>The </a:t>
            </a:r>
            <a:r>
              <a:rPr lang="en-US" sz="2400" b="1"/>
              <a:t>Waterfall</a:t>
            </a:r>
            <a:r>
              <a:rPr lang="en-US" sz="2400"/>
              <a:t> model is a sequential development approach, in which development is seen as flowing steadily downwards (like a waterfall) through several </a:t>
            </a:r>
            <a:r>
              <a:rPr lang="en-US" sz="2400" smtClean="0"/>
              <a:t>phases:</a:t>
            </a:r>
          </a:p>
          <a:p>
            <a:pPr lvl="1"/>
            <a:r>
              <a:rPr lang="en-US" sz="2200"/>
              <a:t>analysis</a:t>
            </a:r>
          </a:p>
          <a:p>
            <a:pPr lvl="1"/>
            <a:r>
              <a:rPr lang="en-US" sz="2200"/>
              <a:t>software requirements specificationSoftware design</a:t>
            </a:r>
          </a:p>
          <a:p>
            <a:pPr lvl="1"/>
            <a:r>
              <a:rPr lang="en-US" sz="2200"/>
              <a:t>software </a:t>
            </a:r>
            <a:r>
              <a:rPr lang="en-US" sz="2200" smtClean="0"/>
              <a:t>implementation</a:t>
            </a:r>
            <a:endParaRPr lang="en-US" sz="2200"/>
          </a:p>
          <a:p>
            <a:pPr lvl="1"/>
            <a:r>
              <a:rPr lang="en-US" sz="2200"/>
              <a:t>testing</a:t>
            </a:r>
          </a:p>
          <a:p>
            <a:pPr lvl="1"/>
            <a:r>
              <a:rPr lang="en-US" sz="2200"/>
              <a:t>integration (if there are multiple subsystems)</a:t>
            </a:r>
          </a:p>
          <a:p>
            <a:pPr lvl="1"/>
            <a:r>
              <a:rPr lang="en-US" sz="2200"/>
              <a:t>deployment (or Installation)</a:t>
            </a:r>
          </a:p>
          <a:p>
            <a:pPr lvl="1"/>
            <a:r>
              <a:rPr lang="en-US" sz="2200" smtClean="0"/>
              <a:t>Maintenance</a:t>
            </a:r>
          </a:p>
          <a:p>
            <a:pPr marL="0" indent="0">
              <a:buNone/>
            </a:pPr>
            <a:endParaRPr lang="en-US" sz="2400" smtClean="0"/>
          </a:p>
          <a:p>
            <a:pPr marL="0" indent="0">
              <a:buNone/>
            </a:pPr>
            <a:r>
              <a:rPr lang="en-US" sz="2400" smtClean="0"/>
              <a:t>Transition </a:t>
            </a:r>
            <a:r>
              <a:rPr lang="en-US" sz="2400"/>
              <a:t>from one phase to another is possible only after the successful completion of the previous stage</a:t>
            </a:r>
          </a:p>
          <a:p>
            <a:pPr marL="0" indent="0">
              <a:buNone/>
            </a:pPr>
            <a:endParaRPr lang="uk-UA" sz="2400" smtClean="0"/>
          </a:p>
        </p:txBody>
      </p:sp>
    </p:spTree>
    <p:extLst>
      <p:ext uri="{BB962C8B-B14F-4D97-AF65-F5344CB8AC3E}">
        <p14:creationId xmlns:p14="http://schemas.microsoft.com/office/powerpoint/2010/main" val="1044310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57200" y="764704"/>
            <a:ext cx="8229600" cy="5361459"/>
          </a:xfrm>
        </p:spPr>
        <p:txBody>
          <a:bodyPr/>
          <a:lstStyle/>
          <a:p>
            <a:pPr marL="0" indent="0">
              <a:buNone/>
            </a:pPr>
            <a:r>
              <a:rPr lang="en-US" b="1" smtClean="0">
                <a:solidFill>
                  <a:schemeClr val="accent1"/>
                </a:solidFill>
              </a:rPr>
              <a:t>Advantages:</a:t>
            </a:r>
          </a:p>
          <a:p>
            <a:r>
              <a:rPr lang="en-US" sz="2000"/>
              <a:t>Easy to understand and functional</a:t>
            </a:r>
          </a:p>
          <a:p>
            <a:r>
              <a:rPr lang="en-US" sz="2000"/>
              <a:t>Simple enough to handle as model is rigid </a:t>
            </a:r>
          </a:p>
          <a:p>
            <a:r>
              <a:rPr lang="en-US" sz="2000"/>
              <a:t>Saves significant amount of time</a:t>
            </a:r>
          </a:p>
          <a:p>
            <a:r>
              <a:rPr lang="en-US" sz="2000"/>
              <a:t>Allows for easy testing and analysis</a:t>
            </a:r>
          </a:p>
          <a:p>
            <a:r>
              <a:rPr lang="en-US" sz="2000"/>
              <a:t>It allows for departmentalization and managerial control</a:t>
            </a:r>
          </a:p>
          <a:p>
            <a:pPr marL="0" indent="0">
              <a:buNone/>
            </a:pPr>
            <a:endParaRPr lang="en-US" sz="2000" smtClean="0"/>
          </a:p>
          <a:p>
            <a:pPr marL="0" indent="0">
              <a:buNone/>
            </a:pPr>
            <a:r>
              <a:rPr lang="en-US" b="1" smtClean="0">
                <a:solidFill>
                  <a:schemeClr val="accent1"/>
                </a:solidFill>
              </a:rPr>
              <a:t>Disadvantages:</a:t>
            </a:r>
          </a:p>
          <a:p>
            <a:r>
              <a:rPr lang="en-US" sz="2000"/>
              <a:t>Nonadaptive Design </a:t>
            </a:r>
            <a:r>
              <a:rPr lang="en-US" sz="2000" smtClean="0"/>
              <a:t>Constraints</a:t>
            </a:r>
          </a:p>
          <a:p>
            <a:r>
              <a:rPr lang="en-US" sz="2000"/>
              <a:t>Ignores Mid-Process User/Client </a:t>
            </a:r>
            <a:r>
              <a:rPr lang="en-US" sz="2000" smtClean="0"/>
              <a:t>Feedback</a:t>
            </a:r>
          </a:p>
          <a:p>
            <a:r>
              <a:rPr lang="en-US" sz="2000"/>
              <a:t>Delayed Testing Period</a:t>
            </a:r>
          </a:p>
        </p:txBody>
      </p:sp>
    </p:spTree>
    <p:extLst>
      <p:ext uri="{BB962C8B-B14F-4D97-AF65-F5344CB8AC3E}">
        <p14:creationId xmlns:p14="http://schemas.microsoft.com/office/powerpoint/2010/main" val="2306946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solidFill>
                  <a:schemeClr val="accent1"/>
                </a:solidFill>
              </a:rPr>
              <a:t>Spiral</a:t>
            </a:r>
            <a:endParaRPr lang="uk-UA">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484784"/>
            <a:ext cx="4999285" cy="4999285"/>
          </a:xfrm>
        </p:spPr>
      </p:pic>
    </p:spTree>
    <p:extLst>
      <p:ext uri="{BB962C8B-B14F-4D97-AF65-F5344CB8AC3E}">
        <p14:creationId xmlns:p14="http://schemas.microsoft.com/office/powerpoint/2010/main" val="261460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539552" y="764704"/>
            <a:ext cx="8229600" cy="4525963"/>
          </a:xfrm>
        </p:spPr>
        <p:txBody>
          <a:bodyPr/>
          <a:lstStyle/>
          <a:p>
            <a:pPr marL="0" indent="0" algn="ctr">
              <a:buNone/>
            </a:pPr>
            <a:r>
              <a:rPr lang="en-US" sz="4400" b="1" smtClean="0">
                <a:solidFill>
                  <a:schemeClr val="accent1"/>
                </a:solidFill>
              </a:rPr>
              <a:t>Agenda:</a:t>
            </a:r>
          </a:p>
          <a:p>
            <a:r>
              <a:rPr lang="en-US" smtClean="0"/>
              <a:t>What is SDLC</a:t>
            </a:r>
          </a:p>
          <a:p>
            <a:r>
              <a:rPr lang="en-US" smtClean="0"/>
              <a:t>Stages of SDLC</a:t>
            </a:r>
          </a:p>
          <a:p>
            <a:r>
              <a:rPr lang="en-US" smtClean="0"/>
              <a:t>Software development methodologies:</a:t>
            </a:r>
          </a:p>
          <a:p>
            <a:pPr lvl="1"/>
            <a:r>
              <a:rPr lang="en-US" smtClean="0"/>
              <a:t>Agile</a:t>
            </a:r>
          </a:p>
          <a:p>
            <a:pPr lvl="1"/>
            <a:r>
              <a:rPr lang="en-US" smtClean="0"/>
              <a:t>Waterfall</a:t>
            </a:r>
          </a:p>
          <a:p>
            <a:pPr lvl="1"/>
            <a:r>
              <a:rPr lang="en-US" smtClean="0"/>
              <a:t>Spiral</a:t>
            </a:r>
          </a:p>
          <a:p>
            <a:endParaRPr lang="uk-UA" b="1"/>
          </a:p>
        </p:txBody>
      </p:sp>
    </p:spTree>
    <p:extLst>
      <p:ext uri="{BB962C8B-B14F-4D97-AF65-F5344CB8AC3E}">
        <p14:creationId xmlns:p14="http://schemas.microsoft.com/office/powerpoint/2010/main" val="4081097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395536" y="692696"/>
            <a:ext cx="8445624" cy="5976664"/>
          </a:xfrm>
        </p:spPr>
        <p:txBody>
          <a:bodyPr>
            <a:normAutofit/>
          </a:bodyPr>
          <a:lstStyle/>
          <a:p>
            <a:pPr marL="0" indent="0">
              <a:buNone/>
            </a:pPr>
            <a:r>
              <a:rPr lang="en-US"/>
              <a:t>The spiral model has four phases</a:t>
            </a:r>
            <a:r>
              <a:rPr lang="en-US" smtClean="0"/>
              <a:t>:</a:t>
            </a:r>
            <a:endParaRPr lang="uk-UA" smtClean="0"/>
          </a:p>
          <a:p>
            <a:r>
              <a:rPr lang="en-US" sz="2800" smtClean="0"/>
              <a:t>Planning</a:t>
            </a:r>
            <a:endParaRPr lang="uk-UA" sz="2800" smtClean="0"/>
          </a:p>
          <a:p>
            <a:r>
              <a:rPr lang="en-US" sz="2800"/>
              <a:t>Risk </a:t>
            </a:r>
            <a:r>
              <a:rPr lang="en-US" sz="2800" smtClean="0"/>
              <a:t>Analysis</a:t>
            </a:r>
            <a:endParaRPr lang="uk-UA" sz="2800" smtClean="0"/>
          </a:p>
          <a:p>
            <a:r>
              <a:rPr lang="en-US" sz="2800" smtClean="0"/>
              <a:t>Engineering</a:t>
            </a:r>
            <a:endParaRPr lang="uk-UA" sz="2800" smtClean="0"/>
          </a:p>
          <a:p>
            <a:r>
              <a:rPr lang="en-US" sz="2800" smtClean="0"/>
              <a:t>Evaluation</a:t>
            </a:r>
            <a:endParaRPr lang="uk-UA" sz="2800" smtClean="0"/>
          </a:p>
          <a:p>
            <a:pPr marL="0" indent="0">
              <a:buNone/>
            </a:pPr>
            <a:endParaRPr lang="uk-UA" sz="2800"/>
          </a:p>
          <a:p>
            <a:pPr marL="0" indent="0">
              <a:buNone/>
            </a:pPr>
            <a:r>
              <a:rPr lang="en-US" sz="2800" smtClean="0"/>
              <a:t>        This model </a:t>
            </a:r>
            <a:r>
              <a:rPr lang="en-US" sz="2800"/>
              <a:t>suits to large-scale complex systems. Spiral is generally chosen over the waterfall approach for large, expensive, and complicated projects.</a:t>
            </a:r>
            <a:endParaRPr lang="uk-UA" sz="2800"/>
          </a:p>
        </p:txBody>
      </p:sp>
    </p:spTree>
    <p:extLst>
      <p:ext uri="{BB962C8B-B14F-4D97-AF65-F5344CB8AC3E}">
        <p14:creationId xmlns:p14="http://schemas.microsoft.com/office/powerpoint/2010/main" val="4136565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57200" y="404664"/>
            <a:ext cx="8229600" cy="5721499"/>
          </a:xfrm>
        </p:spPr>
        <p:txBody>
          <a:bodyPr>
            <a:normAutofit lnSpcReduction="10000"/>
          </a:bodyPr>
          <a:lstStyle/>
          <a:p>
            <a:pPr marL="0" indent="0">
              <a:buNone/>
            </a:pPr>
            <a:r>
              <a:rPr lang="en-US" b="1">
                <a:solidFill>
                  <a:schemeClr val="accent1"/>
                </a:solidFill>
              </a:rPr>
              <a:t>Advantages:</a:t>
            </a:r>
          </a:p>
          <a:p>
            <a:r>
              <a:rPr lang="en-US" sz="2600"/>
              <a:t>Risk factors are considerably reduced</a:t>
            </a:r>
          </a:p>
          <a:p>
            <a:r>
              <a:rPr lang="en-US" sz="2600"/>
              <a:t>Excellent for large and complex projects</a:t>
            </a:r>
          </a:p>
          <a:p>
            <a:r>
              <a:rPr lang="en-US" sz="2600"/>
              <a:t>Allows for additional functionality later</a:t>
            </a:r>
          </a:p>
          <a:p>
            <a:r>
              <a:rPr lang="en-US" sz="2600"/>
              <a:t>Suitable for highly risky projects with varied business needs</a:t>
            </a:r>
          </a:p>
          <a:p>
            <a:pPr marL="0" indent="0">
              <a:buNone/>
            </a:pPr>
            <a:endParaRPr lang="en-US"/>
          </a:p>
          <a:p>
            <a:pPr marL="0" indent="0">
              <a:buNone/>
            </a:pPr>
            <a:r>
              <a:rPr lang="en-US" b="1">
                <a:solidFill>
                  <a:schemeClr val="accent1"/>
                </a:solidFill>
              </a:rPr>
              <a:t>Disadvantages:</a:t>
            </a:r>
          </a:p>
          <a:p>
            <a:r>
              <a:rPr lang="en-US" sz="2600"/>
              <a:t>Expensive model in software </a:t>
            </a:r>
            <a:r>
              <a:rPr lang="en-US" sz="2600" smtClean="0"/>
              <a:t>development</a:t>
            </a:r>
          </a:p>
          <a:p>
            <a:r>
              <a:rPr lang="en-US" sz="2600"/>
              <a:t>Failure in risk analysis phase may damage the whole project</a:t>
            </a:r>
          </a:p>
          <a:p>
            <a:r>
              <a:rPr lang="en-US" sz="2600"/>
              <a:t>Not appropriate for low-risk </a:t>
            </a:r>
            <a:r>
              <a:rPr lang="en-US" sz="2600" smtClean="0"/>
              <a:t>projects</a:t>
            </a:r>
            <a:endParaRPr lang="en-US" sz="2600"/>
          </a:p>
        </p:txBody>
      </p:sp>
    </p:spTree>
    <p:extLst>
      <p:ext uri="{BB962C8B-B14F-4D97-AF65-F5344CB8AC3E}">
        <p14:creationId xmlns:p14="http://schemas.microsoft.com/office/powerpoint/2010/main" val="2162026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Software Development Life Cycle</a:t>
            </a:r>
            <a:endParaRPr lang="uk-UA" b="1">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1484784"/>
            <a:ext cx="4101611" cy="3192338"/>
          </a:xfrm>
        </p:spPr>
      </p:pic>
      <p:sp>
        <p:nvSpPr>
          <p:cNvPr id="5" name="TextBox 4"/>
          <p:cNvSpPr txBox="1"/>
          <p:nvPr/>
        </p:nvSpPr>
        <p:spPr>
          <a:xfrm>
            <a:off x="827584" y="5301208"/>
            <a:ext cx="7560840" cy="923330"/>
          </a:xfrm>
          <a:prstGeom prst="rect">
            <a:avLst/>
          </a:prstGeom>
          <a:noFill/>
        </p:spPr>
        <p:txBody>
          <a:bodyPr wrap="square" rtlCol="0">
            <a:spAutoFit/>
          </a:bodyPr>
          <a:lstStyle/>
          <a:p>
            <a:r>
              <a:rPr lang="en-US" smtClean="0"/>
              <a:t>A software development life cycle is essentially a series of steps, or phases, that provide a model for the development and lifecycle management of an application.</a:t>
            </a:r>
            <a:endParaRPr lang="uk-UA"/>
          </a:p>
        </p:txBody>
      </p:sp>
    </p:spTree>
    <p:extLst>
      <p:ext uri="{BB962C8B-B14F-4D97-AF65-F5344CB8AC3E}">
        <p14:creationId xmlns:p14="http://schemas.microsoft.com/office/powerpoint/2010/main" val="2797665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Stages of SDLC</a:t>
            </a:r>
            <a:endParaRPr lang="uk-UA" b="1">
              <a:solidFill>
                <a:schemeClr val="accent1"/>
              </a:solidFill>
            </a:endParaRPr>
          </a:p>
        </p:txBody>
      </p:sp>
      <p:sp>
        <p:nvSpPr>
          <p:cNvPr id="3" name="Місце для вмісту 2"/>
          <p:cNvSpPr>
            <a:spLocks noGrp="1"/>
          </p:cNvSpPr>
          <p:nvPr>
            <p:ph idx="1"/>
          </p:nvPr>
        </p:nvSpPr>
        <p:spPr>
          <a:xfrm>
            <a:off x="539552" y="1844824"/>
            <a:ext cx="8229600" cy="2520280"/>
          </a:xfrm>
        </p:spPr>
        <p:txBody>
          <a:bodyPr>
            <a:normAutofit/>
          </a:bodyPr>
          <a:lstStyle/>
          <a:p>
            <a:pPr marL="0" indent="0" algn="ctr">
              <a:buNone/>
            </a:pPr>
            <a:r>
              <a:rPr lang="en-US" sz="3600" b="1" smtClean="0">
                <a:solidFill>
                  <a:schemeClr val="accent1"/>
                </a:solidFill>
              </a:rPr>
              <a:t>Planning</a:t>
            </a:r>
          </a:p>
          <a:p>
            <a:pPr marL="0" indent="0" algn="ctr">
              <a:buNone/>
            </a:pPr>
            <a:endParaRPr lang="en-US" sz="2000" b="1" smtClean="0"/>
          </a:p>
          <a:p>
            <a:pPr lvl="1"/>
            <a:r>
              <a:rPr lang="en-US" sz="2000" smtClean="0"/>
              <a:t>Defining problems, goals and resources</a:t>
            </a:r>
          </a:p>
          <a:p>
            <a:pPr lvl="1"/>
            <a:r>
              <a:rPr lang="en-US" sz="2000" smtClean="0"/>
              <a:t>Searching for alternative solutions</a:t>
            </a:r>
          </a:p>
          <a:p>
            <a:pPr lvl="1"/>
            <a:r>
              <a:rPr lang="en-US" sz="2000" smtClean="0"/>
              <a:t>Learn how to make your product better than your competitors</a:t>
            </a:r>
          </a:p>
        </p:txBody>
      </p:sp>
    </p:spTree>
    <p:extLst>
      <p:ext uri="{BB962C8B-B14F-4D97-AF65-F5344CB8AC3E}">
        <p14:creationId xmlns:p14="http://schemas.microsoft.com/office/powerpoint/2010/main" val="2379210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1268760"/>
            <a:ext cx="8229600" cy="4525963"/>
          </a:xfrm>
        </p:spPr>
        <p:txBody>
          <a:bodyPr/>
          <a:lstStyle/>
          <a:p>
            <a:pPr marL="0" indent="0" algn="ctr">
              <a:buNone/>
            </a:pPr>
            <a:r>
              <a:rPr lang="en-US" sz="3600" b="1" smtClean="0">
                <a:solidFill>
                  <a:schemeClr val="accent1"/>
                </a:solidFill>
              </a:rPr>
              <a:t>System analysis</a:t>
            </a:r>
          </a:p>
          <a:p>
            <a:pPr marL="0" indent="0" algn="ctr">
              <a:buNone/>
            </a:pPr>
            <a:endParaRPr lang="en-US" sz="2000" b="1" smtClean="0"/>
          </a:p>
          <a:p>
            <a:pPr lvl="1"/>
            <a:r>
              <a:rPr lang="en-US" sz="2000" smtClean="0"/>
              <a:t>Documentation requirements of the customer</a:t>
            </a:r>
            <a:r>
              <a:rPr lang="ru-RU" sz="2000" smtClean="0"/>
              <a:t> - </a:t>
            </a:r>
            <a:r>
              <a:rPr lang="en-US" sz="2000"/>
              <a:t>SRS (Software Requirement Specification)</a:t>
            </a:r>
            <a:endParaRPr lang="uk-UA" sz="2000" smtClean="0"/>
          </a:p>
          <a:p>
            <a:pPr lvl="1"/>
            <a:r>
              <a:rPr lang="en-US" sz="2000"/>
              <a:t>D</a:t>
            </a:r>
            <a:r>
              <a:rPr lang="en-US" sz="2000" smtClean="0"/>
              <a:t>efininig if the project is organizationally, economically, socially, technologically feasible</a:t>
            </a:r>
          </a:p>
          <a:p>
            <a:pPr marL="457200" lvl="1" indent="0">
              <a:buNone/>
            </a:pPr>
            <a:endParaRPr lang="en-US" sz="2000" smtClean="0"/>
          </a:p>
          <a:p>
            <a:pPr marL="0" indent="0">
              <a:buNone/>
            </a:pPr>
            <a:r>
              <a:rPr lang="ru-RU" sz="2000" smtClean="0"/>
              <a:t>        </a:t>
            </a:r>
            <a:r>
              <a:rPr lang="en-US" sz="2000" smtClean="0"/>
              <a:t>SRS </a:t>
            </a:r>
            <a:r>
              <a:rPr lang="ru-RU" sz="2000" smtClean="0"/>
              <a:t>- </a:t>
            </a:r>
            <a:r>
              <a:rPr lang="en-US" sz="2000" smtClean="0"/>
              <a:t>document </a:t>
            </a:r>
            <a:r>
              <a:rPr lang="en-US" sz="2000"/>
              <a:t>which consists of all the product requirements to be designed and developed during the project life cycle.</a:t>
            </a:r>
            <a:endParaRPr lang="uk-UA" sz="2000"/>
          </a:p>
        </p:txBody>
      </p:sp>
    </p:spTree>
    <p:extLst>
      <p:ext uri="{BB962C8B-B14F-4D97-AF65-F5344CB8AC3E}">
        <p14:creationId xmlns:p14="http://schemas.microsoft.com/office/powerpoint/2010/main" val="1532659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1412776"/>
            <a:ext cx="8280920" cy="2404864"/>
          </a:xfrm>
        </p:spPr>
        <p:txBody>
          <a:bodyPr>
            <a:normAutofit lnSpcReduction="10000"/>
          </a:bodyPr>
          <a:lstStyle/>
          <a:p>
            <a:pPr marL="457200" lvl="1" indent="0" algn="ctr">
              <a:buNone/>
            </a:pPr>
            <a:r>
              <a:rPr lang="en-US" sz="3600" b="1" dirty="0" smtClean="0">
                <a:solidFill>
                  <a:schemeClr val="accent1"/>
                </a:solidFill>
              </a:rPr>
              <a:t>System design</a:t>
            </a:r>
          </a:p>
          <a:p>
            <a:pPr marL="457200" lvl="1" indent="0" algn="ctr">
              <a:buNone/>
            </a:pPr>
            <a:endParaRPr lang="en-US" sz="2000" b="1" dirty="0" smtClean="0"/>
          </a:p>
          <a:p>
            <a:pPr lvl="1"/>
            <a:r>
              <a:rPr lang="en-US" sz="2000" dirty="0" smtClean="0"/>
              <a:t>This phase defines the system elements, components, security level, modules, architecture, interfaces, data types ...</a:t>
            </a:r>
          </a:p>
          <a:p>
            <a:pPr lvl="1"/>
            <a:r>
              <a:rPr lang="en-US" sz="2000" dirty="0"/>
              <a:t>H</a:t>
            </a:r>
            <a:r>
              <a:rPr lang="en-US" sz="2000" dirty="0" smtClean="0"/>
              <a:t>ow the system will look and </a:t>
            </a:r>
            <a:r>
              <a:rPr lang="en-US" sz="2000" dirty="0" smtClean="0"/>
              <a:t>function</a:t>
            </a:r>
          </a:p>
          <a:p>
            <a:pPr lvl="1"/>
            <a:r>
              <a:rPr lang="en-US" sz="2000" dirty="0" smtClean="0"/>
              <a:t>Create SDS (System </a:t>
            </a:r>
            <a:r>
              <a:rPr lang="en-US" sz="2000" smtClean="0"/>
              <a:t>Design Document)</a:t>
            </a:r>
            <a:endParaRPr lang="uk-UA" sz="2000" dirty="0" smtClean="0"/>
          </a:p>
        </p:txBody>
      </p:sp>
    </p:spTree>
    <p:extLst>
      <p:ext uri="{BB962C8B-B14F-4D97-AF65-F5344CB8AC3E}">
        <p14:creationId xmlns:p14="http://schemas.microsoft.com/office/powerpoint/2010/main" val="5489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1988840"/>
            <a:ext cx="8229600" cy="3484984"/>
          </a:xfrm>
        </p:spPr>
        <p:txBody>
          <a:bodyPr/>
          <a:lstStyle/>
          <a:p>
            <a:pPr marL="457200" lvl="1" indent="0" algn="ctr">
              <a:buNone/>
            </a:pPr>
            <a:r>
              <a:rPr lang="en-US" sz="3600" b="1" smtClean="0">
                <a:solidFill>
                  <a:schemeClr val="accent1"/>
                </a:solidFill>
              </a:rPr>
              <a:t>Developing the product</a:t>
            </a:r>
          </a:p>
          <a:p>
            <a:pPr marL="457200" lvl="1" indent="0" algn="ctr">
              <a:buNone/>
            </a:pPr>
            <a:endParaRPr lang="en-US" sz="2000" b="1" smtClean="0"/>
          </a:p>
          <a:p>
            <a:pPr lvl="1"/>
            <a:r>
              <a:rPr lang="en-US" sz="2000"/>
              <a:t>“Let’s create what we want</a:t>
            </a:r>
            <a:r>
              <a:rPr lang="en-US" sz="2000" smtClean="0"/>
              <a:t>.”</a:t>
            </a:r>
          </a:p>
          <a:p>
            <a:pPr marL="457200" lvl="1" indent="0">
              <a:buNone/>
            </a:pPr>
            <a:endParaRPr lang="uk-UA" sz="2000" smtClean="0"/>
          </a:p>
          <a:p>
            <a:pPr marL="0" indent="0" algn="ctr">
              <a:buNone/>
            </a:pPr>
            <a:endParaRPr lang="en-US" b="1" smtClean="0"/>
          </a:p>
          <a:p>
            <a:pPr marL="0" indent="0" algn="ctr">
              <a:buNone/>
            </a:pPr>
            <a:endParaRPr lang="en-US"/>
          </a:p>
        </p:txBody>
      </p:sp>
    </p:spTree>
    <p:extLst>
      <p:ext uri="{BB962C8B-B14F-4D97-AF65-F5344CB8AC3E}">
        <p14:creationId xmlns:p14="http://schemas.microsoft.com/office/powerpoint/2010/main" val="85253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p:txBody>
          <a:bodyPr/>
          <a:lstStyle/>
          <a:p>
            <a:pPr marL="457200" lvl="1" indent="0" algn="ctr">
              <a:buNone/>
            </a:pPr>
            <a:r>
              <a:rPr lang="en-US" sz="3600" b="1" smtClean="0">
                <a:solidFill>
                  <a:schemeClr val="accent1"/>
                </a:solidFill>
              </a:rPr>
              <a:t>Testing the product</a:t>
            </a:r>
          </a:p>
          <a:p>
            <a:pPr marL="457200" lvl="1" indent="0" algn="ctr">
              <a:buNone/>
            </a:pPr>
            <a:endParaRPr lang="en-US" sz="2000" b="1" smtClean="0"/>
          </a:p>
          <a:p>
            <a:pPr lvl="1"/>
            <a:r>
              <a:rPr lang="en-US" sz="2000"/>
              <a:t>“Did we get what we want</a:t>
            </a:r>
            <a:r>
              <a:rPr lang="en-US" sz="2000" smtClean="0"/>
              <a:t>?”</a:t>
            </a:r>
          </a:p>
          <a:p>
            <a:pPr lvl="1"/>
            <a:r>
              <a:rPr lang="en-US" sz="2000"/>
              <a:t>S</a:t>
            </a:r>
            <a:r>
              <a:rPr lang="en-US" sz="2000" smtClean="0"/>
              <a:t>earching for defects and deficiencies</a:t>
            </a:r>
          </a:p>
          <a:p>
            <a:pPr lvl="1"/>
            <a:r>
              <a:rPr lang="en-US" sz="2000" smtClean="0"/>
              <a:t>Fixing issues until the product meets the original specifications</a:t>
            </a:r>
            <a:endParaRPr lang="uk-UA" sz="2000"/>
          </a:p>
        </p:txBody>
      </p:sp>
    </p:spTree>
    <p:extLst>
      <p:ext uri="{BB962C8B-B14F-4D97-AF65-F5344CB8AC3E}">
        <p14:creationId xmlns:p14="http://schemas.microsoft.com/office/powerpoint/2010/main" val="1450578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p:txBody>
          <a:bodyPr/>
          <a:lstStyle/>
          <a:p>
            <a:pPr marL="457200" lvl="1" indent="0" algn="ctr">
              <a:buNone/>
            </a:pPr>
            <a:r>
              <a:rPr lang="en-US" sz="3600" b="1" smtClean="0">
                <a:solidFill>
                  <a:schemeClr val="accent1"/>
                </a:solidFill>
              </a:rPr>
              <a:t>Deployment and Maintenance</a:t>
            </a:r>
          </a:p>
          <a:p>
            <a:pPr marL="457200" lvl="1" indent="0" algn="ctr">
              <a:buNone/>
            </a:pPr>
            <a:endParaRPr lang="en-US" sz="2000" b="1" smtClean="0"/>
          </a:p>
          <a:p>
            <a:pPr lvl="1"/>
            <a:r>
              <a:rPr lang="en-US" sz="2000" smtClean="0"/>
              <a:t>Delivery to customers</a:t>
            </a:r>
          </a:p>
          <a:p>
            <a:pPr lvl="1"/>
            <a:r>
              <a:rPr lang="en-US" sz="2000" smtClean="0"/>
              <a:t>Deployment on customers side</a:t>
            </a:r>
          </a:p>
          <a:p>
            <a:pPr lvl="1"/>
            <a:r>
              <a:rPr lang="en-US" sz="2000" smtClean="0"/>
              <a:t>Maintenance and update</a:t>
            </a:r>
            <a:endParaRPr lang="uk-UA"/>
          </a:p>
        </p:txBody>
      </p:sp>
    </p:spTree>
    <p:extLst>
      <p:ext uri="{BB962C8B-B14F-4D97-AF65-F5344CB8AC3E}">
        <p14:creationId xmlns:p14="http://schemas.microsoft.com/office/powerpoint/2010/main" val="2015683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594</Words>
  <Application>Microsoft Office PowerPoint</Application>
  <PresentationFormat>On-screen Show (4:3)</PresentationFormat>
  <Paragraphs>121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Тема Office</vt:lpstr>
      <vt:lpstr>SDLC  &amp; Software Development Methodologies</vt:lpstr>
      <vt:lpstr>PowerPoint Presentation</vt:lpstr>
      <vt:lpstr>Software Development Life Cycle</vt:lpstr>
      <vt:lpstr>Stages of SDLC</vt:lpstr>
      <vt:lpstr>PowerPoint Presentation</vt:lpstr>
      <vt:lpstr>PowerPoint Presentation</vt:lpstr>
      <vt:lpstr>PowerPoint Presentation</vt:lpstr>
      <vt:lpstr>PowerPoint Presentation</vt:lpstr>
      <vt:lpstr>PowerPoint Presentation</vt:lpstr>
      <vt:lpstr>Some of software developmet methodologies</vt:lpstr>
      <vt:lpstr>Agile</vt:lpstr>
      <vt:lpstr>PowerPoint Presentation</vt:lpstr>
      <vt:lpstr>PowerPoint Presentation</vt:lpstr>
      <vt:lpstr>PowerPoint Presentation</vt:lpstr>
      <vt:lpstr>PowerPoint Presentation</vt:lpstr>
      <vt:lpstr>Waterfall</vt:lpstr>
      <vt:lpstr>PowerPoint Presentation</vt:lpstr>
      <vt:lpstr>PowerPoint Presentation</vt:lpstr>
      <vt:lpstr>Spiral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ITIL/ITSM and DevOps</dc:title>
  <dc:creator>Користувач Windows</dc:creator>
  <cp:lastModifiedBy>Iurii Dmytriv</cp:lastModifiedBy>
  <cp:revision>36</cp:revision>
  <dcterms:created xsi:type="dcterms:W3CDTF">2018-02-17T18:42:47Z</dcterms:created>
  <dcterms:modified xsi:type="dcterms:W3CDTF">2018-02-19T09:04:14Z</dcterms:modified>
</cp:coreProperties>
</file>