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uk-UA" smtClean="0"/>
              <a:t>Зразок заголовка</a:t>
            </a:r>
            <a:endParaRPr lang="uk-UA"/>
          </a:p>
        </p:txBody>
      </p:sp>
      <p:sp>
        <p:nvSpPr>
          <p:cNvPr id="3" name="Пі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Зразок підзаголовка</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18.02.2018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34608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18.02.2018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4445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6629400" y="274638"/>
            <a:ext cx="2057400" cy="5851525"/>
          </a:xfrm>
        </p:spPr>
        <p:txBody>
          <a:bodyPr vert="eaVert"/>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a:xfrm>
            <a:off x="457200" y="274638"/>
            <a:ext cx="6019800" cy="5851525"/>
          </a:xfrm>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18.02.2018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01617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idx="1"/>
          </p:nvPr>
        </p:nvSpPr>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40A2F8EF-BAB6-4B4D-83ED-627E7F340C73}" type="datetimeFigureOut">
              <a:rPr lang="uk-UA" smtClean="0"/>
              <a:t>18.02.2018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12624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uk-UA" smtClean="0"/>
              <a:t>Зразок заголовка</a:t>
            </a:r>
            <a:endParaRPr lang="uk-UA"/>
          </a:p>
        </p:txBody>
      </p:sp>
      <p:sp>
        <p:nvSpPr>
          <p:cNvPr id="3" name="Місце для тексту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Місце для дати 3"/>
          <p:cNvSpPr>
            <a:spLocks noGrp="1"/>
          </p:cNvSpPr>
          <p:nvPr>
            <p:ph type="dt" sz="half" idx="10"/>
          </p:nvPr>
        </p:nvSpPr>
        <p:spPr/>
        <p:txBody>
          <a:bodyPr/>
          <a:lstStyle/>
          <a:p>
            <a:fld id="{40A2F8EF-BAB6-4B4D-83ED-627E7F340C73}" type="datetimeFigureOut">
              <a:rPr lang="uk-UA" smtClean="0"/>
              <a:t>18.02.2018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02765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вмісту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дати 4"/>
          <p:cNvSpPr>
            <a:spLocks noGrp="1"/>
          </p:cNvSpPr>
          <p:nvPr>
            <p:ph type="dt" sz="half" idx="10"/>
          </p:nvPr>
        </p:nvSpPr>
        <p:spPr/>
        <p:txBody>
          <a:bodyPr/>
          <a:lstStyle/>
          <a:p>
            <a:fld id="{40A2F8EF-BAB6-4B4D-83ED-627E7F340C73}" type="datetimeFigureOut">
              <a:rPr lang="uk-UA" smtClean="0"/>
              <a:t>18.02.2018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2288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uk-UA" smtClean="0"/>
              <a:t>Зразок заголовка</a:t>
            </a:r>
            <a:endParaRPr lang="uk-UA"/>
          </a:p>
        </p:txBody>
      </p:sp>
      <p:sp>
        <p:nvSpPr>
          <p:cNvPr id="3" name="Місце для тексту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4" name="Місце для вмісту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тексту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6" name="Місце для вмісту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7" name="Місце для дати 6"/>
          <p:cNvSpPr>
            <a:spLocks noGrp="1"/>
          </p:cNvSpPr>
          <p:nvPr>
            <p:ph type="dt" sz="half" idx="10"/>
          </p:nvPr>
        </p:nvSpPr>
        <p:spPr/>
        <p:txBody>
          <a:bodyPr/>
          <a:lstStyle/>
          <a:p>
            <a:fld id="{40A2F8EF-BAB6-4B4D-83ED-627E7F340C73}" type="datetimeFigureOut">
              <a:rPr lang="uk-UA" smtClean="0"/>
              <a:t>18.02.2018</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36154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дати 2"/>
          <p:cNvSpPr>
            <a:spLocks noGrp="1"/>
          </p:cNvSpPr>
          <p:nvPr>
            <p:ph type="dt" sz="half" idx="10"/>
          </p:nvPr>
        </p:nvSpPr>
        <p:spPr/>
        <p:txBody>
          <a:bodyPr/>
          <a:lstStyle/>
          <a:p>
            <a:fld id="{40A2F8EF-BAB6-4B4D-83ED-627E7F340C73}" type="datetimeFigureOut">
              <a:rPr lang="uk-UA" smtClean="0"/>
              <a:t>18.02.2018</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11880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40A2F8EF-BAB6-4B4D-83ED-627E7F340C73}" type="datetimeFigureOut">
              <a:rPr lang="uk-UA" smtClean="0"/>
              <a:t>18.02.2018</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2078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uk-UA" smtClean="0"/>
              <a:t>Зразок заголовка</a:t>
            </a:r>
            <a:endParaRPr lang="uk-UA"/>
          </a:p>
        </p:txBody>
      </p:sp>
      <p:sp>
        <p:nvSpPr>
          <p:cNvPr id="3" name="Місце для вмісту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тексту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Місце для дати 4"/>
          <p:cNvSpPr>
            <a:spLocks noGrp="1"/>
          </p:cNvSpPr>
          <p:nvPr>
            <p:ph type="dt" sz="half" idx="10"/>
          </p:nvPr>
        </p:nvSpPr>
        <p:spPr/>
        <p:txBody>
          <a:bodyPr/>
          <a:lstStyle/>
          <a:p>
            <a:fld id="{40A2F8EF-BAB6-4B4D-83ED-627E7F340C73}" type="datetimeFigureOut">
              <a:rPr lang="uk-UA" smtClean="0"/>
              <a:t>18.02.2018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40961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uk-UA" smtClean="0"/>
              <a:t>Зразок заголовка</a:t>
            </a:r>
            <a:endParaRPr lang="uk-UA"/>
          </a:p>
        </p:txBody>
      </p:sp>
      <p:sp>
        <p:nvSpPr>
          <p:cNvPr id="3" name="Місце для зображення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Місце для дати 4"/>
          <p:cNvSpPr>
            <a:spLocks noGrp="1"/>
          </p:cNvSpPr>
          <p:nvPr>
            <p:ph type="dt" sz="half" idx="10"/>
          </p:nvPr>
        </p:nvSpPr>
        <p:spPr/>
        <p:txBody>
          <a:bodyPr/>
          <a:lstStyle/>
          <a:p>
            <a:fld id="{40A2F8EF-BAB6-4B4D-83ED-627E7F340C73}" type="datetimeFigureOut">
              <a:rPr lang="uk-UA" smtClean="0"/>
              <a:t>18.02.2018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E11AC70-3EF9-4129-AB78-56DCAD9981EC}" type="slidenum">
              <a:rPr lang="uk-UA" smtClean="0"/>
              <a:t>‹№›</a:t>
            </a:fld>
            <a:endParaRPr lang="uk-UA"/>
          </a:p>
        </p:txBody>
      </p:sp>
    </p:spTree>
    <p:extLst>
      <p:ext uri="{BB962C8B-B14F-4D97-AF65-F5344CB8AC3E}">
        <p14:creationId xmlns:p14="http://schemas.microsoft.com/office/powerpoint/2010/main" val="382184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uk-UA" smtClean="0"/>
              <a:t>Зразок заголовка</a:t>
            </a:r>
            <a:endParaRPr lang="uk-UA"/>
          </a:p>
        </p:txBody>
      </p:sp>
      <p:sp>
        <p:nvSpPr>
          <p:cNvPr id="3" name="Місце для тексту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2F8EF-BAB6-4B4D-83ED-627E7F340C73}" type="datetimeFigureOut">
              <a:rPr lang="uk-UA" smtClean="0"/>
              <a:t>18.02.2018</a:t>
            </a:fld>
            <a:endParaRPr lang="uk-UA"/>
          </a:p>
        </p:txBody>
      </p:sp>
      <p:sp>
        <p:nvSpPr>
          <p:cNvPr id="5" name="Місце для нижнього колонтитула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1AC70-3EF9-4129-AB78-56DCAD9981EC}" type="slidenum">
              <a:rPr lang="uk-UA" smtClean="0"/>
              <a:t>‹№›</a:t>
            </a:fld>
            <a:endParaRPr lang="uk-UA"/>
          </a:p>
        </p:txBody>
      </p:sp>
    </p:spTree>
    <p:extLst>
      <p:ext uri="{BB962C8B-B14F-4D97-AF65-F5344CB8AC3E}">
        <p14:creationId xmlns:p14="http://schemas.microsoft.com/office/powerpoint/2010/main" val="199956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EA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06375" y="2492896"/>
            <a:ext cx="7772400" cy="1470025"/>
          </a:xfrm>
        </p:spPr>
        <p:txBody>
          <a:bodyPr>
            <a:normAutofit fontScale="90000"/>
          </a:bodyPr>
          <a:lstStyle/>
          <a:p>
            <a:r>
              <a:rPr lang="en-US" sz="8000" b="1" smtClean="0">
                <a:solidFill>
                  <a:schemeClr val="bg1"/>
                </a:solidFill>
                <a:latin typeface="+mn-lt"/>
              </a:rPr>
              <a:t>SDLC</a:t>
            </a:r>
            <a:r>
              <a:rPr lang="en-US" b="1" smtClean="0">
                <a:solidFill>
                  <a:schemeClr val="bg1"/>
                </a:solidFill>
                <a:latin typeface="+mn-lt"/>
              </a:rPr>
              <a:t> </a:t>
            </a:r>
            <a:r>
              <a:rPr lang="en-US" sz="3600" smtClean="0">
                <a:solidFill>
                  <a:schemeClr val="bg1"/>
                </a:solidFill>
                <a:latin typeface="+mn-lt"/>
              </a:rPr>
              <a:t/>
            </a:r>
            <a:br>
              <a:rPr lang="en-US" sz="3600" smtClean="0">
                <a:solidFill>
                  <a:schemeClr val="bg1"/>
                </a:solidFill>
                <a:latin typeface="+mn-lt"/>
              </a:rPr>
            </a:br>
            <a:r>
              <a:rPr lang="en-US" sz="3600" smtClean="0">
                <a:solidFill>
                  <a:schemeClr val="bg1"/>
                </a:solidFill>
                <a:latin typeface="+mn-lt"/>
              </a:rPr>
              <a:t>&amp;</a:t>
            </a:r>
            <a:br>
              <a:rPr lang="en-US" sz="3600" smtClean="0">
                <a:solidFill>
                  <a:schemeClr val="bg1"/>
                </a:solidFill>
                <a:latin typeface="+mn-lt"/>
              </a:rPr>
            </a:br>
            <a:r>
              <a:rPr lang="en-US" sz="6700" b="1" smtClean="0">
                <a:solidFill>
                  <a:schemeClr val="bg1"/>
                </a:solidFill>
                <a:latin typeface="+mn-lt"/>
              </a:rPr>
              <a:t>Software Development Methodologies</a:t>
            </a:r>
            <a:endParaRPr lang="uk-UA" sz="6700" b="1">
              <a:solidFill>
                <a:schemeClr val="bg1"/>
              </a:solidFill>
              <a:latin typeface="+mn-lt"/>
            </a:endParaRPr>
          </a:p>
        </p:txBody>
      </p:sp>
      <p:sp>
        <p:nvSpPr>
          <p:cNvPr id="3" name="Підзаголовок 2"/>
          <p:cNvSpPr>
            <a:spLocks noGrp="1"/>
          </p:cNvSpPr>
          <p:nvPr>
            <p:ph type="subTitle" idx="1"/>
          </p:nvPr>
        </p:nvSpPr>
        <p:spPr>
          <a:xfrm>
            <a:off x="179512" y="6436097"/>
            <a:ext cx="1296144" cy="334888"/>
          </a:xfrm>
        </p:spPr>
        <p:txBody>
          <a:bodyPr>
            <a:normAutofit/>
          </a:bodyPr>
          <a:lstStyle/>
          <a:p>
            <a:r>
              <a:rPr lang="en-US" sz="1400" b="1" smtClean="0">
                <a:solidFill>
                  <a:schemeClr val="bg1"/>
                </a:solidFill>
              </a:rPr>
              <a:t>eleks-2018</a:t>
            </a:r>
            <a:endParaRPr lang="uk-UA" sz="1400" b="1">
              <a:solidFill>
                <a:schemeClr val="bg1"/>
              </a:solidFill>
            </a:endParaRPr>
          </a:p>
        </p:txBody>
      </p:sp>
      <p:sp>
        <p:nvSpPr>
          <p:cNvPr id="5" name="TextBox 4"/>
          <p:cNvSpPr txBox="1"/>
          <p:nvPr/>
        </p:nvSpPr>
        <p:spPr>
          <a:xfrm>
            <a:off x="7452320" y="6463208"/>
            <a:ext cx="1512168" cy="307777"/>
          </a:xfrm>
          <a:prstGeom prst="rect">
            <a:avLst/>
          </a:prstGeom>
          <a:noFill/>
        </p:spPr>
        <p:txBody>
          <a:bodyPr wrap="square" rtlCol="0">
            <a:spAutoFit/>
          </a:bodyPr>
          <a:lstStyle/>
          <a:p>
            <a:r>
              <a:rPr lang="en-US" sz="1400" b="1" err="1" smtClean="0">
                <a:solidFill>
                  <a:schemeClr val="bg1"/>
                </a:solidFill>
              </a:rPr>
              <a:t>Yurii</a:t>
            </a:r>
            <a:r>
              <a:rPr lang="en-US" sz="1400" b="1" smtClean="0">
                <a:solidFill>
                  <a:schemeClr val="bg1"/>
                </a:solidFill>
              </a:rPr>
              <a:t> </a:t>
            </a:r>
            <a:r>
              <a:rPr lang="en-US" sz="1400" b="1" err="1" smtClean="0">
                <a:solidFill>
                  <a:schemeClr val="bg1"/>
                </a:solidFill>
              </a:rPr>
              <a:t>Dmytriv</a:t>
            </a:r>
            <a:endParaRPr lang="uk-UA" sz="1400" b="1"/>
          </a:p>
        </p:txBody>
      </p:sp>
      <p:pic>
        <p:nvPicPr>
          <p:cNvPr id="7" name="Shape 34"/>
          <p:cNvPicPr preferRelativeResize="0"/>
          <p:nvPr/>
        </p:nvPicPr>
        <p:blipFill>
          <a:blip r:embed="rId2">
            <a:alphaModFix/>
          </a:blip>
          <a:stretch>
            <a:fillRect/>
          </a:stretch>
        </p:blipFill>
        <p:spPr>
          <a:xfrm>
            <a:off x="395536" y="318902"/>
            <a:ext cx="621678" cy="170549"/>
          </a:xfrm>
          <a:prstGeom prst="rect">
            <a:avLst/>
          </a:prstGeom>
          <a:noFill/>
          <a:ln>
            <a:noFill/>
          </a:ln>
        </p:spPr>
      </p:pic>
    </p:spTree>
    <p:extLst>
      <p:ext uri="{BB962C8B-B14F-4D97-AF65-F5344CB8AC3E}">
        <p14:creationId xmlns:p14="http://schemas.microsoft.com/office/powerpoint/2010/main" val="3512731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smtClean="0">
                <a:solidFill>
                  <a:schemeClr val="accent1"/>
                </a:solidFill>
              </a:rPr>
              <a:t>Some of software developmet methodologies</a:t>
            </a:r>
            <a:endParaRPr lang="uk-UA" b="1">
              <a:solidFill>
                <a:schemeClr val="accent1"/>
              </a:solidFill>
            </a:endParaRPr>
          </a:p>
        </p:txBody>
      </p:sp>
      <p:sp>
        <p:nvSpPr>
          <p:cNvPr id="3" name="Місце для вмісту 2"/>
          <p:cNvSpPr>
            <a:spLocks noGrp="1"/>
          </p:cNvSpPr>
          <p:nvPr>
            <p:ph idx="1"/>
          </p:nvPr>
        </p:nvSpPr>
        <p:spPr>
          <a:xfrm>
            <a:off x="467544" y="2132856"/>
            <a:ext cx="8229600" cy="3384376"/>
          </a:xfrm>
        </p:spPr>
        <p:txBody>
          <a:bodyPr/>
          <a:lstStyle/>
          <a:p>
            <a:r>
              <a:rPr lang="en-US" smtClean="0"/>
              <a:t>Agile</a:t>
            </a:r>
          </a:p>
          <a:p>
            <a:r>
              <a:rPr lang="en-US" smtClean="0"/>
              <a:t>Waterfall</a:t>
            </a:r>
          </a:p>
          <a:p>
            <a:r>
              <a:rPr lang="en-US" smtClean="0"/>
              <a:t>Spiral</a:t>
            </a:r>
            <a:endParaRPr lang="en-US"/>
          </a:p>
          <a:p>
            <a:pPr marL="0" indent="0">
              <a:buNone/>
            </a:pPr>
            <a:endParaRPr lang="en-US" smtClean="0"/>
          </a:p>
        </p:txBody>
      </p:sp>
    </p:spTree>
    <p:extLst>
      <p:ext uri="{BB962C8B-B14F-4D97-AF65-F5344CB8AC3E}">
        <p14:creationId xmlns:p14="http://schemas.microsoft.com/office/powerpoint/2010/main" val="395570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Agile</a:t>
            </a:r>
            <a:endParaRPr lang="uk-UA" b="1">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102" y="1600200"/>
            <a:ext cx="6767795" cy="4525963"/>
          </a:xfrm>
        </p:spPr>
      </p:pic>
    </p:spTree>
    <p:extLst>
      <p:ext uri="{BB962C8B-B14F-4D97-AF65-F5344CB8AC3E}">
        <p14:creationId xmlns:p14="http://schemas.microsoft.com/office/powerpoint/2010/main" val="563336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395536" y="836712"/>
            <a:ext cx="8229600" cy="5328592"/>
          </a:xfrm>
        </p:spPr>
        <p:txBody>
          <a:bodyPr>
            <a:normAutofit fontScale="92500" lnSpcReduction="20000"/>
          </a:bodyPr>
          <a:lstStyle/>
          <a:p>
            <a:pPr marL="0" indent="0">
              <a:buNone/>
            </a:pPr>
            <a:r>
              <a:rPr lang="en-US" sz="2000" smtClean="0"/>
              <a:t>       </a:t>
            </a:r>
            <a:r>
              <a:rPr lang="en-US" sz="2600" b="1" smtClean="0"/>
              <a:t>Agile</a:t>
            </a:r>
            <a:r>
              <a:rPr lang="en-US" sz="2600" smtClean="0"/>
              <a:t> </a:t>
            </a:r>
            <a:r>
              <a:rPr lang="en-US" sz="2600"/>
              <a:t>model believes that every project needs to be handled differently and the existing methods need to be tailored to best suit the project requirements. In Agile, the tasks are divided to time boxes (small time frames) to deliver specific features for a </a:t>
            </a:r>
            <a:r>
              <a:rPr lang="en-US" sz="2600"/>
              <a:t>release</a:t>
            </a:r>
            <a:r>
              <a:rPr lang="en-US" sz="2600" smtClean="0"/>
              <a:t>.</a:t>
            </a:r>
          </a:p>
          <a:p>
            <a:pPr marL="0" indent="0">
              <a:buNone/>
            </a:pPr>
            <a:r>
              <a:rPr lang="en-US" sz="2000"/>
              <a:t>	</a:t>
            </a:r>
            <a:endParaRPr lang="en-US" sz="2000"/>
          </a:p>
          <a:p>
            <a:pPr marL="0" indent="0">
              <a:buNone/>
            </a:pPr>
            <a:r>
              <a:rPr lang="en-US" sz="2000" smtClean="0"/>
              <a:t>	</a:t>
            </a:r>
            <a:r>
              <a:rPr lang="en-US" b="1" smtClean="0">
                <a:solidFill>
                  <a:schemeClr val="accent1"/>
                </a:solidFill>
              </a:rPr>
              <a:t>Agile methods:</a:t>
            </a:r>
          </a:p>
          <a:p>
            <a:r>
              <a:rPr lang="en-US" sz="3000"/>
              <a:t>Scrum</a:t>
            </a:r>
          </a:p>
          <a:p>
            <a:r>
              <a:rPr lang="en-US" sz="3000"/>
              <a:t>Kanban</a:t>
            </a:r>
          </a:p>
          <a:p>
            <a:r>
              <a:rPr lang="en-US" sz="3000"/>
              <a:t>Extreme Programming (XP)</a:t>
            </a:r>
          </a:p>
          <a:p>
            <a:r>
              <a:rPr lang="en-US" sz="3000"/>
              <a:t>Crystal</a:t>
            </a:r>
          </a:p>
          <a:p>
            <a:r>
              <a:rPr lang="en-US" sz="3000"/>
              <a:t>Dynamic Systems Development Method (DSDM)</a:t>
            </a:r>
          </a:p>
          <a:p>
            <a:r>
              <a:rPr lang="en-US" sz="3000"/>
              <a:t>Feature-Driven Development (FDD)</a:t>
            </a:r>
          </a:p>
          <a:p>
            <a:pPr marL="0" indent="0">
              <a:buNone/>
            </a:pPr>
            <a:endParaRPr lang="uk-UA" sz="2000"/>
          </a:p>
        </p:txBody>
      </p:sp>
    </p:spTree>
    <p:extLst>
      <p:ext uri="{BB962C8B-B14F-4D97-AF65-F5344CB8AC3E}">
        <p14:creationId xmlns:p14="http://schemas.microsoft.com/office/powerpoint/2010/main" val="127318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620688"/>
            <a:ext cx="8229600" cy="5472608"/>
          </a:xfrm>
        </p:spPr>
        <p:txBody>
          <a:bodyPr>
            <a:normAutofit/>
          </a:bodyPr>
          <a:lstStyle/>
          <a:p>
            <a:pPr marL="400050" lvl="1" indent="0" algn="ctr">
              <a:buNone/>
            </a:pPr>
            <a:r>
              <a:rPr lang="en-US" sz="4000" b="1" smtClean="0">
                <a:solidFill>
                  <a:schemeClr val="accent1"/>
                </a:solidFill>
              </a:rPr>
              <a:t>Agile values:</a:t>
            </a:r>
          </a:p>
          <a:p>
            <a:r>
              <a:rPr lang="en-US" b="1" i="1"/>
              <a:t>Individuals and Interactions</a:t>
            </a:r>
            <a:r>
              <a:rPr lang="en-US" i="1"/>
              <a:t> over processes and tools</a:t>
            </a:r>
            <a:endParaRPr lang="en-US"/>
          </a:p>
          <a:p>
            <a:r>
              <a:rPr lang="en-US" b="1" i="1"/>
              <a:t>Working Software</a:t>
            </a:r>
            <a:r>
              <a:rPr lang="en-US" i="1"/>
              <a:t> over comprehensive documentation</a:t>
            </a:r>
            <a:endParaRPr lang="en-US"/>
          </a:p>
          <a:p>
            <a:r>
              <a:rPr lang="en-US" b="1" i="1"/>
              <a:t>Customer Collaboration</a:t>
            </a:r>
            <a:r>
              <a:rPr lang="en-US" i="1"/>
              <a:t> over contract negotiation</a:t>
            </a:r>
            <a:endParaRPr lang="en-US"/>
          </a:p>
          <a:p>
            <a:r>
              <a:rPr lang="en-US" b="1" i="1"/>
              <a:t>Responding to Change</a:t>
            </a:r>
            <a:r>
              <a:rPr lang="en-US" i="1"/>
              <a:t> over following </a:t>
            </a:r>
            <a:r>
              <a:rPr lang="en-US" i="1"/>
              <a:t>a </a:t>
            </a:r>
            <a:r>
              <a:rPr lang="en-US" i="1" smtClean="0"/>
              <a:t>plan</a:t>
            </a:r>
            <a:endParaRPr lang="en-US"/>
          </a:p>
        </p:txBody>
      </p:sp>
    </p:spTree>
    <p:extLst>
      <p:ext uri="{BB962C8B-B14F-4D97-AF65-F5344CB8AC3E}">
        <p14:creationId xmlns:p14="http://schemas.microsoft.com/office/powerpoint/2010/main" val="1189567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620688"/>
            <a:ext cx="8229600" cy="5328592"/>
          </a:xfrm>
        </p:spPr>
        <p:txBody>
          <a:bodyPr>
            <a:normAutofit fontScale="92500" lnSpcReduction="10000"/>
          </a:bodyPr>
          <a:lstStyle/>
          <a:p>
            <a:pPr marL="0" indent="0" algn="ctr">
              <a:buNone/>
            </a:pPr>
            <a:r>
              <a:rPr lang="en-US" b="1">
                <a:solidFill>
                  <a:schemeClr val="accent1"/>
                </a:solidFill>
              </a:rPr>
              <a:t>Agile software </a:t>
            </a:r>
            <a:r>
              <a:rPr lang="en-US" b="1">
                <a:solidFill>
                  <a:schemeClr val="accent1"/>
                </a:solidFill>
              </a:rPr>
              <a:t>development </a:t>
            </a:r>
            <a:r>
              <a:rPr lang="en-US" b="1" smtClean="0">
                <a:solidFill>
                  <a:schemeClr val="accent1"/>
                </a:solidFill>
              </a:rPr>
              <a:t>principles:</a:t>
            </a:r>
            <a:endParaRPr lang="en-US" b="1">
              <a:solidFill>
                <a:schemeClr val="accent1"/>
              </a:solidFill>
            </a:endParaRPr>
          </a:p>
          <a:p>
            <a:endParaRPr lang="en-US" i="1" smtClean="0"/>
          </a:p>
          <a:p>
            <a:r>
              <a:rPr lang="en-US" smtClean="0"/>
              <a:t>Development </a:t>
            </a:r>
            <a:r>
              <a:rPr lang="en-US"/>
              <a:t>is divided into short </a:t>
            </a:r>
            <a:r>
              <a:rPr lang="en-US"/>
              <a:t>cycles </a:t>
            </a:r>
            <a:r>
              <a:rPr lang="en-US" smtClean="0"/>
              <a:t>(sprint)</a:t>
            </a:r>
            <a:r>
              <a:rPr lang="ru-RU" smtClean="0"/>
              <a:t> – 1-4 </a:t>
            </a:r>
            <a:r>
              <a:rPr lang="en-US" smtClean="0"/>
              <a:t>weeks</a:t>
            </a:r>
          </a:p>
          <a:p>
            <a:r>
              <a:rPr lang="en-US" smtClean="0"/>
              <a:t>At </a:t>
            </a:r>
            <a:r>
              <a:rPr lang="en-US"/>
              <a:t>the end of </a:t>
            </a:r>
            <a:r>
              <a:rPr lang="en-US"/>
              <a:t>each </a:t>
            </a:r>
            <a:r>
              <a:rPr lang="en-US" smtClean="0"/>
              <a:t>sprint, </a:t>
            </a:r>
            <a:r>
              <a:rPr lang="en-US"/>
              <a:t>the customer </a:t>
            </a:r>
            <a:r>
              <a:rPr lang="en-US"/>
              <a:t>receives </a:t>
            </a:r>
            <a:r>
              <a:rPr lang="en-US" smtClean="0"/>
              <a:t>an </a:t>
            </a:r>
            <a:r>
              <a:rPr lang="en-US"/>
              <a:t>application (or part of it) that can be used in </a:t>
            </a:r>
            <a:r>
              <a:rPr lang="en-US"/>
              <a:t>business</a:t>
            </a:r>
            <a:r>
              <a:rPr lang="en-US" smtClean="0"/>
              <a:t>;</a:t>
            </a:r>
          </a:p>
          <a:p>
            <a:r>
              <a:rPr lang="en-US"/>
              <a:t>T</a:t>
            </a:r>
            <a:r>
              <a:rPr lang="en-US" smtClean="0"/>
              <a:t>he </a:t>
            </a:r>
            <a:r>
              <a:rPr lang="en-US"/>
              <a:t>development team cooperates with </a:t>
            </a:r>
            <a:r>
              <a:rPr lang="en-US"/>
              <a:t>the </a:t>
            </a:r>
            <a:r>
              <a:rPr lang="en-US" smtClean="0"/>
              <a:t>customer</a:t>
            </a:r>
            <a:endParaRPr lang="ru-RU" smtClean="0"/>
          </a:p>
          <a:p>
            <a:r>
              <a:rPr lang="en-US" smtClean="0"/>
              <a:t>Changes </a:t>
            </a:r>
            <a:r>
              <a:rPr lang="en-US"/>
              <a:t>in the project are welcomed and quickly included in the work.</a:t>
            </a:r>
            <a:endParaRPr lang="uk-UA"/>
          </a:p>
        </p:txBody>
      </p:sp>
    </p:spTree>
    <p:extLst>
      <p:ext uri="{BB962C8B-B14F-4D97-AF65-F5344CB8AC3E}">
        <p14:creationId xmlns:p14="http://schemas.microsoft.com/office/powerpoint/2010/main" val="1765377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57200" y="332656"/>
            <a:ext cx="8229600" cy="5793507"/>
          </a:xfrm>
        </p:spPr>
        <p:txBody>
          <a:bodyPr>
            <a:normAutofit fontScale="92500" lnSpcReduction="10000"/>
          </a:bodyPr>
          <a:lstStyle/>
          <a:p>
            <a:pPr marL="0" indent="0">
              <a:buNone/>
            </a:pPr>
            <a:r>
              <a:rPr lang="en-US" b="1">
                <a:solidFill>
                  <a:schemeClr val="accent1"/>
                </a:solidFill>
              </a:rPr>
              <a:t>Advantages:</a:t>
            </a:r>
          </a:p>
          <a:p>
            <a:r>
              <a:rPr lang="en-US" sz="2400"/>
              <a:t>Promotes teamwork and </a:t>
            </a:r>
            <a:r>
              <a:rPr lang="en-US" sz="2400"/>
              <a:t>cross </a:t>
            </a:r>
            <a:r>
              <a:rPr lang="en-US" sz="2400" smtClean="0"/>
              <a:t>training</a:t>
            </a:r>
          </a:p>
          <a:p>
            <a:r>
              <a:rPr lang="en-US" sz="2400"/>
              <a:t>Functionality can be developed rapidly </a:t>
            </a:r>
            <a:r>
              <a:rPr lang="en-US" sz="2400"/>
              <a:t>and </a:t>
            </a:r>
            <a:r>
              <a:rPr lang="en-US" sz="2400" smtClean="0"/>
              <a:t>demonstrated</a:t>
            </a:r>
          </a:p>
          <a:p>
            <a:r>
              <a:rPr lang="en-US" sz="2400"/>
              <a:t>Resource requirements </a:t>
            </a:r>
            <a:r>
              <a:rPr lang="en-US" sz="2400"/>
              <a:t>are </a:t>
            </a:r>
            <a:r>
              <a:rPr lang="en-US" sz="2400" smtClean="0"/>
              <a:t>minimum</a:t>
            </a:r>
          </a:p>
          <a:p>
            <a:r>
              <a:rPr lang="en-US" sz="2400"/>
              <a:t>Suitable for fixed or </a:t>
            </a:r>
            <a:r>
              <a:rPr lang="en-US" sz="2400"/>
              <a:t>changing </a:t>
            </a:r>
            <a:r>
              <a:rPr lang="en-US" sz="2400" smtClean="0"/>
              <a:t>requirements</a:t>
            </a:r>
          </a:p>
          <a:p>
            <a:r>
              <a:rPr lang="en-US" sz="2400"/>
              <a:t>Delivers early partial </a:t>
            </a:r>
            <a:r>
              <a:rPr lang="en-US" sz="2400"/>
              <a:t>working </a:t>
            </a:r>
            <a:r>
              <a:rPr lang="en-US" sz="2400" smtClean="0"/>
              <a:t>solutions</a:t>
            </a:r>
          </a:p>
          <a:p>
            <a:r>
              <a:rPr lang="en-US" sz="2400"/>
              <a:t>Minimal rules, documentation </a:t>
            </a:r>
            <a:r>
              <a:rPr lang="en-US" sz="2400"/>
              <a:t>easily </a:t>
            </a:r>
            <a:r>
              <a:rPr lang="en-US" sz="2400" smtClean="0"/>
              <a:t>employed</a:t>
            </a:r>
          </a:p>
          <a:p>
            <a:r>
              <a:rPr lang="en-US" sz="2400"/>
              <a:t>Easy </a:t>
            </a:r>
            <a:r>
              <a:rPr lang="en-US" sz="2400"/>
              <a:t>to </a:t>
            </a:r>
            <a:r>
              <a:rPr lang="en-US" sz="2400" smtClean="0"/>
              <a:t>manage</a:t>
            </a:r>
          </a:p>
          <a:p>
            <a:r>
              <a:rPr lang="en-US" sz="2400"/>
              <a:t>Gives flexibility to developers</a:t>
            </a:r>
            <a:endParaRPr lang="en-US" sz="2400"/>
          </a:p>
          <a:p>
            <a:pPr marL="0" indent="0">
              <a:buNone/>
            </a:pPr>
            <a:r>
              <a:rPr lang="en-US" b="1">
                <a:solidFill>
                  <a:schemeClr val="accent1"/>
                </a:solidFill>
              </a:rPr>
              <a:t>Disadvantages:</a:t>
            </a:r>
          </a:p>
          <a:p>
            <a:r>
              <a:rPr lang="en-US" sz="2200"/>
              <a:t>Not suitable for handling </a:t>
            </a:r>
            <a:r>
              <a:rPr lang="en-US" sz="2200"/>
              <a:t>complex </a:t>
            </a:r>
            <a:r>
              <a:rPr lang="en-US" sz="2200" smtClean="0"/>
              <a:t>dependencies</a:t>
            </a:r>
          </a:p>
          <a:p>
            <a:r>
              <a:rPr lang="en-US" sz="2200"/>
              <a:t>Depends heavily on customer interaction, so if customer is not clear, team can be driven in the </a:t>
            </a:r>
            <a:r>
              <a:rPr lang="en-US" sz="2200"/>
              <a:t>wrong </a:t>
            </a:r>
            <a:r>
              <a:rPr lang="en-US" sz="2200" smtClean="0"/>
              <a:t>direction</a:t>
            </a:r>
          </a:p>
          <a:p>
            <a:r>
              <a:rPr lang="en-US" sz="2200"/>
              <a:t>Transfer of technology to new team members may be quite challenging due to lack of documentation</a:t>
            </a:r>
            <a:endParaRPr lang="uk-UA" sz="2200"/>
          </a:p>
        </p:txBody>
      </p:sp>
    </p:spTree>
    <p:extLst>
      <p:ext uri="{BB962C8B-B14F-4D97-AF65-F5344CB8AC3E}">
        <p14:creationId xmlns:p14="http://schemas.microsoft.com/office/powerpoint/2010/main" val="1526288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Waterfall</a:t>
            </a:r>
            <a:endParaRPr lang="uk-UA" b="1">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8802"/>
            <a:ext cx="8229600" cy="3768759"/>
          </a:xfrm>
        </p:spPr>
      </p:pic>
    </p:spTree>
    <p:extLst>
      <p:ext uri="{BB962C8B-B14F-4D97-AF65-F5344CB8AC3E}">
        <p14:creationId xmlns:p14="http://schemas.microsoft.com/office/powerpoint/2010/main" val="1491950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836712"/>
            <a:ext cx="8229600" cy="4525963"/>
          </a:xfrm>
        </p:spPr>
        <p:txBody>
          <a:bodyPr>
            <a:normAutofit fontScale="92500" lnSpcReduction="10000"/>
          </a:bodyPr>
          <a:lstStyle/>
          <a:p>
            <a:pPr marL="0" indent="0">
              <a:buNone/>
            </a:pPr>
            <a:r>
              <a:rPr lang="en-US" sz="2400"/>
              <a:t>The </a:t>
            </a:r>
            <a:r>
              <a:rPr lang="en-US" sz="2400" b="1"/>
              <a:t>Waterfall</a:t>
            </a:r>
            <a:r>
              <a:rPr lang="en-US" sz="2400"/>
              <a:t> model is a sequential development approach, in which development is seen as flowing steadily downwards (like a waterfall) through </a:t>
            </a:r>
            <a:r>
              <a:rPr lang="en-US" sz="2400"/>
              <a:t>several </a:t>
            </a:r>
            <a:r>
              <a:rPr lang="en-US" sz="2400" smtClean="0"/>
              <a:t>phases:</a:t>
            </a:r>
          </a:p>
          <a:p>
            <a:pPr lvl="1"/>
            <a:r>
              <a:rPr lang="en-US" sz="2200"/>
              <a:t>analysis</a:t>
            </a:r>
          </a:p>
          <a:p>
            <a:pPr lvl="1"/>
            <a:r>
              <a:rPr lang="en-US" sz="2200"/>
              <a:t>software requirements specificationSoftware design</a:t>
            </a:r>
          </a:p>
          <a:p>
            <a:pPr lvl="1"/>
            <a:r>
              <a:rPr lang="en-US" sz="2200"/>
              <a:t>software </a:t>
            </a:r>
            <a:r>
              <a:rPr lang="en-US" sz="2200" smtClean="0"/>
              <a:t>implementation</a:t>
            </a:r>
            <a:endParaRPr lang="en-US" sz="2200"/>
          </a:p>
          <a:p>
            <a:pPr lvl="1"/>
            <a:r>
              <a:rPr lang="en-US" sz="2200"/>
              <a:t>testing</a:t>
            </a:r>
          </a:p>
          <a:p>
            <a:pPr lvl="1"/>
            <a:r>
              <a:rPr lang="en-US" sz="2200"/>
              <a:t>integration (if there are multiple subsystems)</a:t>
            </a:r>
          </a:p>
          <a:p>
            <a:pPr lvl="1"/>
            <a:r>
              <a:rPr lang="en-US" sz="2200"/>
              <a:t>deployment (or Installation)</a:t>
            </a:r>
          </a:p>
          <a:p>
            <a:pPr lvl="1"/>
            <a:r>
              <a:rPr lang="en-US" sz="2200" smtClean="0"/>
              <a:t>Maintenance</a:t>
            </a:r>
          </a:p>
          <a:p>
            <a:pPr marL="0" indent="0">
              <a:buNone/>
            </a:pPr>
            <a:endParaRPr lang="en-US" sz="2400" smtClean="0"/>
          </a:p>
          <a:p>
            <a:pPr marL="0" indent="0">
              <a:buNone/>
            </a:pPr>
            <a:r>
              <a:rPr lang="en-US" sz="2400" smtClean="0"/>
              <a:t>Transition </a:t>
            </a:r>
            <a:r>
              <a:rPr lang="en-US" sz="2400"/>
              <a:t>from one phase to another is possible only after the successful completion of the previous stage</a:t>
            </a:r>
            <a:endParaRPr lang="en-US" sz="2400"/>
          </a:p>
          <a:p>
            <a:pPr marL="0" indent="0">
              <a:buNone/>
            </a:pPr>
            <a:endParaRPr lang="uk-UA" sz="2400" smtClean="0"/>
          </a:p>
        </p:txBody>
      </p:sp>
    </p:spTree>
    <p:extLst>
      <p:ext uri="{BB962C8B-B14F-4D97-AF65-F5344CB8AC3E}">
        <p14:creationId xmlns:p14="http://schemas.microsoft.com/office/powerpoint/2010/main" val="1044310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57200" y="764704"/>
            <a:ext cx="8229600" cy="5361459"/>
          </a:xfrm>
        </p:spPr>
        <p:txBody>
          <a:bodyPr/>
          <a:lstStyle/>
          <a:p>
            <a:pPr marL="0" indent="0">
              <a:buNone/>
            </a:pPr>
            <a:r>
              <a:rPr lang="en-US" b="1" smtClean="0">
                <a:solidFill>
                  <a:schemeClr val="accent1"/>
                </a:solidFill>
              </a:rPr>
              <a:t>Advantages:</a:t>
            </a:r>
          </a:p>
          <a:p>
            <a:r>
              <a:rPr lang="en-US" sz="2000"/>
              <a:t>Easy to understand and functional</a:t>
            </a:r>
          </a:p>
          <a:p>
            <a:r>
              <a:rPr lang="en-US" sz="2000"/>
              <a:t>Simple enough to handle as model is rigid </a:t>
            </a:r>
          </a:p>
          <a:p>
            <a:r>
              <a:rPr lang="en-US" sz="2000"/>
              <a:t>Saves significant amount of time</a:t>
            </a:r>
          </a:p>
          <a:p>
            <a:r>
              <a:rPr lang="en-US" sz="2000"/>
              <a:t>Allows for easy testing and analysis</a:t>
            </a:r>
          </a:p>
          <a:p>
            <a:r>
              <a:rPr lang="en-US" sz="2000"/>
              <a:t>It allows for departmentalization and managerial control</a:t>
            </a:r>
          </a:p>
          <a:p>
            <a:pPr marL="0" indent="0">
              <a:buNone/>
            </a:pPr>
            <a:endParaRPr lang="en-US" sz="2000" smtClean="0"/>
          </a:p>
          <a:p>
            <a:pPr marL="0" indent="0">
              <a:buNone/>
            </a:pPr>
            <a:r>
              <a:rPr lang="en-US" b="1" smtClean="0">
                <a:solidFill>
                  <a:schemeClr val="accent1"/>
                </a:solidFill>
              </a:rPr>
              <a:t>Disadvantages:</a:t>
            </a:r>
          </a:p>
          <a:p>
            <a:r>
              <a:rPr lang="en-US" sz="2000"/>
              <a:t>Nonadaptive </a:t>
            </a:r>
            <a:r>
              <a:rPr lang="en-US" sz="2000"/>
              <a:t>Design </a:t>
            </a:r>
            <a:r>
              <a:rPr lang="en-US" sz="2000" smtClean="0"/>
              <a:t>Constraints</a:t>
            </a:r>
          </a:p>
          <a:p>
            <a:r>
              <a:rPr lang="en-US" sz="2000"/>
              <a:t>Ignores Mid-Process </a:t>
            </a:r>
            <a:r>
              <a:rPr lang="en-US" sz="2000"/>
              <a:t>User/Client </a:t>
            </a:r>
            <a:r>
              <a:rPr lang="en-US" sz="2000" smtClean="0"/>
              <a:t>Feedback</a:t>
            </a:r>
          </a:p>
          <a:p>
            <a:r>
              <a:rPr lang="en-US" sz="2000"/>
              <a:t>Delayed Testing Period</a:t>
            </a:r>
          </a:p>
        </p:txBody>
      </p:sp>
    </p:spTree>
    <p:extLst>
      <p:ext uri="{BB962C8B-B14F-4D97-AF65-F5344CB8AC3E}">
        <p14:creationId xmlns:p14="http://schemas.microsoft.com/office/powerpoint/2010/main" val="2306946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solidFill>
                  <a:schemeClr val="accent1"/>
                </a:solidFill>
              </a:rPr>
              <a:t>Spiral</a:t>
            </a:r>
            <a:endParaRPr lang="uk-UA">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484784"/>
            <a:ext cx="4999285" cy="4999285"/>
          </a:xfrm>
        </p:spPr>
      </p:pic>
    </p:spTree>
    <p:extLst>
      <p:ext uri="{BB962C8B-B14F-4D97-AF65-F5344CB8AC3E}">
        <p14:creationId xmlns:p14="http://schemas.microsoft.com/office/powerpoint/2010/main" val="261460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539552" y="764704"/>
            <a:ext cx="8229600" cy="4525963"/>
          </a:xfrm>
        </p:spPr>
        <p:txBody>
          <a:bodyPr/>
          <a:lstStyle/>
          <a:p>
            <a:pPr marL="0" indent="0" algn="ctr">
              <a:buNone/>
            </a:pPr>
            <a:r>
              <a:rPr lang="en-US" sz="4400" b="1" smtClean="0">
                <a:solidFill>
                  <a:schemeClr val="accent1"/>
                </a:solidFill>
              </a:rPr>
              <a:t>Agenda:</a:t>
            </a:r>
          </a:p>
          <a:p>
            <a:r>
              <a:rPr lang="en-US" smtClean="0"/>
              <a:t>What is SDLC</a:t>
            </a:r>
          </a:p>
          <a:p>
            <a:r>
              <a:rPr lang="en-US" smtClean="0"/>
              <a:t>Stages of SDLC</a:t>
            </a:r>
          </a:p>
          <a:p>
            <a:r>
              <a:rPr lang="en-US" smtClean="0"/>
              <a:t>Software development methodologies:</a:t>
            </a:r>
          </a:p>
          <a:p>
            <a:pPr lvl="1"/>
            <a:r>
              <a:rPr lang="en-US" smtClean="0"/>
              <a:t>Agile</a:t>
            </a:r>
          </a:p>
          <a:p>
            <a:pPr lvl="1"/>
            <a:r>
              <a:rPr lang="en-US" smtClean="0"/>
              <a:t>Waterfall</a:t>
            </a:r>
          </a:p>
          <a:p>
            <a:pPr lvl="1"/>
            <a:r>
              <a:rPr lang="en-US" smtClean="0"/>
              <a:t>Spiral</a:t>
            </a:r>
          </a:p>
          <a:p>
            <a:endParaRPr lang="uk-UA" b="1"/>
          </a:p>
        </p:txBody>
      </p:sp>
    </p:spTree>
    <p:extLst>
      <p:ext uri="{BB962C8B-B14F-4D97-AF65-F5344CB8AC3E}">
        <p14:creationId xmlns:p14="http://schemas.microsoft.com/office/powerpoint/2010/main" val="408109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395536" y="692696"/>
            <a:ext cx="8445624" cy="5976664"/>
          </a:xfrm>
        </p:spPr>
        <p:txBody>
          <a:bodyPr>
            <a:normAutofit/>
          </a:bodyPr>
          <a:lstStyle/>
          <a:p>
            <a:pPr marL="0" indent="0">
              <a:buNone/>
            </a:pPr>
            <a:r>
              <a:rPr lang="en-US"/>
              <a:t>The spiral model has four </a:t>
            </a:r>
            <a:r>
              <a:rPr lang="en-US"/>
              <a:t>phases</a:t>
            </a:r>
            <a:r>
              <a:rPr lang="en-US" smtClean="0"/>
              <a:t>:</a:t>
            </a:r>
            <a:endParaRPr lang="uk-UA" smtClean="0"/>
          </a:p>
          <a:p>
            <a:r>
              <a:rPr lang="en-US" sz="2800" smtClean="0"/>
              <a:t>Planning</a:t>
            </a:r>
            <a:endParaRPr lang="uk-UA" sz="2800" smtClean="0"/>
          </a:p>
          <a:p>
            <a:r>
              <a:rPr lang="en-US" sz="2800"/>
              <a:t>Risk </a:t>
            </a:r>
            <a:r>
              <a:rPr lang="en-US" sz="2800" smtClean="0"/>
              <a:t>Analysis</a:t>
            </a:r>
            <a:endParaRPr lang="uk-UA" sz="2800" smtClean="0"/>
          </a:p>
          <a:p>
            <a:r>
              <a:rPr lang="en-US" sz="2800" smtClean="0"/>
              <a:t>Engineering</a:t>
            </a:r>
            <a:endParaRPr lang="uk-UA" sz="2800" smtClean="0"/>
          </a:p>
          <a:p>
            <a:r>
              <a:rPr lang="en-US" sz="2800" smtClean="0"/>
              <a:t>Evaluation</a:t>
            </a:r>
            <a:endParaRPr lang="uk-UA" sz="2800" smtClean="0"/>
          </a:p>
          <a:p>
            <a:pPr marL="0" indent="0">
              <a:buNone/>
            </a:pPr>
            <a:endParaRPr lang="uk-UA" sz="2800"/>
          </a:p>
          <a:p>
            <a:pPr marL="0" indent="0">
              <a:buNone/>
            </a:pPr>
            <a:r>
              <a:rPr lang="en-US" sz="2800" smtClean="0"/>
              <a:t>        This model </a:t>
            </a:r>
            <a:r>
              <a:rPr lang="en-US" sz="2800"/>
              <a:t>suits to large-scale complex systems. Spiral is generally chosen over the waterfall approach for large, expensive, and complicated projects.</a:t>
            </a:r>
            <a:endParaRPr lang="uk-UA" sz="2800"/>
          </a:p>
        </p:txBody>
      </p:sp>
    </p:spTree>
    <p:extLst>
      <p:ext uri="{BB962C8B-B14F-4D97-AF65-F5344CB8AC3E}">
        <p14:creationId xmlns:p14="http://schemas.microsoft.com/office/powerpoint/2010/main" val="4136565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57200" y="404664"/>
            <a:ext cx="8229600" cy="5721499"/>
          </a:xfrm>
        </p:spPr>
        <p:txBody>
          <a:bodyPr>
            <a:normAutofit lnSpcReduction="10000"/>
          </a:bodyPr>
          <a:lstStyle/>
          <a:p>
            <a:pPr marL="0" indent="0">
              <a:buNone/>
            </a:pPr>
            <a:r>
              <a:rPr lang="en-US" b="1">
                <a:solidFill>
                  <a:schemeClr val="accent1"/>
                </a:solidFill>
              </a:rPr>
              <a:t>Advantages:</a:t>
            </a:r>
          </a:p>
          <a:p>
            <a:r>
              <a:rPr lang="en-US" sz="2600"/>
              <a:t>Risk factors are considerably reduced</a:t>
            </a:r>
          </a:p>
          <a:p>
            <a:r>
              <a:rPr lang="en-US" sz="2600"/>
              <a:t>Excellent for large and complex projects</a:t>
            </a:r>
          </a:p>
          <a:p>
            <a:r>
              <a:rPr lang="en-US" sz="2600"/>
              <a:t>Allows for additional functionality later</a:t>
            </a:r>
          </a:p>
          <a:p>
            <a:r>
              <a:rPr lang="en-US" sz="2600"/>
              <a:t>Suitable for highly risky projects with varied business needs</a:t>
            </a:r>
          </a:p>
          <a:p>
            <a:pPr marL="0" indent="0">
              <a:buNone/>
            </a:pPr>
            <a:endParaRPr lang="en-US"/>
          </a:p>
          <a:p>
            <a:pPr marL="0" indent="0">
              <a:buNone/>
            </a:pPr>
            <a:r>
              <a:rPr lang="en-US" b="1">
                <a:solidFill>
                  <a:schemeClr val="accent1"/>
                </a:solidFill>
              </a:rPr>
              <a:t>Disadvantages:</a:t>
            </a:r>
          </a:p>
          <a:p>
            <a:r>
              <a:rPr lang="en-US" sz="2600"/>
              <a:t>Expensive model in </a:t>
            </a:r>
            <a:r>
              <a:rPr lang="en-US" sz="2600"/>
              <a:t>software </a:t>
            </a:r>
            <a:r>
              <a:rPr lang="en-US" sz="2600" smtClean="0"/>
              <a:t>development</a:t>
            </a:r>
          </a:p>
          <a:p>
            <a:r>
              <a:rPr lang="en-US" sz="2600"/>
              <a:t>Failure in risk analysis phase may damage the whole project</a:t>
            </a:r>
          </a:p>
          <a:p>
            <a:r>
              <a:rPr lang="en-US" sz="2600"/>
              <a:t>Not appropriate for </a:t>
            </a:r>
            <a:r>
              <a:rPr lang="en-US" sz="2600"/>
              <a:t>low-risk </a:t>
            </a:r>
            <a:r>
              <a:rPr lang="en-US" sz="2600" smtClean="0"/>
              <a:t>projects</a:t>
            </a:r>
            <a:endParaRPr lang="en-US" sz="2600"/>
          </a:p>
        </p:txBody>
      </p:sp>
    </p:spTree>
    <p:extLst>
      <p:ext uri="{BB962C8B-B14F-4D97-AF65-F5344CB8AC3E}">
        <p14:creationId xmlns:p14="http://schemas.microsoft.com/office/powerpoint/2010/main" val="2162026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Software Development Life Cycle</a:t>
            </a:r>
            <a:endParaRPr lang="uk-UA" b="1">
              <a:solidFill>
                <a:schemeClr val="accent1"/>
              </a:solidFill>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1484784"/>
            <a:ext cx="4101611" cy="3192338"/>
          </a:xfrm>
        </p:spPr>
      </p:pic>
      <p:sp>
        <p:nvSpPr>
          <p:cNvPr id="5" name="TextBox 4"/>
          <p:cNvSpPr txBox="1"/>
          <p:nvPr/>
        </p:nvSpPr>
        <p:spPr>
          <a:xfrm>
            <a:off x="827584" y="5301208"/>
            <a:ext cx="7560840" cy="923330"/>
          </a:xfrm>
          <a:prstGeom prst="rect">
            <a:avLst/>
          </a:prstGeom>
          <a:noFill/>
        </p:spPr>
        <p:txBody>
          <a:bodyPr wrap="square" rtlCol="0">
            <a:spAutoFit/>
          </a:bodyPr>
          <a:lstStyle/>
          <a:p>
            <a:r>
              <a:rPr lang="en-US" smtClean="0"/>
              <a:t>A software development life cycle is essentially a series of steps, or phases, that provide a model for the development and lifecycle management of an application.</a:t>
            </a:r>
            <a:endParaRPr lang="uk-UA"/>
          </a:p>
        </p:txBody>
      </p:sp>
    </p:spTree>
    <p:extLst>
      <p:ext uri="{BB962C8B-B14F-4D97-AF65-F5344CB8AC3E}">
        <p14:creationId xmlns:p14="http://schemas.microsoft.com/office/powerpoint/2010/main" val="2797665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solidFill>
                  <a:schemeClr val="accent1"/>
                </a:solidFill>
              </a:rPr>
              <a:t>Stages of SDLC</a:t>
            </a:r>
            <a:endParaRPr lang="uk-UA" b="1">
              <a:solidFill>
                <a:schemeClr val="accent1"/>
              </a:solidFill>
            </a:endParaRPr>
          </a:p>
        </p:txBody>
      </p:sp>
      <p:sp>
        <p:nvSpPr>
          <p:cNvPr id="3" name="Місце для вмісту 2"/>
          <p:cNvSpPr>
            <a:spLocks noGrp="1"/>
          </p:cNvSpPr>
          <p:nvPr>
            <p:ph idx="1"/>
          </p:nvPr>
        </p:nvSpPr>
        <p:spPr>
          <a:xfrm>
            <a:off x="539552" y="1844824"/>
            <a:ext cx="8229600" cy="2520280"/>
          </a:xfrm>
        </p:spPr>
        <p:txBody>
          <a:bodyPr>
            <a:normAutofit/>
          </a:bodyPr>
          <a:lstStyle/>
          <a:p>
            <a:pPr marL="0" indent="0" algn="ctr">
              <a:buNone/>
            </a:pPr>
            <a:r>
              <a:rPr lang="en-US" sz="3600" b="1" smtClean="0">
                <a:solidFill>
                  <a:schemeClr val="accent1"/>
                </a:solidFill>
              </a:rPr>
              <a:t>Planning</a:t>
            </a:r>
          </a:p>
          <a:p>
            <a:pPr marL="0" indent="0" algn="ctr">
              <a:buNone/>
            </a:pPr>
            <a:endParaRPr lang="en-US" sz="2000" b="1" smtClean="0"/>
          </a:p>
          <a:p>
            <a:pPr lvl="1"/>
            <a:r>
              <a:rPr lang="en-US" sz="2000" smtClean="0"/>
              <a:t>Defining problems, goals and resources</a:t>
            </a:r>
          </a:p>
          <a:p>
            <a:pPr lvl="1"/>
            <a:r>
              <a:rPr lang="en-US" sz="2000" smtClean="0"/>
              <a:t>Searching for alternative solutions</a:t>
            </a:r>
          </a:p>
          <a:p>
            <a:pPr lvl="1"/>
            <a:r>
              <a:rPr lang="en-US" sz="2000" smtClean="0"/>
              <a:t>Learn how to make your product better than your competitors</a:t>
            </a:r>
          </a:p>
        </p:txBody>
      </p:sp>
    </p:spTree>
    <p:extLst>
      <p:ext uri="{BB962C8B-B14F-4D97-AF65-F5344CB8AC3E}">
        <p14:creationId xmlns:p14="http://schemas.microsoft.com/office/powerpoint/2010/main" val="2379210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1268760"/>
            <a:ext cx="8229600" cy="4525963"/>
          </a:xfrm>
        </p:spPr>
        <p:txBody>
          <a:bodyPr/>
          <a:lstStyle/>
          <a:p>
            <a:pPr marL="0" indent="0" algn="ctr">
              <a:buNone/>
            </a:pPr>
            <a:r>
              <a:rPr lang="en-US" sz="3600" b="1" smtClean="0">
                <a:solidFill>
                  <a:schemeClr val="accent1"/>
                </a:solidFill>
              </a:rPr>
              <a:t>System analysis</a:t>
            </a:r>
          </a:p>
          <a:p>
            <a:pPr marL="0" indent="0" algn="ctr">
              <a:buNone/>
            </a:pPr>
            <a:endParaRPr lang="en-US" sz="2000" b="1" smtClean="0"/>
          </a:p>
          <a:p>
            <a:pPr lvl="1"/>
            <a:r>
              <a:rPr lang="en-US" sz="2000" smtClean="0"/>
              <a:t>Documentation requirements of the customer</a:t>
            </a:r>
            <a:r>
              <a:rPr lang="ru-RU" sz="2000" smtClean="0"/>
              <a:t> - </a:t>
            </a:r>
            <a:r>
              <a:rPr lang="en-US" sz="2000"/>
              <a:t>SRS (Software Requirement Specification)</a:t>
            </a:r>
            <a:endParaRPr lang="uk-UA" sz="2000" smtClean="0"/>
          </a:p>
          <a:p>
            <a:pPr lvl="1"/>
            <a:r>
              <a:rPr lang="en-US" sz="2000"/>
              <a:t>D</a:t>
            </a:r>
            <a:r>
              <a:rPr lang="en-US" sz="2000" smtClean="0"/>
              <a:t>efininig if the project is organizationally, economically, socially, technologically feasible</a:t>
            </a:r>
          </a:p>
          <a:p>
            <a:pPr marL="457200" lvl="1" indent="0">
              <a:buNone/>
            </a:pPr>
            <a:endParaRPr lang="en-US" sz="2000" smtClean="0"/>
          </a:p>
          <a:p>
            <a:pPr marL="0" indent="0">
              <a:buNone/>
            </a:pPr>
            <a:r>
              <a:rPr lang="ru-RU" sz="2000" smtClean="0"/>
              <a:t>        </a:t>
            </a:r>
            <a:r>
              <a:rPr lang="en-US" sz="2000" smtClean="0"/>
              <a:t>SRS </a:t>
            </a:r>
            <a:r>
              <a:rPr lang="ru-RU" sz="2000" smtClean="0"/>
              <a:t>- </a:t>
            </a:r>
            <a:r>
              <a:rPr lang="en-US" sz="2000" smtClean="0"/>
              <a:t>document </a:t>
            </a:r>
            <a:r>
              <a:rPr lang="en-US" sz="2000"/>
              <a:t>which consists of all the product requirements to be designed and developed during the project life cycle.</a:t>
            </a:r>
            <a:endParaRPr lang="uk-UA" sz="2000"/>
          </a:p>
        </p:txBody>
      </p:sp>
    </p:spTree>
    <p:extLst>
      <p:ext uri="{BB962C8B-B14F-4D97-AF65-F5344CB8AC3E}">
        <p14:creationId xmlns:p14="http://schemas.microsoft.com/office/powerpoint/2010/main" val="1532659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1412776"/>
            <a:ext cx="8280920" cy="2404864"/>
          </a:xfrm>
        </p:spPr>
        <p:txBody>
          <a:bodyPr/>
          <a:lstStyle/>
          <a:p>
            <a:pPr marL="457200" lvl="1" indent="0" algn="ctr">
              <a:buNone/>
            </a:pPr>
            <a:r>
              <a:rPr lang="en-US" sz="3600" b="1" smtClean="0">
                <a:solidFill>
                  <a:schemeClr val="accent1"/>
                </a:solidFill>
              </a:rPr>
              <a:t>System design</a:t>
            </a:r>
          </a:p>
          <a:p>
            <a:pPr marL="457200" lvl="1" indent="0" algn="ctr">
              <a:buNone/>
            </a:pPr>
            <a:endParaRPr lang="en-US" sz="2000" b="1" smtClean="0"/>
          </a:p>
          <a:p>
            <a:pPr lvl="1"/>
            <a:r>
              <a:rPr lang="en-US" sz="2000" smtClean="0"/>
              <a:t>This phase defines the system elements, components, security level, modules, architecture, interfaces, data types ...</a:t>
            </a:r>
          </a:p>
          <a:p>
            <a:pPr lvl="1"/>
            <a:r>
              <a:rPr lang="en-US" sz="2000"/>
              <a:t>H</a:t>
            </a:r>
            <a:r>
              <a:rPr lang="en-US" sz="2000" smtClean="0"/>
              <a:t>ow the system will look and function</a:t>
            </a:r>
            <a:endParaRPr lang="uk-UA" sz="2000" smtClean="0"/>
          </a:p>
        </p:txBody>
      </p:sp>
    </p:spTree>
    <p:extLst>
      <p:ext uri="{BB962C8B-B14F-4D97-AF65-F5344CB8AC3E}">
        <p14:creationId xmlns:p14="http://schemas.microsoft.com/office/powerpoint/2010/main" val="5489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a:xfrm>
            <a:off x="467544" y="1988840"/>
            <a:ext cx="8229600" cy="3484984"/>
          </a:xfrm>
        </p:spPr>
        <p:txBody>
          <a:bodyPr/>
          <a:lstStyle/>
          <a:p>
            <a:pPr marL="457200" lvl="1" indent="0" algn="ctr">
              <a:buNone/>
            </a:pPr>
            <a:r>
              <a:rPr lang="en-US" sz="3600" b="1" smtClean="0">
                <a:solidFill>
                  <a:schemeClr val="accent1"/>
                </a:solidFill>
              </a:rPr>
              <a:t>Developing the product</a:t>
            </a:r>
          </a:p>
          <a:p>
            <a:pPr marL="457200" lvl="1" indent="0" algn="ctr">
              <a:buNone/>
            </a:pPr>
            <a:endParaRPr lang="en-US" sz="2000" b="1" smtClean="0"/>
          </a:p>
          <a:p>
            <a:pPr lvl="1"/>
            <a:r>
              <a:rPr lang="en-US" sz="2000"/>
              <a:t>“Let’s create what we want</a:t>
            </a:r>
            <a:r>
              <a:rPr lang="en-US" sz="2000" smtClean="0"/>
              <a:t>.”</a:t>
            </a:r>
          </a:p>
          <a:p>
            <a:pPr marL="457200" lvl="1" indent="0">
              <a:buNone/>
            </a:pPr>
            <a:endParaRPr lang="uk-UA" sz="2000" smtClean="0"/>
          </a:p>
          <a:p>
            <a:pPr marL="0" indent="0" algn="ctr">
              <a:buNone/>
            </a:pPr>
            <a:endParaRPr lang="en-US" b="1" smtClean="0"/>
          </a:p>
          <a:p>
            <a:pPr marL="0" indent="0" algn="ctr">
              <a:buNone/>
            </a:pPr>
            <a:endParaRPr lang="en-US"/>
          </a:p>
        </p:txBody>
      </p:sp>
    </p:spTree>
    <p:extLst>
      <p:ext uri="{BB962C8B-B14F-4D97-AF65-F5344CB8AC3E}">
        <p14:creationId xmlns:p14="http://schemas.microsoft.com/office/powerpoint/2010/main" val="85253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p:txBody>
          <a:bodyPr/>
          <a:lstStyle/>
          <a:p>
            <a:pPr marL="457200" lvl="1" indent="0" algn="ctr">
              <a:buNone/>
            </a:pPr>
            <a:r>
              <a:rPr lang="en-US" sz="3600" b="1" smtClean="0">
                <a:solidFill>
                  <a:schemeClr val="accent1"/>
                </a:solidFill>
              </a:rPr>
              <a:t>Testing the product</a:t>
            </a:r>
          </a:p>
          <a:p>
            <a:pPr marL="457200" lvl="1" indent="0" algn="ctr">
              <a:buNone/>
            </a:pPr>
            <a:endParaRPr lang="en-US" sz="2000" b="1" smtClean="0"/>
          </a:p>
          <a:p>
            <a:pPr lvl="1"/>
            <a:r>
              <a:rPr lang="en-US" sz="2000"/>
              <a:t>“Did we get what we want</a:t>
            </a:r>
            <a:r>
              <a:rPr lang="en-US" sz="2000" smtClean="0"/>
              <a:t>?”</a:t>
            </a:r>
          </a:p>
          <a:p>
            <a:pPr lvl="1"/>
            <a:r>
              <a:rPr lang="en-US" sz="2000"/>
              <a:t>S</a:t>
            </a:r>
            <a:r>
              <a:rPr lang="en-US" sz="2000" smtClean="0"/>
              <a:t>earching for defects and deficiencies</a:t>
            </a:r>
          </a:p>
          <a:p>
            <a:pPr lvl="1"/>
            <a:r>
              <a:rPr lang="en-US" sz="2000" smtClean="0"/>
              <a:t>Fixing issues until the product meets the original specifications</a:t>
            </a:r>
            <a:endParaRPr lang="uk-UA" sz="2000"/>
          </a:p>
        </p:txBody>
      </p:sp>
    </p:spTree>
    <p:extLst>
      <p:ext uri="{BB962C8B-B14F-4D97-AF65-F5344CB8AC3E}">
        <p14:creationId xmlns:p14="http://schemas.microsoft.com/office/powerpoint/2010/main" val="1450578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p:cNvSpPr>
            <a:spLocks noGrp="1"/>
          </p:cNvSpPr>
          <p:nvPr>
            <p:ph idx="1"/>
          </p:nvPr>
        </p:nvSpPr>
        <p:spPr/>
        <p:txBody>
          <a:bodyPr/>
          <a:lstStyle/>
          <a:p>
            <a:pPr marL="457200" lvl="1" indent="0" algn="ctr">
              <a:buNone/>
            </a:pPr>
            <a:r>
              <a:rPr lang="en-US" sz="3600" b="1" smtClean="0">
                <a:solidFill>
                  <a:schemeClr val="accent1"/>
                </a:solidFill>
              </a:rPr>
              <a:t>Deployment and Maintenance</a:t>
            </a:r>
          </a:p>
          <a:p>
            <a:pPr marL="457200" lvl="1" indent="0" algn="ctr">
              <a:buNone/>
            </a:pPr>
            <a:endParaRPr lang="en-US" sz="2000" b="1" smtClean="0"/>
          </a:p>
          <a:p>
            <a:pPr lvl="1"/>
            <a:r>
              <a:rPr lang="en-US" sz="2000" smtClean="0"/>
              <a:t>Delivery to customers</a:t>
            </a:r>
          </a:p>
          <a:p>
            <a:pPr lvl="1"/>
            <a:r>
              <a:rPr lang="en-US" sz="2000" smtClean="0"/>
              <a:t>Deployment on customers side</a:t>
            </a:r>
          </a:p>
          <a:p>
            <a:pPr lvl="1"/>
            <a:r>
              <a:rPr lang="en-US" sz="2000" smtClean="0"/>
              <a:t>Maintenance and update</a:t>
            </a:r>
            <a:endParaRPr lang="uk-UA"/>
          </a:p>
        </p:txBody>
      </p:sp>
    </p:spTree>
    <p:extLst>
      <p:ext uri="{BB962C8B-B14F-4D97-AF65-F5344CB8AC3E}">
        <p14:creationId xmlns:p14="http://schemas.microsoft.com/office/powerpoint/2010/main" val="2015683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587</Words>
  <Application>Microsoft Office PowerPoint</Application>
  <PresentationFormat>Екран (4:3)</PresentationFormat>
  <Paragraphs>120</Paragraphs>
  <Slides>21</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21</vt:i4>
      </vt:variant>
    </vt:vector>
  </HeadingPairs>
  <TitlesOfParts>
    <vt:vector size="22" baseType="lpstr">
      <vt:lpstr>Тема Office</vt:lpstr>
      <vt:lpstr>SDLC  &amp; Software Development Methodologies</vt:lpstr>
      <vt:lpstr>Презентація PowerPoint</vt:lpstr>
      <vt:lpstr>Software Development Life Cycle</vt:lpstr>
      <vt:lpstr>Stages of SDLC</vt:lpstr>
      <vt:lpstr>Презентація PowerPoint</vt:lpstr>
      <vt:lpstr>Презентація PowerPoint</vt:lpstr>
      <vt:lpstr>Презентація PowerPoint</vt:lpstr>
      <vt:lpstr>Презентація PowerPoint</vt:lpstr>
      <vt:lpstr>Презентація PowerPoint</vt:lpstr>
      <vt:lpstr>Some of software developmet methodologies</vt:lpstr>
      <vt:lpstr>Agile</vt:lpstr>
      <vt:lpstr>Презентація PowerPoint</vt:lpstr>
      <vt:lpstr>Презентація PowerPoint</vt:lpstr>
      <vt:lpstr>Презентація PowerPoint</vt:lpstr>
      <vt:lpstr>Презентація PowerPoint</vt:lpstr>
      <vt:lpstr>Waterfall</vt:lpstr>
      <vt:lpstr>Презентація PowerPoint</vt:lpstr>
      <vt:lpstr>Презентація PowerPoint</vt:lpstr>
      <vt:lpstr>Spiral</vt:lpstr>
      <vt:lpstr>Презентація PowerPoint</vt:lpstr>
      <vt:lpstr>Презентація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ITIL/ITSM and DevOps</dc:title>
  <dc:creator>Користувач Windows</dc:creator>
  <cp:lastModifiedBy>Користувач Windows</cp:lastModifiedBy>
  <cp:revision>34</cp:revision>
  <dcterms:created xsi:type="dcterms:W3CDTF">2018-02-17T18:42:47Z</dcterms:created>
  <dcterms:modified xsi:type="dcterms:W3CDTF">2018-02-18T19:13:44Z</dcterms:modified>
</cp:coreProperties>
</file>