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5" r:id="rId9"/>
    <p:sldId id="267" r:id="rId10"/>
    <p:sldId id="259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63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13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9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394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16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46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60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3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607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484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8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81CB-FC3D-41BB-83F5-10C2AE444F4D}" type="datetimeFigureOut">
              <a:rPr lang="uk-UA" smtClean="0"/>
              <a:t>28.04.2017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AD20-C05D-4864-BA6E-A2082AFC0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00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ITIL/ITSM and DevOps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4130"/>
            <a:ext cx="9144000" cy="1133669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or versus?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61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Risks to doing </a:t>
            </a:r>
            <a:r>
              <a:rPr lang="en-US" dirty="0" err="1" smtClean="0"/>
              <a:t>devops</a:t>
            </a:r>
            <a:r>
              <a:rPr lang="en-US" dirty="0" smtClean="0"/>
              <a:t>: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</a:t>
            </a:r>
            <a:r>
              <a:rPr lang="en-US" dirty="0" smtClean="0"/>
              <a:t>evelopment and production environments do not support </a:t>
            </a:r>
            <a:r>
              <a:rPr lang="en-US" dirty="0" err="1" smtClean="0"/>
              <a:t>devops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we can’t just doing </a:t>
            </a:r>
            <a:r>
              <a:rPr lang="en-US" dirty="0" err="1" smtClean="0"/>
              <a:t>devops</a:t>
            </a:r>
            <a:r>
              <a:rPr lang="en-US" dirty="0" smtClean="0"/>
              <a:t> because this is a good idea, </a:t>
            </a:r>
            <a:r>
              <a:rPr lang="en-US" dirty="0" err="1" smtClean="0"/>
              <a:t>devops</a:t>
            </a:r>
            <a:r>
              <a:rPr lang="en-US" dirty="0" smtClean="0"/>
              <a:t> maybe is not good idea in particular situation, it can make things worse</a:t>
            </a:r>
          </a:p>
          <a:p>
            <a:r>
              <a:rPr lang="en-US" dirty="0" smtClean="0"/>
              <a:t>going to add risks to overall </a:t>
            </a:r>
            <a:r>
              <a:rPr lang="en-US" dirty="0" err="1" smtClean="0"/>
              <a:t>proccess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poor vision on end-to-end services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need to have relevant data for improvement for making </a:t>
            </a:r>
            <a:r>
              <a:rPr lang="en-US" dirty="0" err="1" smtClean="0"/>
              <a:t>devops</a:t>
            </a:r>
            <a:r>
              <a:rPr lang="en-US" dirty="0" smtClean="0"/>
              <a:t> decisions</a:t>
            </a:r>
          </a:p>
          <a:p>
            <a:r>
              <a:rPr lang="en-US" dirty="0" smtClean="0"/>
              <a:t>too much focus on tools/automation (only going to make operation faster) DevOps not support things and don’t know what ex</a:t>
            </a:r>
            <a:r>
              <a:rPr lang="en-US" dirty="0"/>
              <a:t>a</a:t>
            </a:r>
            <a:r>
              <a:rPr lang="en-US" dirty="0" smtClean="0"/>
              <a:t>ctly happened.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875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4587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uk-UA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81" y="1871438"/>
            <a:ext cx="7720635" cy="3923809"/>
          </a:xfrm>
        </p:spPr>
      </p:pic>
    </p:spTree>
    <p:extLst>
      <p:ext uri="{BB962C8B-B14F-4D97-AF65-F5344CB8AC3E}">
        <p14:creationId xmlns:p14="http://schemas.microsoft.com/office/powerpoint/2010/main" val="21464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ITIL?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Overall </a:t>
            </a:r>
            <a:r>
              <a:rPr lang="en-US" dirty="0" smtClean="0"/>
              <a:t>ITIL is still sequential, plan-centric, and deterministic </a:t>
            </a:r>
            <a:r>
              <a:rPr lang="en-US" dirty="0"/>
              <a:t> </a:t>
            </a:r>
            <a:r>
              <a:rPr lang="en-US" dirty="0" smtClean="0"/>
              <a:t>set </a:t>
            </a:r>
            <a:r>
              <a:rPr lang="en-US" dirty="0"/>
              <a:t>of detailed practices for IT service </a:t>
            </a:r>
            <a:r>
              <a:rPr lang="en-US" dirty="0" smtClean="0"/>
              <a:t>management. ITIL focused on “services” and describing “what you deliver”. ITIL concepts:</a:t>
            </a:r>
          </a:p>
          <a:p>
            <a:r>
              <a:rPr lang="en-US" dirty="0" smtClean="0"/>
              <a:t>We should first analytically determine a service strategy and charter the service.</a:t>
            </a:r>
          </a:p>
          <a:p>
            <a:r>
              <a:rPr lang="en-US" dirty="0"/>
              <a:t>C</a:t>
            </a:r>
            <a:r>
              <a:rPr lang="en-US" dirty="0" smtClean="0"/>
              <a:t>reate a detailed Service Design Package, and organize resources into development projects that are designed, executed and transitioned in a high-ceremony fashion to operations (as a discrete function).</a:t>
            </a:r>
          </a:p>
          <a:p>
            <a:r>
              <a:rPr lang="en-US" dirty="0" smtClean="0"/>
              <a:t>And when that’s done, continual service improvement can start.</a:t>
            </a:r>
          </a:p>
          <a:p>
            <a:r>
              <a:rPr lang="en-US" dirty="0" smtClean="0"/>
              <a:t>We ensure that everything is documented, and we assume that organizational resources are available and capable of generating and consuming this documentation.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08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9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Service Management - a set of specialized organizational capabilities for providing value to customers in the form of a service.</a:t>
            </a:r>
            <a:endParaRPr lang="uk-UA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04" y="1854818"/>
            <a:ext cx="6108192" cy="4102608"/>
          </a:xfrm>
        </p:spPr>
      </p:pic>
    </p:spTree>
    <p:extLst>
      <p:ext uri="{BB962C8B-B14F-4D97-AF65-F5344CB8AC3E}">
        <p14:creationId xmlns:p14="http://schemas.microsoft.com/office/powerpoint/2010/main" val="397987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Service lifecycle			  ITIL implementation</a:t>
            </a:r>
            <a:endParaRPr lang="uk-UA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010" y="1097280"/>
            <a:ext cx="2502131" cy="56360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Strategy</a:t>
            </a:r>
          </a:p>
          <a:p>
            <a:endParaRPr lang="en-US" sz="2400" dirty="0"/>
          </a:p>
          <a:p>
            <a:r>
              <a:rPr lang="en-US" sz="2400" dirty="0" smtClean="0"/>
              <a:t>Design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Transition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Operations</a:t>
            </a:r>
          </a:p>
          <a:p>
            <a:endParaRPr lang="en-US" sz="2400" dirty="0"/>
          </a:p>
          <a:p>
            <a:r>
              <a:rPr lang="en-US" sz="2400" dirty="0" smtClean="0"/>
              <a:t>Continuous Improvement</a:t>
            </a:r>
            <a:endParaRPr lang="uk-U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85658" y="897776"/>
            <a:ext cx="55681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	- service portfolio </a:t>
            </a:r>
            <a:r>
              <a:rPr lang="fr-FR" sz="1600" dirty="0" err="1" smtClean="0"/>
              <a:t>managment</a:t>
            </a:r>
            <a:endParaRPr lang="fr-FR" sz="1600" dirty="0" smtClean="0"/>
          </a:p>
          <a:p>
            <a:r>
              <a:rPr lang="fr-FR" sz="1600" dirty="0" smtClean="0"/>
              <a:t>	- </a:t>
            </a:r>
            <a:r>
              <a:rPr lang="fr-FR" sz="1600" dirty="0" err="1" smtClean="0"/>
              <a:t>financial</a:t>
            </a:r>
            <a:r>
              <a:rPr lang="fr-FR" sz="1600" dirty="0" smtClean="0"/>
              <a:t> </a:t>
            </a:r>
            <a:r>
              <a:rPr lang="fr-FR" sz="1600" dirty="0" err="1" smtClean="0"/>
              <a:t>managment</a:t>
            </a:r>
            <a:endParaRPr lang="fr-FR" sz="1600" dirty="0" smtClean="0"/>
          </a:p>
          <a:p>
            <a:r>
              <a:rPr lang="fr-FR" sz="1600" dirty="0" smtClean="0"/>
              <a:t>	- </a:t>
            </a:r>
            <a:r>
              <a:rPr lang="fr-FR" sz="1600" dirty="0" err="1" smtClean="0"/>
              <a:t>demand</a:t>
            </a:r>
            <a:r>
              <a:rPr lang="fr-FR" sz="1600" dirty="0" smtClean="0"/>
              <a:t> </a:t>
            </a:r>
            <a:r>
              <a:rPr lang="fr-FR" sz="1600" dirty="0" err="1" smtClean="0"/>
              <a:t>managment</a:t>
            </a:r>
            <a:endParaRPr lang="fr-FR" sz="1600" dirty="0" smtClean="0"/>
          </a:p>
          <a:p>
            <a:endParaRPr lang="fr-FR" sz="1600" dirty="0"/>
          </a:p>
          <a:p>
            <a:r>
              <a:rPr lang="en-US" sz="1600" dirty="0" smtClean="0"/>
              <a:t>	- capacity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service level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</a:t>
            </a:r>
            <a:r>
              <a:rPr lang="en-US" sz="1600" dirty="0" err="1" smtClean="0"/>
              <a:t>availibility</a:t>
            </a:r>
            <a:r>
              <a:rPr lang="en-US" sz="1600" dirty="0" smtClean="0"/>
              <a:t>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information security management</a:t>
            </a:r>
          </a:p>
          <a:p>
            <a:endParaRPr lang="en-US" sz="1600" dirty="0"/>
          </a:p>
          <a:p>
            <a:r>
              <a:rPr lang="en-US" sz="1600" dirty="0" smtClean="0"/>
              <a:t>	- service validation</a:t>
            </a:r>
          </a:p>
          <a:p>
            <a:r>
              <a:rPr lang="en-US" sz="1600" dirty="0" smtClean="0"/>
              <a:t>	- testing evaluation</a:t>
            </a:r>
          </a:p>
          <a:p>
            <a:r>
              <a:rPr lang="en-US" sz="1600" dirty="0" smtClean="0"/>
              <a:t>	- release and deployment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configuration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service asset</a:t>
            </a:r>
          </a:p>
          <a:p>
            <a:endParaRPr lang="en-US" sz="1600" dirty="0"/>
          </a:p>
          <a:p>
            <a:r>
              <a:rPr lang="en-US" sz="1600" dirty="0" smtClean="0"/>
              <a:t>	- event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incident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request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access </a:t>
            </a:r>
            <a:r>
              <a:rPr lang="en-US" sz="1600" dirty="0" err="1" smtClean="0"/>
              <a:t>managment</a:t>
            </a:r>
            <a:endParaRPr lang="en-US" sz="1600" dirty="0" smtClean="0"/>
          </a:p>
          <a:p>
            <a:r>
              <a:rPr lang="en-US" sz="1600" dirty="0" smtClean="0"/>
              <a:t>	- problem management</a:t>
            </a:r>
          </a:p>
          <a:p>
            <a:endParaRPr lang="en-US" sz="1600" dirty="0"/>
          </a:p>
          <a:p>
            <a:r>
              <a:rPr lang="en-US" sz="1600" dirty="0" smtClean="0"/>
              <a:t>	- non-stop improvements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80790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02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Difference in concepts</a:t>
            </a:r>
            <a:br>
              <a:rPr lang="en-US" sz="3200" b="1" dirty="0" smtClean="0"/>
            </a:br>
            <a:r>
              <a:rPr lang="en-US" sz="3200" b="1" dirty="0" smtClean="0"/>
              <a:t>ITIL						DevOps</a:t>
            </a:r>
            <a:endParaRPr lang="uk-U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951"/>
            <a:ext cx="4989022" cy="37230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a Service Provider</a:t>
            </a:r>
          </a:p>
          <a:p>
            <a:r>
              <a:rPr lang="en-US" sz="2000" dirty="0" smtClean="0"/>
              <a:t>IT projects</a:t>
            </a:r>
          </a:p>
          <a:p>
            <a:r>
              <a:rPr lang="en-US" sz="2000" dirty="0" smtClean="0"/>
              <a:t>PMO, Development, Ops -diff. departments</a:t>
            </a:r>
          </a:p>
          <a:p>
            <a:r>
              <a:rPr lang="en-US" sz="2000" dirty="0" smtClean="0"/>
              <a:t>IT &amp; business</a:t>
            </a:r>
          </a:p>
          <a:p>
            <a:r>
              <a:rPr lang="en-US" sz="2000" dirty="0" smtClean="0"/>
              <a:t>Based on defined agreements</a:t>
            </a:r>
            <a:endParaRPr lang="uk-UA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4778" y="2453951"/>
            <a:ext cx="4989022" cy="372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 smtClean="0"/>
              <a:t>IT enables the Digital Strategy of </a:t>
            </a:r>
            <a:r>
              <a:rPr lang="en-US" sz="2000" smtClean="0"/>
              <a:t>the </a:t>
            </a:r>
            <a:r>
              <a:rPr lang="en-US" sz="2000" smtClean="0"/>
              <a:t>organization</a:t>
            </a:r>
            <a:endParaRPr lang="en-US" sz="2000" dirty="0" smtClean="0"/>
          </a:p>
          <a:p>
            <a:pPr marL="285750" indent="-285750"/>
            <a:r>
              <a:rPr lang="en-US" sz="2000" dirty="0" smtClean="0"/>
              <a:t>Only business projects</a:t>
            </a:r>
          </a:p>
          <a:p>
            <a:pPr marL="285750" indent="-285750"/>
            <a:r>
              <a:rPr lang="en-US" sz="2000" dirty="0" smtClean="0"/>
              <a:t>IT is not a depart. but a capability</a:t>
            </a:r>
          </a:p>
          <a:p>
            <a:pPr marL="285750" indent="-285750"/>
            <a:r>
              <a:rPr lang="en-US" sz="2000" dirty="0" smtClean="0"/>
              <a:t>IT is the business</a:t>
            </a:r>
          </a:p>
          <a:p>
            <a:pPr marL="285750" indent="-285750"/>
            <a:r>
              <a:rPr lang="en-US" sz="2000" dirty="0" smtClean="0"/>
              <a:t>Based on targets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1183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02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Difference in approaches</a:t>
            </a:r>
            <a:br>
              <a:rPr lang="en-US" sz="3200" b="1" dirty="0" smtClean="0"/>
            </a:br>
            <a:r>
              <a:rPr lang="en-US" sz="3200" b="1" dirty="0" smtClean="0"/>
              <a:t>ITIL						DevOps</a:t>
            </a:r>
            <a:endParaRPr lang="uk-U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951"/>
            <a:ext cx="4989022" cy="37230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teams to reduce risk		</a:t>
            </a:r>
          </a:p>
          <a:p>
            <a:r>
              <a:rPr lang="en-US" sz="2000" dirty="0" smtClean="0"/>
              <a:t>use meeting to improve quality</a:t>
            </a:r>
          </a:p>
          <a:p>
            <a:r>
              <a:rPr lang="en-US" sz="2000" dirty="0" smtClean="0"/>
              <a:t>use reports to determine success</a:t>
            </a:r>
          </a:p>
          <a:p>
            <a:r>
              <a:rPr lang="en-US" sz="2000" dirty="0" smtClean="0"/>
              <a:t>use email to communicate outages</a:t>
            </a:r>
          </a:p>
          <a:p>
            <a:r>
              <a:rPr lang="en-US" sz="2000" dirty="0" smtClean="0"/>
              <a:t>use excel for audits</a:t>
            </a:r>
          </a:p>
          <a:p>
            <a:r>
              <a:rPr lang="en-US" sz="2000" dirty="0" smtClean="0"/>
              <a:t>manual code building, testing, deployment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4778" y="2453951"/>
            <a:ext cx="4989022" cy="372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 smtClean="0"/>
              <a:t>use data to reduce risk</a:t>
            </a:r>
          </a:p>
          <a:p>
            <a:pPr marL="285750" indent="-285750"/>
            <a:r>
              <a:rPr lang="en-US" sz="2000" dirty="0" smtClean="0"/>
              <a:t>use monitoring to improve quality</a:t>
            </a:r>
          </a:p>
          <a:p>
            <a:pPr marL="285750" indent="-285750"/>
            <a:r>
              <a:rPr lang="en-US" sz="2000" dirty="0" smtClean="0"/>
              <a:t>use feedback to determine success</a:t>
            </a:r>
          </a:p>
          <a:p>
            <a:pPr marL="285750" indent="-285750"/>
            <a:r>
              <a:rPr lang="en-US" sz="2000" dirty="0" smtClean="0"/>
              <a:t>use collaboration tools (online) to communicate outages</a:t>
            </a:r>
          </a:p>
          <a:p>
            <a:pPr marL="285750" indent="-285750"/>
            <a:r>
              <a:rPr lang="en-US" sz="2000" dirty="0" smtClean="0"/>
              <a:t>use automated tracking in ITSM suite for audits</a:t>
            </a:r>
          </a:p>
          <a:p>
            <a:pPr marL="285750" indent="-285750"/>
            <a:r>
              <a:rPr lang="en-US" sz="2000" dirty="0" smtClean="0"/>
              <a:t>automatic build, test, release, real-time monitoring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01877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46487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Why ITIL need DevOps: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176" y="2097907"/>
            <a:ext cx="6197082" cy="3296883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Collaborative working</a:t>
            </a:r>
          </a:p>
          <a:p>
            <a:r>
              <a:rPr lang="en-US" dirty="0" smtClean="0"/>
              <a:t>Continuous and fast deployment rates</a:t>
            </a:r>
          </a:p>
          <a:p>
            <a:r>
              <a:rPr lang="en-US" dirty="0" smtClean="0"/>
              <a:t>Faster feature delivery</a:t>
            </a:r>
          </a:p>
          <a:p>
            <a:r>
              <a:rPr lang="en-US" dirty="0" smtClean="0"/>
              <a:t>Focus on important work</a:t>
            </a:r>
          </a:p>
          <a:p>
            <a:r>
              <a:rPr lang="en-US" dirty="0" smtClean="0"/>
              <a:t>Environment stability</a:t>
            </a:r>
          </a:p>
          <a:p>
            <a:r>
              <a:rPr lang="en-US" dirty="0" smtClean="0"/>
              <a:t>Service reliability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92" y="3322225"/>
            <a:ext cx="213389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6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98026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Why DevOps need ITIL: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3486" y="2967704"/>
            <a:ext cx="6197082" cy="23770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Service Design Package and Service Acceptance Criteria</a:t>
            </a:r>
          </a:p>
          <a:p>
            <a:r>
              <a:rPr lang="en-US" sz="2400" dirty="0" smtClean="0"/>
              <a:t>Architectures, plans</a:t>
            </a:r>
          </a:p>
          <a:p>
            <a:r>
              <a:rPr lang="en-US" sz="2400" dirty="0" smtClean="0"/>
              <a:t>Functional support and feedback</a:t>
            </a:r>
          </a:p>
          <a:p>
            <a:r>
              <a:rPr lang="en-US" sz="2400" dirty="0" smtClean="0"/>
              <a:t>Service validation and testing</a:t>
            </a: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0379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152" y="1645981"/>
            <a:ext cx="6197082" cy="16707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DevOps + ITIL = increase speed and </a:t>
            </a:r>
            <a:r>
              <a:rPr lang="en-US" sz="2000" dirty="0" err="1" smtClean="0"/>
              <a:t>efficienty</a:t>
            </a:r>
            <a:r>
              <a:rPr lang="en-US" sz="2000" dirty="0" smtClean="0"/>
              <a:t> of </a:t>
            </a:r>
            <a:r>
              <a:rPr lang="en-US" sz="2000" dirty="0" err="1" smtClean="0"/>
              <a:t>maintaning</a:t>
            </a:r>
            <a:r>
              <a:rPr lang="en-US" sz="2000" dirty="0" smtClean="0"/>
              <a:t> and service provide or release process, increase quality .</a:t>
            </a:r>
            <a:endParaRPr lang="uk-U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52" y="3670742"/>
            <a:ext cx="6197082" cy="15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311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ITIL/ITSM and DevOps</vt:lpstr>
      <vt:lpstr>What is ITIL?</vt:lpstr>
      <vt:lpstr>Service Management - a set of specialized organizational capabilities for providing value to customers in the form of a service.</vt:lpstr>
      <vt:lpstr>Service lifecycle     ITIL implementation</vt:lpstr>
      <vt:lpstr>Difference in concepts ITIL      DevOps</vt:lpstr>
      <vt:lpstr>Difference in approaches ITIL      DevOps</vt:lpstr>
      <vt:lpstr>Why ITIL need DevOps:</vt:lpstr>
      <vt:lpstr>Why DevOps need ITIL:</vt:lpstr>
      <vt:lpstr>PowerPoint Presentation</vt:lpstr>
      <vt:lpstr>Risks to doing devops: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Oleh Seniuk</dc:creator>
  <cp:lastModifiedBy>Oleh Seniuk</cp:lastModifiedBy>
  <cp:revision>38</cp:revision>
  <dcterms:created xsi:type="dcterms:W3CDTF">2017-04-28T07:55:00Z</dcterms:created>
  <dcterms:modified xsi:type="dcterms:W3CDTF">2017-04-28T13:13:09Z</dcterms:modified>
</cp:coreProperties>
</file>