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69" r:id="rId2"/>
    <p:sldId id="258" r:id="rId3"/>
    <p:sldId id="272" r:id="rId4"/>
    <p:sldId id="274" r:id="rId5"/>
    <p:sldId id="275" r:id="rId6"/>
    <p:sldId id="276" r:id="rId7"/>
    <p:sldId id="278" r:id="rId8"/>
    <p:sldId id="279" r:id="rId9"/>
    <p:sldId id="280" r:id="rId10"/>
    <p:sldId id="264" r:id="rId11"/>
    <p:sldId id="270" r:id="rId1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nys Skrypnyk" initials="" lastIdx="3" clrIdx="0"/>
  <p:cmAuthor id="1" name="Halyna Hlynsk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C7"/>
    <a:srgbClr val="F3F3F3"/>
    <a:srgbClr val="33FFFF"/>
    <a:srgbClr val="003CC8"/>
    <a:srgbClr val="000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98" autoAdjust="0"/>
  </p:normalViewPr>
  <p:slideViewPr>
    <p:cSldViewPr snapToGrid="0">
      <p:cViewPr varScale="1">
        <p:scale>
          <a:sx n="152" d="100"/>
          <a:sy n="152" d="100"/>
        </p:scale>
        <p:origin x="44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18T09:53:19.414" idx="3">
    <p:pos x="6000" y="0"/>
    <p:text>Додай ще місц для підпису Презентера.</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4731642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7408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Опиши де і як краще використовувати такий стиль</a:t>
            </a:r>
          </a:p>
        </p:txBody>
      </p:sp>
    </p:spTree>
    <p:extLst>
      <p:ext uri="{BB962C8B-B14F-4D97-AF65-F5344CB8AC3E}">
        <p14:creationId xmlns:p14="http://schemas.microsoft.com/office/powerpoint/2010/main" val="265038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7729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611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3687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0238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1019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2036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4598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93291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1820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05975"/>
            <a:ext cx="6696300" cy="927900"/>
          </a:xfrm>
          <a:prstGeom prst="rect">
            <a:avLst/>
          </a:prstGeom>
        </p:spPr>
        <p:txBody>
          <a:bodyPr lIns="91425" tIns="91425" rIns="91425" bIns="91425" anchor="b" anchorCtr="0"/>
          <a:lstStyle>
            <a:lvl1pPr>
              <a:spcBef>
                <a:spcPts val="0"/>
              </a:spcBef>
              <a:buClr>
                <a:srgbClr val="003DC7"/>
              </a:buClr>
              <a:buFont typeface="Proxima Nova"/>
              <a:defRPr>
                <a:solidFill>
                  <a:srgbClr val="003DC7"/>
                </a:solidFill>
                <a:latin typeface="Proxima Nova"/>
                <a:ea typeface="Proxima Nova"/>
                <a:cs typeface="Proxima Nova"/>
                <a:sym typeface="Proxima Nova"/>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52225"/>
            <a:ext cx="5194500" cy="3078600"/>
          </a:xfrm>
          <a:prstGeom prst="rect">
            <a:avLst/>
          </a:prstGeom>
        </p:spPr>
        <p:txBody>
          <a:bodyPr lIns="91425" tIns="91425" rIns="91425" bIns="91425" anchor="t" anchorCtr="0"/>
          <a:lstStyle>
            <a:lvl1pPr>
              <a:spcBef>
                <a:spcPts val="0"/>
              </a:spcBef>
              <a:buSzPct val="100000"/>
              <a:buFont typeface="Proxima Nova"/>
              <a:defRPr sz="2400">
                <a:latin typeface="Proxima Nova"/>
                <a:ea typeface="Proxima Nova"/>
                <a:cs typeface="Proxima Nova"/>
                <a:sym typeface="Proxima Nova"/>
              </a:defRPr>
            </a:lvl1pPr>
            <a:lvl2pPr>
              <a:spcBef>
                <a:spcPts val="0"/>
              </a:spcBef>
              <a:buSzPct val="100000"/>
              <a:buFont typeface="Proxima Nova"/>
              <a:defRPr sz="1600" b="0">
                <a:latin typeface="Proxima Nova"/>
                <a:ea typeface="Proxima Nova"/>
                <a:cs typeface="Proxima Nova"/>
                <a:sym typeface="Proxima Nova"/>
              </a:defRPr>
            </a:lvl2pPr>
            <a:lvl3pPr>
              <a:spcBef>
                <a:spcPts val="0"/>
              </a:spcBef>
              <a:buSzPct val="100000"/>
              <a:buFont typeface="Proxima Nova"/>
              <a:defRPr sz="1200" b="0">
                <a:latin typeface="Proxima Nova"/>
                <a:ea typeface="Proxima Nova"/>
                <a:cs typeface="Proxima Nova"/>
                <a:sym typeface="Proxima Nova"/>
              </a:defRPr>
            </a:lvl3pPr>
            <a:lvl4pPr>
              <a:spcBef>
                <a:spcPts val="0"/>
              </a:spcBef>
              <a:buSzPct val="100000"/>
              <a:buFont typeface="Anonymous Pro"/>
              <a:defRPr sz="1200">
                <a:latin typeface="Anonymous Pro"/>
                <a:ea typeface="Anonymous Pro"/>
                <a:cs typeface="Anonymous Pro"/>
                <a:sym typeface="Anonymous Pro"/>
              </a:defRPr>
            </a:lvl4pPr>
            <a:lvl5pPr>
              <a:spcBef>
                <a:spcPts val="0"/>
              </a:spcBef>
              <a:buSzPct val="100000"/>
              <a:defRPr sz="1000"/>
            </a:lvl5pPr>
            <a:lvl6pPr>
              <a:spcBef>
                <a:spcPts val="0"/>
              </a:spcBef>
              <a:buSzPct val="100000"/>
              <a:buFont typeface="Proxima Nova"/>
              <a:defRPr sz="1000">
                <a:latin typeface="Proxima Nova"/>
                <a:ea typeface="Proxima Nova"/>
                <a:cs typeface="Proxima Nova"/>
                <a:sym typeface="Proxima Nova"/>
              </a:defRPr>
            </a:lvl6pPr>
            <a:lvl7pPr>
              <a:spcBef>
                <a:spcPts val="0"/>
              </a:spcBef>
              <a:buFont typeface="Proxima Nova"/>
              <a:defRPr>
                <a:latin typeface="Proxima Nova"/>
                <a:ea typeface="Proxima Nova"/>
                <a:cs typeface="Proxima Nova"/>
                <a:sym typeface="Proxima Nova"/>
              </a:defRPr>
            </a:lvl7pPr>
            <a:lvl8pPr>
              <a:spcBef>
                <a:spcPts val="0"/>
              </a:spcBef>
              <a:buSzPct val="100000"/>
              <a:buFont typeface="Proxima Nova"/>
              <a:defRPr sz="1000">
                <a:latin typeface="Proxima Nova"/>
                <a:ea typeface="Proxima Nova"/>
                <a:cs typeface="Proxima Nova"/>
                <a:sym typeface="Proxima Nova"/>
              </a:defRPr>
            </a:lvl8pPr>
            <a:lvl9pPr>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on Dark">
    <p:bg>
      <p:bgPr>
        <a:solidFill>
          <a:srgbClr val="003DC7"/>
        </a:solidFill>
        <a:effectLst/>
      </p:bgPr>
    </p:bg>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583350"/>
            <a:ext cx="7772400" cy="1094699"/>
          </a:xfrm>
          <a:prstGeom prst="rect">
            <a:avLst/>
          </a:prstGeom>
        </p:spPr>
        <p:txBody>
          <a:bodyPr lIns="91425" tIns="91425" rIns="91425" bIns="91425" anchor="t" anchorCtr="0"/>
          <a:lstStyle>
            <a:lvl1pPr rtl="0">
              <a:spcBef>
                <a:spcPts val="0"/>
              </a:spcBef>
              <a:buClr>
                <a:srgbClr val="FFFFFF"/>
              </a:buClr>
              <a:buFont typeface="Proxima Nova"/>
              <a:defRPr>
                <a:solidFill>
                  <a:srgbClr val="FFFFFF"/>
                </a:solidFill>
                <a:latin typeface="Proxima Nova"/>
                <a:ea typeface="Proxima Nova"/>
                <a:cs typeface="Proxima Nova"/>
                <a:sym typeface="Proxima Nova"/>
              </a:defRPr>
            </a:lvl1pPr>
            <a:lvl2pPr algn="ctr" rtl="0">
              <a:spcBef>
                <a:spcPts val="0"/>
              </a:spcBef>
              <a:buClr>
                <a:srgbClr val="FFFFFF"/>
              </a:buClr>
              <a:buSzPct val="100000"/>
              <a:defRPr sz="4800">
                <a:solidFill>
                  <a:srgbClr val="FFFFFF"/>
                </a:solidFill>
              </a:defRPr>
            </a:lvl2pPr>
            <a:lvl3pPr algn="ctr" rtl="0">
              <a:spcBef>
                <a:spcPts val="0"/>
              </a:spcBef>
              <a:buClr>
                <a:srgbClr val="FFFFFF"/>
              </a:buClr>
              <a:buSzPct val="100000"/>
              <a:defRPr sz="4800">
                <a:solidFill>
                  <a:srgbClr val="FFFFFF"/>
                </a:solidFill>
              </a:defRPr>
            </a:lvl3pPr>
            <a:lvl4pPr algn="ctr" rtl="0">
              <a:spcBef>
                <a:spcPts val="0"/>
              </a:spcBef>
              <a:buClr>
                <a:srgbClr val="FFFFFF"/>
              </a:buClr>
              <a:buSzPct val="100000"/>
              <a:defRPr sz="4800">
                <a:solidFill>
                  <a:srgbClr val="FFFFFF"/>
                </a:solidFill>
              </a:defRPr>
            </a:lvl4pPr>
            <a:lvl5pPr algn="ctr" rtl="0">
              <a:spcBef>
                <a:spcPts val="0"/>
              </a:spcBef>
              <a:buClr>
                <a:srgbClr val="FFFFFF"/>
              </a:buClr>
              <a:buSzPct val="100000"/>
              <a:defRPr sz="4800">
                <a:solidFill>
                  <a:srgbClr val="FFFFFF"/>
                </a:solidFill>
              </a:defRPr>
            </a:lvl5pPr>
            <a:lvl6pPr algn="ctr" rtl="0">
              <a:spcBef>
                <a:spcPts val="0"/>
              </a:spcBef>
              <a:buClr>
                <a:srgbClr val="FFFFFF"/>
              </a:buClr>
              <a:buSzPct val="100000"/>
              <a:defRPr sz="4800">
                <a:solidFill>
                  <a:srgbClr val="FFFFFF"/>
                </a:solidFill>
              </a:defRPr>
            </a:lvl6pPr>
            <a:lvl7pPr algn="ctr" rtl="0">
              <a:spcBef>
                <a:spcPts val="0"/>
              </a:spcBef>
              <a:buClr>
                <a:srgbClr val="FFFFFF"/>
              </a:buClr>
              <a:buSzPct val="100000"/>
              <a:defRPr sz="4800">
                <a:solidFill>
                  <a:srgbClr val="FFFFFF"/>
                </a:solidFill>
              </a:defRPr>
            </a:lvl7pPr>
            <a:lvl8pPr algn="ctr" rtl="0">
              <a:spcBef>
                <a:spcPts val="0"/>
              </a:spcBef>
              <a:buClr>
                <a:srgbClr val="FFFFFF"/>
              </a:buClr>
              <a:buSzPct val="100000"/>
              <a:defRPr sz="4800">
                <a:solidFill>
                  <a:srgbClr val="FFFFFF"/>
                </a:solidFill>
              </a:defRPr>
            </a:lvl8pPr>
            <a:lvl9pPr algn="ctr" rtl="0">
              <a:spcBef>
                <a:spcPts val="0"/>
              </a:spcBef>
              <a:buClr>
                <a:srgbClr val="FFFFFF"/>
              </a:buClr>
              <a:buSzPct val="100000"/>
              <a:defRPr sz="4800">
                <a:solidFill>
                  <a:srgbClr val="FFFFFF"/>
                </a:solidFill>
              </a:defRPr>
            </a:lvl9pPr>
          </a:lstStyle>
          <a:p>
            <a:endParaRPr/>
          </a:p>
        </p:txBody>
      </p:sp>
      <p:sp>
        <p:nvSpPr>
          <p:cNvPr id="12" name="Shape 12"/>
          <p:cNvSpPr txBox="1">
            <a:spLocks noGrp="1"/>
          </p:cNvSpPr>
          <p:nvPr>
            <p:ph type="subTitle" idx="1"/>
          </p:nvPr>
        </p:nvSpPr>
        <p:spPr>
          <a:xfrm>
            <a:off x="685800" y="2352078"/>
            <a:ext cx="7772400" cy="784799"/>
          </a:xfrm>
          <a:prstGeom prst="rect">
            <a:avLst/>
          </a:prstGeom>
        </p:spPr>
        <p:txBody>
          <a:bodyPr lIns="91425" tIns="91425" rIns="91425" bIns="91425" anchor="t" anchorCtr="0"/>
          <a:lstStyle>
            <a:lvl1pPr rtl="0">
              <a:spcBef>
                <a:spcPts val="0"/>
              </a:spcBef>
              <a:buClr>
                <a:srgbClr val="FFFFFF"/>
              </a:buClr>
              <a:buSzPct val="100000"/>
              <a:buFont typeface="Proxima Nova"/>
              <a:buNone/>
              <a:defRPr sz="2400" b="1">
                <a:solidFill>
                  <a:srgbClr val="FFFFFF"/>
                </a:solidFill>
                <a:latin typeface="Proxima Nova"/>
                <a:ea typeface="Proxima Nova"/>
                <a:cs typeface="Proxima Nova"/>
                <a:sym typeface="Proxima Nova"/>
              </a:defRPr>
            </a:lvl1pPr>
            <a:lvl2pPr algn="ctr" rtl="0">
              <a:spcBef>
                <a:spcPts val="0"/>
              </a:spcBef>
              <a:buClr>
                <a:srgbClr val="FFFFFF"/>
              </a:buClr>
              <a:buSzPct val="100000"/>
              <a:buNone/>
              <a:defRPr sz="3000">
                <a:solidFill>
                  <a:srgbClr val="FFFFFF"/>
                </a:solidFill>
              </a:defRPr>
            </a:lvl2pPr>
            <a:lvl3pPr algn="ctr" rtl="0">
              <a:spcBef>
                <a:spcPts val="0"/>
              </a:spcBef>
              <a:buClr>
                <a:srgbClr val="FFFFFF"/>
              </a:buClr>
              <a:buSzPct val="100000"/>
              <a:buNone/>
              <a:defRPr sz="3000">
                <a:solidFill>
                  <a:srgbClr val="FFFFFF"/>
                </a:solidFill>
              </a:defRPr>
            </a:lvl3pPr>
            <a:lvl4pPr algn="ctr" rtl="0">
              <a:spcBef>
                <a:spcPts val="0"/>
              </a:spcBef>
              <a:buClr>
                <a:srgbClr val="FFFFFF"/>
              </a:buClr>
              <a:buSzPct val="100000"/>
              <a:buNone/>
              <a:defRPr sz="3000">
                <a:solidFill>
                  <a:srgbClr val="FFFFFF"/>
                </a:solidFill>
              </a:defRPr>
            </a:lvl4pPr>
            <a:lvl5pPr algn="ctr" rtl="0">
              <a:spcBef>
                <a:spcPts val="0"/>
              </a:spcBef>
              <a:buClr>
                <a:srgbClr val="FFFFFF"/>
              </a:buClr>
              <a:buSzPct val="100000"/>
              <a:buNone/>
              <a:defRPr sz="3000">
                <a:solidFill>
                  <a:srgbClr val="FFFFFF"/>
                </a:solidFill>
              </a:defRPr>
            </a:lvl5pPr>
            <a:lvl6pPr algn="ctr" rtl="0">
              <a:spcBef>
                <a:spcPts val="0"/>
              </a:spcBef>
              <a:buClr>
                <a:srgbClr val="FFFFFF"/>
              </a:buClr>
              <a:buSzPct val="100000"/>
              <a:buNone/>
              <a:defRPr sz="3000">
                <a:solidFill>
                  <a:srgbClr val="FFFFFF"/>
                </a:solidFill>
              </a:defRPr>
            </a:lvl6pPr>
            <a:lvl7pPr algn="ctr" rtl="0">
              <a:spcBef>
                <a:spcPts val="0"/>
              </a:spcBef>
              <a:buClr>
                <a:srgbClr val="FFFFFF"/>
              </a:buClr>
              <a:buSzPct val="100000"/>
              <a:buNone/>
              <a:defRPr sz="3000">
                <a:solidFill>
                  <a:srgbClr val="FFFFFF"/>
                </a:solidFill>
              </a:defRPr>
            </a:lvl7pPr>
            <a:lvl8pPr algn="ctr" rtl="0">
              <a:spcBef>
                <a:spcPts val="0"/>
              </a:spcBef>
              <a:buClr>
                <a:srgbClr val="FFFFFF"/>
              </a:buClr>
              <a:buSzPct val="100000"/>
              <a:buNone/>
              <a:defRPr sz="3000">
                <a:solidFill>
                  <a:srgbClr val="FFFFFF"/>
                </a:solidFill>
              </a:defRPr>
            </a:lvl8pPr>
            <a:lvl9pPr algn="ctr" rtl="0">
              <a:spcBef>
                <a:spcPts val="0"/>
              </a:spcBef>
              <a:buClr>
                <a:srgbClr val="FFFFFF"/>
              </a:buClr>
              <a:buSzPct val="100000"/>
              <a:buNone/>
              <a:defRPr sz="3000">
                <a:solidFill>
                  <a:srgbClr val="FFFFFF"/>
                </a:solidFill>
              </a:defRPr>
            </a:lvl9pPr>
          </a:lstStyle>
          <a:p>
            <a:endParaRPr/>
          </a:p>
        </p:txBody>
      </p:sp>
    </p:spTree>
    <p:extLst>
      <p:ext uri="{BB962C8B-B14F-4D97-AF65-F5344CB8AC3E}">
        <p14:creationId xmlns:p14="http://schemas.microsoft.com/office/powerpoint/2010/main" val="14371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Final Slide">
    <p:bg>
      <p:bgPr>
        <a:solidFill>
          <a:srgbClr val="003DC7"/>
        </a:solidFill>
        <a:effectLst/>
      </p:bgPr>
    </p:bg>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1583350"/>
            <a:ext cx="7772400" cy="1094699"/>
          </a:xfrm>
          <a:prstGeom prst="rect">
            <a:avLst/>
          </a:prstGeom>
        </p:spPr>
        <p:txBody>
          <a:bodyPr lIns="91425" tIns="91425" rIns="91425" bIns="91425" anchor="t" anchorCtr="0"/>
          <a:lstStyle>
            <a:lvl1pPr rtl="0">
              <a:spcBef>
                <a:spcPts val="0"/>
              </a:spcBef>
              <a:buClr>
                <a:srgbClr val="FFFFFF"/>
              </a:buClr>
              <a:buFont typeface="Proxima Nova"/>
              <a:defRPr>
                <a:solidFill>
                  <a:srgbClr val="FFFFFF"/>
                </a:solidFill>
                <a:latin typeface="Proxima Nova"/>
                <a:ea typeface="Proxima Nova"/>
                <a:cs typeface="Proxima Nova"/>
                <a:sym typeface="Proxima Nova"/>
              </a:defRPr>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pic>
        <p:nvPicPr>
          <p:cNvPr id="15" name="Shape 15"/>
          <p:cNvPicPr preferRelativeResize="0"/>
          <p:nvPr/>
        </p:nvPicPr>
        <p:blipFill>
          <a:blip r:embed="rId2">
            <a:alphaModFix/>
          </a:blip>
          <a:stretch>
            <a:fillRect/>
          </a:stretch>
        </p:blipFill>
        <p:spPr>
          <a:xfrm>
            <a:off x="686275" y="632850"/>
            <a:ext cx="757649" cy="336274"/>
          </a:xfrm>
          <a:prstGeom prst="rect">
            <a:avLst/>
          </a:prstGeom>
          <a:noFill/>
          <a:ln>
            <a:noFill/>
          </a:ln>
        </p:spPr>
      </p:pic>
    </p:spTree>
    <p:extLst>
      <p:ext uri="{BB962C8B-B14F-4D97-AF65-F5344CB8AC3E}">
        <p14:creationId xmlns:p14="http://schemas.microsoft.com/office/powerpoint/2010/main" val="34136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MG to the Righ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5"/>
            <a:ext cx="3731100" cy="1271700"/>
          </a:xfrm>
          <a:prstGeom prst="rect">
            <a:avLst/>
          </a:prstGeom>
        </p:spPr>
        <p:txBody>
          <a:bodyPr lIns="91425" tIns="91425" rIns="91425" bIns="91425" anchor="t"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681475"/>
            <a:ext cx="5194500" cy="2329499"/>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IMG to the Lef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464675" y="211825"/>
            <a:ext cx="4196700" cy="857400"/>
          </a:xfrm>
          <a:prstGeom prst="rect">
            <a:avLst/>
          </a:prstGeom>
        </p:spPr>
        <p:txBody>
          <a:bodyPr lIns="91425" tIns="91425" rIns="91425" bIns="91425" anchor="t"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4594325" y="1673250"/>
            <a:ext cx="4067100" cy="3265500"/>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05975"/>
            <a:ext cx="7975200" cy="857400"/>
          </a:xfrm>
          <a:prstGeom prst="rect">
            <a:avLst/>
          </a:prstGeom>
        </p:spPr>
        <p:txBody>
          <a:bodyPr lIns="91425" tIns="91425" rIns="91425" bIns="91425" anchor="b" anchorCtr="0"/>
          <a:lstStyle>
            <a:lvl1pPr>
              <a:spcBef>
                <a:spcPts val="0"/>
              </a:spcBef>
              <a:buClr>
                <a:srgbClr val="003DC7"/>
              </a:buClr>
              <a:buFont typeface="Proxima Nova"/>
              <a:defRPr>
                <a:solidFill>
                  <a:srgbClr val="003DC7"/>
                </a:solidFill>
                <a:latin typeface="Proxima Nova"/>
                <a:ea typeface="Proxima Nova"/>
                <a:cs typeface="Proxima Nova"/>
                <a:sym typeface="Proxima Nova"/>
              </a:defRPr>
            </a:lvl1pPr>
            <a:lvl2pPr>
              <a:spcBef>
                <a:spcPts val="0"/>
              </a:spcBef>
              <a:buClr>
                <a:srgbClr val="0000FF"/>
              </a:buClr>
              <a:defRPr>
                <a:solidFill>
                  <a:srgbClr val="0000FF"/>
                </a:solidFill>
              </a:defRPr>
            </a:lvl2pPr>
            <a:lvl3pPr>
              <a:spcBef>
                <a:spcPts val="0"/>
              </a:spcBef>
              <a:buClr>
                <a:srgbClr val="0000FF"/>
              </a:buClr>
              <a:defRPr>
                <a:solidFill>
                  <a:srgbClr val="0000FF"/>
                </a:solidFill>
              </a:defRPr>
            </a:lvl3pPr>
            <a:lvl4pPr>
              <a:spcBef>
                <a:spcPts val="0"/>
              </a:spcBef>
              <a:buClr>
                <a:srgbClr val="0000FF"/>
              </a:buClr>
              <a:defRPr>
                <a:solidFill>
                  <a:srgbClr val="0000FF"/>
                </a:solidFill>
              </a:defRPr>
            </a:lvl4pPr>
            <a:lvl5pPr>
              <a:spcBef>
                <a:spcPts val="0"/>
              </a:spcBef>
              <a:buClr>
                <a:srgbClr val="0000FF"/>
              </a:buClr>
              <a:defRPr>
                <a:solidFill>
                  <a:srgbClr val="0000FF"/>
                </a:solidFill>
              </a:defRPr>
            </a:lvl5pPr>
            <a:lvl6pPr>
              <a:spcBef>
                <a:spcPts val="0"/>
              </a:spcBef>
              <a:buClr>
                <a:srgbClr val="0000FF"/>
              </a:buClr>
              <a:defRPr>
                <a:solidFill>
                  <a:srgbClr val="0000FF"/>
                </a:solidFill>
              </a:defRPr>
            </a:lvl6pPr>
            <a:lvl7pPr>
              <a:spcBef>
                <a:spcPts val="0"/>
              </a:spcBef>
              <a:buClr>
                <a:srgbClr val="0000FF"/>
              </a:buClr>
              <a:defRPr>
                <a:solidFill>
                  <a:srgbClr val="0000FF"/>
                </a:solidFill>
              </a:defRPr>
            </a:lvl7pPr>
            <a:lvl8pPr>
              <a:spcBef>
                <a:spcPts val="0"/>
              </a:spcBef>
              <a:buClr>
                <a:srgbClr val="0000FF"/>
              </a:buClr>
              <a:defRPr>
                <a:solidFill>
                  <a:srgbClr val="0000FF"/>
                </a:solidFill>
              </a:defRPr>
            </a:lvl8pPr>
            <a:lvl9pPr>
              <a:spcBef>
                <a:spcPts val="0"/>
              </a:spcBef>
              <a:buClr>
                <a:srgbClr val="0000FF"/>
              </a:buClr>
              <a:defRPr>
                <a:solidFill>
                  <a:srgbClr val="0000FF"/>
                </a:solidFill>
              </a:defRPr>
            </a:lvl9pPr>
          </a:lstStyle>
          <a:p>
            <a:endParaRPr/>
          </a:p>
        </p:txBody>
      </p:sp>
      <p:sp>
        <p:nvSpPr>
          <p:cNvPr id="31" name="Shape 31"/>
          <p:cNvSpPr txBox="1">
            <a:spLocks noGrp="1"/>
          </p:cNvSpPr>
          <p:nvPr>
            <p:ph type="body" idx="1"/>
          </p:nvPr>
        </p:nvSpPr>
        <p:spPr>
          <a:xfrm>
            <a:off x="457200" y="1252225"/>
            <a:ext cx="3529799" cy="3265500"/>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
        <p:nvSpPr>
          <p:cNvPr id="32" name="Shape 32"/>
          <p:cNvSpPr txBox="1">
            <a:spLocks noGrp="1"/>
          </p:cNvSpPr>
          <p:nvPr>
            <p:ph type="body" idx="2"/>
          </p:nvPr>
        </p:nvSpPr>
        <p:spPr>
          <a:xfrm>
            <a:off x="4594325" y="1240175"/>
            <a:ext cx="3838199" cy="3265500"/>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buClr>
                <a:srgbClr val="003DC7"/>
              </a:buClr>
              <a:buFont typeface="Proxima Nova"/>
              <a:defRPr>
                <a:solidFill>
                  <a:srgbClr val="003DC7"/>
                </a:solidFill>
                <a:latin typeface="Proxima Nova"/>
                <a:ea typeface="Proxima Nova"/>
                <a:cs typeface="Proxima Nova"/>
                <a:sym typeface="Proxima Nova"/>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Key Phrase on Ligh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055250"/>
            <a:ext cx="6758399" cy="3033000"/>
          </a:xfrm>
          <a:prstGeom prst="rect">
            <a:avLst/>
          </a:prstGeom>
        </p:spPr>
        <p:txBody>
          <a:bodyPr lIns="91425" tIns="91425" rIns="91425" bIns="91425" anchor="t" anchorCtr="0"/>
          <a:lstStyle>
            <a:lvl1pPr rtl="0">
              <a:spcBef>
                <a:spcPts val="0"/>
              </a:spcBef>
              <a:buClr>
                <a:srgbClr val="000000"/>
              </a:buClr>
              <a:buFont typeface="Proxima Nova"/>
              <a:defRPr>
                <a:solidFill>
                  <a:srgbClr val="000000"/>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Key Phrase on Dark">
    <p:bg>
      <p:bgPr>
        <a:solidFill>
          <a:srgbClr val="000000">
            <a:alpha val="93460"/>
          </a:srgbClr>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1055250"/>
            <a:ext cx="6758399" cy="3033000"/>
          </a:xfrm>
          <a:prstGeom prst="rect">
            <a:avLst/>
          </a:prstGeom>
        </p:spPr>
        <p:txBody>
          <a:bodyPr lIns="91425" tIns="91425" rIns="91425" bIns="91425" anchor="t" anchorCtr="0"/>
          <a:lstStyle>
            <a:lvl1pPr rtl="0">
              <a:spcBef>
                <a:spcPts val="0"/>
              </a:spcBef>
              <a:buClr>
                <a:srgbClr val="FFFFFF"/>
              </a:buClr>
              <a:buFont typeface="Proxima Nova"/>
              <a:defRPr>
                <a:solidFill>
                  <a:srgbClr val="FFFFFF"/>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Code Part">
    <p:spTree>
      <p:nvGrpSpPr>
        <p:cNvPr id="1" name="Shape 39"/>
        <p:cNvGrpSpPr/>
        <p:nvPr/>
      </p:nvGrpSpPr>
      <p:grpSpPr>
        <a:xfrm>
          <a:off x="0" y="0"/>
          <a:ext cx="0" cy="0"/>
          <a:chOff x="0" y="0"/>
          <a:chExt cx="0" cy="0"/>
        </a:xfrm>
      </p:grpSpPr>
      <p:sp>
        <p:nvSpPr>
          <p:cNvPr id="40" name="Shape 40"/>
          <p:cNvSpPr/>
          <p:nvPr/>
        </p:nvSpPr>
        <p:spPr>
          <a:xfrm>
            <a:off x="0" y="-8700"/>
            <a:ext cx="9144000" cy="5160899"/>
          </a:xfrm>
          <a:prstGeom prst="rect">
            <a:avLst/>
          </a:prstGeom>
          <a:solidFill>
            <a:srgbClr val="000000">
              <a:alpha val="93460"/>
            </a:srgbClr>
          </a:solidFill>
          <a:ln>
            <a:noFill/>
          </a:ln>
        </p:spPr>
        <p:txBody>
          <a:bodyPr lIns="91425" tIns="91425" rIns="91425" bIns="91425" anchor="ctr" anchorCtr="0">
            <a:noAutofit/>
          </a:bodyPr>
          <a:lstStyle/>
          <a:p>
            <a:pPr lvl="0" rtl="0">
              <a:spcBef>
                <a:spcPts val="0"/>
              </a:spcBef>
              <a:buNone/>
            </a:pPr>
            <a:endParaRPr/>
          </a:p>
        </p:txBody>
      </p:sp>
      <p:sp>
        <p:nvSpPr>
          <p:cNvPr id="41" name="Shape 41"/>
          <p:cNvSpPr txBox="1">
            <a:spLocks noGrp="1"/>
          </p:cNvSpPr>
          <p:nvPr>
            <p:ph type="title"/>
          </p:nvPr>
        </p:nvSpPr>
        <p:spPr>
          <a:xfrm>
            <a:off x="457200" y="1122200"/>
            <a:ext cx="3501000" cy="3805199"/>
          </a:xfrm>
          <a:prstGeom prst="rect">
            <a:avLst/>
          </a:prstGeom>
          <a:ln>
            <a:noFill/>
          </a:ln>
        </p:spPr>
        <p:txBody>
          <a:bodyPr lIns="91425" tIns="91425" rIns="91425" bIns="91425" anchor="t" anchorCtr="0"/>
          <a:lstStyle>
            <a:lvl1pPr rtl="0">
              <a:spcBef>
                <a:spcPts val="0"/>
              </a:spcBef>
              <a:buClr>
                <a:srgbClr val="FFFFFF"/>
              </a:buClr>
              <a:buSzPct val="100000"/>
              <a:buFont typeface="Anonymous Pro"/>
              <a:defRPr sz="1200" b="0">
                <a:solidFill>
                  <a:srgbClr val="FFFFFF"/>
                </a:solidFill>
                <a:latin typeface="Anonymous Pro"/>
                <a:ea typeface="Anonymous Pro"/>
                <a:cs typeface="Anonymous Pro"/>
                <a:sym typeface="Anonymous Pro"/>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title" idx="2"/>
          </p:nvPr>
        </p:nvSpPr>
        <p:spPr>
          <a:xfrm>
            <a:off x="457200" y="205978"/>
            <a:ext cx="8229600" cy="857400"/>
          </a:xfrm>
          <a:prstGeom prst="rect">
            <a:avLst/>
          </a:prstGeom>
        </p:spPr>
        <p:txBody>
          <a:bodyPr lIns="91425" tIns="91425" rIns="91425" bIns="91425" anchor="b"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de on the dark, left sided">
    <p:spTree>
      <p:nvGrpSpPr>
        <p:cNvPr id="1" name="Shape 49"/>
        <p:cNvGrpSpPr/>
        <p:nvPr/>
      </p:nvGrpSpPr>
      <p:grpSpPr>
        <a:xfrm>
          <a:off x="0" y="0"/>
          <a:ext cx="0" cy="0"/>
          <a:chOff x="0" y="0"/>
          <a:chExt cx="0" cy="0"/>
        </a:xfrm>
      </p:grpSpPr>
      <p:sp>
        <p:nvSpPr>
          <p:cNvPr id="50" name="Shape 50"/>
          <p:cNvSpPr/>
          <p:nvPr/>
        </p:nvSpPr>
        <p:spPr>
          <a:xfrm>
            <a:off x="0" y="-8700"/>
            <a:ext cx="4304700" cy="5160899"/>
          </a:xfrm>
          <a:prstGeom prst="rect">
            <a:avLst/>
          </a:prstGeom>
          <a:solidFill>
            <a:srgbClr val="000000">
              <a:alpha val="93460"/>
            </a:srgbClr>
          </a:solidFill>
          <a:ln>
            <a:noFill/>
          </a:ln>
        </p:spPr>
        <p:txBody>
          <a:bodyPr lIns="91425" tIns="91425" rIns="91425" bIns="91425" anchor="ctr" anchorCtr="0">
            <a:noAutofit/>
          </a:bodyPr>
          <a:lstStyle/>
          <a:p>
            <a:pPr lvl="0" rtl="0">
              <a:spcBef>
                <a:spcPts val="0"/>
              </a:spcBef>
              <a:buNone/>
            </a:pPr>
            <a:endParaRPr/>
          </a:p>
        </p:txBody>
      </p:sp>
      <p:sp>
        <p:nvSpPr>
          <p:cNvPr id="51" name="Shape 51"/>
          <p:cNvSpPr txBox="1">
            <a:spLocks noGrp="1"/>
          </p:cNvSpPr>
          <p:nvPr>
            <p:ph type="title"/>
          </p:nvPr>
        </p:nvSpPr>
        <p:spPr>
          <a:xfrm>
            <a:off x="334275" y="285425"/>
            <a:ext cx="3501000" cy="655800"/>
          </a:xfrm>
          <a:prstGeom prst="rect">
            <a:avLst/>
          </a:prstGeom>
        </p:spPr>
        <p:txBody>
          <a:bodyPr lIns="91425" tIns="91425" rIns="91425" bIns="91425" anchor="t" anchorCtr="0"/>
          <a:lstStyle>
            <a:lvl1pPr rtl="0">
              <a:spcBef>
                <a:spcPts val="0"/>
              </a:spcBef>
              <a:buClr>
                <a:srgbClr val="FFFFFF"/>
              </a:buClr>
              <a:buSzPct val="100000"/>
              <a:defRPr sz="1600" b="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title" idx="2"/>
          </p:nvPr>
        </p:nvSpPr>
        <p:spPr>
          <a:xfrm>
            <a:off x="334275" y="817400"/>
            <a:ext cx="3501000" cy="3805199"/>
          </a:xfrm>
          <a:prstGeom prst="rect">
            <a:avLst/>
          </a:prstGeom>
          <a:ln>
            <a:noFill/>
          </a:ln>
        </p:spPr>
        <p:txBody>
          <a:bodyPr lIns="91425" tIns="91425" rIns="91425" bIns="91425" anchor="t" anchorCtr="0"/>
          <a:lstStyle>
            <a:lvl1pPr rtl="0">
              <a:spcBef>
                <a:spcPts val="0"/>
              </a:spcBef>
              <a:buClr>
                <a:srgbClr val="FFFFFF"/>
              </a:buClr>
              <a:buSzPct val="100000"/>
              <a:buFont typeface="Anonymous Pro"/>
              <a:defRPr sz="1200" b="0">
                <a:solidFill>
                  <a:srgbClr val="FFFFFF"/>
                </a:solidFill>
                <a:latin typeface="Anonymous Pro"/>
                <a:ea typeface="Anonymous Pro"/>
                <a:cs typeface="Anonymous Pro"/>
                <a:sym typeface="Anonymous Pro"/>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title" idx="3"/>
          </p:nvPr>
        </p:nvSpPr>
        <p:spPr>
          <a:xfrm>
            <a:off x="4725825" y="205975"/>
            <a:ext cx="3941399" cy="1271700"/>
          </a:xfrm>
          <a:prstGeom prst="rect">
            <a:avLst/>
          </a:prstGeom>
        </p:spPr>
        <p:txBody>
          <a:bodyPr lIns="91425" tIns="91425" rIns="91425" bIns="91425" anchor="t"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title" idx="4"/>
          </p:nvPr>
        </p:nvSpPr>
        <p:spPr>
          <a:xfrm>
            <a:off x="4725825" y="1524150"/>
            <a:ext cx="3941399" cy="3257400"/>
          </a:xfrm>
          <a:prstGeom prst="rect">
            <a:avLst/>
          </a:prstGeom>
        </p:spPr>
        <p:txBody>
          <a:bodyPr lIns="91425" tIns="91425" rIns="91425" bIns="91425" anchor="t" anchorCtr="0"/>
          <a:lstStyle>
            <a:lvl1pPr rtl="0">
              <a:spcBef>
                <a:spcPts val="0"/>
              </a:spcBef>
              <a:buClr>
                <a:srgbClr val="000000"/>
              </a:buClr>
              <a:buSzPct val="100000"/>
              <a:buFont typeface="Proxima Nova"/>
              <a:defRPr sz="2000" b="0">
                <a:solidFill>
                  <a:srgbClr val="000000"/>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rgbClr val="003DC7"/>
              </a:buClr>
              <a:buSzPct val="100000"/>
              <a:buFont typeface="Proxima Nova"/>
              <a:buNone/>
              <a:defRPr sz="3600" b="1">
                <a:solidFill>
                  <a:srgbClr val="003DC7"/>
                </a:solidFill>
                <a:latin typeface="Proxima Nova"/>
                <a:ea typeface="Proxima Nova"/>
                <a:cs typeface="Proxima Nova"/>
                <a:sym typeface="Proxima Nova"/>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169975"/>
            <a:ext cx="8229600" cy="3725699"/>
          </a:xfrm>
          <a:prstGeom prst="rect">
            <a:avLst/>
          </a:prstGeom>
          <a:noFill/>
          <a:ln>
            <a:noFill/>
          </a:ln>
        </p:spPr>
        <p:txBody>
          <a:bodyPr lIns="91425" tIns="91425" rIns="91425" bIns="91425" anchor="t" anchorCtr="0"/>
          <a:lstStyle>
            <a:lvl1pPr>
              <a:spcBef>
                <a:spcPts val="600"/>
              </a:spcBef>
              <a:buClr>
                <a:schemeClr val="dk1"/>
              </a:buClr>
              <a:buSzPct val="100000"/>
              <a:buFont typeface="Proxima Nova"/>
              <a:defRPr sz="3600" b="1">
                <a:solidFill>
                  <a:schemeClr val="dk1"/>
                </a:solidFill>
                <a:latin typeface="Proxima Nova"/>
                <a:ea typeface="Proxima Nova"/>
                <a:cs typeface="Proxima Nova"/>
                <a:sym typeface="Proxima Nova"/>
              </a:defRPr>
            </a:lvl1pPr>
            <a:lvl2pPr>
              <a:spcBef>
                <a:spcPts val="480"/>
              </a:spcBef>
              <a:buClr>
                <a:schemeClr val="dk1"/>
              </a:buClr>
              <a:buSzPct val="100000"/>
              <a:buFont typeface="Proxima Nova"/>
              <a:defRPr sz="2400" b="1">
                <a:solidFill>
                  <a:schemeClr val="dk1"/>
                </a:solidFill>
                <a:latin typeface="Proxima Nova"/>
                <a:ea typeface="Proxima Nova"/>
                <a:cs typeface="Proxima Nova"/>
                <a:sym typeface="Proxima Nova"/>
              </a:defRPr>
            </a:lvl2pPr>
            <a:lvl3pPr>
              <a:spcBef>
                <a:spcPts val="480"/>
              </a:spcBef>
              <a:buClr>
                <a:schemeClr val="dk1"/>
              </a:buClr>
              <a:buSzPct val="100000"/>
              <a:buFont typeface="Proxima Nova"/>
              <a:defRPr sz="1600" b="1">
                <a:solidFill>
                  <a:schemeClr val="dk1"/>
                </a:solidFill>
                <a:latin typeface="Proxima Nova"/>
                <a:ea typeface="Proxima Nova"/>
                <a:cs typeface="Proxima Nova"/>
                <a:sym typeface="Proxima Nova"/>
              </a:defRPr>
            </a:lvl3pPr>
            <a:lvl4pPr>
              <a:spcBef>
                <a:spcPts val="360"/>
              </a:spcBef>
              <a:buClr>
                <a:schemeClr val="dk1"/>
              </a:buClr>
              <a:buSzPct val="100000"/>
              <a:buFont typeface="Proxima Nova"/>
              <a:defRPr sz="1200">
                <a:solidFill>
                  <a:schemeClr val="dk1"/>
                </a:solidFill>
                <a:latin typeface="Proxima Nova"/>
                <a:ea typeface="Proxima Nova"/>
                <a:cs typeface="Proxima Nova"/>
                <a:sym typeface="Proxima Nova"/>
              </a:defRPr>
            </a:lvl4pPr>
            <a:lvl5pPr>
              <a:spcBef>
                <a:spcPts val="360"/>
              </a:spcBef>
              <a:buClr>
                <a:schemeClr val="dk1"/>
              </a:buClr>
              <a:buSzPct val="100000"/>
              <a:buFont typeface="Anonymous Pro"/>
              <a:defRPr sz="1200">
                <a:solidFill>
                  <a:schemeClr val="dk1"/>
                </a:solidFill>
                <a:latin typeface="Anonymous Pro"/>
                <a:ea typeface="Anonymous Pro"/>
                <a:cs typeface="Anonymous Pro"/>
                <a:sym typeface="Anonymous Pro"/>
              </a:defRPr>
            </a:lvl5pPr>
            <a:lvl6pPr>
              <a:spcBef>
                <a:spcPts val="360"/>
              </a:spcBef>
              <a:buClr>
                <a:schemeClr val="dk1"/>
              </a:buClr>
              <a:buSzPct val="100000"/>
              <a:buFont typeface="Anonymous Pro"/>
              <a:defRPr sz="1000">
                <a:solidFill>
                  <a:schemeClr val="dk1"/>
                </a:solidFill>
                <a:latin typeface="Anonymous Pro"/>
                <a:ea typeface="Anonymous Pro"/>
                <a:cs typeface="Anonymous Pro"/>
                <a:sym typeface="Anonymous Pro"/>
              </a:defRPr>
            </a:lvl6pPr>
            <a:lvl7pPr>
              <a:spcBef>
                <a:spcPts val="360"/>
              </a:spcBef>
              <a:buClr>
                <a:schemeClr val="dk1"/>
              </a:buClr>
              <a:buSzPct val="100000"/>
              <a:buFont typeface="Proxima Nova"/>
              <a:defRPr sz="1000">
                <a:solidFill>
                  <a:schemeClr val="dk1"/>
                </a:solidFill>
                <a:latin typeface="Proxima Nova"/>
                <a:ea typeface="Proxima Nova"/>
                <a:cs typeface="Proxima Nova"/>
                <a:sym typeface="Proxima Nova"/>
              </a:defRPr>
            </a:lvl7pPr>
            <a:lvl8pPr>
              <a:spcBef>
                <a:spcPts val="360"/>
              </a:spcBef>
              <a:buClr>
                <a:schemeClr val="dk1"/>
              </a:buClr>
              <a:buSzPct val="100000"/>
              <a:buFont typeface="Proxima Nova"/>
              <a:defRPr sz="1000">
                <a:solidFill>
                  <a:schemeClr val="dk1"/>
                </a:solidFill>
                <a:latin typeface="Proxima Nova"/>
                <a:ea typeface="Proxima Nova"/>
                <a:cs typeface="Proxima Nova"/>
                <a:sym typeface="Proxima Nova"/>
              </a:defRPr>
            </a:lvl8pPr>
            <a:lvl9pPr>
              <a:spcBef>
                <a:spcPts val="360"/>
              </a:spcBef>
              <a:buClr>
                <a:schemeClr val="dk1"/>
              </a:buClr>
              <a:buSzPct val="100000"/>
              <a:buFont typeface="Proxima Nova"/>
              <a:defRPr sz="1000">
                <a:solidFill>
                  <a:schemeClr val="dk1"/>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60" r:id="rId9"/>
    <p:sldLayoutId id="2147483663" r:id="rId10"/>
    <p:sldLayoutId id="2147483664"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comments" Target="../comments/comment1.xml"/><Relationship Id="rId4" Type="http://schemas.openxmlformats.org/officeDocument/2006/relationships/hyperlink" Target="http://eleks.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eleks.com/"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hyperlink" Target="mailto:eleksinfo@elek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685800" y="1583350"/>
            <a:ext cx="7772400" cy="1094699"/>
          </a:xfrm>
          <a:prstGeom prst="rect">
            <a:avLst/>
          </a:prstGeom>
        </p:spPr>
        <p:txBody>
          <a:bodyPr lIns="91425" tIns="91425" rIns="91425" bIns="91425" anchor="t" anchorCtr="0">
            <a:noAutofit/>
          </a:bodyPr>
          <a:lstStyle/>
          <a:p>
            <a:pPr lvl="0"/>
            <a:r>
              <a:rPr lang="en-US" dirty="0"/>
              <a:t>Software environments organization</a:t>
            </a:r>
            <a:endParaRPr lang="en" dirty="0"/>
          </a:p>
        </p:txBody>
      </p:sp>
      <p:sp>
        <p:nvSpPr>
          <p:cNvPr id="61" name="Shape 61"/>
          <p:cNvSpPr txBox="1">
            <a:spLocks noGrp="1"/>
          </p:cNvSpPr>
          <p:nvPr>
            <p:ph type="subTitle" idx="1"/>
          </p:nvPr>
        </p:nvSpPr>
        <p:spPr>
          <a:xfrm>
            <a:off x="685800" y="2830453"/>
            <a:ext cx="7772400" cy="784799"/>
          </a:xfrm>
          <a:prstGeom prst="rect">
            <a:avLst/>
          </a:prstGeom>
        </p:spPr>
        <p:txBody>
          <a:bodyPr lIns="91425" tIns="91425" rIns="91425" bIns="91425" anchor="t" anchorCtr="0">
            <a:noAutofit/>
          </a:bodyPr>
          <a:lstStyle/>
          <a:p>
            <a:pPr lvl="0" rtl="0">
              <a:spcBef>
                <a:spcPts val="0"/>
              </a:spcBef>
              <a:buNone/>
            </a:pPr>
            <a:endParaRPr lang="en" sz="1600" dirty="0" smtClean="0">
              <a:solidFill>
                <a:srgbClr val="F3F3F3"/>
              </a:solidFill>
            </a:endParaRPr>
          </a:p>
          <a:p>
            <a:pPr lvl="0" rtl="0">
              <a:spcBef>
                <a:spcPts val="0"/>
              </a:spcBef>
              <a:buNone/>
            </a:pPr>
            <a:endParaRPr lang="en" sz="1600" dirty="0">
              <a:solidFill>
                <a:srgbClr val="F3F3F3"/>
              </a:solidFill>
            </a:endParaRPr>
          </a:p>
          <a:p>
            <a:pPr lvl="0" rtl="0">
              <a:spcBef>
                <a:spcPts val="0"/>
              </a:spcBef>
              <a:buNone/>
            </a:pPr>
            <a:endParaRPr lang="en" sz="1600" dirty="0" smtClean="0">
              <a:solidFill>
                <a:srgbClr val="F3F3F3"/>
              </a:solidFill>
            </a:endParaRPr>
          </a:p>
          <a:p>
            <a:pPr lvl="0" rtl="0">
              <a:spcBef>
                <a:spcPts val="0"/>
              </a:spcBef>
              <a:buNone/>
            </a:pPr>
            <a:endParaRPr lang="en" sz="1600" dirty="0">
              <a:solidFill>
                <a:srgbClr val="F3F3F3"/>
              </a:solidFill>
            </a:endParaRPr>
          </a:p>
          <a:p>
            <a:pPr lvl="0" rtl="0">
              <a:spcBef>
                <a:spcPts val="0"/>
              </a:spcBef>
              <a:buNone/>
            </a:pPr>
            <a:endParaRPr lang="en" sz="1600" dirty="0" smtClean="0">
              <a:solidFill>
                <a:srgbClr val="F3F3F3"/>
              </a:solidFill>
            </a:endParaRPr>
          </a:p>
          <a:p>
            <a:pPr lvl="0" rtl="0">
              <a:spcBef>
                <a:spcPts val="0"/>
              </a:spcBef>
              <a:buNone/>
            </a:pPr>
            <a:r>
              <a:rPr lang="en" sz="1600" dirty="0" smtClean="0">
                <a:solidFill>
                  <a:srgbClr val="F3F3F3"/>
                </a:solidFill>
              </a:rPr>
              <a:t>by </a:t>
            </a:r>
            <a:r>
              <a:rPr lang="en" sz="1600" dirty="0" smtClean="0">
                <a:solidFill>
                  <a:srgbClr val="F3F3F3"/>
                </a:solidFill>
              </a:rPr>
              <a:t>Vitalii Boldin</a:t>
            </a:r>
            <a:endParaRPr lang="en" sz="1600" dirty="0">
              <a:solidFill>
                <a:srgbClr val="F3F3F3"/>
              </a:solidFill>
            </a:endParaRPr>
          </a:p>
        </p:txBody>
      </p:sp>
      <p:pic>
        <p:nvPicPr>
          <p:cNvPr id="62" name="Shape 62"/>
          <p:cNvPicPr preferRelativeResize="0"/>
          <p:nvPr/>
        </p:nvPicPr>
        <p:blipFill>
          <a:blip r:embed="rId3">
            <a:alphaModFix/>
          </a:blip>
          <a:stretch>
            <a:fillRect/>
          </a:stretch>
        </p:blipFill>
        <p:spPr>
          <a:xfrm>
            <a:off x="686275" y="632850"/>
            <a:ext cx="757649" cy="336274"/>
          </a:xfrm>
          <a:prstGeom prst="rect">
            <a:avLst/>
          </a:prstGeom>
          <a:noFill/>
          <a:ln>
            <a:noFill/>
          </a:ln>
        </p:spPr>
      </p:pic>
      <p:sp>
        <p:nvSpPr>
          <p:cNvPr id="63" name="Shape 63"/>
          <p:cNvSpPr txBox="1"/>
          <p:nvPr/>
        </p:nvSpPr>
        <p:spPr>
          <a:xfrm>
            <a:off x="685787" y="4437600"/>
            <a:ext cx="1171500" cy="227400"/>
          </a:xfrm>
          <a:prstGeom prst="rect">
            <a:avLst/>
          </a:prstGeom>
          <a:noFill/>
          <a:ln>
            <a:noFill/>
          </a:ln>
        </p:spPr>
        <p:txBody>
          <a:bodyPr lIns="91425" tIns="91425" rIns="91425" bIns="91425" anchor="t" anchorCtr="0">
            <a:noAutofit/>
          </a:bodyPr>
          <a:lstStyle/>
          <a:p>
            <a:pPr lvl="0" rtl="0">
              <a:spcBef>
                <a:spcPts val="0"/>
              </a:spcBef>
              <a:buNone/>
            </a:pPr>
            <a:r>
              <a:rPr lang="en" sz="800" u="sng" dirty="0">
                <a:solidFill>
                  <a:schemeClr val="accent6"/>
                </a:solidFill>
                <a:latin typeface="Proxima Nova" panose="020B0503030502060204" pitchFamily="34" charset="0"/>
                <a:ea typeface="Anonymous Pro" panose="02060609030202000504" pitchFamily="50" charset="0"/>
                <a:cs typeface="Ubuntu"/>
                <a:sym typeface="Ubuntu"/>
                <a:hlinkClick r:id="rId4"/>
              </a:rPr>
              <a:t>eleks.com</a:t>
            </a:r>
            <a:r>
              <a:rPr lang="en" sz="800" u="sng" dirty="0">
                <a:solidFill>
                  <a:schemeClr val="accent6"/>
                </a:solidFill>
                <a:latin typeface="Anonymous Pro" panose="02060609030202000504" pitchFamily="50" charset="0"/>
                <a:ea typeface="Anonymous Pro" panose="02060609030202000504" pitchFamily="50" charset="0"/>
                <a:cs typeface="Ubuntu"/>
                <a:sym typeface="Ubuntu"/>
                <a:hlinkClick r:id="rId4"/>
              </a:rPr>
              <a:t> </a:t>
            </a:r>
          </a:p>
          <a:p>
            <a:pPr lvl="0" rtl="0">
              <a:spcBef>
                <a:spcPts val="0"/>
              </a:spcBef>
              <a:buNone/>
            </a:pPr>
            <a:endParaRPr sz="800" dirty="0">
              <a:solidFill>
                <a:srgbClr val="9FC5E8"/>
              </a:solidFill>
              <a:latin typeface="Ubuntu"/>
              <a:ea typeface="Ubuntu"/>
              <a:cs typeface="Ubuntu"/>
              <a:sym typeface="Ubuntu"/>
            </a:endParaRPr>
          </a:p>
        </p:txBody>
      </p:sp>
    </p:spTree>
    <p:extLst>
      <p:ext uri="{BB962C8B-B14F-4D97-AF65-F5344CB8AC3E}">
        <p14:creationId xmlns:p14="http://schemas.microsoft.com/office/powerpoint/2010/main" val="2930089519"/>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Shape 202"/>
          <p:cNvPicPr preferRelativeResize="0"/>
          <p:nvPr/>
        </p:nvPicPr>
        <p:blipFill>
          <a:blip r:embed="rId3">
            <a:alphaModFix/>
          </a:blip>
          <a:stretch>
            <a:fillRect/>
          </a:stretch>
        </p:blipFill>
        <p:spPr>
          <a:xfrm>
            <a:off x="0" y="0"/>
            <a:ext cx="9144000" cy="5143500"/>
          </a:xfrm>
          <a:prstGeom prst="rect">
            <a:avLst/>
          </a:prstGeom>
          <a:noFill/>
          <a:ln>
            <a:noFill/>
          </a:ln>
        </p:spPr>
      </p:pic>
      <p:sp>
        <p:nvSpPr>
          <p:cNvPr id="203" name="Shape 203"/>
          <p:cNvSpPr/>
          <p:nvPr/>
        </p:nvSpPr>
        <p:spPr>
          <a:xfrm>
            <a:off x="0" y="-8700"/>
            <a:ext cx="9190499" cy="5160899"/>
          </a:xfrm>
          <a:prstGeom prst="rect">
            <a:avLst/>
          </a:prstGeom>
          <a:solidFill>
            <a:srgbClr val="F3F3F3">
              <a:alpha val="80380"/>
            </a:srgbClr>
          </a:solidFill>
          <a:ln>
            <a:noFill/>
          </a:ln>
        </p:spPr>
        <p:txBody>
          <a:bodyPr lIns="91425" tIns="91425" rIns="91425" bIns="91425" anchor="ctr" anchorCtr="0">
            <a:noAutofit/>
          </a:bodyPr>
          <a:lstStyle/>
          <a:p>
            <a:pPr lvl="0" rtl="0">
              <a:spcBef>
                <a:spcPts val="0"/>
              </a:spcBef>
              <a:buNone/>
            </a:pPr>
            <a:endParaRPr/>
          </a:p>
        </p:txBody>
      </p:sp>
      <p:sp>
        <p:nvSpPr>
          <p:cNvPr id="204" name="Shape 204"/>
          <p:cNvSpPr txBox="1"/>
          <p:nvPr/>
        </p:nvSpPr>
        <p:spPr>
          <a:xfrm>
            <a:off x="877800" y="1156200"/>
            <a:ext cx="6709799" cy="2831100"/>
          </a:xfrm>
          <a:prstGeom prst="rect">
            <a:avLst/>
          </a:prstGeom>
          <a:noFill/>
          <a:ln>
            <a:noFill/>
          </a:ln>
        </p:spPr>
        <p:txBody>
          <a:bodyPr lIns="91425" tIns="91425" rIns="91425" bIns="91425" anchor="t" anchorCtr="0">
            <a:noAutofit/>
          </a:bodyPr>
          <a:lstStyle/>
          <a:p>
            <a:pPr lvl="0" rtl="0">
              <a:lnSpc>
                <a:spcPct val="100000"/>
              </a:lnSpc>
              <a:spcBef>
                <a:spcPts val="0"/>
              </a:spcBef>
              <a:spcAft>
                <a:spcPts val="600"/>
              </a:spcAft>
              <a:buClr>
                <a:schemeClr val="dk1"/>
              </a:buClr>
              <a:buSzPct val="30555"/>
              <a:buFont typeface="Arial"/>
              <a:buNone/>
            </a:pPr>
            <a:endParaRPr lang="en" sz="3600" b="1" dirty="0" smtClean="0">
              <a:latin typeface="Proxima Nova"/>
              <a:ea typeface="Proxima Nova"/>
              <a:cs typeface="Proxima Nova"/>
              <a:sym typeface="Proxima Nova"/>
            </a:endParaRPr>
          </a:p>
          <a:p>
            <a:pPr lvl="0" rtl="0">
              <a:lnSpc>
                <a:spcPct val="100000"/>
              </a:lnSpc>
              <a:spcBef>
                <a:spcPts val="0"/>
              </a:spcBef>
              <a:spcAft>
                <a:spcPts val="600"/>
              </a:spcAft>
              <a:buClr>
                <a:schemeClr val="dk1"/>
              </a:buClr>
              <a:buSzPct val="30555"/>
              <a:buFont typeface="Arial"/>
              <a:buNone/>
            </a:pPr>
            <a:r>
              <a:rPr lang="en" sz="3600" b="1" dirty="0">
                <a:latin typeface="Proxima Nova"/>
                <a:ea typeface="Proxima Nova"/>
                <a:cs typeface="Proxima Nova"/>
                <a:sym typeface="Proxima Nova"/>
              </a:rPr>
              <a:t>	</a:t>
            </a:r>
            <a:r>
              <a:rPr lang="en" sz="3600" b="1" dirty="0" smtClean="0">
                <a:latin typeface="Proxima Nova"/>
                <a:ea typeface="Proxima Nova"/>
                <a:cs typeface="Proxima Nova"/>
                <a:sym typeface="Proxima Nova"/>
              </a:rPr>
              <a:t>	</a:t>
            </a:r>
            <a:r>
              <a:rPr lang="en" sz="3600" b="1" dirty="0" smtClean="0">
                <a:solidFill>
                  <a:srgbClr val="003DC7"/>
                </a:solidFill>
                <a:latin typeface="Proxima Nova"/>
                <a:ea typeface="Proxima Nova"/>
                <a:cs typeface="Proxima Nova"/>
                <a:sym typeface="Proxima Nova"/>
              </a:rPr>
              <a:t>Questions time</a:t>
            </a:r>
            <a:endParaRPr lang="en" sz="3600" b="1" dirty="0">
              <a:solidFill>
                <a:srgbClr val="003DC7"/>
              </a:solidFill>
              <a:latin typeface="Proxima Nova"/>
              <a:ea typeface="Proxima Nova"/>
              <a:cs typeface="Proxima Nova"/>
              <a:sym typeface="Proxima Nova"/>
            </a:endParaRPr>
          </a:p>
          <a:p>
            <a:pPr lvl="0" rtl="0">
              <a:spcBef>
                <a:spcPts val="0"/>
              </a:spcBef>
              <a:buClr>
                <a:srgbClr val="000000"/>
              </a:buClr>
              <a:buFont typeface="Arial"/>
              <a:buNone/>
            </a:pPr>
            <a:endParaRPr sz="3600" b="1" dirty="0">
              <a:solidFill>
                <a:srgbClr val="FFFFFF"/>
              </a:solidFill>
              <a:latin typeface="Proxima Nova"/>
              <a:ea typeface="Proxima Nova"/>
              <a:cs typeface="Proxima Nova"/>
              <a:sym typeface="Proxima Nova"/>
            </a:endParaRPr>
          </a:p>
          <a:p>
            <a:pPr lvl="0" rtl="0">
              <a:spcBef>
                <a:spcPts val="0"/>
              </a:spcBef>
              <a:buNone/>
            </a:pPr>
            <a:endParaRPr sz="3600" b="1" dirty="0">
              <a:solidFill>
                <a:srgbClr val="FFFFFF"/>
              </a:solidFill>
              <a:latin typeface="Proxima Nova"/>
              <a:ea typeface="Proxima Nova"/>
              <a:cs typeface="Proxima Nova"/>
              <a:sym typeface="Proxima Nova"/>
            </a:endParaRPr>
          </a:p>
          <a:p>
            <a:pPr lvl="0" rtl="0">
              <a:spcBef>
                <a:spcPts val="0"/>
              </a:spcBef>
              <a:buNone/>
            </a:pPr>
            <a:endParaRPr sz="2400" b="1" dirty="0">
              <a:solidFill>
                <a:srgbClr val="FFFFFF"/>
              </a:solidFill>
              <a:latin typeface="Proxima Nova"/>
              <a:ea typeface="Proxima Nova"/>
              <a:cs typeface="Proxima Nova"/>
              <a:sym typeface="Proxima Nova"/>
            </a:endParaRPr>
          </a:p>
          <a:p>
            <a:pPr lvl="0" rtl="0">
              <a:spcBef>
                <a:spcPts val="0"/>
              </a:spcBef>
              <a:buNone/>
            </a:pPr>
            <a:endParaRPr sz="3000" dirty="0">
              <a:solidFill>
                <a:srgbClr val="FFFFFF"/>
              </a:solidFill>
              <a:latin typeface="Proxima Nova"/>
              <a:ea typeface="Proxima Nova"/>
              <a:cs typeface="Proxima Nova"/>
              <a:sym typeface="Proxima Nova"/>
            </a:endParaRPr>
          </a:p>
          <a:p>
            <a:pPr lvl="0" rtl="0">
              <a:spcBef>
                <a:spcPts val="0"/>
              </a:spcBef>
              <a:buNone/>
            </a:pPr>
            <a:endParaRPr sz="1100" dirty="0">
              <a:solidFill>
                <a:srgbClr val="FFFFFF"/>
              </a:solidFill>
              <a:latin typeface="Proxima Nova"/>
              <a:ea typeface="Proxima Nova"/>
              <a:cs typeface="Proxima Nova"/>
              <a:sym typeface="Proxima Nova"/>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ctrTitle"/>
          </p:nvPr>
        </p:nvSpPr>
        <p:spPr>
          <a:xfrm>
            <a:off x="685800" y="1583350"/>
            <a:ext cx="7772400" cy="1094699"/>
          </a:xfrm>
          <a:prstGeom prst="rect">
            <a:avLst/>
          </a:prstGeom>
        </p:spPr>
        <p:txBody>
          <a:bodyPr lIns="91425" tIns="91425" rIns="91425" bIns="91425" anchor="t" anchorCtr="0">
            <a:noAutofit/>
          </a:bodyPr>
          <a:lstStyle/>
          <a:p>
            <a:pPr rtl="0">
              <a:spcBef>
                <a:spcPts val="0"/>
              </a:spcBef>
              <a:buNone/>
            </a:pPr>
            <a:r>
              <a:rPr lang="en"/>
              <a:t>Inspired by Technology.</a:t>
            </a:r>
          </a:p>
          <a:p>
            <a:pPr>
              <a:spcBef>
                <a:spcPts val="0"/>
              </a:spcBef>
              <a:buNone/>
            </a:pPr>
            <a:r>
              <a:rPr lang="en"/>
              <a:t>Driven by Value.</a:t>
            </a:r>
          </a:p>
        </p:txBody>
      </p:sp>
      <p:sp>
        <p:nvSpPr>
          <p:cNvPr id="217" name="Shape 217"/>
          <p:cNvSpPr txBox="1"/>
          <p:nvPr/>
        </p:nvSpPr>
        <p:spPr>
          <a:xfrm>
            <a:off x="685800" y="4307300"/>
            <a:ext cx="1497000" cy="523200"/>
          </a:xfrm>
          <a:prstGeom prst="rect">
            <a:avLst/>
          </a:prstGeom>
          <a:noFill/>
          <a:ln>
            <a:noFill/>
          </a:ln>
        </p:spPr>
        <p:txBody>
          <a:bodyPr lIns="91425" tIns="91425" rIns="91425" bIns="91425" anchor="ctr" anchorCtr="0">
            <a:noAutofit/>
          </a:bodyPr>
          <a:lstStyle/>
          <a:p>
            <a:pPr>
              <a:spcBef>
                <a:spcPts val="0"/>
              </a:spcBef>
              <a:buNone/>
            </a:pPr>
            <a:r>
              <a:rPr lang="en" sz="1000" dirty="0">
                <a:solidFill>
                  <a:srgbClr val="FFFFFF"/>
                </a:solidFill>
                <a:latin typeface="Proxima Nova"/>
                <a:ea typeface="Proxima Nova"/>
                <a:cs typeface="Proxima Nova"/>
                <a:sym typeface="Proxima Nova"/>
              </a:rPr>
              <a:t>Find us at </a:t>
            </a:r>
            <a:r>
              <a:rPr lang="en" sz="1000" b="1" dirty="0">
                <a:solidFill>
                  <a:srgbClr val="00E3E3"/>
                </a:solidFill>
              </a:rPr>
              <a:t> </a:t>
            </a:r>
            <a:r>
              <a:rPr lang="en" sz="1000" u="sng" dirty="0">
                <a:solidFill>
                  <a:schemeClr val="bg1"/>
                </a:solidFill>
                <a:latin typeface="Proxima Nova"/>
                <a:ea typeface="Proxima Nova"/>
                <a:cs typeface="Proxima Nova"/>
                <a:sym typeface="Proxima Nova"/>
                <a:hlinkClick r:id="rId3"/>
              </a:rPr>
              <a:t>eleks.com</a:t>
            </a:r>
          </a:p>
        </p:txBody>
      </p:sp>
      <p:sp>
        <p:nvSpPr>
          <p:cNvPr id="218" name="Shape 218"/>
          <p:cNvSpPr txBox="1"/>
          <p:nvPr/>
        </p:nvSpPr>
        <p:spPr>
          <a:xfrm>
            <a:off x="2487600" y="4307300"/>
            <a:ext cx="3059399" cy="523200"/>
          </a:xfrm>
          <a:prstGeom prst="rect">
            <a:avLst/>
          </a:prstGeom>
          <a:noFill/>
          <a:ln>
            <a:noFill/>
          </a:ln>
        </p:spPr>
        <p:txBody>
          <a:bodyPr lIns="91425" tIns="91425" rIns="91425" bIns="91425" anchor="ctr" anchorCtr="0">
            <a:noAutofit/>
          </a:bodyPr>
          <a:lstStyle/>
          <a:p>
            <a:pPr lvl="0" rtl="0">
              <a:spcBef>
                <a:spcPts val="0"/>
              </a:spcBef>
              <a:buNone/>
            </a:pPr>
            <a:r>
              <a:rPr lang="en" sz="1000" dirty="0">
                <a:solidFill>
                  <a:srgbClr val="FFFFFF"/>
                </a:solidFill>
                <a:latin typeface="Proxima Nova"/>
                <a:ea typeface="Proxima Nova"/>
                <a:cs typeface="Proxima Nova"/>
                <a:sym typeface="Proxima Nova"/>
              </a:rPr>
              <a:t>Have a question? Write to</a:t>
            </a:r>
            <a:r>
              <a:rPr lang="en" sz="1200" dirty="0">
                <a:solidFill>
                  <a:srgbClr val="FFFFFF"/>
                </a:solidFill>
                <a:latin typeface="Proxima Nova"/>
                <a:ea typeface="Proxima Nova"/>
                <a:cs typeface="Proxima Nova"/>
                <a:sym typeface="Proxima Nova"/>
              </a:rPr>
              <a:t> </a:t>
            </a:r>
            <a:r>
              <a:rPr lang="en" sz="1000" u="sng" dirty="0">
                <a:solidFill>
                  <a:srgbClr val="33FFFF"/>
                </a:solidFill>
                <a:latin typeface="Proxima Nova"/>
                <a:ea typeface="Proxima Nova"/>
                <a:cs typeface="Proxima Nova"/>
                <a:sym typeface="Proxima Nova"/>
                <a:hlinkClick r:id="rId4"/>
              </a:rPr>
              <a:t>eleksinfo@eleks.com</a:t>
            </a:r>
          </a:p>
        </p:txBody>
      </p:sp>
    </p:spTree>
    <p:extLst>
      <p:ext uri="{BB962C8B-B14F-4D97-AF65-F5344CB8AC3E}">
        <p14:creationId xmlns:p14="http://schemas.microsoft.com/office/powerpoint/2010/main" val="337364688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7"/>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sz="3200" dirty="0" smtClean="0">
                <a:solidFill>
                  <a:srgbClr val="003DC7"/>
                </a:solidFill>
              </a:rPr>
              <a:t>Agenda</a:t>
            </a:r>
            <a:endParaRPr lang="en" sz="3200" dirty="0">
              <a:solidFill>
                <a:srgbClr val="003DC7"/>
              </a:solidFill>
            </a:endParaRPr>
          </a:p>
        </p:txBody>
      </p:sp>
      <p:sp>
        <p:nvSpPr>
          <p:cNvPr id="71" name="Shape 71"/>
          <p:cNvSpPr txBox="1">
            <a:spLocks noGrp="1"/>
          </p:cNvSpPr>
          <p:nvPr>
            <p:ph type="body" idx="4294967295"/>
          </p:nvPr>
        </p:nvSpPr>
        <p:spPr>
          <a:xfrm>
            <a:off x="471053" y="1219200"/>
            <a:ext cx="7994073" cy="3502025"/>
          </a:xfrm>
          <a:prstGeom prst="rect">
            <a:avLst/>
          </a:prstGeom>
          <a:noFill/>
          <a:ln>
            <a:noFill/>
          </a:ln>
        </p:spPr>
        <p:txBody>
          <a:bodyPr lIns="91425" tIns="91425" rIns="91425" bIns="91425" anchor="t" anchorCtr="0">
            <a:noAutofit/>
          </a:bodyPr>
          <a:lstStyle/>
          <a:p>
            <a:pPr marL="457200" lvl="0" indent="-304800">
              <a:lnSpc>
                <a:spcPct val="115000"/>
              </a:lnSpc>
              <a:spcBef>
                <a:spcPts val="0"/>
              </a:spcBef>
              <a:buClr>
                <a:srgbClr val="1432E4"/>
              </a:buClr>
              <a:buSzPct val="66666"/>
              <a:buFont typeface="Proxima Nova"/>
              <a:buChar char="●"/>
            </a:pPr>
            <a:r>
              <a:rPr lang="en" sz="1800" b="0" dirty="0" smtClean="0"/>
              <a:t>General overview of using separated environments</a:t>
            </a:r>
            <a:endParaRPr lang="en" sz="1800" b="0" dirty="0"/>
          </a:p>
          <a:p>
            <a:pPr marL="457200" lvl="0" indent="-304800">
              <a:lnSpc>
                <a:spcPct val="115000"/>
              </a:lnSpc>
              <a:spcBef>
                <a:spcPts val="0"/>
              </a:spcBef>
              <a:buClr>
                <a:srgbClr val="1432E4"/>
              </a:buClr>
              <a:buSzPct val="66666"/>
              <a:buFont typeface="Proxima Nova"/>
              <a:buChar char="●"/>
            </a:pPr>
            <a:r>
              <a:rPr lang="en" sz="1800" b="0" dirty="0" smtClean="0"/>
              <a:t>Environments types and their roles within SDLC</a:t>
            </a:r>
          </a:p>
          <a:p>
            <a:pPr marL="914400" lvl="0" indent="-304800">
              <a:lnSpc>
                <a:spcPct val="115000"/>
              </a:lnSpc>
              <a:spcBef>
                <a:spcPts val="0"/>
              </a:spcBef>
              <a:buClr>
                <a:srgbClr val="1432E4"/>
              </a:buClr>
              <a:buSzPct val="75000"/>
              <a:buFont typeface="Proxima Nova"/>
              <a:buChar char="➔"/>
            </a:pPr>
            <a:r>
              <a:rPr lang="en" sz="1800" b="0" dirty="0" smtClean="0"/>
              <a:t>DEV (Development / Trunk)</a:t>
            </a:r>
            <a:endParaRPr lang="en" sz="1800" b="0" dirty="0"/>
          </a:p>
          <a:p>
            <a:pPr marL="914400" lvl="0" indent="-304800">
              <a:lnSpc>
                <a:spcPct val="115000"/>
              </a:lnSpc>
              <a:spcBef>
                <a:spcPts val="0"/>
              </a:spcBef>
              <a:buClr>
                <a:srgbClr val="1432E4"/>
              </a:buClr>
              <a:buSzPct val="75000"/>
              <a:buFont typeface="Proxima Nova"/>
              <a:buChar char="➔"/>
            </a:pPr>
            <a:r>
              <a:rPr lang="en" sz="1800" b="0" dirty="0" smtClean="0"/>
              <a:t>QA (Test / Internal Acceptance)</a:t>
            </a:r>
            <a:endParaRPr lang="en" sz="1800" b="0" dirty="0"/>
          </a:p>
          <a:p>
            <a:pPr marL="914400" lvl="0" indent="-304800">
              <a:lnSpc>
                <a:spcPct val="115000"/>
              </a:lnSpc>
              <a:spcBef>
                <a:spcPts val="0"/>
              </a:spcBef>
              <a:buClr>
                <a:srgbClr val="1432E4"/>
              </a:buClr>
              <a:buSzPct val="75000"/>
              <a:buFont typeface="Proxima Nova"/>
              <a:buChar char="➔"/>
            </a:pPr>
            <a:r>
              <a:rPr lang="en" sz="1800" b="0" dirty="0" smtClean="0"/>
              <a:t>STAGE (Pre-production / External-Client Acceptance)</a:t>
            </a:r>
          </a:p>
          <a:p>
            <a:pPr marL="914400" lvl="0" indent="-304800">
              <a:lnSpc>
                <a:spcPct val="115000"/>
              </a:lnSpc>
              <a:spcBef>
                <a:spcPts val="0"/>
              </a:spcBef>
              <a:buClr>
                <a:srgbClr val="1432E4"/>
              </a:buClr>
              <a:buSzPct val="75000"/>
              <a:buFont typeface="Proxima Nova"/>
              <a:buChar char="➔"/>
            </a:pPr>
            <a:r>
              <a:rPr lang="en" sz="1800" b="0" dirty="0" smtClean="0"/>
              <a:t>PROD (aka </a:t>
            </a:r>
            <a:r>
              <a:rPr lang="en" sz="1800" b="0" smtClean="0"/>
              <a:t>Live)</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471053" y="476142"/>
            <a:ext cx="8229600" cy="857250"/>
          </a:xfrm>
          <a:prstGeom prst="rect">
            <a:avLst/>
          </a:prstGeom>
        </p:spPr>
        <p:txBody>
          <a:bodyPr lIns="91425" tIns="91425" rIns="91425" bIns="91425" anchor="b" anchorCtr="0">
            <a:noAutofit/>
          </a:bodyPr>
          <a:lstStyle/>
          <a:p>
            <a:pPr lvl="0">
              <a:spcBef>
                <a:spcPts val="0"/>
              </a:spcBef>
              <a:buNone/>
            </a:pPr>
            <a:r>
              <a:rPr lang="en" sz="3200" dirty="0" smtClean="0"/>
              <a:t>General overview of using separated environments</a:t>
            </a:r>
            <a:endParaRPr lang="en" sz="3200" dirty="0">
              <a:solidFill>
                <a:srgbClr val="003DC7"/>
              </a:solidFill>
            </a:endParaRPr>
          </a:p>
        </p:txBody>
      </p:sp>
      <p:sp>
        <p:nvSpPr>
          <p:cNvPr id="71" name="Shape 71"/>
          <p:cNvSpPr txBox="1">
            <a:spLocks noGrp="1"/>
          </p:cNvSpPr>
          <p:nvPr>
            <p:ph type="body" idx="4294967295"/>
          </p:nvPr>
        </p:nvSpPr>
        <p:spPr>
          <a:xfrm>
            <a:off x="318655" y="1641476"/>
            <a:ext cx="8645236" cy="3145270"/>
          </a:xfrm>
          <a:prstGeom prst="rect">
            <a:avLst/>
          </a:prstGeom>
          <a:noFill/>
          <a:ln>
            <a:noFill/>
          </a:ln>
        </p:spPr>
        <p:txBody>
          <a:bodyPr lIns="91425" tIns="91425" rIns="91425" bIns="91425" anchor="t" anchorCtr="0">
            <a:noAutofit/>
          </a:bodyPr>
          <a:lstStyle/>
          <a:p>
            <a:pPr marL="152400" lvl="0">
              <a:lnSpc>
                <a:spcPct val="115000"/>
              </a:lnSpc>
              <a:spcBef>
                <a:spcPts val="0"/>
              </a:spcBef>
              <a:buClr>
                <a:srgbClr val="1432E4"/>
              </a:buClr>
              <a:buSzPct val="66666"/>
            </a:pPr>
            <a:r>
              <a:rPr lang="en-US" sz="1800" b="0" dirty="0"/>
              <a:t>In software deployment, an environment or tier is a computer system in which a computer program or software component is deployed and executed. In simple cases, such as developing and immediately executing a program on the same machine, there may be a single environment, but in industrial use the development environment (where changes are originally made) and production environment (what end users use) are separated; often with several stages in between. This structured release management process allows phased deployment (rollout), testing, and rollback in case of problems.</a:t>
            </a:r>
          </a:p>
          <a:p>
            <a:pPr marL="152400" lvl="0">
              <a:lnSpc>
                <a:spcPct val="115000"/>
              </a:lnSpc>
              <a:spcBef>
                <a:spcPts val="0"/>
              </a:spcBef>
              <a:buClr>
                <a:srgbClr val="1432E4"/>
              </a:buClr>
              <a:buSzPct val="66666"/>
            </a:pPr>
            <a:endParaRPr lang="en-US" sz="1800" b="0" dirty="0"/>
          </a:p>
        </p:txBody>
      </p:sp>
    </p:spTree>
    <p:extLst>
      <p:ext uri="{BB962C8B-B14F-4D97-AF65-F5344CB8AC3E}">
        <p14:creationId xmlns:p14="http://schemas.microsoft.com/office/powerpoint/2010/main" val="403223393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471053" y="476142"/>
            <a:ext cx="8229600" cy="857250"/>
          </a:xfrm>
          <a:prstGeom prst="rect">
            <a:avLst/>
          </a:prstGeom>
        </p:spPr>
        <p:txBody>
          <a:bodyPr lIns="91425" tIns="91425" rIns="91425" bIns="91425" anchor="b" anchorCtr="0">
            <a:noAutofit/>
          </a:bodyPr>
          <a:lstStyle/>
          <a:p>
            <a:pPr lvl="0">
              <a:spcBef>
                <a:spcPts val="0"/>
              </a:spcBef>
              <a:buNone/>
            </a:pPr>
            <a:r>
              <a:rPr lang="en" sz="3200" dirty="0" smtClean="0"/>
              <a:t>General overview of using separated environments</a:t>
            </a:r>
            <a:endParaRPr lang="en" sz="3200" dirty="0">
              <a:solidFill>
                <a:srgbClr val="003DC7"/>
              </a:solidFill>
            </a:endParaRPr>
          </a:p>
        </p:txBody>
      </p:sp>
      <p:sp>
        <p:nvSpPr>
          <p:cNvPr id="4" name="Rounded Rectangle 3"/>
          <p:cNvSpPr/>
          <p:nvPr/>
        </p:nvSpPr>
        <p:spPr>
          <a:xfrm>
            <a:off x="602672" y="1333392"/>
            <a:ext cx="1766456" cy="3522626"/>
          </a:xfrm>
          <a:prstGeom prst="roundRect">
            <a:avLst/>
          </a:prstGeom>
          <a:solidFill>
            <a:schemeClr val="bg1">
              <a:lumMod val="75000"/>
            </a:schemeClr>
          </a:solidFill>
          <a:ln w="38100">
            <a:solidFill>
              <a:srgbClr val="003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Rounded Rectangle 6"/>
          <p:cNvSpPr/>
          <p:nvPr/>
        </p:nvSpPr>
        <p:spPr>
          <a:xfrm>
            <a:off x="2743197" y="1333392"/>
            <a:ext cx="1766456" cy="3522626"/>
          </a:xfrm>
          <a:prstGeom prst="roundRect">
            <a:avLst/>
          </a:prstGeom>
          <a:solidFill>
            <a:schemeClr val="accent1">
              <a:lumMod val="40000"/>
              <a:lumOff val="60000"/>
            </a:schemeClr>
          </a:solidFill>
          <a:ln w="38100">
            <a:solidFill>
              <a:srgbClr val="003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Rounded Rectangle 7"/>
          <p:cNvSpPr/>
          <p:nvPr/>
        </p:nvSpPr>
        <p:spPr>
          <a:xfrm>
            <a:off x="4883722" y="1333392"/>
            <a:ext cx="1766456" cy="3522626"/>
          </a:xfrm>
          <a:prstGeom prst="roundRect">
            <a:avLst/>
          </a:prstGeom>
          <a:solidFill>
            <a:schemeClr val="accent2">
              <a:lumMod val="60000"/>
              <a:lumOff val="40000"/>
            </a:schemeClr>
          </a:solidFill>
          <a:ln w="38100">
            <a:solidFill>
              <a:srgbClr val="003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Rounded Rectangle 8"/>
          <p:cNvSpPr/>
          <p:nvPr/>
        </p:nvSpPr>
        <p:spPr>
          <a:xfrm>
            <a:off x="7010397" y="1333392"/>
            <a:ext cx="1766456" cy="3522626"/>
          </a:xfrm>
          <a:prstGeom prst="roundRect">
            <a:avLst/>
          </a:prstGeom>
          <a:solidFill>
            <a:schemeClr val="accent6">
              <a:lumMod val="40000"/>
              <a:lumOff val="60000"/>
            </a:schemeClr>
          </a:solidFill>
          <a:ln w="38100">
            <a:solidFill>
              <a:srgbClr val="003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Rounded Rectangle 4"/>
          <p:cNvSpPr/>
          <p:nvPr/>
        </p:nvSpPr>
        <p:spPr>
          <a:xfrm>
            <a:off x="602672" y="1958520"/>
            <a:ext cx="3906981" cy="781104"/>
          </a:xfrm>
          <a:prstGeom prst="roundRect">
            <a:avLst/>
          </a:prstGeom>
          <a:solidFill>
            <a:schemeClr val="bg1"/>
          </a:solidFill>
          <a:ln>
            <a:solidFill>
              <a:srgbClr val="003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Rounded Rectangle 10"/>
          <p:cNvSpPr/>
          <p:nvPr/>
        </p:nvSpPr>
        <p:spPr>
          <a:xfrm>
            <a:off x="2729347" y="2921913"/>
            <a:ext cx="3906981" cy="781104"/>
          </a:xfrm>
          <a:prstGeom prst="roundRect">
            <a:avLst/>
          </a:prstGeom>
          <a:solidFill>
            <a:schemeClr val="bg1"/>
          </a:solidFill>
          <a:ln>
            <a:solidFill>
              <a:srgbClr val="003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Rounded Rectangle 11"/>
          <p:cNvSpPr/>
          <p:nvPr/>
        </p:nvSpPr>
        <p:spPr>
          <a:xfrm>
            <a:off x="665013" y="3885306"/>
            <a:ext cx="6033656" cy="781104"/>
          </a:xfrm>
          <a:prstGeom prst="roundRect">
            <a:avLst/>
          </a:prstGeom>
          <a:solidFill>
            <a:schemeClr val="bg1"/>
          </a:solidFill>
          <a:ln>
            <a:solidFill>
              <a:srgbClr val="003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TextBox 5"/>
          <p:cNvSpPr txBox="1"/>
          <p:nvPr/>
        </p:nvSpPr>
        <p:spPr>
          <a:xfrm>
            <a:off x="713509" y="1515681"/>
            <a:ext cx="1558636" cy="338554"/>
          </a:xfrm>
          <a:prstGeom prst="rect">
            <a:avLst/>
          </a:prstGeom>
          <a:noFill/>
        </p:spPr>
        <p:txBody>
          <a:bodyPr wrap="square" rtlCol="0">
            <a:spAutoFit/>
          </a:bodyPr>
          <a:lstStyle/>
          <a:p>
            <a:pPr algn="ctr"/>
            <a:r>
              <a:rPr lang="en" sz="1600" b="1" dirty="0" smtClean="0"/>
              <a:t>Development</a:t>
            </a:r>
            <a:endParaRPr lang="uk-UA" b="1" dirty="0"/>
          </a:p>
        </p:txBody>
      </p:sp>
      <p:sp>
        <p:nvSpPr>
          <p:cNvPr id="14" name="TextBox 13"/>
          <p:cNvSpPr txBox="1"/>
          <p:nvPr/>
        </p:nvSpPr>
        <p:spPr>
          <a:xfrm>
            <a:off x="2847107" y="1476679"/>
            <a:ext cx="1558636" cy="338554"/>
          </a:xfrm>
          <a:prstGeom prst="rect">
            <a:avLst/>
          </a:prstGeom>
          <a:noFill/>
        </p:spPr>
        <p:txBody>
          <a:bodyPr wrap="square" rtlCol="0">
            <a:spAutoFit/>
          </a:bodyPr>
          <a:lstStyle/>
          <a:p>
            <a:pPr algn="ctr"/>
            <a:r>
              <a:rPr lang="en" sz="1600" b="1" dirty="0" smtClean="0"/>
              <a:t>QA / Test</a:t>
            </a:r>
            <a:endParaRPr lang="uk-UA" b="1" dirty="0"/>
          </a:p>
        </p:txBody>
      </p:sp>
      <p:sp>
        <p:nvSpPr>
          <p:cNvPr id="15" name="TextBox 14"/>
          <p:cNvSpPr txBox="1"/>
          <p:nvPr/>
        </p:nvSpPr>
        <p:spPr>
          <a:xfrm>
            <a:off x="1721429" y="2179795"/>
            <a:ext cx="1558636" cy="338554"/>
          </a:xfrm>
          <a:prstGeom prst="rect">
            <a:avLst/>
          </a:prstGeom>
          <a:noFill/>
        </p:spPr>
        <p:txBody>
          <a:bodyPr wrap="square" rtlCol="0">
            <a:spAutoFit/>
          </a:bodyPr>
          <a:lstStyle/>
          <a:p>
            <a:pPr algn="ctr"/>
            <a:r>
              <a:rPr lang="en" sz="1600" b="1" dirty="0" smtClean="0"/>
              <a:t>Developers</a:t>
            </a:r>
            <a:endParaRPr lang="uk-UA" b="1" dirty="0"/>
          </a:p>
        </p:txBody>
      </p:sp>
      <p:sp>
        <p:nvSpPr>
          <p:cNvPr id="16" name="TextBox 15"/>
          <p:cNvSpPr txBox="1"/>
          <p:nvPr/>
        </p:nvSpPr>
        <p:spPr>
          <a:xfrm>
            <a:off x="2272146" y="4106581"/>
            <a:ext cx="2715486" cy="338554"/>
          </a:xfrm>
          <a:prstGeom prst="rect">
            <a:avLst/>
          </a:prstGeom>
          <a:noFill/>
        </p:spPr>
        <p:txBody>
          <a:bodyPr wrap="square" rtlCol="0">
            <a:spAutoFit/>
          </a:bodyPr>
          <a:lstStyle/>
          <a:p>
            <a:pPr algn="ctr"/>
            <a:r>
              <a:rPr lang="en" sz="1600" b="1" dirty="0" smtClean="0"/>
              <a:t>Technical Leads / DevOps</a:t>
            </a:r>
            <a:endParaRPr lang="uk-UA" b="1" dirty="0"/>
          </a:p>
        </p:txBody>
      </p:sp>
      <p:sp>
        <p:nvSpPr>
          <p:cNvPr id="17" name="TextBox 16"/>
          <p:cNvSpPr txBox="1"/>
          <p:nvPr/>
        </p:nvSpPr>
        <p:spPr>
          <a:xfrm>
            <a:off x="3408218" y="3148072"/>
            <a:ext cx="2466109" cy="338554"/>
          </a:xfrm>
          <a:prstGeom prst="rect">
            <a:avLst/>
          </a:prstGeom>
          <a:noFill/>
        </p:spPr>
        <p:txBody>
          <a:bodyPr wrap="square" rtlCol="0">
            <a:spAutoFit/>
          </a:bodyPr>
          <a:lstStyle/>
          <a:p>
            <a:pPr algn="ctr"/>
            <a:r>
              <a:rPr lang="en" sz="1600" b="1" dirty="0" smtClean="0"/>
              <a:t>Quality Assurance</a:t>
            </a:r>
            <a:endParaRPr lang="uk-UA" b="1" dirty="0"/>
          </a:p>
        </p:txBody>
      </p:sp>
      <p:sp>
        <p:nvSpPr>
          <p:cNvPr id="18" name="TextBox 17"/>
          <p:cNvSpPr txBox="1"/>
          <p:nvPr/>
        </p:nvSpPr>
        <p:spPr>
          <a:xfrm>
            <a:off x="4987632" y="1484586"/>
            <a:ext cx="1558636" cy="338554"/>
          </a:xfrm>
          <a:prstGeom prst="rect">
            <a:avLst/>
          </a:prstGeom>
          <a:noFill/>
        </p:spPr>
        <p:txBody>
          <a:bodyPr wrap="square" rtlCol="0">
            <a:spAutoFit/>
          </a:bodyPr>
          <a:lstStyle/>
          <a:p>
            <a:pPr algn="ctr"/>
            <a:r>
              <a:rPr lang="en" sz="1600" b="1" dirty="0" smtClean="0"/>
              <a:t>Staging</a:t>
            </a:r>
            <a:endParaRPr lang="uk-UA" b="1" dirty="0"/>
          </a:p>
        </p:txBody>
      </p:sp>
      <p:sp>
        <p:nvSpPr>
          <p:cNvPr id="19" name="TextBox 18"/>
          <p:cNvSpPr txBox="1"/>
          <p:nvPr/>
        </p:nvSpPr>
        <p:spPr>
          <a:xfrm>
            <a:off x="7114307" y="1515681"/>
            <a:ext cx="1558636" cy="338554"/>
          </a:xfrm>
          <a:prstGeom prst="rect">
            <a:avLst/>
          </a:prstGeom>
          <a:noFill/>
        </p:spPr>
        <p:txBody>
          <a:bodyPr wrap="square" rtlCol="0">
            <a:spAutoFit/>
          </a:bodyPr>
          <a:lstStyle/>
          <a:p>
            <a:pPr algn="ctr"/>
            <a:r>
              <a:rPr lang="en" sz="1600" b="1" dirty="0" smtClean="0"/>
              <a:t>Production</a:t>
            </a:r>
            <a:endParaRPr lang="uk-UA" b="1" dirty="0"/>
          </a:p>
        </p:txBody>
      </p:sp>
      <p:sp>
        <p:nvSpPr>
          <p:cNvPr id="20" name="TextBox 19"/>
          <p:cNvSpPr txBox="1"/>
          <p:nvPr/>
        </p:nvSpPr>
        <p:spPr>
          <a:xfrm>
            <a:off x="7325588" y="4017886"/>
            <a:ext cx="1136074" cy="338554"/>
          </a:xfrm>
          <a:prstGeom prst="rect">
            <a:avLst/>
          </a:prstGeom>
          <a:noFill/>
        </p:spPr>
        <p:txBody>
          <a:bodyPr wrap="square" rtlCol="0">
            <a:spAutoFit/>
          </a:bodyPr>
          <a:lstStyle/>
          <a:p>
            <a:pPr algn="ctr"/>
            <a:r>
              <a:rPr lang="en" sz="1600" b="1" dirty="0" smtClean="0"/>
              <a:t>(LOCK)</a:t>
            </a:r>
            <a:endParaRPr lang="uk-UA" b="1" dirty="0"/>
          </a:p>
        </p:txBody>
      </p:sp>
    </p:spTree>
    <p:extLst>
      <p:ext uri="{BB962C8B-B14F-4D97-AF65-F5344CB8AC3E}">
        <p14:creationId xmlns:p14="http://schemas.microsoft.com/office/powerpoint/2010/main" val="727733309"/>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7"/>
        <p:cNvGrpSpPr/>
        <p:nvPr/>
      </p:nvGrpSpPr>
      <p:grpSpPr>
        <a:xfrm>
          <a:off x="0" y="0"/>
          <a:ext cx="0" cy="0"/>
          <a:chOff x="0" y="0"/>
          <a:chExt cx="0" cy="0"/>
        </a:xfrm>
      </p:grpSpPr>
      <p:sp>
        <p:nvSpPr>
          <p:cNvPr id="69" name="Shape 69"/>
          <p:cNvSpPr txBox="1">
            <a:spLocks noGrp="1"/>
          </p:cNvSpPr>
          <p:nvPr>
            <p:ph type="title"/>
          </p:nvPr>
        </p:nvSpPr>
        <p:spPr>
          <a:xfrm>
            <a:off x="471053" y="476142"/>
            <a:ext cx="8229600" cy="857250"/>
          </a:xfrm>
          <a:prstGeom prst="rect">
            <a:avLst/>
          </a:prstGeom>
        </p:spPr>
        <p:txBody>
          <a:bodyPr lIns="91425" tIns="91425" rIns="91425" bIns="91425" anchor="b" anchorCtr="0">
            <a:noAutofit/>
          </a:bodyPr>
          <a:lstStyle/>
          <a:p>
            <a:pPr lvl="0"/>
            <a:r>
              <a:rPr lang="en-US" sz="3200" dirty="0"/>
              <a:t>Environments types and their roles within SDLC</a:t>
            </a:r>
          </a:p>
        </p:txBody>
      </p:sp>
      <p:graphicFrame>
        <p:nvGraphicFramePr>
          <p:cNvPr id="2" name="Table 1"/>
          <p:cNvGraphicFramePr>
            <a:graphicFrameLocks noGrp="1"/>
          </p:cNvGraphicFramePr>
          <p:nvPr>
            <p:extLst>
              <p:ext uri="{D42A27DB-BD31-4B8C-83A1-F6EECF244321}">
                <p14:modId xmlns:p14="http://schemas.microsoft.com/office/powerpoint/2010/main" val="1856211687"/>
              </p:ext>
            </p:extLst>
          </p:nvPr>
        </p:nvGraphicFramePr>
        <p:xfrm>
          <a:off x="471053" y="1655041"/>
          <a:ext cx="8229600" cy="2794232"/>
        </p:xfrm>
        <a:graphic>
          <a:graphicData uri="http://schemas.openxmlformats.org/drawingml/2006/table">
            <a:tbl>
              <a:tblPr firstRow="1" bandRow="1"/>
              <a:tblGrid>
                <a:gridCol w="1055951">
                  <a:extLst>
                    <a:ext uri="{9D8B030D-6E8A-4147-A177-3AD203B41FA5}">
                      <a16:colId xmlns:a16="http://schemas.microsoft.com/office/drawing/2014/main" val="76082862"/>
                    </a:ext>
                  </a:extLst>
                </a:gridCol>
                <a:gridCol w="7173649">
                  <a:extLst>
                    <a:ext uri="{9D8B030D-6E8A-4147-A177-3AD203B41FA5}">
                      <a16:colId xmlns:a16="http://schemas.microsoft.com/office/drawing/2014/main" val="1081879876"/>
                    </a:ext>
                  </a:extLst>
                </a:gridCol>
              </a:tblGrid>
              <a:tr h="555683">
                <a:tc>
                  <a:txBody>
                    <a:bodyPr/>
                    <a:lstStyle/>
                    <a:p>
                      <a:pPr algn="ctr"/>
                      <a:r>
                        <a:rPr lang="en-US" sz="1050" b="1" dirty="0" smtClean="0"/>
                        <a:t>Environment /</a:t>
                      </a:r>
                    </a:p>
                    <a:p>
                      <a:pPr algn="ctr"/>
                      <a:r>
                        <a:rPr lang="en-US" sz="1050" b="1" dirty="0" smtClean="0"/>
                        <a:t>Tier Name</a:t>
                      </a:r>
                      <a:endParaRPr lang="uk-UA" sz="1050" b="1" dirty="0"/>
                    </a:p>
                  </a:txBody>
                  <a:tcPr anchor="ctr">
                    <a:solidFill>
                      <a:schemeClr val="bg1">
                        <a:lumMod val="95000"/>
                      </a:schemeClr>
                    </a:solidFill>
                  </a:tcPr>
                </a:tc>
                <a:tc>
                  <a:txBody>
                    <a:bodyPr/>
                    <a:lstStyle/>
                    <a:p>
                      <a:pPr algn="ctr"/>
                      <a:r>
                        <a:rPr lang="en-US" b="1" dirty="0" smtClean="0"/>
                        <a:t>Description</a:t>
                      </a:r>
                      <a:endParaRPr lang="uk-UA" b="1" dirty="0"/>
                    </a:p>
                  </a:txBody>
                  <a:tcPr anchor="ctr">
                    <a:solidFill>
                      <a:schemeClr val="bg1">
                        <a:lumMod val="95000"/>
                      </a:schemeClr>
                    </a:solidFill>
                  </a:tcPr>
                </a:tc>
                <a:extLst>
                  <a:ext uri="{0D108BD9-81ED-4DB2-BD59-A6C34878D82A}">
                    <a16:rowId xmlns:a16="http://schemas.microsoft.com/office/drawing/2014/main" val="1851606244"/>
                  </a:ext>
                </a:extLst>
              </a:tr>
              <a:tr h="555683">
                <a:tc>
                  <a:txBody>
                    <a:bodyPr/>
                    <a:lstStyle/>
                    <a:p>
                      <a:pPr algn="ctr"/>
                      <a:r>
                        <a:rPr lang="en-US" b="1" dirty="0" smtClean="0"/>
                        <a:t>DEV</a:t>
                      </a:r>
                      <a:endParaRPr lang="uk-UA" b="1" dirty="0"/>
                    </a:p>
                  </a:txBody>
                  <a:tcPr anchor="ctr">
                    <a:solidFill>
                      <a:schemeClr val="bg1">
                        <a:lumMod val="95000"/>
                      </a:schemeClr>
                    </a:solidFill>
                  </a:tcPr>
                </a:tc>
                <a:tc>
                  <a:txBody>
                    <a:bodyPr/>
                    <a:lstStyle/>
                    <a:p>
                      <a:pPr algn="ctr"/>
                      <a:r>
                        <a:rPr lang="en-US" sz="1200" dirty="0" smtClean="0"/>
                        <a:t>Development server aka sandbox. This is where unit testing is </a:t>
                      </a:r>
                      <a:r>
                        <a:rPr lang="en-US" sz="1200" smtClean="0"/>
                        <a:t>performed by </a:t>
                      </a:r>
                      <a:r>
                        <a:rPr lang="en-US" sz="1200" dirty="0" smtClean="0"/>
                        <a:t>developer</a:t>
                      </a:r>
                      <a:endParaRPr lang="uk-UA" dirty="0"/>
                    </a:p>
                  </a:txBody>
                  <a:tcPr anchor="ctr">
                    <a:solidFill>
                      <a:schemeClr val="bg1">
                        <a:lumMod val="95000"/>
                      </a:schemeClr>
                    </a:solidFill>
                  </a:tcPr>
                </a:tc>
                <a:extLst>
                  <a:ext uri="{0D108BD9-81ED-4DB2-BD59-A6C34878D82A}">
                    <a16:rowId xmlns:a16="http://schemas.microsoft.com/office/drawing/2014/main" val="2542535080"/>
                  </a:ext>
                </a:extLst>
              </a:tr>
              <a:tr h="555683">
                <a:tc>
                  <a:txBody>
                    <a:bodyPr/>
                    <a:lstStyle/>
                    <a:p>
                      <a:pPr algn="ctr"/>
                      <a:r>
                        <a:rPr lang="en-US" b="1" dirty="0" smtClean="0"/>
                        <a:t>QA</a:t>
                      </a:r>
                      <a:endParaRPr lang="uk-UA" b="1" dirty="0"/>
                    </a:p>
                  </a:txBody>
                  <a:tcPr anchor="ctr">
                    <a:solidFill>
                      <a:schemeClr val="bg1">
                        <a:lumMod val="95000"/>
                      </a:schemeClr>
                    </a:solidFill>
                  </a:tcPr>
                </a:tc>
                <a:tc>
                  <a:txBody>
                    <a:bodyPr/>
                    <a:lstStyle/>
                    <a:p>
                      <a:pPr algn="ctr"/>
                      <a:r>
                        <a:rPr lang="en-US" sz="1200" b="0" i="0" u="none" strike="noStrike" cap="none" baseline="0" dirty="0" smtClean="0">
                          <a:solidFill>
                            <a:schemeClr val="tx1"/>
                          </a:solidFill>
                          <a:effectLst/>
                          <a:latin typeface="+mn-lt"/>
                          <a:ea typeface="+mn-ea"/>
                          <a:cs typeface="+mn-cs"/>
                          <a:sym typeface="Arial"/>
                          <a:rtl val="0"/>
                        </a:rPr>
                        <a:t>Environment for testing new features</a:t>
                      </a:r>
                      <a:endParaRPr lang="uk-UA" sz="1200" dirty="0"/>
                    </a:p>
                  </a:txBody>
                  <a:tcPr anchor="ctr">
                    <a:solidFill>
                      <a:schemeClr val="bg1">
                        <a:lumMod val="95000"/>
                      </a:schemeClr>
                    </a:solidFill>
                  </a:tcPr>
                </a:tc>
                <a:extLst>
                  <a:ext uri="{0D108BD9-81ED-4DB2-BD59-A6C34878D82A}">
                    <a16:rowId xmlns:a16="http://schemas.microsoft.com/office/drawing/2014/main" val="1687248151"/>
                  </a:ext>
                </a:extLst>
              </a:tr>
              <a:tr h="555683">
                <a:tc>
                  <a:txBody>
                    <a:bodyPr/>
                    <a:lstStyle/>
                    <a:p>
                      <a:pPr algn="ctr"/>
                      <a:r>
                        <a:rPr lang="en-US" b="1" dirty="0" smtClean="0"/>
                        <a:t>STAGE</a:t>
                      </a:r>
                      <a:endParaRPr lang="uk-UA" b="1" dirty="0"/>
                    </a:p>
                  </a:txBody>
                  <a:tcPr anchor="ctr">
                    <a:solidFill>
                      <a:schemeClr val="bg1">
                        <a:lumMod val="95000"/>
                      </a:schemeClr>
                    </a:solidFill>
                  </a:tcPr>
                </a:tc>
                <a:tc>
                  <a:txBody>
                    <a:bodyPr/>
                    <a:lstStyle/>
                    <a:p>
                      <a:pPr algn="ctr"/>
                      <a:r>
                        <a:rPr lang="en-US" sz="1200" b="0" dirty="0" smtClean="0"/>
                        <a:t>Pre-production environment</a:t>
                      </a:r>
                      <a:endParaRPr lang="uk-UA" sz="1200" dirty="0"/>
                    </a:p>
                  </a:txBody>
                  <a:tcPr anchor="ctr">
                    <a:solidFill>
                      <a:schemeClr val="bg1">
                        <a:lumMod val="95000"/>
                      </a:schemeClr>
                    </a:solidFill>
                  </a:tcPr>
                </a:tc>
                <a:extLst>
                  <a:ext uri="{0D108BD9-81ED-4DB2-BD59-A6C34878D82A}">
                    <a16:rowId xmlns:a16="http://schemas.microsoft.com/office/drawing/2014/main" val="2700581090"/>
                  </a:ext>
                </a:extLst>
              </a:tr>
              <a:tr h="555683">
                <a:tc>
                  <a:txBody>
                    <a:bodyPr/>
                    <a:lstStyle/>
                    <a:p>
                      <a:pPr algn="ctr"/>
                      <a:r>
                        <a:rPr lang="en-US" b="1" dirty="0" smtClean="0"/>
                        <a:t>PROD</a:t>
                      </a:r>
                      <a:endParaRPr lang="uk-UA" b="1" dirty="0"/>
                    </a:p>
                  </a:txBody>
                  <a:tcPr anchor="ctr">
                    <a:solidFill>
                      <a:schemeClr val="bg1">
                        <a:lumMod val="95000"/>
                      </a:schemeClr>
                    </a:solidFill>
                  </a:tcPr>
                </a:tc>
                <a:tc>
                  <a:txBody>
                    <a:bodyPr/>
                    <a:lstStyle/>
                    <a:p>
                      <a:pPr algn="ctr"/>
                      <a:r>
                        <a:rPr lang="en-US" sz="1200" dirty="0" smtClean="0"/>
                        <a:t>Serves end-users/clients</a:t>
                      </a:r>
                      <a:endParaRPr lang="uk-UA" sz="1200" dirty="0"/>
                    </a:p>
                  </a:txBody>
                  <a:tcPr anchor="ctr">
                    <a:solidFill>
                      <a:schemeClr val="bg1">
                        <a:lumMod val="95000"/>
                      </a:schemeClr>
                    </a:solidFill>
                  </a:tcPr>
                </a:tc>
                <a:extLst>
                  <a:ext uri="{0D108BD9-81ED-4DB2-BD59-A6C34878D82A}">
                    <a16:rowId xmlns:a16="http://schemas.microsoft.com/office/drawing/2014/main" val="2391498166"/>
                  </a:ext>
                </a:extLst>
              </a:tr>
            </a:tbl>
          </a:graphicData>
        </a:graphic>
      </p:graphicFrame>
    </p:spTree>
    <p:extLst>
      <p:ext uri="{BB962C8B-B14F-4D97-AF65-F5344CB8AC3E}">
        <p14:creationId xmlns:p14="http://schemas.microsoft.com/office/powerpoint/2010/main" val="4184621454"/>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7"/>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lIns="91425" tIns="91425" rIns="91425" bIns="91425" anchor="b" anchorCtr="0">
            <a:noAutofit/>
          </a:bodyPr>
          <a:lstStyle/>
          <a:p>
            <a:pPr lvl="0"/>
            <a:r>
              <a:rPr lang="en-US" sz="3200" dirty="0"/>
              <a:t>Development</a:t>
            </a:r>
            <a:endParaRPr lang="en" sz="3200" dirty="0">
              <a:solidFill>
                <a:srgbClr val="003DC7"/>
              </a:solidFill>
            </a:endParaRPr>
          </a:p>
        </p:txBody>
      </p:sp>
      <p:sp>
        <p:nvSpPr>
          <p:cNvPr id="71" name="Shape 71"/>
          <p:cNvSpPr txBox="1">
            <a:spLocks noGrp="1"/>
          </p:cNvSpPr>
          <p:nvPr>
            <p:ph type="body" idx="4294967295"/>
          </p:nvPr>
        </p:nvSpPr>
        <p:spPr>
          <a:xfrm>
            <a:off x="457200" y="1343891"/>
            <a:ext cx="7994073" cy="3502025"/>
          </a:xfrm>
          <a:prstGeom prst="rect">
            <a:avLst/>
          </a:prstGeom>
          <a:noFill/>
          <a:ln>
            <a:noFill/>
          </a:ln>
        </p:spPr>
        <p:txBody>
          <a:bodyPr lIns="91425" tIns="91425" rIns="91425" bIns="91425" anchor="t" anchorCtr="0">
            <a:noAutofit/>
          </a:bodyPr>
          <a:lstStyle/>
          <a:p>
            <a:pPr marL="152400" lvl="0">
              <a:lnSpc>
                <a:spcPct val="115000"/>
              </a:lnSpc>
              <a:spcBef>
                <a:spcPts val="0"/>
              </a:spcBef>
              <a:buClr>
                <a:srgbClr val="1432E4"/>
              </a:buClr>
              <a:buSzPct val="66666"/>
            </a:pPr>
            <a:r>
              <a:rPr lang="en-US" sz="1800" b="0" dirty="0"/>
              <a:t>The development environment (dev) is the environment in which changes to software are developed, most simply an individual developer's workstation. This differs from the ultimate target environment in various ways – the target may not be a desktop computer (it may be a smartphone, embedded system, headless machine in a data center, etc.), and even if otherwise similar, the developer's environment will include development tools like a compiler, integrated development environment, different or additional versions of libraries and support software, etc., which are not present in a user's environment.</a:t>
            </a:r>
          </a:p>
          <a:p>
            <a:pPr marL="152400" lvl="0">
              <a:lnSpc>
                <a:spcPct val="115000"/>
              </a:lnSpc>
              <a:spcBef>
                <a:spcPts val="0"/>
              </a:spcBef>
              <a:buClr>
                <a:srgbClr val="1432E4"/>
              </a:buClr>
              <a:buSzPct val="66666"/>
            </a:pPr>
            <a:endParaRPr lang="en-US" sz="1800" b="0" dirty="0"/>
          </a:p>
        </p:txBody>
      </p:sp>
    </p:spTree>
    <p:extLst>
      <p:ext uri="{BB962C8B-B14F-4D97-AF65-F5344CB8AC3E}">
        <p14:creationId xmlns:p14="http://schemas.microsoft.com/office/powerpoint/2010/main" val="4097455481"/>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7"/>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lIns="91425" tIns="91425" rIns="91425" bIns="91425" anchor="b" anchorCtr="0">
            <a:noAutofit/>
          </a:bodyPr>
          <a:lstStyle/>
          <a:p>
            <a:pPr lvl="0"/>
            <a:r>
              <a:rPr lang="en-US" sz="3200" dirty="0"/>
              <a:t>Quality Assurance</a:t>
            </a:r>
            <a:endParaRPr lang="en" sz="3200" dirty="0">
              <a:solidFill>
                <a:srgbClr val="003DC7"/>
              </a:solidFill>
            </a:endParaRPr>
          </a:p>
        </p:txBody>
      </p:sp>
      <p:sp>
        <p:nvSpPr>
          <p:cNvPr id="71" name="Shape 71"/>
          <p:cNvSpPr txBox="1">
            <a:spLocks noGrp="1"/>
          </p:cNvSpPr>
          <p:nvPr>
            <p:ph type="body" idx="4294967295"/>
          </p:nvPr>
        </p:nvSpPr>
        <p:spPr>
          <a:xfrm>
            <a:off x="457200" y="1641475"/>
            <a:ext cx="7994073" cy="3502025"/>
          </a:xfrm>
          <a:prstGeom prst="rect">
            <a:avLst/>
          </a:prstGeom>
          <a:noFill/>
          <a:ln>
            <a:noFill/>
          </a:ln>
        </p:spPr>
        <p:txBody>
          <a:bodyPr lIns="91425" tIns="91425" rIns="91425" bIns="91425" anchor="t" anchorCtr="0">
            <a:noAutofit/>
          </a:bodyPr>
          <a:lstStyle/>
          <a:p>
            <a:pPr marL="152400" lvl="0">
              <a:lnSpc>
                <a:spcPct val="115000"/>
              </a:lnSpc>
              <a:spcBef>
                <a:spcPts val="0"/>
              </a:spcBef>
              <a:buClr>
                <a:srgbClr val="1432E4"/>
              </a:buClr>
              <a:buSzPct val="66666"/>
            </a:pPr>
            <a:r>
              <a:rPr lang="en-US" sz="1800" b="0" dirty="0"/>
              <a:t>This is the stage where </a:t>
            </a:r>
            <a:r>
              <a:rPr lang="en-US" sz="1800" b="0" dirty="0" smtClean="0"/>
              <a:t>testing </a:t>
            </a:r>
            <a:r>
              <a:rPr lang="en-US" sz="1800" b="0" dirty="0"/>
              <a:t>is performed. Quality assurance team make sure that the new code will not have any impact on the existing functionality and they test major functionalities of the system once after deploying the new code in their respective </a:t>
            </a:r>
            <a:r>
              <a:rPr lang="en-US" sz="1800" b="0" dirty="0" smtClean="0"/>
              <a:t>environment (</a:t>
            </a:r>
            <a:r>
              <a:rPr lang="en-US" sz="1800" b="0" dirty="0"/>
              <a:t>i.e. QA environment)</a:t>
            </a:r>
            <a:endParaRPr lang="en" sz="1800" b="0" dirty="0"/>
          </a:p>
        </p:txBody>
      </p:sp>
    </p:spTree>
    <p:extLst>
      <p:ext uri="{BB962C8B-B14F-4D97-AF65-F5344CB8AC3E}">
        <p14:creationId xmlns:p14="http://schemas.microsoft.com/office/powerpoint/2010/main" val="47394926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7"/>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lIns="91425" tIns="91425" rIns="91425" bIns="91425" anchor="b" anchorCtr="0">
            <a:noAutofit/>
          </a:bodyPr>
          <a:lstStyle/>
          <a:p>
            <a:r>
              <a:rPr lang="en-US" dirty="0" smtClean="0"/>
              <a:t>Staging</a:t>
            </a:r>
            <a:endParaRPr lang="en" sz="3200" dirty="0">
              <a:solidFill>
                <a:srgbClr val="003DC7"/>
              </a:solidFill>
            </a:endParaRPr>
          </a:p>
        </p:txBody>
      </p:sp>
      <p:sp>
        <p:nvSpPr>
          <p:cNvPr id="71" name="Shape 71"/>
          <p:cNvSpPr txBox="1">
            <a:spLocks noGrp="1"/>
          </p:cNvSpPr>
          <p:nvPr>
            <p:ph type="body" idx="4294967295"/>
          </p:nvPr>
        </p:nvSpPr>
        <p:spPr>
          <a:xfrm>
            <a:off x="457200" y="1063228"/>
            <a:ext cx="7994073" cy="3502025"/>
          </a:xfrm>
          <a:prstGeom prst="rect">
            <a:avLst/>
          </a:prstGeom>
          <a:noFill/>
          <a:ln>
            <a:noFill/>
          </a:ln>
        </p:spPr>
        <p:txBody>
          <a:bodyPr lIns="91425" tIns="91425" rIns="91425" bIns="91425" anchor="t" anchorCtr="0">
            <a:noAutofit/>
          </a:bodyPr>
          <a:lstStyle/>
          <a:p>
            <a:pPr marL="152400" lvl="0">
              <a:lnSpc>
                <a:spcPct val="115000"/>
              </a:lnSpc>
              <a:spcBef>
                <a:spcPts val="0"/>
              </a:spcBef>
              <a:buClr>
                <a:srgbClr val="1432E4"/>
              </a:buClr>
              <a:buSzPct val="66666"/>
            </a:pPr>
            <a:r>
              <a:rPr lang="en-US" sz="1800" b="0" dirty="0"/>
              <a:t>Staging is a pre-production environment, for final testing immediately prior to deploying to production. It seeks to mirror the actual production environment as closely as possible, and may connect to other production services and data, such as databases. For example, servers will be run on remote machines, rather than locally (as on a developer's workstation during dev, or on a single test machine during test), which tests the effect of networking on the </a:t>
            </a:r>
            <a:r>
              <a:rPr lang="en-US" sz="1800" b="0" dirty="0" smtClean="0"/>
              <a:t>system. The </a:t>
            </a:r>
            <a:r>
              <a:rPr lang="en-US" sz="1800" b="0" dirty="0"/>
              <a:t>primary use of a staging environment is to test all installation/configuration/migration scripts and procedures, before they are applied to production environment. This ensures that all major and minor upgrades to the production environment will be completed reliably without errors, in minimum time.</a:t>
            </a:r>
            <a:endParaRPr lang="en" sz="1800" b="0" dirty="0"/>
          </a:p>
        </p:txBody>
      </p:sp>
    </p:spTree>
    <p:extLst>
      <p:ext uri="{BB962C8B-B14F-4D97-AF65-F5344CB8AC3E}">
        <p14:creationId xmlns:p14="http://schemas.microsoft.com/office/powerpoint/2010/main" val="262661438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7"/>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lIns="91425" tIns="91425" rIns="91425" bIns="91425" anchor="b" anchorCtr="0">
            <a:noAutofit/>
          </a:bodyPr>
          <a:lstStyle/>
          <a:p>
            <a:r>
              <a:rPr lang="en-US" dirty="0" smtClean="0"/>
              <a:t>Production</a:t>
            </a:r>
            <a:endParaRPr lang="en" sz="3200" dirty="0">
              <a:solidFill>
                <a:srgbClr val="003DC7"/>
              </a:solidFill>
            </a:endParaRPr>
          </a:p>
        </p:txBody>
      </p:sp>
      <p:sp>
        <p:nvSpPr>
          <p:cNvPr id="71" name="Shape 71"/>
          <p:cNvSpPr txBox="1">
            <a:spLocks noGrp="1"/>
          </p:cNvSpPr>
          <p:nvPr>
            <p:ph type="body" idx="4294967295"/>
          </p:nvPr>
        </p:nvSpPr>
        <p:spPr>
          <a:xfrm>
            <a:off x="471053" y="1219200"/>
            <a:ext cx="7994073" cy="3502025"/>
          </a:xfrm>
          <a:prstGeom prst="rect">
            <a:avLst/>
          </a:prstGeom>
          <a:noFill/>
          <a:ln>
            <a:noFill/>
          </a:ln>
        </p:spPr>
        <p:txBody>
          <a:bodyPr lIns="91425" tIns="91425" rIns="91425" bIns="91425" anchor="t" anchorCtr="0">
            <a:noAutofit/>
          </a:bodyPr>
          <a:lstStyle/>
          <a:p>
            <a:pPr marL="152400" lvl="0">
              <a:lnSpc>
                <a:spcPct val="115000"/>
              </a:lnSpc>
              <a:spcBef>
                <a:spcPts val="0"/>
              </a:spcBef>
              <a:buClr>
                <a:srgbClr val="1432E4"/>
              </a:buClr>
              <a:buSzPct val="66666"/>
            </a:pPr>
            <a:r>
              <a:rPr lang="en-US" sz="1800" b="0" dirty="0"/>
              <a:t>The production environment is also known as live, particularly for servers, as it is the environment that users directly interact with</a:t>
            </a:r>
            <a:r>
              <a:rPr lang="en-US" sz="1800" b="0" dirty="0" smtClean="0"/>
              <a:t>.</a:t>
            </a:r>
            <a:endParaRPr lang="en-US" sz="1800" b="0" dirty="0"/>
          </a:p>
          <a:p>
            <a:pPr marL="152400" lvl="0">
              <a:lnSpc>
                <a:spcPct val="115000"/>
              </a:lnSpc>
              <a:spcBef>
                <a:spcPts val="0"/>
              </a:spcBef>
              <a:buClr>
                <a:srgbClr val="1432E4"/>
              </a:buClr>
              <a:buSzPct val="66666"/>
            </a:pPr>
            <a:r>
              <a:rPr lang="en-US" sz="1800" b="0" dirty="0"/>
              <a:t>Deploying to production is the most sensitive step; it may be done by deploying new code directly (overwriting old code, so only one copy is present at a time), or by deploying a configuration change. This can take various forms: deploying a parallel installation of a new version of code, and switching between them with a configuration change; deploying a new version of code with the old behavior and a feature flag, and switching to the new behavior with a configuration change that performs a flag flip; or by deploying separate </a:t>
            </a:r>
            <a:r>
              <a:rPr lang="en-US" sz="1800" b="0" dirty="0" smtClean="0"/>
              <a:t>and </a:t>
            </a:r>
            <a:r>
              <a:rPr lang="en-US" sz="1800" b="0" dirty="0"/>
              <a:t>redirecting traffic from old to new with a configuration change at the traffic routing level</a:t>
            </a:r>
            <a:r>
              <a:rPr lang="en-US" sz="1800" b="0" dirty="0" smtClean="0"/>
              <a:t>.</a:t>
            </a:r>
            <a:endParaRPr lang="en" sz="1800" b="0" dirty="0"/>
          </a:p>
        </p:txBody>
      </p:sp>
    </p:spTree>
    <p:extLst>
      <p:ext uri="{BB962C8B-B14F-4D97-AF65-F5344CB8AC3E}">
        <p14:creationId xmlns:p14="http://schemas.microsoft.com/office/powerpoint/2010/main" val="3486466447"/>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Eleks - Presentation">
  <a:themeElements>
    <a:clrScheme name="Custom 5">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57A7B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531</TotalTime>
  <Words>676</Words>
  <Application>Microsoft Office PowerPoint</Application>
  <PresentationFormat>On-screen Show (16:9)</PresentationFormat>
  <Paragraphs>57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Anonymous Pro</vt:lpstr>
      <vt:lpstr>Arial</vt:lpstr>
      <vt:lpstr>Proxima Nova</vt:lpstr>
      <vt:lpstr>Ubuntu</vt:lpstr>
      <vt:lpstr>Eleks - Presentation</vt:lpstr>
      <vt:lpstr>Software environments organization</vt:lpstr>
      <vt:lpstr>Agenda</vt:lpstr>
      <vt:lpstr>General overview of using separated environments</vt:lpstr>
      <vt:lpstr>General overview of using separated environments</vt:lpstr>
      <vt:lpstr>Environments types and their roles within SDLC</vt:lpstr>
      <vt:lpstr>Development</vt:lpstr>
      <vt:lpstr>Quality Assurance</vt:lpstr>
      <vt:lpstr>Staging</vt:lpstr>
      <vt:lpstr>Production</vt:lpstr>
      <vt:lpstr>PowerPoint Presentation</vt:lpstr>
      <vt:lpstr>Inspired by Technology. Driven by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Topic on Light Background</dc:title>
  <dc:creator>Halyna Hlynska</dc:creator>
  <cp:lastModifiedBy>Vitalii Boldin</cp:lastModifiedBy>
  <cp:revision>32</cp:revision>
  <dcterms:modified xsi:type="dcterms:W3CDTF">2017-07-13T09:32:04Z</dcterms:modified>
</cp:coreProperties>
</file>