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04" r:id="rId2"/>
    <p:sldId id="305" r:id="rId3"/>
    <p:sldId id="322" r:id="rId4"/>
    <p:sldId id="323" r:id="rId5"/>
    <p:sldId id="345" r:id="rId6"/>
    <p:sldId id="341" r:id="rId7"/>
    <p:sldId id="336" r:id="rId8"/>
    <p:sldId id="327" r:id="rId9"/>
    <p:sldId id="331" r:id="rId10"/>
    <p:sldId id="324" r:id="rId11"/>
    <p:sldId id="338" r:id="rId12"/>
    <p:sldId id="314" r:id="rId13"/>
    <p:sldId id="321" r:id="rId14"/>
    <p:sldId id="316" r:id="rId15"/>
    <p:sldId id="317" r:id="rId16"/>
    <p:sldId id="318" r:id="rId17"/>
    <p:sldId id="319" r:id="rId18"/>
    <p:sldId id="320" r:id="rId19"/>
    <p:sldId id="337" r:id="rId20"/>
    <p:sldId id="342" r:id="rId21"/>
    <p:sldId id="343" r:id="rId22"/>
    <p:sldId id="344" r:id="rId23"/>
    <p:sldId id="313" r:id="rId24"/>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69" autoAdjust="0"/>
    <p:restoredTop sz="86096" autoAdjust="0"/>
  </p:normalViewPr>
  <p:slideViewPr>
    <p:cSldViewPr>
      <p:cViewPr varScale="1">
        <p:scale>
          <a:sx n="60" d="100"/>
          <a:sy n="60" d="100"/>
        </p:scale>
        <p:origin x="160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27B76-34F8-4D4F-AAEE-0F11FB4B66ED}" type="datetimeFigureOut">
              <a:rPr lang="uk-UA" smtClean="0"/>
              <a:t>26.05.2017</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53D92D-718F-42FC-B24A-BD2FA787BD09}" type="slidenum">
              <a:rPr lang="uk-UA" smtClean="0"/>
              <a:t>‹#›</a:t>
            </a:fld>
            <a:endParaRPr lang="uk-UA"/>
          </a:p>
        </p:txBody>
      </p:sp>
    </p:spTree>
    <p:extLst>
      <p:ext uri="{BB962C8B-B14F-4D97-AF65-F5344CB8AC3E}">
        <p14:creationId xmlns:p14="http://schemas.microsoft.com/office/powerpoint/2010/main" val="89586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1672061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38543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reason we need development environments is to reduce the risk to the company when implementing changes to software. Basically it means that the work we do needs to be separate from the live, operational systems until it’s completely ready.</a:t>
            </a:r>
          </a:p>
          <a:p>
            <a:pPr fontAlgn="base"/>
            <a:r>
              <a:rPr lang="en-US" sz="1200" b="0" i="0" kern="1200" dirty="0" smtClean="0">
                <a:solidFill>
                  <a:schemeClr val="tx1"/>
                </a:solidFill>
                <a:effectLst/>
                <a:latin typeface="+mn-lt"/>
                <a:ea typeface="+mn-ea"/>
                <a:cs typeface="+mn-cs"/>
              </a:rPr>
              <a:t>When you develop your own code, you may have different versions of your code and different setups. One setup, or environment, may be for your live or working code, and another may be for your testing or in development code. This is so if you mess something up, you can undo your changes and there is minimal impact.</a:t>
            </a:r>
          </a:p>
          <a:p>
            <a:pPr fontAlgn="base"/>
            <a:r>
              <a:rPr lang="en-US" sz="1200" b="0" i="0" kern="1200" dirty="0" smtClean="0">
                <a:solidFill>
                  <a:schemeClr val="tx1"/>
                </a:solidFill>
                <a:effectLst/>
                <a:latin typeface="+mn-lt"/>
                <a:ea typeface="+mn-ea"/>
                <a:cs typeface="+mn-cs"/>
              </a:rPr>
              <a:t>The concept is the same for development environments in the IT workplace.</a:t>
            </a:r>
          </a:p>
          <a:p>
            <a:pPr fontAlgn="base"/>
            <a:r>
              <a:rPr lang="en-US" sz="1200" b="0" i="0" kern="1200" dirty="0" smtClean="0">
                <a:solidFill>
                  <a:schemeClr val="tx1"/>
                </a:solidFill>
                <a:effectLst/>
                <a:latin typeface="+mn-lt"/>
                <a:ea typeface="+mn-ea"/>
                <a:cs typeface="+mn-cs"/>
              </a:rPr>
              <a:t>All environments have a certain distance from the production, which represents how much they are different from the live systems. Production is the live system, and as you work back from there into other environments, the code gets more and more different and the testing around them is less and less strict.</a:t>
            </a:r>
          </a:p>
          <a:p>
            <a:pPr fontAlgn="base"/>
            <a:r>
              <a:rPr lang="en-US" sz="1200" b="0" i="0" kern="1200" dirty="0" smtClean="0">
                <a:solidFill>
                  <a:schemeClr val="tx1"/>
                </a:solidFill>
                <a:effectLst/>
                <a:latin typeface="+mn-lt"/>
                <a:ea typeface="+mn-ea"/>
                <a:cs typeface="+mn-cs"/>
              </a:rPr>
              <a:t>Not all companies have all of these environments, and they may be known as something else, but the functions are similar. Let’s have a look at some of these.</a:t>
            </a:r>
          </a:p>
          <a:p>
            <a:endParaRPr lang="en-US" dirty="0"/>
          </a:p>
        </p:txBody>
      </p:sp>
      <p:sp>
        <p:nvSpPr>
          <p:cNvPr id="4" name="Slide Number Placeholder 3"/>
          <p:cNvSpPr>
            <a:spLocks noGrp="1"/>
          </p:cNvSpPr>
          <p:nvPr>
            <p:ph type="sldNum" sz="quarter" idx="10"/>
          </p:nvPr>
        </p:nvSpPr>
        <p:spPr/>
        <p:txBody>
          <a:bodyPr/>
          <a:lstStyle/>
          <a:p>
            <a:fld id="{6B53D92D-718F-42FC-B24A-BD2FA787BD09}" type="slidenum">
              <a:rPr lang="uk-UA" smtClean="0"/>
              <a:t>12</a:t>
            </a:fld>
            <a:endParaRPr lang="uk-UA"/>
          </a:p>
        </p:txBody>
      </p:sp>
    </p:spTree>
    <p:extLst>
      <p:ext uri="{BB962C8B-B14F-4D97-AF65-F5344CB8AC3E}">
        <p14:creationId xmlns:p14="http://schemas.microsoft.com/office/powerpoint/2010/main" val="3093036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It’s usually a mess of code, as it’s not meant to represent an exact copy of the live system. It’s meant to be pretty close, but it’s changing constantly as developers do their work, so there is no guarantee that things will work.</a:t>
            </a:r>
          </a:p>
          <a:p>
            <a:pPr fontAlgn="base"/>
            <a:r>
              <a:rPr lang="en-US" sz="1200" b="0" i="0" kern="1200" dirty="0" smtClean="0">
                <a:solidFill>
                  <a:schemeClr val="tx1"/>
                </a:solidFill>
                <a:effectLst/>
                <a:latin typeface="+mn-lt"/>
                <a:ea typeface="+mn-ea"/>
                <a:cs typeface="+mn-cs"/>
              </a:rPr>
              <a:t>The testing on this is almost non existent, and it’s usually pretty easy to get access to dev environments. They are often on a different server and have different configurations to other systems. However, if you have issues with a dev environment, there is usually a lower level of support, as it doesn’t have the same impact as a production system.</a:t>
            </a:r>
            <a:endParaRPr lang="en-US" dirty="0"/>
          </a:p>
        </p:txBody>
      </p:sp>
      <p:sp>
        <p:nvSpPr>
          <p:cNvPr id="4" name="Slide Number Placeholder 3"/>
          <p:cNvSpPr>
            <a:spLocks noGrp="1"/>
          </p:cNvSpPr>
          <p:nvPr>
            <p:ph type="sldNum" sz="quarter" idx="10"/>
          </p:nvPr>
        </p:nvSpPr>
        <p:spPr/>
        <p:txBody>
          <a:bodyPr/>
          <a:lstStyle/>
          <a:p>
            <a:fld id="{6B53D92D-718F-42FC-B24A-BD2FA787BD09}" type="slidenum">
              <a:rPr lang="uk-UA" smtClean="0"/>
              <a:t>14</a:t>
            </a:fld>
            <a:endParaRPr lang="uk-UA"/>
          </a:p>
        </p:txBody>
      </p:sp>
    </p:spTree>
    <p:extLst>
      <p:ext uri="{BB962C8B-B14F-4D97-AF65-F5344CB8AC3E}">
        <p14:creationId xmlns:p14="http://schemas.microsoft.com/office/powerpoint/2010/main" val="992997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certain piece of code or set of code has been developed, it then moves on to a testing environment. This is after it has gone through the unit testing process, or some kind of testing done by the developer. By this point, the code should:</a:t>
            </a:r>
          </a:p>
          <a:p>
            <a:pPr marL="171450" indent="-171450">
              <a:buFont typeface="Arial" panose="020B0604020202020204" pitchFamily="34" charset="0"/>
              <a:buChar char="•"/>
            </a:pPr>
            <a:r>
              <a:rPr lang="en-US" dirty="0" smtClean="0"/>
              <a:t>Compile successfully</a:t>
            </a:r>
          </a:p>
          <a:p>
            <a:pPr marL="171450" indent="-171450">
              <a:buFont typeface="Arial" panose="020B0604020202020204" pitchFamily="34" charset="0"/>
              <a:buChar char="•"/>
            </a:pPr>
            <a:r>
              <a:rPr lang="en-US" dirty="0" smtClean="0"/>
              <a:t>Run from start to finish with minimal issues</a:t>
            </a:r>
          </a:p>
          <a:p>
            <a:pPr marL="171450" indent="-171450">
              <a:buFont typeface="Arial" panose="020B0604020202020204" pitchFamily="34" charset="0"/>
              <a:buChar char="•"/>
            </a:pPr>
            <a:r>
              <a:rPr lang="en-US" dirty="0" smtClean="0"/>
              <a:t>Need to be tested further with better tests and better data</a:t>
            </a:r>
          </a:p>
          <a:p>
            <a:r>
              <a:rPr lang="en-US" dirty="0" smtClean="0"/>
              <a:t>This is where the testing is performed by other team members, usually the testing team. The code that the developer wrote on the dev environment would be compiled on this environment, and handed over to the testers to perform their work.</a:t>
            </a:r>
          </a:p>
          <a:p>
            <a:r>
              <a:rPr lang="en-US" dirty="0" smtClean="0"/>
              <a:t>Like the dev environment, this is an internal environment. It means that no users are usually able to access this environment.</a:t>
            </a:r>
          </a:p>
          <a:p>
            <a:r>
              <a:rPr lang="en-US" dirty="0" smtClean="0"/>
              <a:t>If a defect is found by the tester, the developer can go and make changes here, or take it back to the dev environment if significant work is needed.</a:t>
            </a:r>
            <a:endParaRPr lang="en-US" dirty="0"/>
          </a:p>
        </p:txBody>
      </p:sp>
      <p:sp>
        <p:nvSpPr>
          <p:cNvPr id="4" name="Slide Number Placeholder 3"/>
          <p:cNvSpPr>
            <a:spLocks noGrp="1"/>
          </p:cNvSpPr>
          <p:nvPr>
            <p:ph type="sldNum" sz="quarter" idx="10"/>
          </p:nvPr>
        </p:nvSpPr>
        <p:spPr/>
        <p:txBody>
          <a:bodyPr/>
          <a:lstStyle/>
          <a:p>
            <a:fld id="{6B53D92D-718F-42FC-B24A-BD2FA787BD09}" type="slidenum">
              <a:rPr lang="uk-UA" smtClean="0"/>
              <a:t>15</a:t>
            </a:fld>
            <a:endParaRPr lang="uk-UA"/>
          </a:p>
        </p:txBody>
      </p:sp>
    </p:spTree>
    <p:extLst>
      <p:ext uri="{BB962C8B-B14F-4D97-AF65-F5344CB8AC3E}">
        <p14:creationId xmlns:p14="http://schemas.microsoft.com/office/powerpoint/2010/main" val="287148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testing has been done and passed, it’s time to hand it over to the users for testing. The timing of this would depend on your organization and the project you’re working on, as sometimes these are all loaded in batches, and other times they are loaded when they are ready.</a:t>
            </a:r>
          </a:p>
          <a:p>
            <a:r>
              <a:rPr lang="en-US" dirty="0" smtClean="0"/>
              <a:t>The purpose of the UAT (User Acceptance Testing) environment is to have an environment ready for end-users, or people who know the business process and aim of the software, to perform tests on it. This environment should mimic the production environment and have sensible data (where other environments up to this point may have dummy data).</a:t>
            </a:r>
          </a:p>
          <a:p>
            <a:r>
              <a:rPr lang="en-US" dirty="0" smtClean="0"/>
              <a:t>By this point, the code should:</a:t>
            </a:r>
          </a:p>
          <a:p>
            <a:pPr marL="171450" indent="-171450">
              <a:buFont typeface="Arial" panose="020B0604020202020204" pitchFamily="34" charset="0"/>
              <a:buChar char="•"/>
            </a:pPr>
            <a:r>
              <a:rPr lang="en-US" dirty="0" smtClean="0"/>
              <a:t>Be free (or almost free) of technical defects and bugs</a:t>
            </a:r>
          </a:p>
          <a:p>
            <a:pPr marL="171450" indent="-171450">
              <a:buFont typeface="Arial" panose="020B0604020202020204" pitchFamily="34" charset="0"/>
              <a:buChar char="•"/>
            </a:pPr>
            <a:r>
              <a:rPr lang="en-US" dirty="0" smtClean="0"/>
              <a:t>Be able to interface with other systems</a:t>
            </a:r>
          </a:p>
          <a:p>
            <a:pPr marL="171450" indent="-171450">
              <a:buFont typeface="Arial" panose="020B0604020202020204" pitchFamily="34" charset="0"/>
              <a:buChar char="•"/>
            </a:pPr>
            <a:r>
              <a:rPr lang="en-US" dirty="0" smtClean="0"/>
              <a:t>Allow the user interfaces to display correctly</a:t>
            </a:r>
          </a:p>
          <a:p>
            <a:r>
              <a:rPr lang="en-US" dirty="0" smtClean="0"/>
              <a:t>The tests that the users run are different to those run by the testing team. These tests involve matching against the requirements and the behaviors (e.g. does it do what I asked it to do, does it look appropriate).</a:t>
            </a:r>
          </a:p>
          <a:p>
            <a:r>
              <a:rPr lang="en-US" dirty="0" smtClean="0"/>
              <a:t>After the users get to use this environment, and approve the changes, it then gets promoted to a pre-prod environment.</a:t>
            </a:r>
            <a:endParaRPr lang="en-US" dirty="0"/>
          </a:p>
        </p:txBody>
      </p:sp>
      <p:sp>
        <p:nvSpPr>
          <p:cNvPr id="4" name="Slide Number Placeholder 3"/>
          <p:cNvSpPr>
            <a:spLocks noGrp="1"/>
          </p:cNvSpPr>
          <p:nvPr>
            <p:ph type="sldNum" sz="quarter" idx="10"/>
          </p:nvPr>
        </p:nvSpPr>
        <p:spPr/>
        <p:txBody>
          <a:bodyPr/>
          <a:lstStyle/>
          <a:p>
            <a:fld id="{6B53D92D-718F-42FC-B24A-BD2FA787BD09}" type="slidenum">
              <a:rPr lang="uk-UA" smtClean="0"/>
              <a:t>16</a:t>
            </a:fld>
            <a:endParaRPr lang="uk-UA"/>
          </a:p>
        </p:txBody>
      </p:sp>
    </p:spTree>
    <p:extLst>
      <p:ext uri="{BB962C8B-B14F-4D97-AF65-F5344CB8AC3E}">
        <p14:creationId xmlns:p14="http://schemas.microsoft.com/office/powerpoint/2010/main" val="2386430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pre-prod environment, or pre-production environment, is mainly used as a waiting area before code is deployed to the live production systems.</a:t>
            </a:r>
          </a:p>
          <a:p>
            <a:pPr fontAlgn="base"/>
            <a:r>
              <a:rPr lang="en-US" sz="1200" b="0" i="0" kern="1200" dirty="0" smtClean="0">
                <a:solidFill>
                  <a:schemeClr val="tx1"/>
                </a:solidFill>
                <a:effectLst/>
                <a:latin typeface="+mn-lt"/>
                <a:ea typeface="+mn-ea"/>
                <a:cs typeface="+mn-cs"/>
              </a:rPr>
              <a:t>Some companies don’t have this environment, and they just skip from UAT to Production, so you might not have seen this one before.</a:t>
            </a:r>
          </a:p>
          <a:p>
            <a:pPr fontAlgn="base"/>
            <a:r>
              <a:rPr lang="en-US" sz="1200" b="0" i="0" kern="1200" dirty="0" smtClean="0">
                <a:solidFill>
                  <a:schemeClr val="tx1"/>
                </a:solidFill>
                <a:effectLst/>
                <a:latin typeface="+mn-lt"/>
                <a:ea typeface="+mn-ea"/>
                <a:cs typeface="+mn-cs"/>
              </a:rPr>
              <a:t>By this point in the process, the code should:</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Meet the requirements of the original request or issue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Be free of defects (or have defects which are OK to deploy with)</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Have the approval from the project team and business representatives that it is OK to deploy</a:t>
            </a:r>
          </a:p>
          <a:p>
            <a:pPr fontAlgn="base"/>
            <a:r>
              <a:rPr lang="en-US" sz="1200" b="0" i="0" kern="1200" dirty="0" smtClean="0">
                <a:solidFill>
                  <a:schemeClr val="tx1"/>
                </a:solidFill>
                <a:effectLst/>
                <a:latin typeface="+mn-lt"/>
                <a:ea typeface="+mn-ea"/>
                <a:cs typeface="+mn-cs"/>
              </a:rPr>
              <a:t>The code is then deployed in here to prepare for a release. Sometimes a release into production involves copying from this environment, and sometimes it involves a separate compilation, depending on the project and their setup.</a:t>
            </a:r>
            <a:endParaRPr lang="en-US" dirty="0"/>
          </a:p>
        </p:txBody>
      </p:sp>
      <p:sp>
        <p:nvSpPr>
          <p:cNvPr id="4" name="Slide Number Placeholder 3"/>
          <p:cNvSpPr>
            <a:spLocks noGrp="1"/>
          </p:cNvSpPr>
          <p:nvPr>
            <p:ph type="sldNum" sz="quarter" idx="10"/>
          </p:nvPr>
        </p:nvSpPr>
        <p:spPr/>
        <p:txBody>
          <a:bodyPr/>
          <a:lstStyle/>
          <a:p>
            <a:fld id="{6B53D92D-718F-42FC-B24A-BD2FA787BD09}" type="slidenum">
              <a:rPr lang="uk-UA" smtClean="0"/>
              <a:t>17</a:t>
            </a:fld>
            <a:endParaRPr lang="uk-UA"/>
          </a:p>
        </p:txBody>
      </p:sp>
    </p:spTree>
    <p:extLst>
      <p:ext uri="{BB962C8B-B14F-4D97-AF65-F5344CB8AC3E}">
        <p14:creationId xmlns:p14="http://schemas.microsoft.com/office/powerpoint/2010/main" val="50429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Finally, after all of those environments and all of that work, we reach the production environment. Production, or “prod”, is the live system, that is in use at the moment. This is the live website, the CRM that is being used, the database that logs transactions that are occurring, or any other system in use.</a:t>
            </a:r>
          </a:p>
          <a:p>
            <a:pPr fontAlgn="base"/>
            <a:r>
              <a:rPr lang="en-US" sz="1200" b="0" i="0" kern="1200" dirty="0" smtClean="0">
                <a:solidFill>
                  <a:schemeClr val="tx1"/>
                </a:solidFill>
                <a:effectLst/>
                <a:latin typeface="+mn-lt"/>
                <a:ea typeface="+mn-ea"/>
                <a:cs typeface="+mn-cs"/>
              </a:rPr>
              <a:t>Code is added to this environment as part of the release management process and once it passes all of the checkpoints earlier. It also usually gets compiled at a scheduled time by a group of people.</a:t>
            </a:r>
          </a:p>
          <a:p>
            <a:pPr fontAlgn="base"/>
            <a:r>
              <a:rPr lang="en-US" sz="1200" b="0" i="0" kern="1200" dirty="0" smtClean="0">
                <a:solidFill>
                  <a:schemeClr val="tx1"/>
                </a:solidFill>
                <a:effectLst/>
                <a:latin typeface="+mn-lt"/>
                <a:ea typeface="+mn-ea"/>
                <a:cs typeface="+mn-cs"/>
              </a:rPr>
              <a:t>If the code makes it to this environment, then the code is completed and is being used. It’s the hardest system to get back-end or developer access to, and also the hardest to make changes to, but with good reason.</a:t>
            </a:r>
          </a:p>
          <a:p>
            <a:endParaRPr lang="en-US" dirty="0"/>
          </a:p>
        </p:txBody>
      </p:sp>
      <p:sp>
        <p:nvSpPr>
          <p:cNvPr id="4" name="Slide Number Placeholder 3"/>
          <p:cNvSpPr>
            <a:spLocks noGrp="1"/>
          </p:cNvSpPr>
          <p:nvPr>
            <p:ph type="sldNum" sz="quarter" idx="10"/>
          </p:nvPr>
        </p:nvSpPr>
        <p:spPr/>
        <p:txBody>
          <a:bodyPr/>
          <a:lstStyle/>
          <a:p>
            <a:fld id="{6B53D92D-718F-42FC-B24A-BD2FA787BD09}" type="slidenum">
              <a:rPr lang="uk-UA" smtClean="0"/>
              <a:t>18</a:t>
            </a:fld>
            <a:endParaRPr lang="uk-UA"/>
          </a:p>
        </p:txBody>
      </p:sp>
    </p:spTree>
    <p:extLst>
      <p:ext uri="{BB962C8B-B14F-4D97-AF65-F5344CB8AC3E}">
        <p14:creationId xmlns:p14="http://schemas.microsoft.com/office/powerpoint/2010/main" val="4236120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Talk about downtime</a:t>
            </a:r>
            <a:br>
              <a:rPr lang="en-US" dirty="0" smtClean="0"/>
            </a:br>
            <a:r>
              <a:rPr lang="en-US" dirty="0" smtClean="0"/>
              <a:t>What is server monitoring?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Why is it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does server monitoring work? </a:t>
            </a:r>
          </a:p>
          <a:p>
            <a:endParaRPr lang="en-US" dirty="0"/>
          </a:p>
        </p:txBody>
      </p:sp>
      <p:sp>
        <p:nvSpPr>
          <p:cNvPr id="4" name="Slide Number Placeholder 3"/>
          <p:cNvSpPr>
            <a:spLocks noGrp="1"/>
          </p:cNvSpPr>
          <p:nvPr>
            <p:ph type="sldNum" sz="quarter" idx="10"/>
          </p:nvPr>
        </p:nvSpPr>
        <p:spPr/>
        <p:txBody>
          <a:bodyPr/>
          <a:lstStyle/>
          <a:p>
            <a:fld id="{6B53D92D-718F-42FC-B24A-BD2FA787BD09}" type="slidenum">
              <a:rPr lang="uk-UA" smtClean="0"/>
              <a:t>20</a:t>
            </a:fld>
            <a:endParaRPr lang="uk-UA"/>
          </a:p>
        </p:txBody>
      </p:sp>
    </p:spTree>
    <p:extLst>
      <p:ext uri="{BB962C8B-B14F-4D97-AF65-F5344CB8AC3E}">
        <p14:creationId xmlns:p14="http://schemas.microsoft.com/office/powerpoint/2010/main" val="3892282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Logging is a fundamental part of applications. Every application has a varying flavor of logging mechanism. A well designed logging system is a huge utility for system administrators and developers, especially the support team. Logs save many valuable hours for both the support team or developers. As users execute programs at the front end, the system invisibly builds a vault of event information (log entries) for system administrators and the support team.</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Some application exceptions should be logged</a:t>
            </a:r>
          </a:p>
          <a:p>
            <a:r>
              <a:rPr lang="en-US" sz="1200" b="1" i="0" kern="1200" dirty="0" smtClean="0">
                <a:solidFill>
                  <a:schemeClr val="tx1"/>
                </a:solidFill>
                <a:effectLst/>
                <a:latin typeface="+mn-lt"/>
                <a:ea typeface="+mn-ea"/>
                <a:cs typeface="+mn-cs"/>
              </a:rPr>
              <a:t>Some application events should be logged</a:t>
            </a:r>
          </a:p>
          <a:p>
            <a:r>
              <a:rPr lang="en-US" sz="1200" b="1" i="0" kern="1200" dirty="0" smtClean="0">
                <a:solidFill>
                  <a:schemeClr val="tx1"/>
                </a:solidFill>
                <a:effectLst/>
                <a:latin typeface="+mn-lt"/>
                <a:ea typeface="+mn-ea"/>
                <a:cs typeface="+mn-cs"/>
              </a:rPr>
              <a:t>Some application states should be logged</a:t>
            </a:r>
          </a:p>
          <a:p>
            <a:r>
              <a:rPr lang="en-US" sz="1200" b="1" i="0" kern="1200" dirty="0" smtClean="0">
                <a:solidFill>
                  <a:schemeClr val="tx1"/>
                </a:solidFill>
                <a:effectLst/>
                <a:latin typeface="+mn-lt"/>
                <a:ea typeface="+mn-ea"/>
                <a:cs typeface="+mn-cs"/>
              </a:rPr>
              <a:t>Some debug information may be logged</a:t>
            </a:r>
          </a:p>
          <a:p>
            <a:r>
              <a:rPr lang="en-US" sz="1200" b="1" i="0" kern="1200" dirty="0" smtClean="0">
                <a:solidFill>
                  <a:schemeClr val="tx1"/>
                </a:solidFill>
                <a:effectLst/>
                <a:latin typeface="+mn-lt"/>
                <a:ea typeface="+mn-ea"/>
                <a:cs typeface="+mn-cs"/>
              </a:rPr>
              <a:t>Executed SQLs may be logged</a:t>
            </a:r>
          </a:p>
          <a:p>
            <a:r>
              <a:rPr lang="en-US" sz="1200" b="1" i="0" kern="1200" dirty="0" smtClean="0">
                <a:solidFill>
                  <a:schemeClr val="tx1"/>
                </a:solidFill>
                <a:effectLst/>
                <a:latin typeface="+mn-lt"/>
                <a:ea typeface="+mn-ea"/>
                <a:cs typeface="+mn-cs"/>
              </a:rPr>
              <a:t>User HTTP requests may be logged</a:t>
            </a:r>
          </a:p>
          <a:p>
            <a:r>
              <a:rPr lang="en-US" sz="1200" b="1" i="0" kern="1200" dirty="0" smtClean="0">
                <a:solidFill>
                  <a:schemeClr val="tx1"/>
                </a:solidFill>
                <a:effectLst/>
                <a:latin typeface="+mn-lt"/>
                <a:ea typeface="+mn-ea"/>
                <a:cs typeface="+mn-cs"/>
              </a:rPr>
              <a:t>Executing threads may be logged</a:t>
            </a:r>
            <a:endParaRPr lang="en-US" dirty="0"/>
          </a:p>
        </p:txBody>
      </p:sp>
      <p:sp>
        <p:nvSpPr>
          <p:cNvPr id="4" name="Slide Number Placeholder 3"/>
          <p:cNvSpPr>
            <a:spLocks noGrp="1"/>
          </p:cNvSpPr>
          <p:nvPr>
            <p:ph type="sldNum" sz="quarter" idx="10"/>
          </p:nvPr>
        </p:nvSpPr>
        <p:spPr/>
        <p:txBody>
          <a:bodyPr/>
          <a:lstStyle/>
          <a:p>
            <a:fld id="{6B53D92D-718F-42FC-B24A-BD2FA787BD09}" type="slidenum">
              <a:rPr lang="uk-UA" smtClean="0"/>
              <a:t>22</a:t>
            </a:fld>
            <a:endParaRPr lang="uk-UA"/>
          </a:p>
        </p:txBody>
      </p:sp>
    </p:spTree>
    <p:extLst>
      <p:ext uri="{BB962C8B-B14F-4D97-AF65-F5344CB8AC3E}">
        <p14:creationId xmlns:p14="http://schemas.microsoft.com/office/powerpoint/2010/main" val="2189849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489685A0-D4EE-4600-9DF0-4020E6B513A8}" type="datetimeFigureOut">
              <a:rPr lang="uk-UA" smtClean="0"/>
              <a:t>26.05.2017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9D1CC4D0-2774-4953-91FB-EE9E7676EC78}" type="slidenum">
              <a:rPr lang="uk-UA" smtClean="0"/>
              <a:t>‹#›</a:t>
            </a:fld>
            <a:endParaRPr lang="uk-UA"/>
          </a:p>
        </p:txBody>
      </p:sp>
    </p:spTree>
    <p:extLst>
      <p:ext uri="{BB962C8B-B14F-4D97-AF65-F5344CB8AC3E}">
        <p14:creationId xmlns:p14="http://schemas.microsoft.com/office/powerpoint/2010/main" val="345079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489685A0-D4EE-4600-9DF0-4020E6B513A8}" type="datetimeFigureOut">
              <a:rPr lang="uk-UA" smtClean="0"/>
              <a:t>26.05.2017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9D1CC4D0-2774-4953-91FB-EE9E7676EC78}" type="slidenum">
              <a:rPr lang="uk-UA" smtClean="0"/>
              <a:t>‹#›</a:t>
            </a:fld>
            <a:endParaRPr lang="uk-UA"/>
          </a:p>
        </p:txBody>
      </p:sp>
    </p:spTree>
    <p:extLst>
      <p:ext uri="{BB962C8B-B14F-4D97-AF65-F5344CB8AC3E}">
        <p14:creationId xmlns:p14="http://schemas.microsoft.com/office/powerpoint/2010/main" val="244048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489685A0-D4EE-4600-9DF0-4020E6B513A8}" type="datetimeFigureOut">
              <a:rPr lang="uk-UA" smtClean="0"/>
              <a:t>26.05.2017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9D1CC4D0-2774-4953-91FB-EE9E7676EC78}" type="slidenum">
              <a:rPr lang="uk-UA" smtClean="0"/>
              <a:t>‹#›</a:t>
            </a:fld>
            <a:endParaRPr lang="uk-UA"/>
          </a:p>
        </p:txBody>
      </p:sp>
    </p:spTree>
    <p:extLst>
      <p:ext uri="{BB962C8B-B14F-4D97-AF65-F5344CB8AC3E}">
        <p14:creationId xmlns:p14="http://schemas.microsoft.com/office/powerpoint/2010/main" val="265390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489685A0-D4EE-4600-9DF0-4020E6B513A8}" type="datetimeFigureOut">
              <a:rPr lang="uk-UA" smtClean="0"/>
              <a:t>26.05.2017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9D1CC4D0-2774-4953-91FB-EE9E7676EC78}" type="slidenum">
              <a:rPr lang="uk-UA" smtClean="0"/>
              <a:t>‹#›</a:t>
            </a:fld>
            <a:endParaRPr lang="uk-UA"/>
          </a:p>
        </p:txBody>
      </p:sp>
    </p:spTree>
    <p:extLst>
      <p:ext uri="{BB962C8B-B14F-4D97-AF65-F5344CB8AC3E}">
        <p14:creationId xmlns:p14="http://schemas.microsoft.com/office/powerpoint/2010/main" val="343203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89685A0-D4EE-4600-9DF0-4020E6B513A8}" type="datetimeFigureOut">
              <a:rPr lang="uk-UA" smtClean="0"/>
              <a:t>26.05.2017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9D1CC4D0-2774-4953-91FB-EE9E7676EC78}" type="slidenum">
              <a:rPr lang="uk-UA" smtClean="0"/>
              <a:t>‹#›</a:t>
            </a:fld>
            <a:endParaRPr lang="uk-UA"/>
          </a:p>
        </p:txBody>
      </p:sp>
    </p:spTree>
    <p:extLst>
      <p:ext uri="{BB962C8B-B14F-4D97-AF65-F5344CB8AC3E}">
        <p14:creationId xmlns:p14="http://schemas.microsoft.com/office/powerpoint/2010/main" val="267488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489685A0-D4EE-4600-9DF0-4020E6B513A8}" type="datetimeFigureOut">
              <a:rPr lang="uk-UA" smtClean="0"/>
              <a:t>26.05.2017</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9D1CC4D0-2774-4953-91FB-EE9E7676EC78}" type="slidenum">
              <a:rPr lang="uk-UA" smtClean="0"/>
              <a:t>‹#›</a:t>
            </a:fld>
            <a:endParaRPr lang="uk-UA"/>
          </a:p>
        </p:txBody>
      </p:sp>
    </p:spTree>
    <p:extLst>
      <p:ext uri="{BB962C8B-B14F-4D97-AF65-F5344CB8AC3E}">
        <p14:creationId xmlns:p14="http://schemas.microsoft.com/office/powerpoint/2010/main" val="332836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489685A0-D4EE-4600-9DF0-4020E6B513A8}" type="datetimeFigureOut">
              <a:rPr lang="uk-UA" smtClean="0"/>
              <a:t>26.05.2017</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9D1CC4D0-2774-4953-91FB-EE9E7676EC78}" type="slidenum">
              <a:rPr lang="uk-UA" smtClean="0"/>
              <a:t>‹#›</a:t>
            </a:fld>
            <a:endParaRPr lang="uk-UA"/>
          </a:p>
        </p:txBody>
      </p:sp>
    </p:spTree>
    <p:extLst>
      <p:ext uri="{BB962C8B-B14F-4D97-AF65-F5344CB8AC3E}">
        <p14:creationId xmlns:p14="http://schemas.microsoft.com/office/powerpoint/2010/main" val="361751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489685A0-D4EE-4600-9DF0-4020E6B513A8}" type="datetimeFigureOut">
              <a:rPr lang="uk-UA" smtClean="0"/>
              <a:t>26.05.2017</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9D1CC4D0-2774-4953-91FB-EE9E7676EC78}" type="slidenum">
              <a:rPr lang="uk-UA" smtClean="0"/>
              <a:t>‹#›</a:t>
            </a:fld>
            <a:endParaRPr lang="uk-UA"/>
          </a:p>
        </p:txBody>
      </p:sp>
    </p:spTree>
    <p:extLst>
      <p:ext uri="{BB962C8B-B14F-4D97-AF65-F5344CB8AC3E}">
        <p14:creationId xmlns:p14="http://schemas.microsoft.com/office/powerpoint/2010/main" val="66358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89685A0-D4EE-4600-9DF0-4020E6B513A8}" type="datetimeFigureOut">
              <a:rPr lang="uk-UA" smtClean="0"/>
              <a:t>26.05.2017</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9D1CC4D0-2774-4953-91FB-EE9E7676EC78}" type="slidenum">
              <a:rPr lang="uk-UA" smtClean="0"/>
              <a:t>‹#›</a:t>
            </a:fld>
            <a:endParaRPr lang="uk-UA"/>
          </a:p>
        </p:txBody>
      </p:sp>
    </p:spTree>
    <p:extLst>
      <p:ext uri="{BB962C8B-B14F-4D97-AF65-F5344CB8AC3E}">
        <p14:creationId xmlns:p14="http://schemas.microsoft.com/office/powerpoint/2010/main" val="188533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89685A0-D4EE-4600-9DF0-4020E6B513A8}" type="datetimeFigureOut">
              <a:rPr lang="uk-UA" smtClean="0"/>
              <a:t>26.05.2017</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9D1CC4D0-2774-4953-91FB-EE9E7676EC78}" type="slidenum">
              <a:rPr lang="uk-UA" smtClean="0"/>
              <a:t>‹#›</a:t>
            </a:fld>
            <a:endParaRPr lang="uk-UA"/>
          </a:p>
        </p:txBody>
      </p:sp>
    </p:spTree>
    <p:extLst>
      <p:ext uri="{BB962C8B-B14F-4D97-AF65-F5344CB8AC3E}">
        <p14:creationId xmlns:p14="http://schemas.microsoft.com/office/powerpoint/2010/main" val="339748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89685A0-D4EE-4600-9DF0-4020E6B513A8}" type="datetimeFigureOut">
              <a:rPr lang="uk-UA" smtClean="0"/>
              <a:t>26.05.2017</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9D1CC4D0-2774-4953-91FB-EE9E7676EC78}" type="slidenum">
              <a:rPr lang="uk-UA" smtClean="0"/>
              <a:t>‹#›</a:t>
            </a:fld>
            <a:endParaRPr lang="uk-UA"/>
          </a:p>
        </p:txBody>
      </p:sp>
    </p:spTree>
    <p:extLst>
      <p:ext uri="{BB962C8B-B14F-4D97-AF65-F5344CB8AC3E}">
        <p14:creationId xmlns:p14="http://schemas.microsoft.com/office/powerpoint/2010/main" val="331300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685A0-D4EE-4600-9DF0-4020E6B513A8}" type="datetimeFigureOut">
              <a:rPr lang="uk-UA" smtClean="0"/>
              <a:t>26.05.2017</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CC4D0-2774-4953-91FB-EE9E7676EC78}" type="slidenum">
              <a:rPr lang="uk-UA" smtClean="0"/>
              <a:t>‹#›</a:t>
            </a:fld>
            <a:endParaRPr lang="uk-UA"/>
          </a:p>
        </p:txBody>
      </p:sp>
    </p:spTree>
    <p:extLst>
      <p:ext uri="{BB962C8B-B14F-4D97-AF65-F5344CB8AC3E}">
        <p14:creationId xmlns:p14="http://schemas.microsoft.com/office/powerpoint/2010/main" val="574391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p:nvPr/>
        </p:nvSpPr>
        <p:spPr>
          <a:xfrm>
            <a:off x="0" y="0"/>
            <a:ext cx="9144000" cy="6858000"/>
          </a:xfrm>
          <a:prstGeom prst="rect">
            <a:avLst/>
          </a:prstGeom>
          <a:solidFill>
            <a:srgbClr val="1155CC"/>
          </a:solidFill>
          <a:ln>
            <a:noFill/>
          </a:ln>
        </p:spPr>
        <p:txBody>
          <a:bodyPr lIns="68569" tIns="68569" rIns="68569" bIns="68569" anchor="ctr" anchorCtr="0">
            <a:noAutofit/>
          </a:bodyPr>
          <a:lstStyle/>
          <a:p>
            <a:endParaRPr sz="1350"/>
          </a:p>
        </p:txBody>
      </p:sp>
      <p:sp>
        <p:nvSpPr>
          <p:cNvPr id="33" name="Shape 33"/>
          <p:cNvSpPr txBox="1"/>
          <p:nvPr/>
        </p:nvSpPr>
        <p:spPr>
          <a:xfrm>
            <a:off x="200122" y="6508907"/>
            <a:ext cx="878625" cy="170550"/>
          </a:xfrm>
          <a:prstGeom prst="rect">
            <a:avLst/>
          </a:prstGeom>
          <a:noFill/>
          <a:ln>
            <a:noFill/>
          </a:ln>
        </p:spPr>
        <p:txBody>
          <a:bodyPr lIns="68569" tIns="68569" rIns="68569" bIns="68569" anchor="t" anchorCtr="0">
            <a:noAutofit/>
          </a:bodyPr>
          <a:lstStyle/>
          <a:p>
            <a:r>
              <a:rPr lang="en" sz="600">
                <a:solidFill>
                  <a:srgbClr val="9FC5E8"/>
                </a:solidFill>
                <a:latin typeface="Ubuntu"/>
                <a:ea typeface="Ubuntu"/>
                <a:cs typeface="Ubuntu"/>
                <a:sym typeface="Ubuntu"/>
              </a:rPr>
              <a:t>www.eleks.com </a:t>
            </a:r>
          </a:p>
          <a:p>
            <a:endParaRPr sz="600">
              <a:solidFill>
                <a:srgbClr val="9FC5E8"/>
              </a:solidFill>
              <a:latin typeface="Ubuntu"/>
              <a:ea typeface="Ubuntu"/>
              <a:cs typeface="Ubuntu"/>
              <a:sym typeface="Ubuntu"/>
            </a:endParaRPr>
          </a:p>
        </p:txBody>
      </p:sp>
      <p:pic>
        <p:nvPicPr>
          <p:cNvPr id="34" name="Shape 34"/>
          <p:cNvPicPr preferRelativeResize="0"/>
          <p:nvPr/>
        </p:nvPicPr>
        <p:blipFill>
          <a:blip r:embed="rId3">
            <a:alphaModFix/>
          </a:blip>
          <a:stretch>
            <a:fillRect/>
          </a:stretch>
        </p:blipFill>
        <p:spPr>
          <a:xfrm>
            <a:off x="328596" y="318902"/>
            <a:ext cx="621678" cy="170549"/>
          </a:xfrm>
          <a:prstGeom prst="rect">
            <a:avLst/>
          </a:prstGeom>
          <a:noFill/>
          <a:ln>
            <a:noFill/>
          </a:ln>
        </p:spPr>
      </p:pic>
      <p:sp>
        <p:nvSpPr>
          <p:cNvPr id="35" name="Shape 35"/>
          <p:cNvSpPr txBox="1">
            <a:spLocks noGrp="1"/>
          </p:cNvSpPr>
          <p:nvPr>
            <p:ph type="ctrTitle"/>
          </p:nvPr>
        </p:nvSpPr>
        <p:spPr>
          <a:xfrm>
            <a:off x="1" y="0"/>
            <a:ext cx="9143999" cy="5949280"/>
          </a:xfrm>
          <a:prstGeom prst="rect">
            <a:avLst/>
          </a:prstGeom>
        </p:spPr>
        <p:txBody>
          <a:bodyPr vert="horz" lIns="68569" tIns="68569" rIns="68569" bIns="68569" rtlCol="0" anchor="b" anchorCtr="0">
            <a:noAutofit/>
          </a:bodyPr>
          <a:lstStyle/>
          <a:p>
            <a:pPr>
              <a:spcBef>
                <a:spcPts val="0"/>
              </a:spcBef>
            </a:pPr>
            <a:r>
              <a:rPr lang="en-US" sz="4800" b="1" dirty="0" smtClean="0">
                <a:solidFill>
                  <a:schemeClr val="lt1"/>
                </a:solidFill>
                <a:latin typeface="Proxima Nova"/>
                <a:ea typeface="Proxima Nova"/>
                <a:cs typeface="Proxima Nova"/>
                <a:sym typeface="Proxima Nova"/>
                <a:rtl val="0"/>
              </a:rPr>
              <a:t>SDLC, DevOps and</a:t>
            </a:r>
            <a:br>
              <a:rPr lang="en-US" sz="4800" b="1" dirty="0" smtClean="0">
                <a:solidFill>
                  <a:schemeClr val="lt1"/>
                </a:solidFill>
                <a:latin typeface="Proxima Nova"/>
                <a:ea typeface="Proxima Nova"/>
                <a:cs typeface="Proxima Nova"/>
                <a:sym typeface="Proxima Nova"/>
                <a:rtl val="0"/>
              </a:rPr>
            </a:br>
            <a:r>
              <a:rPr lang="en-US" sz="4800" b="1" dirty="0" smtClean="0">
                <a:solidFill>
                  <a:schemeClr val="lt1"/>
                </a:solidFill>
                <a:latin typeface="Proxima Nova"/>
                <a:ea typeface="Proxima Nova"/>
                <a:cs typeface="Proxima Nova"/>
                <a:sym typeface="Proxima Nova"/>
                <a:rtl val="0"/>
              </a:rPr>
              <a:t>Environment </a:t>
            </a:r>
            <a:r>
              <a:rPr lang="en-US" sz="4800" b="1" dirty="0" smtClean="0">
                <a:solidFill>
                  <a:schemeClr val="lt1"/>
                </a:solidFill>
                <a:latin typeface="Proxima Nova"/>
                <a:ea typeface="Proxima Nova"/>
                <a:cs typeface="Proxima Nova"/>
                <a:sym typeface="Proxima Nova"/>
                <a:rtl val="0"/>
              </a:rPr>
              <a:t>roles</a:t>
            </a:r>
            <a:r>
              <a:rPr lang="en-US" sz="4800" b="1" dirty="0" smtClean="0">
                <a:solidFill>
                  <a:schemeClr val="lt1"/>
                </a:solidFill>
                <a:latin typeface="Proxima Nova"/>
                <a:ea typeface="Proxima Nova"/>
                <a:cs typeface="Proxima Nova"/>
                <a:sym typeface="Proxima Nova"/>
                <a:rtl val="0"/>
              </a:rPr>
              <a:t/>
            </a:r>
            <a:br>
              <a:rPr lang="en-US" sz="4800" b="1" dirty="0" smtClean="0">
                <a:solidFill>
                  <a:schemeClr val="lt1"/>
                </a:solidFill>
                <a:latin typeface="Proxima Nova"/>
                <a:ea typeface="Proxima Nova"/>
                <a:cs typeface="Proxima Nova"/>
                <a:sym typeface="Proxima Nova"/>
                <a:rtl val="0"/>
              </a:rPr>
            </a:br>
            <a:r>
              <a:rPr lang="en-US" sz="4800" b="1" dirty="0" smtClean="0">
                <a:solidFill>
                  <a:schemeClr val="lt1"/>
                </a:solidFill>
                <a:latin typeface="Proxima Nova"/>
                <a:ea typeface="Proxima Nova"/>
                <a:cs typeface="Proxima Nova"/>
                <a:sym typeface="Proxima Nova"/>
                <a:rtl val="0"/>
              </a:rPr>
              <a:t/>
            </a:r>
            <a:br>
              <a:rPr lang="en-US" sz="4800" b="1" dirty="0" smtClean="0">
                <a:solidFill>
                  <a:schemeClr val="lt1"/>
                </a:solidFill>
                <a:latin typeface="Proxima Nova"/>
                <a:ea typeface="Proxima Nova"/>
                <a:cs typeface="Proxima Nova"/>
                <a:sym typeface="Proxima Nova"/>
                <a:rtl val="0"/>
              </a:rPr>
            </a:br>
            <a:r>
              <a:rPr lang="en-US" sz="4800" b="1" dirty="0" smtClean="0">
                <a:solidFill>
                  <a:schemeClr val="lt1"/>
                </a:solidFill>
                <a:latin typeface="Proxima Nova"/>
                <a:ea typeface="Proxima Nova"/>
                <a:cs typeface="Proxima Nova"/>
                <a:sym typeface="Proxima Nova"/>
                <a:rtl val="0"/>
              </a:rPr>
              <a:t/>
            </a:r>
            <a:br>
              <a:rPr lang="en-US" sz="4800" b="1" dirty="0" smtClean="0">
                <a:solidFill>
                  <a:schemeClr val="lt1"/>
                </a:solidFill>
                <a:latin typeface="Proxima Nova"/>
                <a:ea typeface="Proxima Nova"/>
                <a:cs typeface="Proxima Nova"/>
                <a:sym typeface="Proxima Nova"/>
                <a:rtl val="0"/>
              </a:rPr>
            </a:br>
            <a:endParaRPr lang="en" sz="4800" b="1" dirty="0">
              <a:solidFill>
                <a:schemeClr val="lt1"/>
              </a:solidFill>
              <a:latin typeface="Proxima Nova"/>
              <a:ea typeface="Proxima Nova"/>
              <a:cs typeface="Proxima Nova"/>
              <a:sym typeface="Proxima Nova"/>
              <a:rtl val="0"/>
            </a:endParaRPr>
          </a:p>
        </p:txBody>
      </p:sp>
    </p:spTree>
    <p:extLst>
      <p:ext uri="{BB962C8B-B14F-4D97-AF65-F5344CB8AC3E}">
        <p14:creationId xmlns:p14="http://schemas.microsoft.com/office/powerpoint/2010/main" val="1810238599"/>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79409"/>
            <a:ext cx="8229600" cy="634082"/>
          </a:xfrm>
        </p:spPr>
        <p:txBody>
          <a:bodyPr>
            <a:normAutofit/>
          </a:bodyPr>
          <a:lstStyle/>
          <a:p>
            <a:r>
              <a:rPr lang="en-US" sz="2800" dirty="0"/>
              <a:t>Blue-Green deployment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987005"/>
            <a:ext cx="6096000" cy="27432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730205"/>
            <a:ext cx="6096000" cy="2438400"/>
          </a:xfrm>
          <a:prstGeom prst="rect">
            <a:avLst/>
          </a:prstGeom>
        </p:spPr>
      </p:pic>
    </p:spTree>
    <p:extLst>
      <p:ext uri="{BB962C8B-B14F-4D97-AF65-F5344CB8AC3E}">
        <p14:creationId xmlns:p14="http://schemas.microsoft.com/office/powerpoint/2010/main" val="3748275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68" y="476672"/>
            <a:ext cx="7920880" cy="1015663"/>
          </a:xfrm>
          <a:prstGeom prst="rect">
            <a:avLst/>
          </a:prstGeom>
        </p:spPr>
        <p:txBody>
          <a:bodyPr wrap="square">
            <a:spAutoFit/>
          </a:bodyPr>
          <a:lstStyle/>
          <a:p>
            <a:r>
              <a:rPr lang="en-US" sz="2000" dirty="0"/>
              <a:t>A blue/green deployment is </a:t>
            </a:r>
            <a:r>
              <a:rPr lang="en-US" sz="2000" dirty="0" smtClean="0"/>
              <a:t>a software deployment</a:t>
            </a:r>
            <a:r>
              <a:rPr lang="en-US" sz="2000" dirty="0"/>
              <a:t> strategy that relies on two identical production configurations that alternate between active and inactive.</a:t>
            </a:r>
            <a:endParaRPr lang="uk-UA"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008" y="3911256"/>
            <a:ext cx="6096000" cy="23145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463331"/>
            <a:ext cx="6096000" cy="2447925"/>
          </a:xfrm>
          <a:prstGeom prst="rect">
            <a:avLst/>
          </a:prstGeom>
        </p:spPr>
      </p:pic>
    </p:spTree>
    <p:extLst>
      <p:ext uri="{BB962C8B-B14F-4D97-AF65-F5344CB8AC3E}">
        <p14:creationId xmlns:p14="http://schemas.microsoft.com/office/powerpoint/2010/main" val="3136484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27693" y="116632"/>
            <a:ext cx="3210060"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Environment</a:t>
            </a:r>
            <a:r>
              <a:rPr lang="en-US" sz="3600" dirty="0"/>
              <a:t> </a:t>
            </a:r>
            <a:r>
              <a:rPr lang="en-US" sz="2800" dirty="0"/>
              <a:t>role</a:t>
            </a:r>
          </a:p>
        </p:txBody>
      </p:sp>
      <p:pic>
        <p:nvPicPr>
          <p:cNvPr id="9" name="Picture 8"/>
          <p:cNvPicPr>
            <a:picLocks noChangeAspect="1"/>
          </p:cNvPicPr>
          <p:nvPr/>
        </p:nvPicPr>
        <p:blipFill>
          <a:blip r:embed="rId3"/>
          <a:stretch>
            <a:fillRect/>
          </a:stretch>
        </p:blipFill>
        <p:spPr>
          <a:xfrm>
            <a:off x="683568" y="764704"/>
            <a:ext cx="7734300" cy="5123457"/>
          </a:xfrm>
          <a:prstGeom prst="rect">
            <a:avLst/>
          </a:prstGeom>
        </p:spPr>
      </p:pic>
    </p:spTree>
    <p:extLst>
      <p:ext uri="{BB962C8B-B14F-4D97-AF65-F5344CB8AC3E}">
        <p14:creationId xmlns:p14="http://schemas.microsoft.com/office/powerpoint/2010/main" val="3375111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260648"/>
            <a:ext cx="7920880" cy="954107"/>
          </a:xfrm>
          <a:prstGeom prst="rect">
            <a:avLst/>
          </a:prstGeom>
        </p:spPr>
        <p:txBody>
          <a:bodyPr wrap="square">
            <a:spAutoFit/>
          </a:bodyPr>
          <a:lstStyle/>
          <a:p>
            <a:pPr fontAlgn="base"/>
            <a:r>
              <a:rPr lang="en-US" sz="2800" dirty="0">
                <a:latin typeface="+mj-lt"/>
              </a:rPr>
              <a:t>What Are Development Environments, And Why Do We Need Them?</a:t>
            </a:r>
          </a:p>
        </p:txBody>
      </p:sp>
      <p:sp>
        <p:nvSpPr>
          <p:cNvPr id="3" name="Rectangle 2"/>
          <p:cNvSpPr/>
          <p:nvPr/>
        </p:nvSpPr>
        <p:spPr>
          <a:xfrm>
            <a:off x="971600" y="1214756"/>
            <a:ext cx="5886400" cy="2585323"/>
          </a:xfrm>
          <a:prstGeom prst="rect">
            <a:avLst/>
          </a:prstGeom>
        </p:spPr>
        <p:txBody>
          <a:bodyPr wrap="square">
            <a:spAutoFit/>
          </a:bodyPr>
          <a:lstStyle/>
          <a:p>
            <a:pPr fontAlgn="base"/>
            <a:r>
              <a:rPr lang="en-US" dirty="0"/>
              <a:t>A development environment is an area that includes hardware and software that allows an application, or group of applications, to run together. It’s called an environment because there are many components that are used, such as:</a:t>
            </a:r>
          </a:p>
          <a:p>
            <a:pPr marL="285750" indent="-285750" fontAlgn="base">
              <a:buFont typeface="Arial" panose="020B0604020202020204" pitchFamily="34" charset="0"/>
              <a:buChar char="•"/>
            </a:pPr>
            <a:r>
              <a:rPr lang="en-US" dirty="0"/>
              <a:t>Servers</a:t>
            </a:r>
          </a:p>
          <a:p>
            <a:pPr marL="285750" indent="-285750" fontAlgn="base">
              <a:buFont typeface="Arial" panose="020B0604020202020204" pitchFamily="34" charset="0"/>
              <a:buChar char="•"/>
            </a:pPr>
            <a:r>
              <a:rPr lang="en-US" dirty="0"/>
              <a:t>Software code</a:t>
            </a:r>
          </a:p>
          <a:p>
            <a:pPr marL="285750" indent="-285750" fontAlgn="base">
              <a:buFont typeface="Arial" panose="020B0604020202020204" pitchFamily="34" charset="0"/>
              <a:buChar char="•"/>
            </a:pPr>
            <a:r>
              <a:rPr lang="en-US" dirty="0"/>
              <a:t>Configuration settings</a:t>
            </a:r>
          </a:p>
          <a:p>
            <a:pPr marL="285750" indent="-285750" fontAlgn="base">
              <a:buFont typeface="Arial" panose="020B0604020202020204" pitchFamily="34" charset="0"/>
              <a:buChar char="•"/>
            </a:pPr>
            <a:r>
              <a:rPr lang="en-US" dirty="0"/>
              <a:t>Databases</a:t>
            </a:r>
          </a:p>
          <a:p>
            <a:pPr marL="285750" indent="-285750" fontAlgn="base">
              <a:buFont typeface="Arial" panose="020B0604020202020204" pitchFamily="34" charset="0"/>
              <a:buChar char="•"/>
            </a:pPr>
            <a:r>
              <a:rPr lang="en-US" dirty="0"/>
              <a:t>Interfaces to other systems</a:t>
            </a:r>
          </a:p>
        </p:txBody>
      </p:sp>
      <p:pic>
        <p:nvPicPr>
          <p:cNvPr id="4" name="Picture 3"/>
          <p:cNvPicPr>
            <a:picLocks noChangeAspect="1"/>
          </p:cNvPicPr>
          <p:nvPr/>
        </p:nvPicPr>
        <p:blipFill>
          <a:blip r:embed="rId2"/>
          <a:stretch>
            <a:fillRect/>
          </a:stretch>
        </p:blipFill>
        <p:spPr>
          <a:xfrm>
            <a:off x="3827066" y="3356992"/>
            <a:ext cx="5164871" cy="2791012"/>
          </a:xfrm>
          <a:prstGeom prst="rect">
            <a:avLst/>
          </a:prstGeom>
        </p:spPr>
      </p:pic>
    </p:spTree>
    <p:extLst>
      <p:ext uri="{BB962C8B-B14F-4D97-AF65-F5344CB8AC3E}">
        <p14:creationId xmlns:p14="http://schemas.microsoft.com/office/powerpoint/2010/main" val="3564770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260648"/>
            <a:ext cx="8568952" cy="523220"/>
          </a:xfrm>
          <a:prstGeom prst="rect">
            <a:avLst/>
          </a:prstGeom>
        </p:spPr>
        <p:txBody>
          <a:bodyPr wrap="square">
            <a:spAutoFit/>
          </a:bodyPr>
          <a:lstStyle/>
          <a:p>
            <a:pPr fontAlgn="base"/>
            <a:r>
              <a:rPr lang="en-US" sz="2800" dirty="0" smtClean="0">
                <a:latin typeface="+mj-lt"/>
              </a:rPr>
              <a:t>Development </a:t>
            </a:r>
            <a:r>
              <a:rPr lang="en-US" sz="2800" dirty="0">
                <a:latin typeface="+mj-lt"/>
              </a:rPr>
              <a:t>or Sandbox </a:t>
            </a:r>
            <a:r>
              <a:rPr lang="en-US" sz="2800" dirty="0" smtClean="0">
                <a:latin typeface="+mj-lt"/>
              </a:rPr>
              <a:t>Environment</a:t>
            </a:r>
            <a:endParaRPr lang="en-US" sz="2800" dirty="0">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068960"/>
            <a:ext cx="2682835" cy="2682835"/>
          </a:xfrm>
          <a:prstGeom prst="rect">
            <a:avLst/>
          </a:prstGeom>
        </p:spPr>
      </p:pic>
      <p:sp>
        <p:nvSpPr>
          <p:cNvPr id="5" name="Rectangle 4"/>
          <p:cNvSpPr/>
          <p:nvPr/>
        </p:nvSpPr>
        <p:spPr>
          <a:xfrm>
            <a:off x="827584" y="1124744"/>
            <a:ext cx="5040560" cy="1754326"/>
          </a:xfrm>
          <a:prstGeom prst="rect">
            <a:avLst/>
          </a:prstGeom>
        </p:spPr>
        <p:txBody>
          <a:bodyPr wrap="square">
            <a:spAutoFit/>
          </a:bodyPr>
          <a:lstStyle/>
          <a:p>
            <a:pPr fontAlgn="base"/>
            <a:r>
              <a:rPr lang="en-US" dirty="0"/>
              <a:t>The development environment, which is sometimes called the sandbox or the “dev” environment, is the environment that is furthest away from production. It is the one that the developers work on initially, to write code and make changes where there is no impact to production.</a:t>
            </a:r>
          </a:p>
        </p:txBody>
      </p:sp>
    </p:spTree>
    <p:extLst>
      <p:ext uri="{BB962C8B-B14F-4D97-AF65-F5344CB8AC3E}">
        <p14:creationId xmlns:p14="http://schemas.microsoft.com/office/powerpoint/2010/main" val="343327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260648"/>
            <a:ext cx="3153684" cy="523220"/>
          </a:xfrm>
          <a:prstGeom prst="rect">
            <a:avLst/>
          </a:prstGeom>
        </p:spPr>
        <p:txBody>
          <a:bodyPr wrap="none">
            <a:spAutoFit/>
          </a:bodyPr>
          <a:lstStyle/>
          <a:p>
            <a:pPr fontAlgn="base"/>
            <a:r>
              <a:rPr lang="en-US" sz="2800" dirty="0" smtClean="0">
                <a:latin typeface="+mj-lt"/>
              </a:rPr>
              <a:t>Testing Environment</a:t>
            </a:r>
            <a:endParaRPr lang="en-US" sz="2800" dirty="0">
              <a:latin typeface="+mj-lt"/>
            </a:endParaRPr>
          </a:p>
        </p:txBody>
      </p:sp>
      <p:sp>
        <p:nvSpPr>
          <p:cNvPr id="3" name="Rectangle 2"/>
          <p:cNvSpPr/>
          <p:nvPr/>
        </p:nvSpPr>
        <p:spPr>
          <a:xfrm>
            <a:off x="827584" y="1124744"/>
            <a:ext cx="5184576" cy="936104"/>
          </a:xfrm>
          <a:prstGeom prst="rect">
            <a:avLst/>
          </a:prstGeom>
        </p:spPr>
        <p:txBody>
          <a:bodyPr wrap="square">
            <a:spAutoFit/>
          </a:bodyPr>
          <a:lstStyle/>
          <a:p>
            <a:r>
              <a:rPr lang="en-US" dirty="0"/>
              <a:t>Like the dev environment, this is an internal environment. It means that no users are usually able to access this environment.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794744"/>
            <a:ext cx="3035052" cy="3001700"/>
          </a:xfrm>
          <a:prstGeom prst="rect">
            <a:avLst/>
          </a:prstGeom>
        </p:spPr>
      </p:pic>
    </p:spTree>
    <p:extLst>
      <p:ext uri="{BB962C8B-B14F-4D97-AF65-F5344CB8AC3E}">
        <p14:creationId xmlns:p14="http://schemas.microsoft.com/office/powerpoint/2010/main" val="3148306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260648"/>
            <a:ext cx="2714461" cy="523220"/>
          </a:xfrm>
          <a:prstGeom prst="rect">
            <a:avLst/>
          </a:prstGeom>
        </p:spPr>
        <p:txBody>
          <a:bodyPr wrap="none">
            <a:spAutoFit/>
          </a:bodyPr>
          <a:lstStyle/>
          <a:p>
            <a:pPr fontAlgn="base"/>
            <a:r>
              <a:rPr lang="en-US" sz="2800" dirty="0" smtClean="0">
                <a:latin typeface="+mj-lt"/>
              </a:rPr>
              <a:t>UAT Environment</a:t>
            </a:r>
            <a:endParaRPr lang="en-US" sz="2800" dirty="0">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228076"/>
            <a:ext cx="3495513" cy="2073131"/>
          </a:xfrm>
          <a:prstGeom prst="rect">
            <a:avLst/>
          </a:prstGeom>
        </p:spPr>
      </p:pic>
      <p:sp>
        <p:nvSpPr>
          <p:cNvPr id="4" name="Rectangle 3"/>
          <p:cNvSpPr/>
          <p:nvPr/>
        </p:nvSpPr>
        <p:spPr>
          <a:xfrm>
            <a:off x="827584" y="1124744"/>
            <a:ext cx="4572000" cy="2031325"/>
          </a:xfrm>
          <a:prstGeom prst="rect">
            <a:avLst/>
          </a:prstGeom>
        </p:spPr>
        <p:txBody>
          <a:bodyPr>
            <a:spAutoFit/>
          </a:bodyPr>
          <a:lstStyle/>
          <a:p>
            <a:r>
              <a:rPr lang="en-US" dirty="0"/>
              <a:t>Once the testing has been done and passed, it’s time to hand it over to the users for </a:t>
            </a:r>
            <a:r>
              <a:rPr lang="en-US" dirty="0" smtClean="0"/>
              <a:t>testing. </a:t>
            </a:r>
            <a:r>
              <a:rPr lang="en-US" dirty="0"/>
              <a:t>The purpose of the UAT (User Acceptance Testing) environment is to have an environment ready for end-users, or people who know the business process and aim of the software, to perform tests on it.</a:t>
            </a:r>
          </a:p>
        </p:txBody>
      </p:sp>
    </p:spTree>
    <p:extLst>
      <p:ext uri="{BB962C8B-B14F-4D97-AF65-F5344CB8AC3E}">
        <p14:creationId xmlns:p14="http://schemas.microsoft.com/office/powerpoint/2010/main" val="1781837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260648"/>
            <a:ext cx="7632848" cy="523220"/>
          </a:xfrm>
          <a:prstGeom prst="rect">
            <a:avLst/>
          </a:prstGeom>
        </p:spPr>
        <p:txBody>
          <a:bodyPr wrap="square">
            <a:spAutoFit/>
          </a:bodyPr>
          <a:lstStyle/>
          <a:p>
            <a:pPr fontAlgn="base"/>
            <a:r>
              <a:rPr lang="en-US" sz="2800" dirty="0" smtClean="0">
                <a:latin typeface="+mj-lt"/>
              </a:rPr>
              <a:t>Pre-Production Environment</a:t>
            </a:r>
            <a:endParaRPr lang="en-US" sz="2800" dirty="0">
              <a:latin typeface="+mj-l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3496945"/>
            <a:ext cx="2810604" cy="2382467"/>
          </a:xfrm>
          <a:prstGeom prst="rect">
            <a:avLst/>
          </a:prstGeom>
        </p:spPr>
      </p:pic>
      <p:sp>
        <p:nvSpPr>
          <p:cNvPr id="4" name="Rectangle 3"/>
          <p:cNvSpPr/>
          <p:nvPr/>
        </p:nvSpPr>
        <p:spPr>
          <a:xfrm>
            <a:off x="827584" y="1129348"/>
            <a:ext cx="5256584" cy="2031325"/>
          </a:xfrm>
          <a:prstGeom prst="rect">
            <a:avLst/>
          </a:prstGeom>
        </p:spPr>
        <p:txBody>
          <a:bodyPr wrap="square">
            <a:spAutoFit/>
          </a:bodyPr>
          <a:lstStyle/>
          <a:p>
            <a:pPr fontAlgn="base"/>
            <a:r>
              <a:rPr lang="en-US" dirty="0"/>
              <a:t>By this point in the process, the code should:</a:t>
            </a:r>
          </a:p>
          <a:p>
            <a:pPr marL="171450" indent="-171450" fontAlgn="base">
              <a:buFont typeface="Arial" panose="020B0604020202020204" pitchFamily="34" charset="0"/>
              <a:buChar char="•"/>
            </a:pPr>
            <a:r>
              <a:rPr lang="en-US" dirty="0"/>
              <a:t>Meet the requirements of the original request or issue</a:t>
            </a:r>
          </a:p>
          <a:p>
            <a:pPr marL="171450" indent="-171450" fontAlgn="base">
              <a:buFont typeface="Arial" panose="020B0604020202020204" pitchFamily="34" charset="0"/>
              <a:buChar char="•"/>
            </a:pPr>
            <a:r>
              <a:rPr lang="en-US" dirty="0"/>
              <a:t>Be free of defects (or have defects which are OK to deploy with)</a:t>
            </a:r>
          </a:p>
          <a:p>
            <a:pPr marL="171450" indent="-171450" fontAlgn="base">
              <a:buFont typeface="Arial" panose="020B0604020202020204" pitchFamily="34" charset="0"/>
              <a:buChar char="•"/>
            </a:pPr>
            <a:r>
              <a:rPr lang="en-US" dirty="0"/>
              <a:t>Have the approval from the project team and business representatives that it is OK to deploy</a:t>
            </a:r>
          </a:p>
        </p:txBody>
      </p:sp>
    </p:spTree>
    <p:extLst>
      <p:ext uri="{BB962C8B-B14F-4D97-AF65-F5344CB8AC3E}">
        <p14:creationId xmlns:p14="http://schemas.microsoft.com/office/powerpoint/2010/main" val="962019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260648"/>
            <a:ext cx="3741730" cy="523220"/>
          </a:xfrm>
          <a:prstGeom prst="rect">
            <a:avLst/>
          </a:prstGeom>
        </p:spPr>
        <p:txBody>
          <a:bodyPr wrap="none">
            <a:spAutoFit/>
          </a:bodyPr>
          <a:lstStyle/>
          <a:p>
            <a:pPr fontAlgn="base"/>
            <a:r>
              <a:rPr lang="en-US" sz="2800" dirty="0" smtClean="0">
                <a:latin typeface="+mj-lt"/>
              </a:rPr>
              <a:t>Production Environment</a:t>
            </a:r>
            <a:endParaRPr lang="en-US" sz="2800" dirty="0">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2564904"/>
            <a:ext cx="3166106" cy="3693790"/>
          </a:xfrm>
          <a:prstGeom prst="rect">
            <a:avLst/>
          </a:prstGeom>
        </p:spPr>
      </p:pic>
      <p:sp>
        <p:nvSpPr>
          <p:cNvPr id="5" name="Rectangle 4"/>
          <p:cNvSpPr/>
          <p:nvPr/>
        </p:nvSpPr>
        <p:spPr>
          <a:xfrm>
            <a:off x="827584" y="1124744"/>
            <a:ext cx="4572000" cy="1200329"/>
          </a:xfrm>
          <a:prstGeom prst="rect">
            <a:avLst/>
          </a:prstGeom>
        </p:spPr>
        <p:txBody>
          <a:bodyPr>
            <a:spAutoFit/>
          </a:bodyPr>
          <a:lstStyle/>
          <a:p>
            <a:r>
              <a:rPr lang="en-US" dirty="0"/>
              <a:t>Finally, after all of those environments and all of that work, we reach the production environment. Production, or “prod”, is the live system, that is in use at the moment. </a:t>
            </a:r>
          </a:p>
        </p:txBody>
      </p:sp>
    </p:spTree>
    <p:extLst>
      <p:ext uri="{BB962C8B-B14F-4D97-AF65-F5344CB8AC3E}">
        <p14:creationId xmlns:p14="http://schemas.microsoft.com/office/powerpoint/2010/main" val="395926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772816"/>
            <a:ext cx="8229600" cy="3178558"/>
          </a:xfrm>
        </p:spPr>
      </p:pic>
    </p:spTree>
    <p:extLst>
      <p:ext uri="{BB962C8B-B14F-4D97-AF65-F5344CB8AC3E}">
        <p14:creationId xmlns:p14="http://schemas.microsoft.com/office/powerpoint/2010/main" val="3265767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475656" y="476672"/>
            <a:ext cx="6290899" cy="108012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Let’s Talk about SDLC, DevOps and Environment </a:t>
            </a:r>
            <a:r>
              <a:rPr lang="en-US" sz="2800" dirty="0" smtClean="0"/>
              <a:t>roles</a:t>
            </a:r>
            <a:endParaRPr lang="en-US" sz="2800" dirty="0"/>
          </a:p>
        </p:txBody>
      </p:sp>
      <p:sp>
        <p:nvSpPr>
          <p:cNvPr id="6" name="Rectangle 5"/>
          <p:cNvSpPr/>
          <p:nvPr/>
        </p:nvSpPr>
        <p:spPr>
          <a:xfrm>
            <a:off x="2554607" y="1844824"/>
            <a:ext cx="4132996" cy="3785652"/>
          </a:xfrm>
          <a:prstGeom prst="rect">
            <a:avLst/>
          </a:prstGeom>
        </p:spPr>
        <p:txBody>
          <a:bodyPr wrap="square">
            <a:spAutoFit/>
          </a:bodyPr>
          <a:lstStyle/>
          <a:p>
            <a:pPr marL="342900" indent="-342900">
              <a:buFont typeface="Wingdings" panose="05000000000000000000" pitchFamily="2" charset="2"/>
              <a:buChar char="q"/>
            </a:pPr>
            <a:r>
              <a:rPr lang="en-US" sz="2000" dirty="0" smtClean="0"/>
              <a:t>SDLC</a:t>
            </a:r>
          </a:p>
          <a:p>
            <a:pPr marL="800100" lvl="1" indent="-342900">
              <a:buFont typeface="Wingdings" panose="05000000000000000000" pitchFamily="2" charset="2"/>
              <a:buChar char="§"/>
            </a:pPr>
            <a:r>
              <a:rPr lang="en-US" sz="2000" dirty="0" smtClean="0"/>
              <a:t>SDLC phases</a:t>
            </a:r>
          </a:p>
          <a:p>
            <a:pPr marL="800100" lvl="1" indent="-342900">
              <a:buFont typeface="Wingdings" panose="05000000000000000000" pitchFamily="2" charset="2"/>
              <a:buChar char="§"/>
            </a:pPr>
            <a:r>
              <a:rPr lang="en-US" sz="2000" dirty="0" smtClean="0"/>
              <a:t>DevOps principlies</a:t>
            </a:r>
          </a:p>
          <a:p>
            <a:pPr marL="800100" lvl="1" indent="-342900">
              <a:buFont typeface="Wingdings" panose="05000000000000000000" pitchFamily="2" charset="2"/>
              <a:buChar char="§"/>
            </a:pPr>
            <a:r>
              <a:rPr lang="en-US" sz="2000" dirty="0" smtClean="0"/>
              <a:t>Version control and branch strategy</a:t>
            </a:r>
          </a:p>
          <a:p>
            <a:pPr marL="800100" lvl="1" indent="-342900">
              <a:buFont typeface="Wingdings" panose="05000000000000000000" pitchFamily="2" charset="2"/>
              <a:buChar char="§"/>
            </a:pPr>
            <a:r>
              <a:rPr lang="en-US" sz="2000" dirty="0" smtClean="0"/>
              <a:t>DevOps best practices</a:t>
            </a:r>
          </a:p>
          <a:p>
            <a:pPr marL="342900" indent="-342900">
              <a:buFont typeface="Wingdings" panose="05000000000000000000" pitchFamily="2" charset="2"/>
              <a:buChar char="q"/>
            </a:pPr>
            <a:r>
              <a:rPr lang="en-US" sz="2000" dirty="0" smtClean="0"/>
              <a:t>Environments role</a:t>
            </a:r>
          </a:p>
          <a:p>
            <a:pPr marL="800100" lvl="1" indent="-342900">
              <a:buFont typeface="Wingdings" panose="05000000000000000000" pitchFamily="2" charset="2"/>
              <a:buChar char="§"/>
            </a:pPr>
            <a:r>
              <a:rPr lang="en-US" sz="2000" dirty="0" smtClean="0"/>
              <a:t>Development</a:t>
            </a:r>
          </a:p>
          <a:p>
            <a:pPr marL="800100" lvl="1" indent="-342900">
              <a:buFont typeface="Wingdings" panose="05000000000000000000" pitchFamily="2" charset="2"/>
              <a:buChar char="§"/>
            </a:pPr>
            <a:r>
              <a:rPr lang="en-US" sz="2000" dirty="0" smtClean="0"/>
              <a:t>Test</a:t>
            </a:r>
          </a:p>
          <a:p>
            <a:pPr marL="800100" lvl="1" indent="-342900">
              <a:buFont typeface="Wingdings" panose="05000000000000000000" pitchFamily="2" charset="2"/>
              <a:buChar char="§"/>
            </a:pPr>
            <a:r>
              <a:rPr lang="en-US" sz="2000" dirty="0" smtClean="0"/>
              <a:t>UAT</a:t>
            </a:r>
          </a:p>
          <a:p>
            <a:pPr marL="800100" lvl="1" indent="-342900">
              <a:buFont typeface="Wingdings" panose="05000000000000000000" pitchFamily="2" charset="2"/>
              <a:buChar char="§"/>
            </a:pPr>
            <a:r>
              <a:rPr lang="en-US" sz="2000" dirty="0" smtClean="0"/>
              <a:t>Pre-Production</a:t>
            </a:r>
          </a:p>
          <a:p>
            <a:pPr marL="800100" lvl="1" indent="-342900">
              <a:buFont typeface="Wingdings" panose="05000000000000000000" pitchFamily="2" charset="2"/>
              <a:buChar char="§"/>
            </a:pPr>
            <a:r>
              <a:rPr lang="en-US" sz="2000" dirty="0" smtClean="0"/>
              <a:t>Production</a:t>
            </a:r>
            <a:endParaRPr lang="en-US" sz="2000" dirty="0" smtClean="0"/>
          </a:p>
        </p:txBody>
      </p:sp>
    </p:spTree>
    <p:extLst>
      <p:ext uri="{BB962C8B-B14F-4D97-AF65-F5344CB8AC3E}">
        <p14:creationId xmlns:p14="http://schemas.microsoft.com/office/powerpoint/2010/main" val="600527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4186808" cy="418058"/>
          </a:xfrm>
        </p:spPr>
        <p:txBody>
          <a:bodyPr>
            <a:normAutofit fontScale="90000"/>
          </a:bodyPr>
          <a:lstStyle/>
          <a:p>
            <a:r>
              <a:rPr lang="en-US" sz="2800" dirty="0" smtClean="0"/>
              <a:t>Infrastructure monitoring</a:t>
            </a:r>
            <a:endParaRPr lang="en-US"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8" y="980728"/>
            <a:ext cx="1916832" cy="191683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9392" y="750714"/>
            <a:ext cx="2232248" cy="1512297"/>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684" y="2348880"/>
            <a:ext cx="2132728" cy="213272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0012" y="4725144"/>
            <a:ext cx="3131840" cy="57254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5856" y="2463377"/>
            <a:ext cx="2429213" cy="1347975"/>
          </a:xfrm>
          <a:prstGeom prst="rect">
            <a:avLst/>
          </a:prstGeom>
        </p:spPr>
      </p:pic>
    </p:spTree>
    <p:extLst>
      <p:ext uri="{BB962C8B-B14F-4D97-AF65-F5344CB8AC3E}">
        <p14:creationId xmlns:p14="http://schemas.microsoft.com/office/powerpoint/2010/main" val="93066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1600" y="692696"/>
            <a:ext cx="7200800" cy="5377447"/>
          </a:xfrm>
          <a:prstGeom prst="rect">
            <a:avLst/>
          </a:prstGeom>
        </p:spPr>
      </p:pic>
    </p:spTree>
    <p:extLst>
      <p:ext uri="{BB962C8B-B14F-4D97-AF65-F5344CB8AC3E}">
        <p14:creationId xmlns:p14="http://schemas.microsoft.com/office/powerpoint/2010/main" val="2217592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27584" y="332656"/>
            <a:ext cx="1234480" cy="418058"/>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Logging</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484784"/>
            <a:ext cx="1020689" cy="102068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784" y="888445"/>
            <a:ext cx="2232248" cy="151229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0241" y="3789040"/>
            <a:ext cx="1614978" cy="624458"/>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36096" y="3495658"/>
            <a:ext cx="2699792" cy="91784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55976" y="2400742"/>
            <a:ext cx="3053141" cy="934261"/>
          </a:xfrm>
          <a:prstGeom prst="rect">
            <a:avLst/>
          </a:prstGeom>
        </p:spPr>
      </p:pic>
    </p:spTree>
    <p:extLst>
      <p:ext uri="{BB962C8B-B14F-4D97-AF65-F5344CB8AC3E}">
        <p14:creationId xmlns:p14="http://schemas.microsoft.com/office/powerpoint/2010/main" val="3405932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p:nvPr/>
        </p:nvSpPr>
        <p:spPr>
          <a:xfrm>
            <a:off x="0" y="0"/>
            <a:ext cx="9144000" cy="6858000"/>
          </a:xfrm>
          <a:prstGeom prst="rect">
            <a:avLst/>
          </a:prstGeom>
          <a:solidFill>
            <a:srgbClr val="1155CC"/>
          </a:solidFill>
          <a:ln>
            <a:noFill/>
          </a:ln>
        </p:spPr>
        <p:txBody>
          <a:bodyPr lIns="68569" tIns="68569" rIns="68569" bIns="68569" anchor="ctr" anchorCtr="0">
            <a:noAutofit/>
          </a:bodyPr>
          <a:lstStyle/>
          <a:p>
            <a:endParaRPr sz="1350"/>
          </a:p>
        </p:txBody>
      </p:sp>
      <p:sp>
        <p:nvSpPr>
          <p:cNvPr id="33" name="Shape 33"/>
          <p:cNvSpPr txBox="1"/>
          <p:nvPr/>
        </p:nvSpPr>
        <p:spPr>
          <a:xfrm>
            <a:off x="200122" y="6508907"/>
            <a:ext cx="878625" cy="170550"/>
          </a:xfrm>
          <a:prstGeom prst="rect">
            <a:avLst/>
          </a:prstGeom>
          <a:noFill/>
          <a:ln>
            <a:noFill/>
          </a:ln>
        </p:spPr>
        <p:txBody>
          <a:bodyPr lIns="68569" tIns="68569" rIns="68569" bIns="68569" anchor="t" anchorCtr="0">
            <a:noAutofit/>
          </a:bodyPr>
          <a:lstStyle/>
          <a:p>
            <a:r>
              <a:rPr lang="en" sz="600">
                <a:solidFill>
                  <a:srgbClr val="9FC5E8"/>
                </a:solidFill>
                <a:latin typeface="Ubuntu"/>
                <a:ea typeface="Ubuntu"/>
                <a:cs typeface="Ubuntu"/>
                <a:sym typeface="Ubuntu"/>
              </a:rPr>
              <a:t>www.eleks.com </a:t>
            </a:r>
          </a:p>
          <a:p>
            <a:endParaRPr sz="600">
              <a:solidFill>
                <a:srgbClr val="9FC5E8"/>
              </a:solidFill>
              <a:latin typeface="Ubuntu"/>
              <a:ea typeface="Ubuntu"/>
              <a:cs typeface="Ubuntu"/>
              <a:sym typeface="Ubuntu"/>
            </a:endParaRPr>
          </a:p>
        </p:txBody>
      </p:sp>
      <p:pic>
        <p:nvPicPr>
          <p:cNvPr id="34" name="Shape 34"/>
          <p:cNvPicPr preferRelativeResize="0"/>
          <p:nvPr/>
        </p:nvPicPr>
        <p:blipFill>
          <a:blip r:embed="rId3">
            <a:alphaModFix/>
          </a:blip>
          <a:stretch>
            <a:fillRect/>
          </a:stretch>
        </p:blipFill>
        <p:spPr>
          <a:xfrm>
            <a:off x="328596" y="318902"/>
            <a:ext cx="621678" cy="170549"/>
          </a:xfrm>
          <a:prstGeom prst="rect">
            <a:avLst/>
          </a:prstGeom>
          <a:noFill/>
          <a:ln>
            <a:noFill/>
          </a:ln>
        </p:spPr>
      </p:pic>
      <p:sp>
        <p:nvSpPr>
          <p:cNvPr id="35" name="Shape 35"/>
          <p:cNvSpPr txBox="1">
            <a:spLocks noGrp="1"/>
          </p:cNvSpPr>
          <p:nvPr>
            <p:ph type="ctrTitle"/>
          </p:nvPr>
        </p:nvSpPr>
        <p:spPr>
          <a:xfrm>
            <a:off x="1" y="0"/>
            <a:ext cx="9143999" cy="5949280"/>
          </a:xfrm>
          <a:prstGeom prst="rect">
            <a:avLst/>
          </a:prstGeom>
        </p:spPr>
        <p:txBody>
          <a:bodyPr vert="horz" lIns="68569" tIns="68569" rIns="68569" bIns="68569" rtlCol="0" anchor="ctr" anchorCtr="0">
            <a:noAutofit/>
          </a:bodyPr>
          <a:lstStyle/>
          <a:p>
            <a:pPr>
              <a:spcBef>
                <a:spcPts val="0"/>
              </a:spcBef>
            </a:pPr>
            <a:r>
              <a:rPr lang="en-US" sz="4800" b="1" dirty="0" smtClean="0">
                <a:solidFill>
                  <a:schemeClr val="lt1"/>
                </a:solidFill>
                <a:latin typeface="Proxima Nova"/>
                <a:ea typeface="Proxima Nova"/>
                <a:cs typeface="Proxima Nova"/>
                <a:sym typeface="Proxima Nova"/>
                <a:rtl val="0"/>
              </a:rPr>
              <a:t>Q/A</a:t>
            </a:r>
            <a:endParaRPr lang="en" sz="4800" b="1" dirty="0">
              <a:solidFill>
                <a:schemeClr val="lt1"/>
              </a:solidFill>
              <a:latin typeface="Proxima Nova"/>
              <a:ea typeface="Proxima Nova"/>
              <a:cs typeface="Proxima Nova"/>
              <a:sym typeface="Proxima Nova"/>
              <a:rtl val="0"/>
            </a:endParaRPr>
          </a:p>
        </p:txBody>
      </p:sp>
    </p:spTree>
    <p:extLst>
      <p:ext uri="{BB962C8B-B14F-4D97-AF65-F5344CB8AC3E}">
        <p14:creationId xmlns:p14="http://schemas.microsoft.com/office/powerpoint/2010/main" val="138446652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656184"/>
          </a:xfrm>
        </p:spPr>
        <p:txBody>
          <a:bodyPr>
            <a:normAutofit/>
          </a:bodyPr>
          <a:lstStyle/>
          <a:p>
            <a:r>
              <a:rPr lang="en-US" sz="2800" dirty="0" smtClean="0"/>
              <a:t>SDLC</a:t>
            </a:r>
            <a:br>
              <a:rPr lang="en-US" sz="2800" dirty="0" smtClean="0"/>
            </a:br>
            <a:r>
              <a:rPr lang="en-US" sz="2000" dirty="0" smtClean="0"/>
              <a:t/>
            </a:r>
            <a:br>
              <a:rPr lang="en-US" sz="2000" dirty="0" smtClean="0"/>
            </a:br>
            <a:r>
              <a:rPr lang="en-US" sz="2000" dirty="0"/>
              <a:t>It is a conceptual model used in project management that describes the stages involved in an information system development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475" y="2172082"/>
            <a:ext cx="4147050" cy="3914431"/>
          </a:xfrm>
        </p:spPr>
      </p:pic>
    </p:spTree>
    <p:extLst>
      <p:ext uri="{BB962C8B-B14F-4D97-AF65-F5344CB8AC3E}">
        <p14:creationId xmlns:p14="http://schemas.microsoft.com/office/powerpoint/2010/main" val="612506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764704"/>
            <a:ext cx="3970784" cy="706090"/>
          </a:xfrm>
        </p:spPr>
        <p:txBody>
          <a:bodyPr>
            <a:normAutofit/>
          </a:bodyPr>
          <a:lstStyle/>
          <a:p>
            <a:r>
              <a:rPr lang="en-US" sz="2800" dirty="0" smtClean="0"/>
              <a:t>DevOps Practices:</a:t>
            </a:r>
            <a:endParaRPr lang="uk-UA"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129" y="1772816"/>
            <a:ext cx="4850708" cy="3794876"/>
          </a:xfrm>
          <a:prstGeom prst="rect">
            <a:avLst/>
          </a:prstGeom>
        </p:spPr>
      </p:pic>
    </p:spTree>
    <p:extLst>
      <p:ext uri="{BB962C8B-B14F-4D97-AF65-F5344CB8AC3E}">
        <p14:creationId xmlns:p14="http://schemas.microsoft.com/office/powerpoint/2010/main" val="816770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82476"/>
            <a:ext cx="8229600" cy="418058"/>
          </a:xfrm>
        </p:spPr>
        <p:txBody>
          <a:bodyPr>
            <a:normAutofit fontScale="90000"/>
          </a:bodyPr>
          <a:lstStyle/>
          <a:p>
            <a:r>
              <a:rPr lang="en-US" sz="2800" dirty="0" smtClean="0"/>
              <a:t>DevOps principles</a:t>
            </a:r>
            <a:endParaRPr lang="ru-RU" sz="2800" dirty="0"/>
          </a:p>
        </p:txBody>
      </p:sp>
      <p:sp>
        <p:nvSpPr>
          <p:cNvPr id="3" name="Объект 2"/>
          <p:cNvSpPr>
            <a:spLocks noGrp="1"/>
          </p:cNvSpPr>
          <p:nvPr>
            <p:ph idx="1"/>
          </p:nvPr>
        </p:nvSpPr>
        <p:spPr>
          <a:xfrm>
            <a:off x="251520" y="1556792"/>
            <a:ext cx="5122912" cy="3633267"/>
          </a:xfrm>
        </p:spPr>
        <p:txBody>
          <a:bodyPr>
            <a:normAutofit/>
          </a:bodyPr>
          <a:lstStyle/>
          <a:p>
            <a:r>
              <a:rPr lang="en-US" sz="2000" dirty="0" smtClean="0"/>
              <a:t>deploy </a:t>
            </a:r>
            <a:r>
              <a:rPr lang="en-US" sz="2000" dirty="0"/>
              <a:t>the same way to every environment</a:t>
            </a:r>
          </a:p>
          <a:p>
            <a:r>
              <a:rPr lang="en-US" sz="2000" dirty="0" smtClean="0"/>
              <a:t>keep </a:t>
            </a:r>
            <a:r>
              <a:rPr lang="en-US" sz="2000" dirty="0"/>
              <a:t>your environments similar</a:t>
            </a:r>
          </a:p>
          <a:p>
            <a:r>
              <a:rPr lang="en-US" sz="2000" dirty="0" smtClean="0"/>
              <a:t>automate </a:t>
            </a:r>
            <a:r>
              <a:rPr lang="en-US" sz="2000" dirty="0"/>
              <a:t>almost everything</a:t>
            </a:r>
          </a:p>
          <a:p>
            <a:r>
              <a:rPr lang="en-US" sz="2000" dirty="0" smtClean="0"/>
              <a:t>continuous </a:t>
            </a:r>
            <a:r>
              <a:rPr lang="en-US" sz="2000" dirty="0"/>
              <a:t>improvement</a:t>
            </a:r>
          </a:p>
          <a:p>
            <a:r>
              <a:rPr lang="en-US" sz="2000" dirty="0" smtClean="0"/>
              <a:t>done </a:t>
            </a:r>
            <a:r>
              <a:rPr lang="en-US" sz="2000" dirty="0"/>
              <a:t>means released</a:t>
            </a:r>
          </a:p>
          <a:p>
            <a:r>
              <a:rPr lang="en-US" sz="2000" dirty="0" smtClean="0"/>
              <a:t>any </a:t>
            </a:r>
            <a:r>
              <a:rPr lang="en-US" sz="2000" dirty="0"/>
              <a:t>release candidate can be deployed to prod quickly, safely, and in an automated way</a:t>
            </a:r>
          </a:p>
          <a:p>
            <a:r>
              <a:rPr lang="en-US" sz="2000" dirty="0" smtClean="0"/>
              <a:t>keep </a:t>
            </a:r>
            <a:r>
              <a:rPr lang="en-US" sz="2000" dirty="0"/>
              <a:t>everything in version control</a:t>
            </a:r>
            <a:endParaRPr lang="ru-RU" sz="20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4432" y="1916832"/>
            <a:ext cx="3162300" cy="2247900"/>
          </a:xfrm>
          <a:prstGeom prst="rect">
            <a:avLst/>
          </a:prstGeom>
        </p:spPr>
      </p:pic>
    </p:spTree>
    <p:extLst>
      <p:ext uri="{BB962C8B-B14F-4D97-AF65-F5344CB8AC3E}">
        <p14:creationId xmlns:p14="http://schemas.microsoft.com/office/powerpoint/2010/main" val="3361164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2800" dirty="0" smtClean="0">
                <a:latin typeface="+mn-lt"/>
              </a:rPr>
              <a:t>DevOps processes</a:t>
            </a:r>
            <a:endParaRPr lang="uk-UA" sz="2800" dirty="0">
              <a:latin typeface="+mn-lt"/>
            </a:endParaRP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187" y="947000"/>
            <a:ext cx="5453625" cy="5145435"/>
          </a:xfrm>
        </p:spPr>
      </p:pic>
    </p:spTree>
    <p:extLst>
      <p:ext uri="{BB962C8B-B14F-4D97-AF65-F5344CB8AC3E}">
        <p14:creationId xmlns:p14="http://schemas.microsoft.com/office/powerpoint/2010/main" val="2074811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sz="2800" dirty="0" smtClean="0"/>
              <a:t>Branch strategy</a:t>
            </a:r>
            <a:endParaRPr lang="uk-UA"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497" y="764704"/>
            <a:ext cx="4431005" cy="5910425"/>
          </a:xfrm>
        </p:spPr>
      </p:pic>
    </p:spTree>
    <p:extLst>
      <p:ext uri="{BB962C8B-B14F-4D97-AF65-F5344CB8AC3E}">
        <p14:creationId xmlns:p14="http://schemas.microsoft.com/office/powerpoint/2010/main" val="3058751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44" y="620688"/>
            <a:ext cx="8229600" cy="490066"/>
          </a:xfrm>
        </p:spPr>
        <p:txBody>
          <a:bodyPr>
            <a:normAutofit fontScale="90000"/>
          </a:bodyPr>
          <a:lstStyle/>
          <a:p>
            <a:r>
              <a:rPr lang="en-US" sz="2800" dirty="0" smtClean="0"/>
              <a:t>Version management</a:t>
            </a:r>
            <a:endParaRPr lang="uk-UA"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3068960"/>
            <a:ext cx="5857875" cy="2371725"/>
          </a:xfrm>
        </p:spPr>
      </p:pic>
      <p:sp>
        <p:nvSpPr>
          <p:cNvPr id="3" name="Прямоугольник 2"/>
          <p:cNvSpPr/>
          <p:nvPr/>
        </p:nvSpPr>
        <p:spPr>
          <a:xfrm>
            <a:off x="1331640" y="1412776"/>
            <a:ext cx="6444208" cy="1200329"/>
          </a:xfrm>
          <a:prstGeom prst="rect">
            <a:avLst/>
          </a:prstGeom>
        </p:spPr>
        <p:txBody>
          <a:bodyPr wrap="square">
            <a:spAutoFit/>
          </a:bodyPr>
          <a:lstStyle/>
          <a:p>
            <a:pPr algn="just"/>
            <a:r>
              <a:rPr lang="en-US" dirty="0">
                <a:solidFill>
                  <a:srgbClr val="333333"/>
                </a:solidFill>
                <a:latin typeface="Times New Roman" panose="02020603050405020304" pitchFamily="18" charset="0"/>
              </a:rPr>
              <a:t>A.B.C.D(pa,a,b,rc,ga</a:t>
            </a:r>
            <a:r>
              <a:rPr lang="en-US" dirty="0" smtClean="0">
                <a:solidFill>
                  <a:srgbClr val="333333"/>
                </a:solidFill>
                <a:latin typeface="Times New Roman" panose="02020603050405020304" pitchFamily="18" charset="0"/>
              </a:rPr>
              <a:t>..) (2.39.2.1 rc2)</a:t>
            </a:r>
            <a:endParaRPr lang="en-US" dirty="0">
              <a:solidFill>
                <a:srgbClr val="333333"/>
              </a:solidFill>
              <a:latin typeface="Times New Roman" panose="02020603050405020304" pitchFamily="18" charset="0"/>
            </a:endParaRPr>
          </a:p>
          <a:p>
            <a:pPr algn="just"/>
            <a:r>
              <a:rPr lang="en-US" dirty="0" smtClean="0">
                <a:solidFill>
                  <a:srgbClr val="333333"/>
                </a:solidFill>
                <a:latin typeface="Times New Roman" panose="02020603050405020304" pitchFamily="18" charset="0"/>
              </a:rPr>
              <a:t>dd.mm.yyyy.v</a:t>
            </a:r>
            <a:r>
              <a:rPr lang="en-US" dirty="0">
                <a:solidFill>
                  <a:srgbClr val="333333"/>
                </a:solidFill>
                <a:latin typeface="Times New Roman" panose="02020603050405020304" pitchFamily="18" charset="0"/>
              </a:rPr>
              <a:t>	</a:t>
            </a:r>
            <a:r>
              <a:rPr lang="en-US" dirty="0" smtClean="0">
                <a:solidFill>
                  <a:srgbClr val="333333"/>
                </a:solidFill>
                <a:latin typeface="Times New Roman" panose="02020603050405020304" pitchFamily="18" charset="0"/>
              </a:rPr>
              <a:t>(25.05.2017.1)</a:t>
            </a:r>
          </a:p>
          <a:p>
            <a:pPr algn="just"/>
            <a:r>
              <a:rPr lang="en-US" dirty="0"/>
              <a:t>vVersion.DATEwithDAY.sprint </a:t>
            </a:r>
            <a:r>
              <a:rPr lang="en-US" dirty="0" smtClean="0"/>
              <a:t>code (</a:t>
            </a:r>
            <a:r>
              <a:rPr lang="en-US" dirty="0"/>
              <a:t>V2</a:t>
            </a:r>
            <a:r>
              <a:rPr lang="uk-UA" dirty="0"/>
              <a:t>.0.201</a:t>
            </a:r>
            <a:r>
              <a:rPr lang="en-US" dirty="0"/>
              <a:t>50220.sp4</a:t>
            </a:r>
            <a:r>
              <a:rPr lang="uk-UA" dirty="0"/>
              <a:t>2 </a:t>
            </a:r>
            <a:r>
              <a:rPr lang="en-US" dirty="0" smtClean="0"/>
              <a:t>)</a:t>
            </a:r>
            <a:endParaRPr lang="en-US" dirty="0"/>
          </a:p>
          <a:p>
            <a:pPr algn="just"/>
            <a:endParaRPr lang="en-US" dirty="0">
              <a:solidFill>
                <a:srgbClr val="333333"/>
              </a:solidFill>
              <a:latin typeface="Times New Roman" panose="02020603050405020304" pitchFamily="18" charset="0"/>
            </a:endParaRPr>
          </a:p>
        </p:txBody>
      </p:sp>
    </p:spTree>
    <p:extLst>
      <p:ext uri="{BB962C8B-B14F-4D97-AF65-F5344CB8AC3E}">
        <p14:creationId xmlns:p14="http://schemas.microsoft.com/office/powerpoint/2010/main" val="2062479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562074"/>
          </a:xfrm>
        </p:spPr>
        <p:txBody>
          <a:bodyPr>
            <a:normAutofit/>
          </a:bodyPr>
          <a:lstStyle/>
          <a:p>
            <a:r>
              <a:rPr lang="en-US" sz="2800" dirty="0" smtClean="0"/>
              <a:t>DevOps best practices:</a:t>
            </a:r>
            <a:endParaRPr lang="uk-UA" sz="2800" dirty="0"/>
          </a:p>
        </p:txBody>
      </p:sp>
      <p:sp>
        <p:nvSpPr>
          <p:cNvPr id="3" name="Content Placeholder 2"/>
          <p:cNvSpPr>
            <a:spLocks noGrp="1"/>
          </p:cNvSpPr>
          <p:nvPr>
            <p:ph idx="1"/>
          </p:nvPr>
        </p:nvSpPr>
        <p:spPr>
          <a:xfrm>
            <a:off x="755576" y="2060849"/>
            <a:ext cx="5544616" cy="3240360"/>
          </a:xfrm>
        </p:spPr>
        <p:txBody>
          <a:bodyPr>
            <a:normAutofit/>
          </a:bodyPr>
          <a:lstStyle/>
          <a:p>
            <a:pPr>
              <a:lnSpc>
                <a:spcPct val="150000"/>
              </a:lnSpc>
              <a:buFont typeface="Wingdings" panose="05000000000000000000" pitchFamily="2" charset="2"/>
              <a:buChar char="§"/>
            </a:pPr>
            <a:r>
              <a:rPr lang="en-US" sz="2000" dirty="0"/>
              <a:t>Infrastructure as code</a:t>
            </a:r>
          </a:p>
          <a:p>
            <a:pPr>
              <a:lnSpc>
                <a:spcPct val="150000"/>
              </a:lnSpc>
              <a:buFont typeface="Wingdings" panose="05000000000000000000" pitchFamily="2" charset="2"/>
              <a:buChar char="§"/>
            </a:pPr>
            <a:r>
              <a:rPr lang="en-US" sz="2000" dirty="0" smtClean="0"/>
              <a:t>Monitoring / logging</a:t>
            </a:r>
          </a:p>
          <a:p>
            <a:pPr>
              <a:lnSpc>
                <a:spcPct val="150000"/>
              </a:lnSpc>
              <a:buFont typeface="Wingdings" panose="05000000000000000000" pitchFamily="2" charset="2"/>
              <a:buChar char="§"/>
            </a:pPr>
            <a:r>
              <a:rPr lang="en-US" sz="2000" dirty="0" smtClean="0"/>
              <a:t>Backup / Restore/ Rollback</a:t>
            </a:r>
          </a:p>
          <a:p>
            <a:pPr>
              <a:lnSpc>
                <a:spcPct val="150000"/>
              </a:lnSpc>
              <a:buFont typeface="Wingdings" panose="05000000000000000000" pitchFamily="2" charset="2"/>
              <a:buChar char="§"/>
            </a:pPr>
            <a:r>
              <a:rPr lang="en-US" sz="2000" dirty="0" smtClean="0"/>
              <a:t>Blue-Green deployment</a:t>
            </a:r>
            <a:endParaRPr lang="uk-UA" sz="2000" dirty="0"/>
          </a:p>
          <a:p>
            <a:endParaRPr lang="uk-UA"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2060849"/>
            <a:ext cx="2195736" cy="2163446"/>
          </a:xfrm>
          <a:prstGeom prst="rect">
            <a:avLst/>
          </a:prstGeom>
        </p:spPr>
      </p:pic>
    </p:spTree>
    <p:extLst>
      <p:ext uri="{BB962C8B-B14F-4D97-AF65-F5344CB8AC3E}">
        <p14:creationId xmlns:p14="http://schemas.microsoft.com/office/powerpoint/2010/main" val="3773119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10218</TotalTime>
  <Words>1421</Words>
  <Application>Microsoft Office PowerPoint</Application>
  <PresentationFormat>Экран (4:3)</PresentationFormat>
  <Paragraphs>114</Paragraphs>
  <Slides>23</Slides>
  <Notes>10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23</vt:i4>
      </vt:variant>
    </vt:vector>
  </HeadingPairs>
  <TitlesOfParts>
    <vt:vector size="30" baseType="lpstr">
      <vt:lpstr>Arial</vt:lpstr>
      <vt:lpstr>Calibri</vt:lpstr>
      <vt:lpstr>Proxima Nova</vt:lpstr>
      <vt:lpstr>Times New Roman</vt:lpstr>
      <vt:lpstr>Ubuntu</vt:lpstr>
      <vt:lpstr>Wingdings</vt:lpstr>
      <vt:lpstr>Тема Office</vt:lpstr>
      <vt:lpstr>SDLC, DevOps and Environment roles   </vt:lpstr>
      <vt:lpstr>Презентация PowerPoint</vt:lpstr>
      <vt:lpstr>SDLC  It is a conceptual model used in project management that describes the stages involved in an information system development project.</vt:lpstr>
      <vt:lpstr>DevOps Practices:</vt:lpstr>
      <vt:lpstr>DevOps principles</vt:lpstr>
      <vt:lpstr>DevOps processes</vt:lpstr>
      <vt:lpstr>Branch strategy</vt:lpstr>
      <vt:lpstr>Version management</vt:lpstr>
      <vt:lpstr>DevOps best practices:</vt:lpstr>
      <vt:lpstr>Blue-Green deployment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Infrastructure monitoring</vt:lpstr>
      <vt:lpstr>Презентация PowerPoint</vt:lpstr>
      <vt:lpstr>Презентация PowerPoint</vt:lpstr>
      <vt:lpstr>Q/A</vt:lpstr>
    </vt:vector>
  </TitlesOfParts>
  <Company>Krokoz™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Object-Oriented Concepts</dc:title>
  <dc:creator>Taras</dc:creator>
  <cp:lastModifiedBy>Pingvi</cp:lastModifiedBy>
  <cp:revision>345</cp:revision>
  <dcterms:created xsi:type="dcterms:W3CDTF">2014-12-09T10:41:43Z</dcterms:created>
  <dcterms:modified xsi:type="dcterms:W3CDTF">2017-05-26T09:26:04Z</dcterms:modified>
</cp:coreProperties>
</file>