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68" r:id="rId2"/>
    <p:sldId id="272" r:id="rId3"/>
    <p:sldId id="273" r:id="rId4"/>
    <p:sldId id="274" r:id="rId5"/>
    <p:sldId id="276" r:id="rId6"/>
    <p:sldId id="278" r:id="rId7"/>
    <p:sldId id="279" r:id="rId8"/>
    <p:sldId id="280" r:id="rId9"/>
    <p:sldId id="281" r:id="rId10"/>
    <p:sldId id="282" r:id="rId11"/>
    <p:sldId id="283" r:id="rId12"/>
    <p:sldId id="284" r:id="rId13"/>
    <p:sldId id="285" r:id="rId14"/>
    <p:sldId id="286" r:id="rId15"/>
    <p:sldId id="287" r:id="rId16"/>
    <p:sldId id="288" r:id="rId17"/>
    <p:sldId id="289"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nys Skrypnyk" initials="" lastIdx="3" clrIdx="0"/>
  <p:cmAuthor id="1" name="Halyna Hlynsk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C7"/>
    <a:srgbClr val="33FFFF"/>
    <a:srgbClr val="003CC8"/>
    <a:srgbClr val="000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0698" autoAdjust="0"/>
  </p:normalViewPr>
  <p:slideViewPr>
    <p:cSldViewPr snapToGrid="0">
      <p:cViewPr varScale="1">
        <p:scale>
          <a:sx n="109" d="100"/>
          <a:sy n="109" d="100"/>
        </p:scale>
        <p:origin x="66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Не вистачає слайду з Схемками по Темплейту Сібіковського.</p:text>
  </p:cm>
  <p:cm authorId="0" idx="2">
    <p:pos x="6000" y="100"/>
    <p:text>Зараз Саша таке малює, тому можеш глянути в неї.</p:text>
  </p:cm>
  <p:cm authorId="1" idx="1">
    <p:pos x="6000" y="200"/>
    <p:text>По темплейту Сібіковського в гугл доці не вийде. Тому що нам потрібен конструктор, щоб люди самі собі складали з квадратіків/стрілочок схемки тут та одразу  правили. Зараз зроблю базову  витяжку з усього нами намальованого.</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731642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1162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343879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293237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3608855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106293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108755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141859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IMG to the Righ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5"/>
            <a:ext cx="3731100" cy="12717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681475"/>
            <a:ext cx="5194500" cy="2329499"/>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MG to the Lef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464675" y="211825"/>
            <a:ext cx="4196700" cy="8574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4594325" y="1673250"/>
            <a:ext cx="4067100"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5"/>
            <a:ext cx="7975200" cy="857400"/>
          </a:xfrm>
          <a:prstGeom prst="rect">
            <a:avLst/>
          </a:prstGeom>
        </p:spPr>
        <p:txBody>
          <a:bodyPr lIns="91425" tIns="91425" rIns="91425" bIns="91425" anchor="b" anchorCtr="0"/>
          <a:lstStyle>
            <a:lvl1pPr>
              <a:spcBef>
                <a:spcPts val="0"/>
              </a:spcBef>
              <a:buClr>
                <a:srgbClr val="003DC7"/>
              </a:buClr>
              <a:buFont typeface="Proxima Nova"/>
              <a:defRPr>
                <a:solidFill>
                  <a:srgbClr val="003DC7"/>
                </a:solidFill>
                <a:latin typeface="Proxima Nova"/>
                <a:ea typeface="Proxima Nova"/>
                <a:cs typeface="Proxima Nova"/>
                <a:sym typeface="Proxima Nova"/>
              </a:defRPr>
            </a:lvl1pPr>
            <a:lvl2pPr>
              <a:spcBef>
                <a:spcPts val="0"/>
              </a:spcBef>
              <a:buClr>
                <a:srgbClr val="0000FF"/>
              </a:buClr>
              <a:defRPr>
                <a:solidFill>
                  <a:srgbClr val="0000FF"/>
                </a:solidFill>
              </a:defRPr>
            </a:lvl2pPr>
            <a:lvl3pPr>
              <a:spcBef>
                <a:spcPts val="0"/>
              </a:spcBef>
              <a:buClr>
                <a:srgbClr val="0000FF"/>
              </a:buClr>
              <a:defRPr>
                <a:solidFill>
                  <a:srgbClr val="0000FF"/>
                </a:solidFill>
              </a:defRPr>
            </a:lvl3pPr>
            <a:lvl4pPr>
              <a:spcBef>
                <a:spcPts val="0"/>
              </a:spcBef>
              <a:buClr>
                <a:srgbClr val="0000FF"/>
              </a:buClr>
              <a:defRPr>
                <a:solidFill>
                  <a:srgbClr val="0000FF"/>
                </a:solidFill>
              </a:defRPr>
            </a:lvl4pPr>
            <a:lvl5pPr>
              <a:spcBef>
                <a:spcPts val="0"/>
              </a:spcBef>
              <a:buClr>
                <a:srgbClr val="0000FF"/>
              </a:buClr>
              <a:defRPr>
                <a:solidFill>
                  <a:srgbClr val="0000FF"/>
                </a:solidFill>
              </a:defRPr>
            </a:lvl5pPr>
            <a:lvl6pPr>
              <a:spcBef>
                <a:spcPts val="0"/>
              </a:spcBef>
              <a:buClr>
                <a:srgbClr val="0000FF"/>
              </a:buClr>
              <a:defRPr>
                <a:solidFill>
                  <a:srgbClr val="0000FF"/>
                </a:solidFill>
              </a:defRPr>
            </a:lvl6pPr>
            <a:lvl7pPr>
              <a:spcBef>
                <a:spcPts val="0"/>
              </a:spcBef>
              <a:buClr>
                <a:srgbClr val="0000FF"/>
              </a:buClr>
              <a:defRPr>
                <a:solidFill>
                  <a:srgbClr val="0000FF"/>
                </a:solidFill>
              </a:defRPr>
            </a:lvl7pPr>
            <a:lvl8pPr>
              <a:spcBef>
                <a:spcPts val="0"/>
              </a:spcBef>
              <a:buClr>
                <a:srgbClr val="0000FF"/>
              </a:buClr>
              <a:defRPr>
                <a:solidFill>
                  <a:srgbClr val="0000FF"/>
                </a:solidFill>
              </a:defRPr>
            </a:lvl8pPr>
            <a:lvl9pPr>
              <a:spcBef>
                <a:spcPts val="0"/>
              </a:spcBef>
              <a:buClr>
                <a:srgbClr val="0000FF"/>
              </a:buClr>
              <a:defRPr>
                <a:solidFill>
                  <a:srgbClr val="0000FF"/>
                </a:solidFill>
              </a:defRPr>
            </a:lvl9pPr>
          </a:lstStyle>
          <a:p>
            <a:endParaRPr/>
          </a:p>
        </p:txBody>
      </p:sp>
      <p:sp>
        <p:nvSpPr>
          <p:cNvPr id="31" name="Shape 31"/>
          <p:cNvSpPr txBox="1">
            <a:spLocks noGrp="1"/>
          </p:cNvSpPr>
          <p:nvPr>
            <p:ph type="body" idx="1"/>
          </p:nvPr>
        </p:nvSpPr>
        <p:spPr>
          <a:xfrm>
            <a:off x="457200" y="1252225"/>
            <a:ext cx="3529799"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
        <p:nvSpPr>
          <p:cNvPr id="32" name="Shape 32"/>
          <p:cNvSpPr txBox="1">
            <a:spLocks noGrp="1"/>
          </p:cNvSpPr>
          <p:nvPr>
            <p:ph type="body" idx="2"/>
          </p:nvPr>
        </p:nvSpPr>
        <p:spPr>
          <a:xfrm>
            <a:off x="4594325" y="1240175"/>
            <a:ext cx="3838199" cy="3265500"/>
          </a:xfrm>
          <a:prstGeom prst="rect">
            <a:avLst/>
          </a:prstGeom>
        </p:spPr>
        <p:txBody>
          <a:bodyPr lIns="91425" tIns="91425" rIns="91425" bIns="91425" anchor="t" anchorCtr="0"/>
          <a:lstStyle>
            <a:lvl1pPr rtl="0">
              <a:spcBef>
                <a:spcPts val="0"/>
              </a:spcBef>
              <a:buSzPct val="100000"/>
              <a:buFont typeface="Proxima Nova"/>
              <a:defRPr sz="2400">
                <a:latin typeface="Proxima Nova"/>
                <a:ea typeface="Proxima Nova"/>
                <a:cs typeface="Proxima Nova"/>
                <a:sym typeface="Proxima Nova"/>
              </a:defRPr>
            </a:lvl1pPr>
            <a:lvl2pPr rtl="0">
              <a:spcBef>
                <a:spcPts val="0"/>
              </a:spcBef>
              <a:buSzPct val="100000"/>
              <a:buFont typeface="Proxima Nova"/>
              <a:defRPr sz="1600" b="0">
                <a:latin typeface="Proxima Nova"/>
                <a:ea typeface="Proxima Nova"/>
                <a:cs typeface="Proxima Nova"/>
                <a:sym typeface="Proxima Nova"/>
              </a:defRPr>
            </a:lvl2pPr>
            <a:lvl3pPr rtl="0">
              <a:spcBef>
                <a:spcPts val="0"/>
              </a:spcBef>
              <a:buSzPct val="100000"/>
              <a:buFont typeface="Proxima Nova"/>
              <a:defRPr sz="1200" b="0">
                <a:latin typeface="Proxima Nova"/>
                <a:ea typeface="Proxima Nova"/>
                <a:cs typeface="Proxima Nova"/>
                <a:sym typeface="Proxima Nova"/>
              </a:defRPr>
            </a:lvl3pPr>
            <a:lvl4pPr rtl="0">
              <a:spcBef>
                <a:spcPts val="0"/>
              </a:spcBef>
              <a:buSzPct val="100000"/>
              <a:buFont typeface="Anonymous Pro"/>
              <a:defRPr sz="1200">
                <a:latin typeface="Anonymous Pro"/>
                <a:ea typeface="Anonymous Pro"/>
                <a:cs typeface="Anonymous Pro"/>
                <a:sym typeface="Anonymous Pro"/>
              </a:defRPr>
            </a:lvl4pPr>
            <a:lvl5pPr rtl="0">
              <a:spcBef>
                <a:spcPts val="0"/>
              </a:spcBef>
              <a:buSzPct val="100000"/>
              <a:defRPr sz="1000"/>
            </a:lvl5pPr>
            <a:lvl6pPr rtl="0">
              <a:spcBef>
                <a:spcPts val="0"/>
              </a:spcBef>
              <a:buSzPct val="100000"/>
              <a:buFont typeface="Proxima Nova"/>
              <a:defRPr sz="1000">
                <a:latin typeface="Proxima Nova"/>
                <a:ea typeface="Proxima Nova"/>
                <a:cs typeface="Proxima Nova"/>
                <a:sym typeface="Proxima Nova"/>
              </a:defRPr>
            </a:lvl6pPr>
            <a:lvl7pPr rtl="0">
              <a:spcBef>
                <a:spcPts val="0"/>
              </a:spcBef>
              <a:buFont typeface="Proxima Nova"/>
              <a:defRPr>
                <a:latin typeface="Proxima Nova"/>
                <a:ea typeface="Proxima Nova"/>
                <a:cs typeface="Proxima Nova"/>
                <a:sym typeface="Proxima Nova"/>
              </a:defRPr>
            </a:lvl7pPr>
            <a:lvl8pPr rtl="0">
              <a:spcBef>
                <a:spcPts val="0"/>
              </a:spcBef>
              <a:buSzPct val="100000"/>
              <a:buFont typeface="Proxima Nova"/>
              <a:defRPr sz="1000">
                <a:latin typeface="Proxima Nova"/>
                <a:ea typeface="Proxima Nova"/>
                <a:cs typeface="Proxima Nova"/>
                <a:sym typeface="Proxima Nova"/>
              </a:defRPr>
            </a:lvl8pPr>
            <a:lvl9pPr rtl="0">
              <a:spcBef>
                <a:spcPts val="0"/>
              </a:spcBef>
              <a:buSzPct val="100000"/>
              <a:buFont typeface="Proxima Nova"/>
              <a:defRPr sz="10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Key Phrase on Ligh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055250"/>
            <a:ext cx="6758399" cy="3033000"/>
          </a:xfrm>
          <a:prstGeom prst="rect">
            <a:avLst/>
          </a:prstGeom>
        </p:spPr>
        <p:txBody>
          <a:bodyPr lIns="91425" tIns="91425" rIns="91425" bIns="91425" anchor="t" anchorCtr="0"/>
          <a:lstStyle>
            <a:lvl1pPr rtl="0">
              <a:spcBef>
                <a:spcPts val="0"/>
              </a:spcBef>
              <a:buClr>
                <a:srgbClr val="000000"/>
              </a:buClr>
              <a:buFont typeface="Proxima Nova"/>
              <a:defRPr>
                <a:solidFill>
                  <a:srgbClr val="000000"/>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Key Phrase on Dark">
    <p:bg>
      <p:bgPr>
        <a:solidFill>
          <a:srgbClr val="000000">
            <a:alpha val="93460"/>
          </a:srgbClr>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1055250"/>
            <a:ext cx="6758399" cy="3033000"/>
          </a:xfrm>
          <a:prstGeom prst="rect">
            <a:avLst/>
          </a:prstGeom>
        </p:spPr>
        <p:txBody>
          <a:bodyPr lIns="91425" tIns="91425" rIns="91425" bIns="91425" anchor="t" anchorCtr="0"/>
          <a:lstStyle>
            <a:lvl1pPr rtl="0">
              <a:spcBef>
                <a:spcPts val="0"/>
              </a:spcBef>
              <a:buClr>
                <a:srgbClr val="FFFFFF"/>
              </a:buClr>
              <a:buFont typeface="Proxima Nova"/>
              <a:defRPr>
                <a:solidFill>
                  <a:srgbClr val="FFFFFF"/>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Code Part">
    <p:spTree>
      <p:nvGrpSpPr>
        <p:cNvPr id="1" name="Shape 39"/>
        <p:cNvGrpSpPr/>
        <p:nvPr/>
      </p:nvGrpSpPr>
      <p:grpSpPr>
        <a:xfrm>
          <a:off x="0" y="0"/>
          <a:ext cx="0" cy="0"/>
          <a:chOff x="0" y="0"/>
          <a:chExt cx="0" cy="0"/>
        </a:xfrm>
      </p:grpSpPr>
      <p:sp>
        <p:nvSpPr>
          <p:cNvPr id="40" name="Shape 40"/>
          <p:cNvSpPr/>
          <p:nvPr/>
        </p:nvSpPr>
        <p:spPr>
          <a:xfrm>
            <a:off x="0" y="-8700"/>
            <a:ext cx="9144000" cy="5160899"/>
          </a:xfrm>
          <a:prstGeom prst="rect">
            <a:avLst/>
          </a:prstGeom>
          <a:solidFill>
            <a:srgbClr val="000000">
              <a:alpha val="93460"/>
            </a:srgbClr>
          </a:solidFill>
          <a:ln>
            <a:noFill/>
          </a:ln>
        </p:spPr>
        <p:txBody>
          <a:bodyPr lIns="91425" tIns="91425" rIns="91425" bIns="91425" anchor="ctr" anchorCtr="0">
            <a:noAutofit/>
          </a:bodyPr>
          <a:lstStyle/>
          <a:p>
            <a:pPr lvl="0" rtl="0">
              <a:spcBef>
                <a:spcPts val="0"/>
              </a:spcBef>
              <a:buNone/>
            </a:pPr>
            <a:endParaRPr/>
          </a:p>
        </p:txBody>
      </p:sp>
      <p:sp>
        <p:nvSpPr>
          <p:cNvPr id="41" name="Shape 41"/>
          <p:cNvSpPr txBox="1">
            <a:spLocks noGrp="1"/>
          </p:cNvSpPr>
          <p:nvPr>
            <p:ph type="title"/>
          </p:nvPr>
        </p:nvSpPr>
        <p:spPr>
          <a:xfrm>
            <a:off x="457200" y="1122200"/>
            <a:ext cx="3501000" cy="3805199"/>
          </a:xfrm>
          <a:prstGeom prst="rect">
            <a:avLst/>
          </a:prstGeom>
          <a:ln>
            <a:noFill/>
          </a:ln>
        </p:spPr>
        <p:txBody>
          <a:bodyPr lIns="91425" tIns="91425" rIns="91425" bIns="91425" anchor="t" anchorCtr="0"/>
          <a:lstStyle>
            <a:lvl1pPr rtl="0">
              <a:spcBef>
                <a:spcPts val="0"/>
              </a:spcBef>
              <a:buClr>
                <a:srgbClr val="FFFFFF"/>
              </a:buClr>
              <a:buSzPct val="100000"/>
              <a:buFont typeface="Anonymous Pro"/>
              <a:defRPr sz="1200" b="0">
                <a:solidFill>
                  <a:srgbClr val="FFFFFF"/>
                </a:solidFill>
                <a:latin typeface="Anonymous Pro"/>
                <a:ea typeface="Anonymous Pro"/>
                <a:cs typeface="Anonymous Pro"/>
                <a:sym typeface="Anonymous Pro"/>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title" idx="2"/>
          </p:nvPr>
        </p:nvSpPr>
        <p:spPr>
          <a:xfrm>
            <a:off x="457200" y="205978"/>
            <a:ext cx="8229600" cy="857400"/>
          </a:xfrm>
          <a:prstGeom prst="rect">
            <a:avLst/>
          </a:prstGeom>
        </p:spPr>
        <p:txBody>
          <a:bodyPr lIns="91425" tIns="91425" rIns="91425" bIns="91425" anchor="b"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de on the dark, left sided">
    <p:spTree>
      <p:nvGrpSpPr>
        <p:cNvPr id="1" name="Shape 49"/>
        <p:cNvGrpSpPr/>
        <p:nvPr/>
      </p:nvGrpSpPr>
      <p:grpSpPr>
        <a:xfrm>
          <a:off x="0" y="0"/>
          <a:ext cx="0" cy="0"/>
          <a:chOff x="0" y="0"/>
          <a:chExt cx="0" cy="0"/>
        </a:xfrm>
      </p:grpSpPr>
      <p:sp>
        <p:nvSpPr>
          <p:cNvPr id="50" name="Shape 50"/>
          <p:cNvSpPr/>
          <p:nvPr/>
        </p:nvSpPr>
        <p:spPr>
          <a:xfrm>
            <a:off x="0" y="-8700"/>
            <a:ext cx="4304700" cy="5160899"/>
          </a:xfrm>
          <a:prstGeom prst="rect">
            <a:avLst/>
          </a:prstGeom>
          <a:solidFill>
            <a:srgbClr val="000000">
              <a:alpha val="93460"/>
            </a:srgbClr>
          </a:solidFill>
          <a:ln>
            <a:noFill/>
          </a:ln>
        </p:spPr>
        <p:txBody>
          <a:bodyPr lIns="91425" tIns="91425" rIns="91425" bIns="91425" anchor="ctr" anchorCtr="0">
            <a:noAutofit/>
          </a:bodyPr>
          <a:lstStyle/>
          <a:p>
            <a:pPr lvl="0" rtl="0">
              <a:spcBef>
                <a:spcPts val="0"/>
              </a:spcBef>
              <a:buNone/>
            </a:pPr>
            <a:endParaRPr/>
          </a:p>
        </p:txBody>
      </p:sp>
      <p:sp>
        <p:nvSpPr>
          <p:cNvPr id="51" name="Shape 51"/>
          <p:cNvSpPr txBox="1">
            <a:spLocks noGrp="1"/>
          </p:cNvSpPr>
          <p:nvPr>
            <p:ph type="title"/>
          </p:nvPr>
        </p:nvSpPr>
        <p:spPr>
          <a:xfrm>
            <a:off x="334275" y="285425"/>
            <a:ext cx="3501000" cy="655800"/>
          </a:xfrm>
          <a:prstGeom prst="rect">
            <a:avLst/>
          </a:prstGeom>
        </p:spPr>
        <p:txBody>
          <a:bodyPr lIns="91425" tIns="91425" rIns="91425" bIns="91425" anchor="t" anchorCtr="0"/>
          <a:lstStyle>
            <a:lvl1pPr rtl="0">
              <a:spcBef>
                <a:spcPts val="0"/>
              </a:spcBef>
              <a:buClr>
                <a:srgbClr val="FFFFFF"/>
              </a:buClr>
              <a:buSzPct val="100000"/>
              <a:defRPr sz="1600" b="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title" idx="2"/>
          </p:nvPr>
        </p:nvSpPr>
        <p:spPr>
          <a:xfrm>
            <a:off x="334275" y="817400"/>
            <a:ext cx="3501000" cy="3805199"/>
          </a:xfrm>
          <a:prstGeom prst="rect">
            <a:avLst/>
          </a:prstGeom>
          <a:ln>
            <a:noFill/>
          </a:ln>
        </p:spPr>
        <p:txBody>
          <a:bodyPr lIns="91425" tIns="91425" rIns="91425" bIns="91425" anchor="t" anchorCtr="0"/>
          <a:lstStyle>
            <a:lvl1pPr rtl="0">
              <a:spcBef>
                <a:spcPts val="0"/>
              </a:spcBef>
              <a:buClr>
                <a:srgbClr val="FFFFFF"/>
              </a:buClr>
              <a:buSzPct val="100000"/>
              <a:buFont typeface="Anonymous Pro"/>
              <a:defRPr sz="1200" b="0">
                <a:solidFill>
                  <a:srgbClr val="FFFFFF"/>
                </a:solidFill>
                <a:latin typeface="Anonymous Pro"/>
                <a:ea typeface="Anonymous Pro"/>
                <a:cs typeface="Anonymous Pro"/>
                <a:sym typeface="Anonymous Pro"/>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title" idx="3"/>
          </p:nvPr>
        </p:nvSpPr>
        <p:spPr>
          <a:xfrm>
            <a:off x="4725825" y="205975"/>
            <a:ext cx="3941399" cy="1271700"/>
          </a:xfrm>
          <a:prstGeom prst="rect">
            <a:avLst/>
          </a:prstGeom>
        </p:spPr>
        <p:txBody>
          <a:bodyPr lIns="91425" tIns="91425" rIns="91425" bIns="91425" anchor="t" anchorCtr="0"/>
          <a:lstStyle>
            <a:lvl1pPr rtl="0">
              <a:spcBef>
                <a:spcPts val="0"/>
              </a:spcBef>
              <a:buClr>
                <a:srgbClr val="003DC7"/>
              </a:buClr>
              <a:buFont typeface="Proxima Nova"/>
              <a:defRPr>
                <a:solidFill>
                  <a:srgbClr val="003DC7"/>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title" idx="4"/>
          </p:nvPr>
        </p:nvSpPr>
        <p:spPr>
          <a:xfrm>
            <a:off x="4725825" y="1524150"/>
            <a:ext cx="3941399" cy="3257400"/>
          </a:xfrm>
          <a:prstGeom prst="rect">
            <a:avLst/>
          </a:prstGeom>
        </p:spPr>
        <p:txBody>
          <a:bodyPr lIns="91425" tIns="91425" rIns="91425" bIns="91425" anchor="t" anchorCtr="0"/>
          <a:lstStyle>
            <a:lvl1pPr rtl="0">
              <a:spcBef>
                <a:spcPts val="0"/>
              </a:spcBef>
              <a:buClr>
                <a:srgbClr val="000000"/>
              </a:buClr>
              <a:buSzPct val="100000"/>
              <a:buFont typeface="Proxima Nova"/>
              <a:defRPr sz="2000" b="0">
                <a:solidFill>
                  <a:srgbClr val="000000"/>
                </a:solidFill>
                <a:latin typeface="Proxima Nova"/>
                <a:ea typeface="Proxima Nova"/>
                <a:cs typeface="Proxima Nova"/>
                <a:sym typeface="Proxima Nov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on Light">
    <p:bg>
      <p:bgPr>
        <a:solidFill>
          <a:srgbClr val="FFFFFF"/>
        </a:solidFill>
        <a:effectLst/>
      </p:bgPr>
    </p:bg>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50"/>
            <a:ext cx="7772400" cy="1094699"/>
          </a:xfrm>
          <a:prstGeom prst="rect">
            <a:avLst/>
          </a:prstGeom>
        </p:spPr>
        <p:txBody>
          <a:bodyPr lIns="91425" tIns="91425" rIns="91425" bIns="91425" anchor="t" anchorCtr="0"/>
          <a:lstStyle>
            <a:lvl1pPr>
              <a:spcBef>
                <a:spcPts val="0"/>
              </a:spcBef>
              <a:buClr>
                <a:srgbClr val="000000"/>
              </a:buClr>
              <a:buFont typeface="Proxima Nova"/>
              <a:defRPr>
                <a:solidFill>
                  <a:srgbClr val="000000"/>
                </a:solidFill>
                <a:latin typeface="Proxima Nova"/>
                <a:ea typeface="Proxima Nova"/>
                <a:cs typeface="Proxima Nova"/>
                <a:sym typeface="Proxima Nova"/>
              </a:defRPr>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2352078"/>
            <a:ext cx="7772400" cy="784799"/>
          </a:xfrm>
          <a:prstGeom prst="rect">
            <a:avLst/>
          </a:prstGeom>
        </p:spPr>
        <p:txBody>
          <a:bodyPr lIns="91425" tIns="91425" rIns="91425" bIns="91425" anchor="t" anchorCtr="0"/>
          <a:lstStyle>
            <a:lvl1pPr>
              <a:spcBef>
                <a:spcPts val="0"/>
              </a:spcBef>
              <a:buClr>
                <a:srgbClr val="000000"/>
              </a:buClr>
              <a:buSzPct val="100000"/>
              <a:buFont typeface="Proxima Nova"/>
              <a:buNone/>
              <a:defRPr sz="2400" b="1">
                <a:solidFill>
                  <a:srgbClr val="000000"/>
                </a:solidFill>
                <a:latin typeface="Proxima Nova"/>
                <a:ea typeface="Proxima Nova"/>
                <a:cs typeface="Proxima Nova"/>
                <a:sym typeface="Proxima Nova"/>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extLst>
      <p:ext uri="{BB962C8B-B14F-4D97-AF65-F5344CB8AC3E}">
        <p14:creationId xmlns:p14="http://schemas.microsoft.com/office/powerpoint/2010/main" val="130123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rgbClr val="003DC7"/>
              </a:buClr>
              <a:buSzPct val="100000"/>
              <a:buFont typeface="Proxima Nova"/>
              <a:buNone/>
              <a:defRPr sz="3600" b="1">
                <a:solidFill>
                  <a:srgbClr val="003DC7"/>
                </a:solidFill>
                <a:latin typeface="Proxima Nova"/>
                <a:ea typeface="Proxima Nova"/>
                <a:cs typeface="Proxima Nova"/>
                <a:sym typeface="Proxima Nova"/>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169975"/>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Proxima Nova"/>
              <a:defRPr sz="3600" b="1">
                <a:solidFill>
                  <a:schemeClr val="dk1"/>
                </a:solidFill>
                <a:latin typeface="Proxima Nova"/>
                <a:ea typeface="Proxima Nova"/>
                <a:cs typeface="Proxima Nova"/>
                <a:sym typeface="Proxima Nova"/>
              </a:defRPr>
            </a:lvl1pPr>
            <a:lvl2pPr>
              <a:spcBef>
                <a:spcPts val="480"/>
              </a:spcBef>
              <a:buClr>
                <a:schemeClr val="dk1"/>
              </a:buClr>
              <a:buSzPct val="100000"/>
              <a:buFont typeface="Proxima Nova"/>
              <a:defRPr sz="2400" b="1">
                <a:solidFill>
                  <a:schemeClr val="dk1"/>
                </a:solidFill>
                <a:latin typeface="Proxima Nova"/>
                <a:ea typeface="Proxima Nova"/>
                <a:cs typeface="Proxima Nova"/>
                <a:sym typeface="Proxima Nova"/>
              </a:defRPr>
            </a:lvl2pPr>
            <a:lvl3pPr>
              <a:spcBef>
                <a:spcPts val="480"/>
              </a:spcBef>
              <a:buClr>
                <a:schemeClr val="dk1"/>
              </a:buClr>
              <a:buSzPct val="100000"/>
              <a:buFont typeface="Proxima Nova"/>
              <a:defRPr sz="1600" b="1">
                <a:solidFill>
                  <a:schemeClr val="dk1"/>
                </a:solidFill>
                <a:latin typeface="Proxima Nova"/>
                <a:ea typeface="Proxima Nova"/>
                <a:cs typeface="Proxima Nova"/>
                <a:sym typeface="Proxima Nova"/>
              </a:defRPr>
            </a:lvl3pPr>
            <a:lvl4pPr>
              <a:spcBef>
                <a:spcPts val="360"/>
              </a:spcBef>
              <a:buClr>
                <a:schemeClr val="dk1"/>
              </a:buClr>
              <a:buSzPct val="100000"/>
              <a:buFont typeface="Proxima Nova"/>
              <a:defRPr sz="1200">
                <a:solidFill>
                  <a:schemeClr val="dk1"/>
                </a:solidFill>
                <a:latin typeface="Proxima Nova"/>
                <a:ea typeface="Proxima Nova"/>
                <a:cs typeface="Proxima Nova"/>
                <a:sym typeface="Proxima Nova"/>
              </a:defRPr>
            </a:lvl4pPr>
            <a:lvl5pPr>
              <a:spcBef>
                <a:spcPts val="360"/>
              </a:spcBef>
              <a:buClr>
                <a:schemeClr val="dk1"/>
              </a:buClr>
              <a:buSzPct val="100000"/>
              <a:buFont typeface="Anonymous Pro"/>
              <a:defRPr sz="1200">
                <a:solidFill>
                  <a:schemeClr val="dk1"/>
                </a:solidFill>
                <a:latin typeface="Anonymous Pro"/>
                <a:ea typeface="Anonymous Pro"/>
                <a:cs typeface="Anonymous Pro"/>
                <a:sym typeface="Anonymous Pro"/>
              </a:defRPr>
            </a:lvl5pPr>
            <a:lvl6pPr>
              <a:spcBef>
                <a:spcPts val="360"/>
              </a:spcBef>
              <a:buClr>
                <a:schemeClr val="dk1"/>
              </a:buClr>
              <a:buSzPct val="100000"/>
              <a:buFont typeface="Anonymous Pro"/>
              <a:defRPr sz="1000">
                <a:solidFill>
                  <a:schemeClr val="dk1"/>
                </a:solidFill>
                <a:latin typeface="Anonymous Pro"/>
                <a:ea typeface="Anonymous Pro"/>
                <a:cs typeface="Anonymous Pro"/>
                <a:sym typeface="Anonymous Pro"/>
              </a:defRPr>
            </a:lvl6pPr>
            <a:lvl7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7pPr>
            <a:lvl8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8pPr>
            <a:lvl9pPr>
              <a:spcBef>
                <a:spcPts val="360"/>
              </a:spcBef>
              <a:buClr>
                <a:schemeClr val="dk1"/>
              </a:buClr>
              <a:buSzPct val="100000"/>
              <a:buFont typeface="Proxima Nova"/>
              <a:defRPr sz="1000">
                <a:solidFill>
                  <a:schemeClr val="dk1"/>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6" r:id="rId4"/>
    <p:sldLayoutId id="2147483657" r:id="rId5"/>
    <p:sldLayoutId id="2147483658" r:id="rId6"/>
    <p:sldLayoutId id="2147483660" r:id="rId7"/>
    <p:sldLayoutId id="2147483662"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leks.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5" name="Shape 55"/>
          <p:cNvSpPr txBox="1"/>
          <p:nvPr/>
        </p:nvSpPr>
        <p:spPr>
          <a:xfrm>
            <a:off x="685787" y="4444825"/>
            <a:ext cx="1171500" cy="227400"/>
          </a:xfrm>
          <a:prstGeom prst="rect">
            <a:avLst/>
          </a:prstGeom>
          <a:noFill/>
          <a:ln>
            <a:noFill/>
          </a:ln>
        </p:spPr>
        <p:txBody>
          <a:bodyPr lIns="91425" tIns="91425" rIns="91425" bIns="91425" anchor="t" anchorCtr="0">
            <a:noAutofit/>
          </a:bodyPr>
          <a:lstStyle/>
          <a:p>
            <a:pPr lvl="0" rtl="0">
              <a:spcBef>
                <a:spcPts val="0"/>
              </a:spcBef>
              <a:buNone/>
            </a:pPr>
            <a:r>
              <a:rPr lang="en" sz="800" u="sng" dirty="0">
                <a:solidFill>
                  <a:srgbClr val="00B050"/>
                </a:solidFill>
                <a:latin typeface="Proxima Nova" panose="020B0503030502060204" pitchFamily="34" charset="0"/>
                <a:ea typeface="Ubuntu"/>
                <a:cs typeface="Ubuntu"/>
                <a:sym typeface="Ubuntu"/>
                <a:hlinkClick r:id="rId3"/>
              </a:rPr>
              <a:t>eleks.com </a:t>
            </a:r>
          </a:p>
          <a:p>
            <a:pPr lvl="0" rtl="0">
              <a:spcBef>
                <a:spcPts val="0"/>
              </a:spcBef>
              <a:buNone/>
            </a:pPr>
            <a:endParaRPr sz="800" dirty="0">
              <a:solidFill>
                <a:srgbClr val="9FC5E8"/>
              </a:solidFill>
              <a:latin typeface="Ubuntu"/>
              <a:ea typeface="Ubuntu"/>
              <a:cs typeface="Ubuntu"/>
              <a:sym typeface="Ubuntu"/>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26" y="634341"/>
            <a:ext cx="769222" cy="341427"/>
          </a:xfrm>
          <a:prstGeom prst="rect">
            <a:avLst/>
          </a:prstGeom>
        </p:spPr>
      </p:pic>
      <p:sp>
        <p:nvSpPr>
          <p:cNvPr id="6" name="Shape 69"/>
          <p:cNvSpPr txBox="1">
            <a:spLocks/>
          </p:cNvSpPr>
          <p:nvPr/>
        </p:nvSpPr>
        <p:spPr>
          <a:xfrm>
            <a:off x="1069837" y="1631851"/>
            <a:ext cx="6386040" cy="1505243"/>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36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1"/>
              </a:buClr>
              <a:buSzPct val="100000"/>
              <a:buNone/>
              <a:defRPr sz="4800" b="1" i="0" u="none" strike="noStrike" cap="none" baseline="0">
                <a:solidFill>
                  <a:schemeClr val="dk1"/>
                </a:solidFill>
                <a:latin typeface="Arial"/>
                <a:ea typeface="Arial"/>
                <a:cs typeface="Arial"/>
                <a:sym typeface="Arial"/>
                <a:rtl val="0"/>
              </a:defRPr>
            </a:lvl2pPr>
            <a:lvl3pPr algn="ctr">
              <a:spcBef>
                <a:spcPts val="0"/>
              </a:spcBef>
              <a:buClr>
                <a:schemeClr val="dk1"/>
              </a:buClr>
              <a:buSzPct val="100000"/>
              <a:buNone/>
              <a:defRPr sz="4800" b="1">
                <a:solidFill>
                  <a:schemeClr val="dk1"/>
                </a:solidFill>
              </a:defRPr>
            </a:lvl3pPr>
            <a:lvl4pPr algn="ctr">
              <a:spcBef>
                <a:spcPts val="0"/>
              </a:spcBef>
              <a:buClr>
                <a:schemeClr val="dk1"/>
              </a:buClr>
              <a:buSzPct val="100000"/>
              <a:buNone/>
              <a:defRPr sz="4800" b="1">
                <a:solidFill>
                  <a:schemeClr val="dk1"/>
                </a:solidFill>
              </a:defRPr>
            </a:lvl4pPr>
            <a:lvl5pPr algn="ctr">
              <a:spcBef>
                <a:spcPts val="0"/>
              </a:spcBef>
              <a:buClr>
                <a:schemeClr val="dk1"/>
              </a:buClr>
              <a:buSzPct val="100000"/>
              <a:buNone/>
              <a:defRPr sz="4800" b="1">
                <a:solidFill>
                  <a:schemeClr val="dk1"/>
                </a:solidFill>
              </a:defRPr>
            </a:lvl5pPr>
            <a:lvl6pPr algn="ctr">
              <a:spcBef>
                <a:spcPts val="0"/>
              </a:spcBef>
              <a:buClr>
                <a:schemeClr val="dk1"/>
              </a:buClr>
              <a:buSzPct val="100000"/>
              <a:buNone/>
              <a:defRPr sz="4800" b="1">
                <a:solidFill>
                  <a:schemeClr val="dk1"/>
                </a:solidFill>
              </a:defRPr>
            </a:lvl6pPr>
            <a:lvl7pPr algn="ctr">
              <a:spcBef>
                <a:spcPts val="0"/>
              </a:spcBef>
              <a:buClr>
                <a:schemeClr val="dk1"/>
              </a:buClr>
              <a:buSzPct val="100000"/>
              <a:buNone/>
              <a:defRPr sz="4800" b="1">
                <a:solidFill>
                  <a:schemeClr val="dk1"/>
                </a:solidFill>
              </a:defRPr>
            </a:lvl7pPr>
            <a:lvl8pPr algn="ctr">
              <a:spcBef>
                <a:spcPts val="0"/>
              </a:spcBef>
              <a:buClr>
                <a:schemeClr val="dk1"/>
              </a:buClr>
              <a:buSzPct val="100000"/>
              <a:buNone/>
              <a:defRPr sz="4800" b="1">
                <a:solidFill>
                  <a:schemeClr val="dk1"/>
                </a:solidFill>
              </a:defRPr>
            </a:lvl8pPr>
            <a:lvl9pPr algn="ctr">
              <a:spcBef>
                <a:spcPts val="0"/>
              </a:spcBef>
              <a:buClr>
                <a:schemeClr val="dk1"/>
              </a:buClr>
              <a:buSzPct val="100000"/>
              <a:buNone/>
              <a:defRPr sz="4800" b="1">
                <a:solidFill>
                  <a:schemeClr val="dk1"/>
                </a:solidFill>
              </a:defRPr>
            </a:lvl9pPr>
          </a:lstStyle>
          <a:p>
            <a:r>
              <a:rPr lang="en-US" sz="3200" dirty="0" smtClean="0">
                <a:solidFill>
                  <a:srgbClr val="003DC7"/>
                </a:solidFill>
              </a:rPr>
              <a:t>Software </a:t>
            </a:r>
            <a:r>
              <a:rPr lang="en-US" sz="3200" dirty="0">
                <a:solidFill>
                  <a:srgbClr val="003DC7"/>
                </a:solidFill>
              </a:rPr>
              <a:t>Development Life Cycle (SDLC)</a:t>
            </a:r>
            <a:endParaRPr lang="en" sz="3200" dirty="0">
              <a:solidFill>
                <a:srgbClr val="003DC7"/>
              </a:solidFill>
            </a:endParaRPr>
          </a:p>
        </p:txBody>
      </p:sp>
    </p:spTree>
    <p:extLst>
      <p:ext uri="{BB962C8B-B14F-4D97-AF65-F5344CB8AC3E}">
        <p14:creationId xmlns:p14="http://schemas.microsoft.com/office/powerpoint/2010/main" val="1597751627"/>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579098" y="235611"/>
            <a:ext cx="5342207" cy="756162"/>
          </a:xfrm>
          <a:prstGeom prst="rect">
            <a:avLst/>
          </a:prstGeom>
        </p:spPr>
        <p:txBody>
          <a:bodyPr lIns="91425" tIns="91425" rIns="91425" bIns="91425" anchor="b" anchorCtr="0">
            <a:noAutofit/>
          </a:bodyPr>
          <a:lstStyle/>
          <a:p>
            <a:pPr lvl="0"/>
            <a:r>
              <a:rPr lang="en-US" sz="3200" dirty="0">
                <a:solidFill>
                  <a:srgbClr val="003DC7"/>
                </a:solidFill>
              </a:rPr>
              <a:t>Spiral Model Strengths</a:t>
            </a:r>
            <a:endParaRPr lang="en" sz="3200" dirty="0">
              <a:solidFill>
                <a:srgbClr val="003DC7"/>
              </a:solidFill>
            </a:endParaRPr>
          </a:p>
        </p:txBody>
      </p:sp>
      <p:sp>
        <p:nvSpPr>
          <p:cNvPr id="7" name="Content Placeholder 2"/>
          <p:cNvSpPr txBox="1">
            <a:spLocks/>
          </p:cNvSpPr>
          <p:nvPr/>
        </p:nvSpPr>
        <p:spPr>
          <a:xfrm>
            <a:off x="1048043" y="1174652"/>
            <a:ext cx="7272997" cy="3643533"/>
          </a:xfrm>
          <a:prstGeom prst="rect">
            <a:avLst/>
          </a:prstGeom>
          <a:noFill/>
          <a:ln>
            <a:noFill/>
          </a:ln>
        </p:spPr>
        <p:txBody>
          <a:bodyPr lIns="91425" tIns="91425" rIns="91425" bIns="91425" anchor="t" anchorCtr="0">
            <a:normAutofit fontScale="625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Provides early indication of insurmountable risks, without much cost</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Users see the system early because of rapid prototyping tools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Critical high-risk functions are developed first</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The design does not have to be perfect </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Users can be closely tied to all lifecycle steps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Early and frequent feedback from users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Cumulative costs assessed frequently </a:t>
            </a:r>
          </a:p>
        </p:txBody>
      </p:sp>
    </p:spTree>
    <p:extLst>
      <p:ext uri="{BB962C8B-B14F-4D97-AF65-F5344CB8AC3E}">
        <p14:creationId xmlns:p14="http://schemas.microsoft.com/office/powerpoint/2010/main" val="1951387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579098" y="235611"/>
            <a:ext cx="5342207" cy="756162"/>
          </a:xfrm>
          <a:prstGeom prst="rect">
            <a:avLst/>
          </a:prstGeom>
        </p:spPr>
        <p:txBody>
          <a:bodyPr lIns="91425" tIns="91425" rIns="91425" bIns="91425" anchor="b" anchorCtr="0">
            <a:noAutofit/>
          </a:bodyPr>
          <a:lstStyle/>
          <a:p>
            <a:pPr lvl="0"/>
            <a:r>
              <a:rPr lang="en-US" sz="3200" dirty="0">
                <a:solidFill>
                  <a:srgbClr val="003DC7"/>
                </a:solidFill>
              </a:rPr>
              <a:t>Spiral Model Weaknesses</a:t>
            </a:r>
            <a:endParaRPr lang="en" sz="3200" dirty="0">
              <a:solidFill>
                <a:srgbClr val="003DC7"/>
              </a:solidFill>
            </a:endParaRPr>
          </a:p>
        </p:txBody>
      </p:sp>
      <p:sp>
        <p:nvSpPr>
          <p:cNvPr id="7" name="Content Placeholder 2"/>
          <p:cNvSpPr txBox="1">
            <a:spLocks/>
          </p:cNvSpPr>
          <p:nvPr/>
        </p:nvSpPr>
        <p:spPr>
          <a:xfrm>
            <a:off x="1048043" y="1174652"/>
            <a:ext cx="7272997" cy="3643533"/>
          </a:xfrm>
          <a:prstGeom prst="rect">
            <a:avLst/>
          </a:prstGeom>
          <a:noFill/>
          <a:ln>
            <a:noFill/>
          </a:ln>
        </p:spPr>
        <p:txBody>
          <a:bodyPr lIns="91425" tIns="91425" rIns="91425" bIns="91425" anchor="t" anchorCtr="0">
            <a:normAutofit fontScale="550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Time spent for evaluating risks too large for small or low-risk projects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Time spent planning, resetting objectives, doing risk analysis and prototyping may  be excessive</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The model is complex </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Risk assessment expertise is required</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Spiral may continue indefinitely</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Developers must be reassigned during non-development phase activities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May be hard to define objective, verifiable milestones that indicate readiness to proceed through the next iteration</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p:txBody>
      </p:sp>
    </p:spTree>
    <p:extLst>
      <p:ext uri="{BB962C8B-B14F-4D97-AF65-F5344CB8AC3E}">
        <p14:creationId xmlns:p14="http://schemas.microsoft.com/office/powerpoint/2010/main" val="1269025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579098" y="235611"/>
            <a:ext cx="5342207" cy="756162"/>
          </a:xfrm>
          <a:prstGeom prst="rect">
            <a:avLst/>
          </a:prstGeom>
        </p:spPr>
        <p:txBody>
          <a:bodyPr lIns="91425" tIns="91425" rIns="91425" bIns="91425" anchor="b" anchorCtr="0">
            <a:noAutofit/>
          </a:bodyPr>
          <a:lstStyle/>
          <a:p>
            <a:pPr lvl="0"/>
            <a:r>
              <a:rPr lang="en-US" sz="3200" dirty="0">
                <a:solidFill>
                  <a:srgbClr val="003DC7"/>
                </a:solidFill>
              </a:rPr>
              <a:t>When to use Spiral Model</a:t>
            </a:r>
            <a:endParaRPr lang="en" sz="3200" dirty="0">
              <a:solidFill>
                <a:srgbClr val="003DC7"/>
              </a:solidFill>
            </a:endParaRPr>
          </a:p>
        </p:txBody>
      </p:sp>
      <p:sp>
        <p:nvSpPr>
          <p:cNvPr id="7" name="Content Placeholder 2"/>
          <p:cNvSpPr txBox="1">
            <a:spLocks/>
          </p:cNvSpPr>
          <p:nvPr/>
        </p:nvSpPr>
        <p:spPr>
          <a:xfrm>
            <a:off x="1048043" y="991774"/>
            <a:ext cx="7272997" cy="3826412"/>
          </a:xfrm>
          <a:prstGeom prst="rect">
            <a:avLst/>
          </a:prstGeom>
          <a:noFill/>
          <a:ln>
            <a:noFill/>
          </a:ln>
        </p:spPr>
        <p:txBody>
          <a:bodyPr lIns="91425" tIns="91425" rIns="91425" bIns="91425" anchor="t" anchorCtr="0">
            <a:normAutofit fontScale="550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When creation of a prototype is appropriate</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When costs and risk evaluation is important</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For medium to high-risk projects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Long-term project commitment unwise because of potential changes to economic priorities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Users are unsure of their needs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Requirements are complex</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New product line </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Significant changes are expected (research and exploration)</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p:txBody>
      </p:sp>
    </p:spTree>
    <p:extLst>
      <p:ext uri="{BB962C8B-B14F-4D97-AF65-F5344CB8AC3E}">
        <p14:creationId xmlns:p14="http://schemas.microsoft.com/office/powerpoint/2010/main" val="1855974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3014003" y="235612"/>
            <a:ext cx="2964767" cy="756162"/>
          </a:xfrm>
          <a:prstGeom prst="rect">
            <a:avLst/>
          </a:prstGeom>
        </p:spPr>
        <p:txBody>
          <a:bodyPr lIns="91425" tIns="91425" rIns="91425" bIns="91425" anchor="b" anchorCtr="0">
            <a:noAutofit/>
          </a:bodyPr>
          <a:lstStyle/>
          <a:p>
            <a:pPr lvl="0"/>
            <a:r>
              <a:rPr lang="en-US" sz="3200" dirty="0">
                <a:solidFill>
                  <a:srgbClr val="003DC7"/>
                </a:solidFill>
              </a:rPr>
              <a:t>Agile Model</a:t>
            </a:r>
            <a:endParaRPr lang="en" sz="3200" dirty="0">
              <a:solidFill>
                <a:srgbClr val="003DC7"/>
              </a:solidFill>
            </a:endParaRPr>
          </a:p>
        </p:txBody>
      </p:sp>
      <p:sp>
        <p:nvSpPr>
          <p:cNvPr id="7" name="Content Placeholder 2"/>
          <p:cNvSpPr txBox="1">
            <a:spLocks/>
          </p:cNvSpPr>
          <p:nvPr/>
        </p:nvSpPr>
        <p:spPr>
          <a:xfrm>
            <a:off x="6104460" y="937260"/>
            <a:ext cx="2665828" cy="3917854"/>
          </a:xfrm>
          <a:prstGeom prst="rect">
            <a:avLst/>
          </a:prstGeom>
          <a:noFill/>
          <a:ln>
            <a:noFill/>
          </a:ln>
        </p:spPr>
        <p:txBody>
          <a:bodyPr lIns="91425" tIns="91425" rIns="91425" bIns="91425" anchor="t" anchorCtr="0">
            <a:normAutofit fontScale="775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smtClean="0">
                <a:latin typeface="Trebuchet MS" panose="020B0603020202020204" pitchFamily="34" charset="0"/>
              </a:rPr>
              <a:t>Speed up or bypass one or more life cycle phases </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smtClean="0">
                <a:latin typeface="Trebuchet MS" panose="020B0603020202020204" pitchFamily="34" charset="0"/>
              </a:rPr>
              <a:t>Usually less formal and reduced scope</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smtClean="0">
                <a:latin typeface="Trebuchet MS" panose="020B0603020202020204" pitchFamily="34" charset="0"/>
              </a:rPr>
              <a:t>Used for time-critical applications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smtClean="0">
                <a:latin typeface="Trebuchet MS" panose="020B0603020202020204" pitchFamily="34" charset="0"/>
              </a:rPr>
              <a:t>Used in organizations that employ disciplined methods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85" y="937260"/>
            <a:ext cx="5432727" cy="3135337"/>
          </a:xfrm>
          <a:prstGeom prst="rect">
            <a:avLst/>
          </a:prstGeom>
          <a:noFill/>
          <a:ln>
            <a:noFill/>
          </a:ln>
        </p:spPr>
      </p:pic>
    </p:spTree>
    <p:extLst>
      <p:ext uri="{BB962C8B-B14F-4D97-AF65-F5344CB8AC3E}">
        <p14:creationId xmlns:p14="http://schemas.microsoft.com/office/powerpoint/2010/main" val="134489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579098" y="235611"/>
            <a:ext cx="3056207" cy="756162"/>
          </a:xfrm>
          <a:prstGeom prst="rect">
            <a:avLst/>
          </a:prstGeom>
        </p:spPr>
        <p:txBody>
          <a:bodyPr lIns="91425" tIns="91425" rIns="91425" bIns="91425" anchor="b" anchorCtr="0">
            <a:noAutofit/>
          </a:bodyPr>
          <a:lstStyle/>
          <a:p>
            <a:pPr lvl="0"/>
            <a:r>
              <a:rPr lang="en-US" sz="3200" dirty="0" smtClean="0">
                <a:solidFill>
                  <a:srgbClr val="003DC7"/>
                </a:solidFill>
              </a:rPr>
              <a:t>Agile Methods</a:t>
            </a:r>
            <a:endParaRPr lang="en" sz="3200" dirty="0">
              <a:solidFill>
                <a:srgbClr val="003DC7"/>
              </a:solidFill>
            </a:endParaRPr>
          </a:p>
        </p:txBody>
      </p:sp>
      <p:sp>
        <p:nvSpPr>
          <p:cNvPr id="7" name="Content Placeholder 2"/>
          <p:cNvSpPr txBox="1">
            <a:spLocks/>
          </p:cNvSpPr>
          <p:nvPr/>
        </p:nvSpPr>
        <p:spPr>
          <a:xfrm>
            <a:off x="1048043" y="1097280"/>
            <a:ext cx="7272997" cy="3720906"/>
          </a:xfrm>
          <a:prstGeom prst="rect">
            <a:avLst/>
          </a:prstGeom>
          <a:noFill/>
          <a:ln>
            <a:noFill/>
          </a:ln>
        </p:spPr>
        <p:txBody>
          <a:bodyPr lIns="91425" tIns="91425" rIns="91425" bIns="91425" anchor="t" anchorCtr="0">
            <a:normAutofit fontScale="92500" lnSpcReduction="1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Adaptive Software Development (ASD) </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Feature Driven Development (FDD) </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Crystal Clear </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Dynamic Software Development Method (DSDM) </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Rapid Application Development (RAD)</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Scrum </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Extreme Programming (XP) </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1800" dirty="0">
                <a:latin typeface="Trebuchet MS" panose="020B0603020202020204" pitchFamily="34" charset="0"/>
              </a:rPr>
              <a:t>Rational Unify Process (RUP)</a:t>
            </a:r>
          </a:p>
          <a:p>
            <a:pPr>
              <a:lnSpc>
                <a:spcPct val="150000"/>
              </a:lnSpc>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sz="1800" dirty="0">
              <a:latin typeface="Trebuchet MS" panose="020B0603020202020204" pitchFamily="34" charset="0"/>
            </a:endParaRPr>
          </a:p>
        </p:txBody>
      </p:sp>
    </p:spTree>
    <p:extLst>
      <p:ext uri="{BB962C8B-B14F-4D97-AF65-F5344CB8AC3E}">
        <p14:creationId xmlns:p14="http://schemas.microsoft.com/office/powerpoint/2010/main" val="23661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579098" y="235611"/>
            <a:ext cx="6122964" cy="756162"/>
          </a:xfrm>
          <a:prstGeom prst="rect">
            <a:avLst/>
          </a:prstGeom>
        </p:spPr>
        <p:txBody>
          <a:bodyPr lIns="91425" tIns="91425" rIns="91425" bIns="91425" anchor="b" anchorCtr="0">
            <a:noAutofit/>
          </a:bodyPr>
          <a:lstStyle/>
          <a:p>
            <a:pPr lvl="0"/>
            <a:r>
              <a:rPr lang="en-US" sz="3200" dirty="0" smtClean="0">
                <a:solidFill>
                  <a:srgbClr val="003DC7"/>
                </a:solidFill>
              </a:rPr>
              <a:t>Agile Model Strengths</a:t>
            </a:r>
            <a:endParaRPr lang="en" sz="3200" dirty="0">
              <a:solidFill>
                <a:srgbClr val="003DC7"/>
              </a:solidFill>
            </a:endParaRPr>
          </a:p>
        </p:txBody>
      </p:sp>
      <p:sp>
        <p:nvSpPr>
          <p:cNvPr id="7" name="Content Placeholder 2"/>
          <p:cNvSpPr txBox="1">
            <a:spLocks/>
          </p:cNvSpPr>
          <p:nvPr/>
        </p:nvSpPr>
        <p:spPr>
          <a:xfrm>
            <a:off x="1048043" y="991774"/>
            <a:ext cx="7272997" cy="3826412"/>
          </a:xfrm>
          <a:prstGeom prst="rect">
            <a:avLst/>
          </a:prstGeom>
          <a:noFill/>
          <a:ln>
            <a:noFill/>
          </a:ln>
        </p:spPr>
        <p:txBody>
          <a:bodyPr lIns="91425" tIns="91425" rIns="91425" bIns="91425" anchor="t" anchorCtr="0">
            <a:normAutofit fontScale="92500" lnSpcReduction="1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Deliver a working product faster than</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	conventional linear development model</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Customer feedback at every stage ensures  that the end deliverable satisfies their  expectations</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No guesswork between the development  team and the customer, as there is face to  face communication and continuous inputs  from the client</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p:txBody>
      </p:sp>
    </p:spTree>
    <p:extLst>
      <p:ext uri="{BB962C8B-B14F-4D97-AF65-F5344CB8AC3E}">
        <p14:creationId xmlns:p14="http://schemas.microsoft.com/office/powerpoint/2010/main" val="1775586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579098" y="235611"/>
            <a:ext cx="6537960" cy="756162"/>
          </a:xfrm>
          <a:prstGeom prst="rect">
            <a:avLst/>
          </a:prstGeom>
        </p:spPr>
        <p:txBody>
          <a:bodyPr lIns="91425" tIns="91425" rIns="91425" bIns="91425" anchor="b" anchorCtr="0">
            <a:noAutofit/>
          </a:bodyPr>
          <a:lstStyle/>
          <a:p>
            <a:pPr lvl="0"/>
            <a:r>
              <a:rPr lang="en-US" sz="3200" dirty="0" smtClean="0">
                <a:solidFill>
                  <a:srgbClr val="003DC7"/>
                </a:solidFill>
              </a:rPr>
              <a:t>Agile Model Weaknesses</a:t>
            </a:r>
            <a:endParaRPr lang="en" sz="3200" dirty="0">
              <a:solidFill>
                <a:srgbClr val="003DC7"/>
              </a:solidFill>
            </a:endParaRPr>
          </a:p>
        </p:txBody>
      </p:sp>
      <p:sp>
        <p:nvSpPr>
          <p:cNvPr id="7" name="Content Placeholder 2"/>
          <p:cNvSpPr txBox="1">
            <a:spLocks/>
          </p:cNvSpPr>
          <p:nvPr/>
        </p:nvSpPr>
        <p:spPr>
          <a:xfrm>
            <a:off x="1062111" y="1441940"/>
            <a:ext cx="7272997" cy="2961248"/>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2000" dirty="0">
                <a:latin typeface="Trebuchet MS" panose="020B0603020202020204" pitchFamily="34" charset="0"/>
              </a:rPr>
              <a:t>For larger projects, it is difficult to judge the  efforts and the time required for the project  in the SDLC.</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sz="2000"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sz="2000" dirty="0">
                <a:latin typeface="Trebuchet MS" panose="020B0603020202020204" pitchFamily="34" charset="0"/>
              </a:rPr>
              <a:t>Since the requirements are ever changing,  there is hardly any emphasis, which is laid on  designing and documentation. Therefore,  chances of the project going off the track  easily are much more</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sz="2000" dirty="0">
              <a:latin typeface="Trebuchet MS" panose="020B0603020202020204" pitchFamily="34" charset="0"/>
            </a:endParaRPr>
          </a:p>
        </p:txBody>
      </p:sp>
    </p:spTree>
    <p:extLst>
      <p:ext uri="{BB962C8B-B14F-4D97-AF65-F5344CB8AC3E}">
        <p14:creationId xmlns:p14="http://schemas.microsoft.com/office/powerpoint/2010/main" val="3888200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048043" y="235611"/>
            <a:ext cx="7540283" cy="756162"/>
          </a:xfrm>
          <a:prstGeom prst="rect">
            <a:avLst/>
          </a:prstGeom>
        </p:spPr>
        <p:txBody>
          <a:bodyPr lIns="91425" tIns="91425" rIns="91425" bIns="91425" anchor="b" anchorCtr="0">
            <a:noAutofit/>
          </a:bodyPr>
          <a:lstStyle/>
          <a:p>
            <a:pPr lvl="0"/>
            <a:r>
              <a:rPr lang="en-US" sz="3200" dirty="0">
                <a:solidFill>
                  <a:srgbClr val="003DC7"/>
                </a:solidFill>
              </a:rPr>
              <a:t>Software environments organization</a:t>
            </a:r>
            <a:endParaRPr lang="en" sz="3200" dirty="0">
              <a:solidFill>
                <a:srgbClr val="003DC7"/>
              </a:solidFill>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90" y="1493687"/>
            <a:ext cx="8245941" cy="2906486"/>
          </a:xfrm>
          <a:prstGeom prst="rect">
            <a:avLst/>
          </a:prstGeom>
          <a:noFill/>
          <a:ln>
            <a:noFill/>
          </a:ln>
        </p:spPr>
      </p:pic>
    </p:spTree>
    <p:extLst>
      <p:ext uri="{BB962C8B-B14F-4D97-AF65-F5344CB8AC3E}">
        <p14:creationId xmlns:p14="http://schemas.microsoft.com/office/powerpoint/2010/main" val="4226835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00" y="241150"/>
            <a:ext cx="7843820" cy="4664750"/>
          </a:xfrm>
          <a:prstGeom prst="rect">
            <a:avLst/>
          </a:prstGeom>
          <a:noFill/>
          <a:ln>
            <a:noFill/>
          </a:ln>
        </p:spPr>
      </p:pic>
    </p:spTree>
    <p:extLst>
      <p:ext uri="{BB962C8B-B14F-4D97-AF65-F5344CB8AC3E}">
        <p14:creationId xmlns:p14="http://schemas.microsoft.com/office/powerpoint/2010/main" val="3448713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6200" y="1509678"/>
            <a:ext cx="7772400" cy="3091122"/>
          </a:xfrm>
        </p:spPr>
        <p:txBody>
          <a:bodyPr/>
          <a:lstStyle/>
          <a:p>
            <a:pPr>
              <a:lnSpc>
                <a:spcPct val="150000"/>
              </a:lnSpc>
            </a:pPr>
            <a:r>
              <a:rPr lang="en-US" dirty="0"/>
              <a:t>To help understand and  implement the SDLC phases various  SDLC models have been created by  software development experts,  universities, and standards  organizations</a:t>
            </a:r>
          </a:p>
          <a:p>
            <a:endParaRPr lang="uk-UA" dirty="0"/>
          </a:p>
        </p:txBody>
      </p:sp>
      <p:sp>
        <p:nvSpPr>
          <p:cNvPr id="4" name="Shape 69"/>
          <p:cNvSpPr txBox="1">
            <a:spLocks noGrp="1"/>
          </p:cNvSpPr>
          <p:nvPr>
            <p:ph type="ctrTitle"/>
          </p:nvPr>
        </p:nvSpPr>
        <p:spPr>
          <a:xfrm>
            <a:off x="2521800" y="446400"/>
            <a:ext cx="4383000" cy="712449"/>
          </a:xfrm>
          <a:prstGeom prst="rect">
            <a:avLst/>
          </a:prstGeom>
        </p:spPr>
        <p:txBody>
          <a:bodyPr lIns="91425" tIns="91425" rIns="91425" bIns="91425" anchor="b" anchorCtr="0">
            <a:noAutofit/>
          </a:bodyPr>
          <a:lstStyle/>
          <a:p>
            <a:pPr lvl="0"/>
            <a:r>
              <a:rPr lang="en-US" sz="3200" dirty="0" smtClean="0">
                <a:solidFill>
                  <a:srgbClr val="003DC7"/>
                </a:solidFill>
              </a:rPr>
              <a:t>SDLC MODELS</a:t>
            </a:r>
            <a:endParaRPr lang="en" sz="3200" dirty="0">
              <a:solidFill>
                <a:srgbClr val="003DC7"/>
              </a:solidFill>
            </a:endParaRPr>
          </a:p>
        </p:txBody>
      </p:sp>
    </p:spTree>
    <p:extLst>
      <p:ext uri="{BB962C8B-B14F-4D97-AF65-F5344CB8AC3E}">
        <p14:creationId xmlns:p14="http://schemas.microsoft.com/office/powerpoint/2010/main" val="1019343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6200" y="1158849"/>
            <a:ext cx="7772400" cy="3441951"/>
          </a:xfrm>
        </p:spPr>
        <p:txBody>
          <a:bodyPr/>
          <a:lstStyle/>
          <a:p>
            <a:pPr marL="12700"/>
            <a:r>
              <a:rPr lang="en-US" spc="-10" dirty="0">
                <a:latin typeface="Candara"/>
                <a:cs typeface="Candara"/>
              </a:rPr>
              <a:t>Provides </a:t>
            </a:r>
            <a:r>
              <a:rPr lang="en-US" spc="-5" dirty="0">
                <a:latin typeface="Candara"/>
                <a:cs typeface="Candara"/>
              </a:rPr>
              <a:t>basis </a:t>
            </a:r>
            <a:r>
              <a:rPr lang="en-US" spc="-10" dirty="0">
                <a:latin typeface="Candara"/>
                <a:cs typeface="Candara"/>
              </a:rPr>
              <a:t>for project planning,</a:t>
            </a:r>
            <a:r>
              <a:rPr lang="en-US" spc="210" dirty="0">
                <a:latin typeface="Candara"/>
                <a:cs typeface="Candara"/>
              </a:rPr>
              <a:t> </a:t>
            </a:r>
          </a:p>
          <a:p>
            <a:r>
              <a:rPr lang="en-US" spc="210" dirty="0">
                <a:latin typeface="Candara"/>
                <a:cs typeface="Candara"/>
              </a:rPr>
              <a:t>	</a:t>
            </a:r>
            <a:r>
              <a:rPr lang="en-US" spc="-10" dirty="0">
                <a:latin typeface="Candara"/>
                <a:cs typeface="Candara"/>
              </a:rPr>
              <a:t>estimating</a:t>
            </a:r>
            <a:r>
              <a:rPr lang="en-US" dirty="0">
                <a:latin typeface="Candara"/>
                <a:cs typeface="Candara"/>
              </a:rPr>
              <a:t> </a:t>
            </a:r>
            <a:r>
              <a:rPr lang="en-US" spc="-5" dirty="0">
                <a:latin typeface="Candara"/>
                <a:cs typeface="Candara"/>
              </a:rPr>
              <a:t>&amp;</a:t>
            </a:r>
            <a:r>
              <a:rPr lang="en-US" spc="-80" dirty="0">
                <a:latin typeface="Candara"/>
                <a:cs typeface="Candara"/>
              </a:rPr>
              <a:t> </a:t>
            </a:r>
            <a:r>
              <a:rPr lang="en-US" spc="-10" dirty="0">
                <a:latin typeface="Candara"/>
                <a:cs typeface="Candara"/>
              </a:rPr>
              <a:t>scheduling</a:t>
            </a:r>
            <a:endParaRPr lang="en-US" dirty="0">
              <a:latin typeface="Candara"/>
              <a:cs typeface="Candara"/>
            </a:endParaRPr>
          </a:p>
          <a:p>
            <a:pPr marL="12700">
              <a:spcBef>
                <a:spcPts val="770"/>
              </a:spcBef>
            </a:pPr>
            <a:r>
              <a:rPr lang="en-US" spc="-5" dirty="0">
                <a:latin typeface="Candara"/>
                <a:cs typeface="Candara"/>
              </a:rPr>
              <a:t>Provides </a:t>
            </a:r>
            <a:r>
              <a:rPr lang="en-US" spc="-10" dirty="0">
                <a:latin typeface="Candara"/>
                <a:cs typeface="Candara"/>
              </a:rPr>
              <a:t>framework for standard </a:t>
            </a:r>
            <a:r>
              <a:rPr lang="en-US" spc="-5" dirty="0">
                <a:latin typeface="Candara"/>
                <a:cs typeface="Candara"/>
              </a:rPr>
              <a:t>set</a:t>
            </a:r>
            <a:r>
              <a:rPr lang="en-US" spc="165" dirty="0">
                <a:latin typeface="Candara"/>
                <a:cs typeface="Candara"/>
              </a:rPr>
              <a:t> </a:t>
            </a:r>
            <a:r>
              <a:rPr lang="en-US" spc="-5" dirty="0">
                <a:latin typeface="Candara"/>
                <a:cs typeface="Candara"/>
              </a:rPr>
              <a:t>of </a:t>
            </a:r>
          </a:p>
          <a:p>
            <a:pPr>
              <a:spcBef>
                <a:spcPts val="770"/>
              </a:spcBef>
            </a:pPr>
            <a:r>
              <a:rPr lang="en-US" spc="-5" dirty="0">
                <a:latin typeface="Candara"/>
                <a:cs typeface="Candara"/>
              </a:rPr>
              <a:t>	terminologies, activities </a:t>
            </a:r>
            <a:r>
              <a:rPr lang="en-US" spc="-10" dirty="0">
                <a:latin typeface="Candara"/>
                <a:cs typeface="Candara"/>
              </a:rPr>
              <a:t>&amp;</a:t>
            </a:r>
            <a:r>
              <a:rPr lang="en-US" spc="40" dirty="0">
                <a:latin typeface="Candara"/>
                <a:cs typeface="Candara"/>
              </a:rPr>
              <a:t> </a:t>
            </a:r>
            <a:r>
              <a:rPr lang="en-US" spc="-10" dirty="0">
                <a:latin typeface="Candara"/>
                <a:cs typeface="Candara"/>
              </a:rPr>
              <a:t>deliverables</a:t>
            </a:r>
            <a:endParaRPr lang="en-US" dirty="0">
              <a:latin typeface="Candara"/>
              <a:cs typeface="Candara"/>
            </a:endParaRPr>
          </a:p>
          <a:p>
            <a:pPr marL="12700">
              <a:spcBef>
                <a:spcPts val="770"/>
              </a:spcBef>
            </a:pPr>
            <a:r>
              <a:rPr lang="en-US" spc="-10" dirty="0">
                <a:latin typeface="Candara"/>
                <a:cs typeface="Candara"/>
              </a:rPr>
              <a:t>Provides mechanism for project </a:t>
            </a:r>
            <a:r>
              <a:rPr lang="en-US" spc="-5" dirty="0">
                <a:latin typeface="Candara"/>
                <a:cs typeface="Candara"/>
              </a:rPr>
              <a:t>tracking</a:t>
            </a:r>
            <a:r>
              <a:rPr lang="en-US" spc="250" dirty="0">
                <a:latin typeface="Candara"/>
                <a:cs typeface="Candara"/>
              </a:rPr>
              <a:t> </a:t>
            </a:r>
            <a:r>
              <a:rPr lang="en-US" spc="-10" dirty="0">
                <a:latin typeface="Candara"/>
                <a:cs typeface="Candara"/>
              </a:rPr>
              <a:t>&amp;</a:t>
            </a:r>
            <a:endParaRPr lang="en-US" dirty="0">
              <a:latin typeface="Candara"/>
              <a:cs typeface="Candara"/>
            </a:endParaRPr>
          </a:p>
          <a:p>
            <a:r>
              <a:rPr lang="en-US" spc="-10" dirty="0">
                <a:latin typeface="Candara"/>
                <a:cs typeface="Candara"/>
              </a:rPr>
              <a:t>	control</a:t>
            </a:r>
            <a:endParaRPr lang="en-US" dirty="0">
              <a:latin typeface="Candara"/>
              <a:cs typeface="Candara"/>
            </a:endParaRPr>
          </a:p>
          <a:p>
            <a:pPr marL="12700">
              <a:spcBef>
                <a:spcPts val="770"/>
              </a:spcBef>
            </a:pPr>
            <a:r>
              <a:rPr lang="en-US" spc="-10" dirty="0">
                <a:latin typeface="Candara"/>
                <a:cs typeface="Candara"/>
              </a:rPr>
              <a:t>Increases visibility of project progress </a:t>
            </a:r>
            <a:r>
              <a:rPr lang="en-US" spc="-5" dirty="0">
                <a:latin typeface="Candara"/>
                <a:cs typeface="Candara"/>
              </a:rPr>
              <a:t>to</a:t>
            </a:r>
            <a:r>
              <a:rPr lang="en-US" spc="265" dirty="0">
                <a:latin typeface="Candara"/>
                <a:cs typeface="Candara"/>
              </a:rPr>
              <a:t> </a:t>
            </a:r>
            <a:r>
              <a:rPr lang="en-US" spc="-15" dirty="0">
                <a:latin typeface="Candara"/>
                <a:cs typeface="Candara"/>
              </a:rPr>
              <a:t>all</a:t>
            </a:r>
            <a:endParaRPr lang="en-US" dirty="0">
              <a:latin typeface="Candara"/>
              <a:cs typeface="Candara"/>
            </a:endParaRPr>
          </a:p>
          <a:p>
            <a:r>
              <a:rPr lang="en-US" spc="-10" dirty="0">
                <a:latin typeface="Candara"/>
                <a:cs typeface="Candara"/>
              </a:rPr>
              <a:t>	stakeholders</a:t>
            </a:r>
            <a:endParaRPr lang="en-US" dirty="0">
              <a:latin typeface="Candara"/>
              <a:cs typeface="Candara"/>
            </a:endParaRPr>
          </a:p>
          <a:p>
            <a:endParaRPr lang="uk-UA" dirty="0"/>
          </a:p>
          <a:p>
            <a:endParaRPr lang="uk-UA" dirty="0"/>
          </a:p>
        </p:txBody>
      </p:sp>
      <p:sp>
        <p:nvSpPr>
          <p:cNvPr id="4" name="Shape 69"/>
          <p:cNvSpPr txBox="1">
            <a:spLocks noGrp="1"/>
          </p:cNvSpPr>
          <p:nvPr>
            <p:ph type="ctrTitle"/>
          </p:nvPr>
        </p:nvSpPr>
        <p:spPr>
          <a:xfrm>
            <a:off x="1723292" y="175846"/>
            <a:ext cx="5181508" cy="983003"/>
          </a:xfrm>
          <a:prstGeom prst="rect">
            <a:avLst/>
          </a:prstGeom>
        </p:spPr>
        <p:txBody>
          <a:bodyPr lIns="91425" tIns="91425" rIns="91425" bIns="91425" anchor="b" anchorCtr="0">
            <a:noAutofit/>
          </a:bodyPr>
          <a:lstStyle/>
          <a:p>
            <a:pPr lvl="0"/>
            <a:r>
              <a:rPr lang="en-US" sz="3200" dirty="0" smtClean="0">
                <a:solidFill>
                  <a:srgbClr val="003DC7"/>
                </a:solidFill>
              </a:rPr>
              <a:t>Reasons for Using</a:t>
            </a:r>
            <a:r>
              <a:rPr lang="en-US" sz="3200" dirty="0">
                <a:solidFill>
                  <a:srgbClr val="003DC7"/>
                </a:solidFill>
              </a:rPr>
              <a:t/>
            </a:r>
            <a:br>
              <a:rPr lang="en-US" sz="3200" dirty="0">
                <a:solidFill>
                  <a:srgbClr val="003DC7"/>
                </a:solidFill>
              </a:rPr>
            </a:br>
            <a:r>
              <a:rPr lang="en-US" sz="3200" dirty="0" smtClean="0">
                <a:solidFill>
                  <a:srgbClr val="003DC7"/>
                </a:solidFill>
              </a:rPr>
              <a:t>SDLC Models</a:t>
            </a:r>
            <a:endParaRPr lang="en" sz="3200" dirty="0">
              <a:solidFill>
                <a:srgbClr val="003DC7"/>
              </a:solidFill>
            </a:endParaRPr>
          </a:p>
        </p:txBody>
      </p:sp>
    </p:spTree>
    <p:extLst>
      <p:ext uri="{BB962C8B-B14F-4D97-AF65-F5344CB8AC3E}">
        <p14:creationId xmlns:p14="http://schemas.microsoft.com/office/powerpoint/2010/main" val="1222489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2820572" y="242645"/>
            <a:ext cx="3671668" cy="659446"/>
          </a:xfrm>
          <a:prstGeom prst="rect">
            <a:avLst/>
          </a:prstGeom>
        </p:spPr>
        <p:txBody>
          <a:bodyPr lIns="91425" tIns="91425" rIns="91425" bIns="91425" anchor="b" anchorCtr="0">
            <a:noAutofit/>
          </a:bodyPr>
          <a:lstStyle/>
          <a:p>
            <a:pPr lvl="0"/>
            <a:r>
              <a:rPr lang="en-US" sz="3200" dirty="0">
                <a:solidFill>
                  <a:srgbClr val="003DC7"/>
                </a:solidFill>
              </a:rPr>
              <a:t>Waterfall	Model</a:t>
            </a:r>
            <a:endParaRPr lang="en" sz="3200" dirty="0">
              <a:solidFill>
                <a:srgbClr val="003DC7"/>
              </a:solidFill>
            </a:endParaRPr>
          </a:p>
        </p:txBody>
      </p:sp>
      <p:pic>
        <p:nvPicPr>
          <p:cNvPr id="5"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454" y="1158849"/>
            <a:ext cx="6617091" cy="3783757"/>
          </a:xfrm>
        </p:spPr>
      </p:pic>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326" y="1158849"/>
            <a:ext cx="5852160" cy="3346357"/>
          </a:xfrm>
          <a:prstGeom prst="rect">
            <a:avLst/>
          </a:prstGeom>
          <a:noFill/>
          <a:ln>
            <a:noFill/>
          </a:ln>
        </p:spPr>
      </p:pic>
    </p:spTree>
    <p:extLst>
      <p:ext uri="{BB962C8B-B14F-4D97-AF65-F5344CB8AC3E}">
        <p14:creationId xmlns:p14="http://schemas.microsoft.com/office/powerpoint/2010/main" val="3611302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2820571" y="242645"/>
            <a:ext cx="4065563" cy="659446"/>
          </a:xfrm>
          <a:prstGeom prst="rect">
            <a:avLst/>
          </a:prstGeom>
        </p:spPr>
        <p:txBody>
          <a:bodyPr lIns="91425" tIns="91425" rIns="91425" bIns="91425" anchor="b" anchorCtr="0">
            <a:noAutofit/>
          </a:bodyPr>
          <a:lstStyle/>
          <a:p>
            <a:pPr lvl="0"/>
            <a:r>
              <a:rPr lang="en-US" sz="3200" dirty="0">
                <a:solidFill>
                  <a:srgbClr val="003DC7"/>
                </a:solidFill>
              </a:rPr>
              <a:t>Waterfall Strengths</a:t>
            </a:r>
            <a:endParaRPr lang="en" sz="3200" dirty="0">
              <a:solidFill>
                <a:srgbClr val="003DC7"/>
              </a:solidFill>
            </a:endParaRPr>
          </a:p>
        </p:txBody>
      </p:sp>
      <p:sp>
        <p:nvSpPr>
          <p:cNvPr id="7" name="Content Placeholder 2"/>
          <p:cNvSpPr txBox="1">
            <a:spLocks/>
          </p:cNvSpPr>
          <p:nvPr/>
        </p:nvSpPr>
        <p:spPr>
          <a:xfrm>
            <a:off x="1368084" y="1406770"/>
            <a:ext cx="6407832" cy="2978457"/>
          </a:xfrm>
          <a:prstGeom prst="rect">
            <a:avLst/>
          </a:prstGeom>
          <a:noFill/>
          <a:ln>
            <a:noFill/>
          </a:ln>
        </p:spPr>
        <p:txBody>
          <a:bodyPr lIns="91425" tIns="91425" rIns="91425" bIns="91425" anchor="t" anchorCtr="0">
            <a:normAutofit fontScale="550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uk-UA" dirty="0" smtClean="0">
                <a:latin typeface="Trebuchet MS" panose="020B0603020202020204" pitchFamily="34" charset="0"/>
              </a:rPr>
              <a:t>Easy to understand, easy to use</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uk-UA" dirty="0" smtClean="0">
                <a:latin typeface="Trebuchet MS" panose="020B0603020202020204" pitchFamily="34" charset="0"/>
              </a:rPr>
              <a:t>Provides structure to inexperienced staff</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uk-UA" dirty="0" smtClean="0">
                <a:latin typeface="Trebuchet MS" panose="020B0603020202020204" pitchFamily="34" charset="0"/>
              </a:rPr>
              <a:t>Milestones are well understood</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uk-UA" dirty="0" smtClean="0">
                <a:latin typeface="Trebuchet MS" panose="020B0603020202020204" pitchFamily="34" charset="0"/>
              </a:rPr>
              <a:t>Sets requirements stability</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uk-UA" dirty="0" smtClean="0">
                <a:latin typeface="Trebuchet MS" panose="020B0603020202020204" pitchFamily="34" charset="0"/>
              </a:rPr>
              <a:t>Good for management control (plan, staff, track)</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uk-UA" dirty="0" smtClean="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uk-UA" dirty="0" smtClean="0">
                <a:latin typeface="Trebuchet MS" panose="020B0603020202020204" pitchFamily="34" charset="0"/>
              </a:rPr>
              <a:t>Works well when quality is more important than cost or schedule</a:t>
            </a:r>
          </a:p>
          <a:p>
            <a:endParaRPr lang="uk-UA" dirty="0"/>
          </a:p>
        </p:txBody>
      </p:sp>
    </p:spTree>
    <p:extLst>
      <p:ext uri="{BB962C8B-B14F-4D97-AF65-F5344CB8AC3E}">
        <p14:creationId xmlns:p14="http://schemas.microsoft.com/office/powerpoint/2010/main" val="562928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2820571" y="242644"/>
            <a:ext cx="4403189" cy="678789"/>
          </a:xfrm>
          <a:prstGeom prst="rect">
            <a:avLst/>
          </a:prstGeom>
        </p:spPr>
        <p:txBody>
          <a:bodyPr lIns="91425" tIns="91425" rIns="91425" bIns="91425" anchor="b" anchorCtr="0">
            <a:noAutofit/>
          </a:bodyPr>
          <a:lstStyle/>
          <a:p>
            <a:pPr lvl="0"/>
            <a:r>
              <a:rPr lang="en-US" sz="3200" dirty="0">
                <a:solidFill>
                  <a:srgbClr val="003DC7"/>
                </a:solidFill>
              </a:rPr>
              <a:t>Waterfall Deficiencies</a:t>
            </a:r>
            <a:endParaRPr lang="en" sz="3200" dirty="0">
              <a:solidFill>
                <a:srgbClr val="003DC7"/>
              </a:solidFill>
            </a:endParaRPr>
          </a:p>
        </p:txBody>
      </p:sp>
      <p:sp>
        <p:nvSpPr>
          <p:cNvPr id="7" name="Content Placeholder 2"/>
          <p:cNvSpPr txBox="1">
            <a:spLocks/>
          </p:cNvSpPr>
          <p:nvPr/>
        </p:nvSpPr>
        <p:spPr>
          <a:xfrm>
            <a:off x="1139483" y="921434"/>
            <a:ext cx="6636433" cy="3463794"/>
          </a:xfrm>
          <a:prstGeom prst="rect">
            <a:avLst/>
          </a:prstGeom>
          <a:noFill/>
          <a:ln>
            <a:noFill/>
          </a:ln>
        </p:spPr>
        <p:txBody>
          <a:bodyPr lIns="91425" tIns="91425" rIns="91425" bIns="91425" anchor="t" anchorCtr="0">
            <a:normAutofit fontScale="700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marL="342900" indent="-342900">
              <a:lnSpc>
                <a:spcPct val="120000"/>
              </a:lnSpc>
              <a:buFont typeface="Arial" panose="020B0604020202020204" pitchFamily="34" charset="0"/>
              <a:buChar char="•"/>
            </a:pPr>
            <a:r>
              <a:rPr lang="en-US" dirty="0" err="1"/>
              <a:t>Idealised</a:t>
            </a:r>
            <a:r>
              <a:rPr lang="en-US" dirty="0"/>
              <a:t>, does not match reality well.</a:t>
            </a:r>
          </a:p>
          <a:p>
            <a:pPr marL="342900" indent="-342900">
              <a:lnSpc>
                <a:spcPct val="120000"/>
              </a:lnSpc>
              <a:buFont typeface="Arial" panose="020B0604020202020204" pitchFamily="34" charset="0"/>
              <a:buChar char="•"/>
            </a:pPr>
            <a:r>
              <a:rPr lang="en-US" dirty="0"/>
              <a:t>Doesn’t reflect iterative nature of exploratory development.</a:t>
            </a:r>
          </a:p>
          <a:p>
            <a:pPr marL="342900" indent="-342900">
              <a:lnSpc>
                <a:spcPct val="120000"/>
              </a:lnSpc>
              <a:buFont typeface="Arial" panose="020B0604020202020204" pitchFamily="34" charset="0"/>
              <a:buChar char="•"/>
            </a:pPr>
            <a:r>
              <a:rPr lang="en-US" dirty="0"/>
              <a:t>Unrealistic to expect accurate requirements so early in project</a:t>
            </a:r>
          </a:p>
          <a:p>
            <a:pPr marL="342900" indent="-342900">
              <a:lnSpc>
                <a:spcPct val="120000"/>
              </a:lnSpc>
              <a:buFont typeface="Arial" panose="020B0604020202020204" pitchFamily="34" charset="0"/>
              <a:buChar char="•"/>
            </a:pPr>
            <a:r>
              <a:rPr lang="en-US" dirty="0"/>
              <a:t>Software is delivered late in project, delays discovery of serious errors.</a:t>
            </a:r>
          </a:p>
          <a:p>
            <a:pPr marL="342900" indent="-342900">
              <a:lnSpc>
                <a:spcPct val="120000"/>
              </a:lnSpc>
              <a:buFont typeface="Arial" panose="020B0604020202020204" pitchFamily="34" charset="0"/>
              <a:buChar char="•"/>
            </a:pPr>
            <a:r>
              <a:rPr lang="en-US" dirty="0"/>
              <a:t>Difficult to integrate risk management</a:t>
            </a:r>
          </a:p>
          <a:p>
            <a:pPr marL="342900" indent="-342900">
              <a:lnSpc>
                <a:spcPct val="120000"/>
              </a:lnSpc>
              <a:buFont typeface="Arial" panose="020B0604020202020204" pitchFamily="34" charset="0"/>
              <a:buChar char="•"/>
            </a:pPr>
            <a:r>
              <a:rPr lang="en-US" dirty="0"/>
              <a:t>Difficult and expensive to make changes</a:t>
            </a:r>
          </a:p>
          <a:p>
            <a:pPr marL="342900" indent="-342900">
              <a:lnSpc>
                <a:spcPct val="120000"/>
              </a:lnSpc>
              <a:buFont typeface="Arial" panose="020B0604020202020204" pitchFamily="34" charset="0"/>
              <a:buChar char="•"/>
            </a:pPr>
            <a:r>
              <a:rPr lang="en-US" dirty="0"/>
              <a:t>	to documents, ”swimming upstream”.</a:t>
            </a:r>
          </a:p>
          <a:p>
            <a:pPr marL="342900" indent="-342900">
              <a:lnSpc>
                <a:spcPct val="120000"/>
              </a:lnSpc>
              <a:buFont typeface="Arial" panose="020B0604020202020204" pitchFamily="34" charset="0"/>
              <a:buChar char="•"/>
            </a:pPr>
            <a:r>
              <a:rPr lang="en-US" dirty="0"/>
              <a:t>Significant administrative overhead, </a:t>
            </a:r>
          </a:p>
          <a:p>
            <a:pPr marL="342900" indent="-342900">
              <a:lnSpc>
                <a:spcPct val="120000"/>
              </a:lnSpc>
              <a:buFont typeface="Arial" panose="020B0604020202020204" pitchFamily="34" charset="0"/>
              <a:buChar char="•"/>
            </a:pPr>
            <a:r>
              <a:rPr lang="en-US" dirty="0"/>
              <a:t>	costly for small teams and projects.</a:t>
            </a:r>
          </a:p>
          <a:p>
            <a:endParaRPr lang="uk-UA" dirty="0"/>
          </a:p>
        </p:txBody>
      </p:sp>
    </p:spTree>
    <p:extLst>
      <p:ext uri="{BB962C8B-B14F-4D97-AF65-F5344CB8AC3E}">
        <p14:creationId xmlns:p14="http://schemas.microsoft.com/office/powerpoint/2010/main" val="3189327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1157067" y="235611"/>
            <a:ext cx="6618849" cy="756162"/>
          </a:xfrm>
          <a:prstGeom prst="rect">
            <a:avLst/>
          </a:prstGeom>
        </p:spPr>
        <p:txBody>
          <a:bodyPr lIns="91425" tIns="91425" rIns="91425" bIns="91425" anchor="b" anchorCtr="0">
            <a:noAutofit/>
          </a:bodyPr>
          <a:lstStyle/>
          <a:p>
            <a:pPr lvl="0"/>
            <a:r>
              <a:rPr lang="en-US" sz="3200" dirty="0">
                <a:solidFill>
                  <a:srgbClr val="003DC7"/>
                </a:solidFill>
              </a:rPr>
              <a:t>When to use the Waterfall Model</a:t>
            </a:r>
            <a:endParaRPr lang="en" sz="3200" dirty="0">
              <a:solidFill>
                <a:srgbClr val="003DC7"/>
              </a:solidFill>
            </a:endParaRPr>
          </a:p>
        </p:txBody>
      </p:sp>
      <p:sp>
        <p:nvSpPr>
          <p:cNvPr id="7" name="Content Placeholder 2"/>
          <p:cNvSpPr txBox="1">
            <a:spLocks/>
          </p:cNvSpPr>
          <p:nvPr/>
        </p:nvSpPr>
        <p:spPr>
          <a:xfrm>
            <a:off x="1600201" y="1392702"/>
            <a:ext cx="6407832" cy="2978457"/>
          </a:xfrm>
          <a:prstGeom prst="rect">
            <a:avLst/>
          </a:prstGeom>
          <a:noFill/>
          <a:ln>
            <a:noFill/>
          </a:ln>
        </p:spPr>
        <p:txBody>
          <a:bodyPr lIns="91425" tIns="91425" rIns="91425" bIns="91425" anchor="t" anchorCtr="0">
            <a:normAutofit fontScale="700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Requirements are very well known</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Product definition is stable</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Technology is understood</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New version of an existing product</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Porting an existing product to a new platform.</a:t>
            </a:r>
          </a:p>
        </p:txBody>
      </p:sp>
    </p:spTree>
    <p:extLst>
      <p:ext uri="{BB962C8B-B14F-4D97-AF65-F5344CB8AC3E}">
        <p14:creationId xmlns:p14="http://schemas.microsoft.com/office/powerpoint/2010/main" val="350775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txBox="1">
            <a:spLocks noGrp="1"/>
          </p:cNvSpPr>
          <p:nvPr>
            <p:ph type="ctrTitle"/>
          </p:nvPr>
        </p:nvSpPr>
        <p:spPr>
          <a:xfrm>
            <a:off x="2437227" y="242645"/>
            <a:ext cx="3576711" cy="756162"/>
          </a:xfrm>
          <a:prstGeom prst="rect">
            <a:avLst/>
          </a:prstGeom>
        </p:spPr>
        <p:txBody>
          <a:bodyPr lIns="91425" tIns="91425" rIns="91425" bIns="91425" anchor="b" anchorCtr="0">
            <a:noAutofit/>
          </a:bodyPr>
          <a:lstStyle/>
          <a:p>
            <a:pPr lvl="0"/>
            <a:r>
              <a:rPr lang="en-US" sz="3200" dirty="0" smtClean="0">
                <a:solidFill>
                  <a:srgbClr val="003DC7"/>
                </a:solidFill>
              </a:rPr>
              <a:t>Spiral Model</a:t>
            </a:r>
            <a:endParaRPr lang="en" sz="3200" dirty="0">
              <a:solidFill>
                <a:srgbClr val="003DC7"/>
              </a:solidFill>
            </a:endParaRPr>
          </a:p>
        </p:txBody>
      </p:sp>
      <p:sp>
        <p:nvSpPr>
          <p:cNvPr id="7" name="Content Placeholder 2"/>
          <p:cNvSpPr txBox="1">
            <a:spLocks/>
          </p:cNvSpPr>
          <p:nvPr/>
        </p:nvSpPr>
        <p:spPr>
          <a:xfrm>
            <a:off x="5880294" y="1174653"/>
            <a:ext cx="3052690" cy="2954215"/>
          </a:xfrm>
          <a:prstGeom prst="rect">
            <a:avLst/>
          </a:prstGeom>
          <a:noFill/>
          <a:ln>
            <a:noFill/>
          </a:ln>
        </p:spPr>
        <p:txBody>
          <a:bodyPr lIns="91425" tIns="91425" rIns="91425" bIns="91425" anchor="t" anchorCtr="0">
            <a:normAutofit fontScale="85000" lnSpcReduction="1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SzPct val="100000"/>
              <a:buFont typeface="Proxima Nova"/>
              <a:buNone/>
              <a:defRPr sz="2400" b="1" i="0" u="none" strike="noStrike" cap="none" baseline="0">
                <a:solidFill>
                  <a:srgbClr val="000000"/>
                </a:solidFill>
                <a:latin typeface="Proxima Nova"/>
                <a:ea typeface="Proxima Nova"/>
                <a:cs typeface="Proxima Nova"/>
                <a:sym typeface="Proxima Nova"/>
                <a:rtl val="0"/>
              </a:defRPr>
            </a:lvl1pPr>
            <a:lvl2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2pPr>
            <a:lvl3pPr marR="0" algn="ctr" rtl="0">
              <a:lnSpc>
                <a:spcPct val="100000"/>
              </a:lnSpc>
              <a:spcBef>
                <a:spcPts val="0"/>
              </a:spcBef>
              <a:spcAft>
                <a:spcPts val="0"/>
              </a:spcAft>
              <a:buClr>
                <a:schemeClr val="dk2"/>
              </a:buClr>
              <a:buSzPct val="100000"/>
              <a:buFont typeface="Proxima Nova"/>
              <a:buNone/>
              <a:defRPr sz="3000" b="1" i="0" u="none" strike="noStrike" cap="none" baseline="0">
                <a:solidFill>
                  <a:schemeClr val="dk2"/>
                </a:solidFill>
                <a:latin typeface="Proxima Nova"/>
                <a:ea typeface="Proxima Nova"/>
                <a:cs typeface="Proxima Nova"/>
                <a:sym typeface="Proxima Nova"/>
                <a:rtl val="0"/>
              </a:defRPr>
            </a:lvl3pPr>
            <a:lvl4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4pPr>
            <a:lvl5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5pPr>
            <a:lvl6pPr marR="0" algn="ctr" rtl="0">
              <a:lnSpc>
                <a:spcPct val="100000"/>
              </a:lnSpc>
              <a:spcBef>
                <a:spcPts val="0"/>
              </a:spcBef>
              <a:spcAft>
                <a:spcPts val="0"/>
              </a:spcAft>
              <a:buClr>
                <a:schemeClr val="dk2"/>
              </a:buClr>
              <a:buSzPct val="100000"/>
              <a:buFont typeface="Anonymous Pro"/>
              <a:buNone/>
              <a:defRPr sz="3000" b="0" i="0" u="none" strike="noStrike" cap="none" baseline="0">
                <a:solidFill>
                  <a:schemeClr val="dk2"/>
                </a:solidFill>
                <a:latin typeface="Anonymous Pro"/>
                <a:ea typeface="Anonymous Pro"/>
                <a:cs typeface="Anonymous Pro"/>
                <a:sym typeface="Anonymous Pro"/>
                <a:rtl val="0"/>
              </a:defRPr>
            </a:lvl6pPr>
            <a:lvl7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7pPr>
            <a:lvl8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8pPr>
            <a:lvl9pPr marR="0" algn="ctr" rtl="0">
              <a:lnSpc>
                <a:spcPct val="100000"/>
              </a:lnSpc>
              <a:spcBef>
                <a:spcPts val="0"/>
              </a:spcBef>
              <a:spcAft>
                <a:spcPts val="0"/>
              </a:spcAft>
              <a:buClr>
                <a:schemeClr val="dk2"/>
              </a:buClr>
              <a:buSzPct val="100000"/>
              <a:buFont typeface="Proxima Nova"/>
              <a:buNone/>
              <a:defRPr sz="3000" b="0" i="0" u="none" strike="noStrike" cap="none" baseline="0">
                <a:solidFill>
                  <a:schemeClr val="dk2"/>
                </a:solidFill>
                <a:latin typeface="Proxima Nova"/>
                <a:ea typeface="Proxima Nova"/>
                <a:cs typeface="Proxima Nova"/>
                <a:sym typeface="Proxima Nova"/>
                <a:rtl val="0"/>
              </a:defRPr>
            </a:lvl9pPr>
          </a:lstStyle>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Adds risk analysis, and  RAD prototyping to the waterfall model</a:t>
            </a: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uk-UA" dirty="0">
              <a:latin typeface="Trebuchet MS" panose="020B0603020202020204" pitchFamily="34" charset="0"/>
            </a:endParaRPr>
          </a:p>
          <a:p>
            <a:pPr>
              <a:spcBef>
                <a:spcPts val="700"/>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uk-UA" dirty="0">
                <a:latin typeface="Trebuchet MS" panose="020B0603020202020204" pitchFamily="34" charset="0"/>
              </a:rPr>
              <a:t>Each cycle involves the same sequence of steps as the waterfall process model </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49" y="998807"/>
            <a:ext cx="4795325" cy="3596494"/>
          </a:xfrm>
          <a:prstGeom prst="rect">
            <a:avLst/>
          </a:prstGeom>
          <a:noFill/>
          <a:ln>
            <a:noFill/>
          </a:ln>
        </p:spPr>
      </p:pic>
    </p:spTree>
    <p:extLst>
      <p:ext uri="{BB962C8B-B14F-4D97-AF65-F5344CB8AC3E}">
        <p14:creationId xmlns:p14="http://schemas.microsoft.com/office/powerpoint/2010/main" val="1164504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ks - Presentatio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520</Words>
  <Application>Microsoft Office PowerPoint</Application>
  <PresentationFormat>On-screen Show (16:9)</PresentationFormat>
  <Paragraphs>124</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Anonymous Pro</vt:lpstr>
      <vt:lpstr>Arial</vt:lpstr>
      <vt:lpstr>Candara</vt:lpstr>
      <vt:lpstr>Proxima Nova</vt:lpstr>
      <vt:lpstr>Trebuchet MS</vt:lpstr>
      <vt:lpstr>Ubuntu</vt:lpstr>
      <vt:lpstr>Eleks - Presentation</vt:lpstr>
      <vt:lpstr>PowerPoint Presentation</vt:lpstr>
      <vt:lpstr>PowerPoint Presentation</vt:lpstr>
      <vt:lpstr>SDLC MODELS</vt:lpstr>
      <vt:lpstr>Reasons for Using SDLC Models</vt:lpstr>
      <vt:lpstr>Waterfall Model</vt:lpstr>
      <vt:lpstr>Waterfall Strengths</vt:lpstr>
      <vt:lpstr>Waterfall Deficiencies</vt:lpstr>
      <vt:lpstr>When to use the Waterfall Model</vt:lpstr>
      <vt:lpstr>Spiral Model</vt:lpstr>
      <vt:lpstr>Spiral Model Strengths</vt:lpstr>
      <vt:lpstr>Spiral Model Weaknesses</vt:lpstr>
      <vt:lpstr>When to use Spiral Model</vt:lpstr>
      <vt:lpstr>Agile Model</vt:lpstr>
      <vt:lpstr>Agile Methods</vt:lpstr>
      <vt:lpstr>Agile Model Strengths</vt:lpstr>
      <vt:lpstr>Agile Model Weaknesses</vt:lpstr>
      <vt:lpstr>Software environments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 on Light Background</dc:title>
  <dc:creator>Halyna Hlynska</dc:creator>
  <cp:lastModifiedBy>Bogdan Sheptytskyi</cp:lastModifiedBy>
  <cp:revision>32</cp:revision>
  <dcterms:modified xsi:type="dcterms:W3CDTF">2017-05-29T13:44:04Z</dcterms:modified>
</cp:coreProperties>
</file>