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11/13/17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11/13/17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Order_statistic_t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Weight Balanced Trees</a:t>
            </a:r>
            <a:endParaRPr lang="en-US" dirty="0"/>
          </a:p>
        </p:txBody>
      </p:sp>
      <p:sp>
        <p:nvSpPr>
          <p:cNvPr id="3" name="Subtitle 2"/>
          <p:cNvSpPr>
            <a:spLocks noGrp="1"/>
          </p:cNvSpPr>
          <p:nvPr>
            <p:ph type="subTitle" idx="1"/>
          </p:nvPr>
        </p:nvSpPr>
        <p:spPr/>
        <p:txBody>
          <a:bodyPr/>
          <a:lstStyle/>
          <a:p>
            <a:r>
              <a:rPr lang="en-US" dirty="0" err="1" smtClean="0"/>
              <a:t>Dsa</a:t>
            </a:r>
            <a:r>
              <a:rPr lang="en-US" dirty="0" smtClean="0"/>
              <a:t> project </a:t>
            </a:r>
            <a:endParaRPr lang="en-US" dirty="0"/>
          </a:p>
        </p:txBody>
      </p:sp>
      <p:sp>
        <p:nvSpPr>
          <p:cNvPr id="4" name="TextBox 3"/>
          <p:cNvSpPr txBox="1"/>
          <p:nvPr/>
        </p:nvSpPr>
        <p:spPr>
          <a:xfrm rot="21386079">
            <a:off x="7619862" y="4387209"/>
            <a:ext cx="2896605" cy="1477328"/>
          </a:xfrm>
          <a:prstGeom prst="rect">
            <a:avLst/>
          </a:prstGeom>
          <a:noFill/>
        </p:spPr>
        <p:txBody>
          <a:bodyPr wrap="square" rtlCol="0">
            <a:spAutoFit/>
          </a:bodyPr>
          <a:lstStyle/>
          <a:p>
            <a:r>
              <a:rPr lang="en-US" dirty="0" smtClean="0"/>
              <a:t>Done By:</a:t>
            </a:r>
          </a:p>
          <a:p>
            <a:r>
              <a:rPr lang="en-US" dirty="0" smtClean="0"/>
              <a:t>Yash </a:t>
            </a:r>
            <a:r>
              <a:rPr lang="en-US" dirty="0" err="1" smtClean="0"/>
              <a:t>Dodeja</a:t>
            </a:r>
            <a:r>
              <a:rPr lang="en-US" dirty="0" smtClean="0"/>
              <a:t> </a:t>
            </a:r>
            <a:r>
              <a:rPr lang="en-US" dirty="0" smtClean="0"/>
              <a:t>-</a:t>
            </a:r>
            <a:r>
              <a:rPr lang="en-US" dirty="0" smtClean="0"/>
              <a:t>16IT149</a:t>
            </a:r>
            <a:endParaRPr lang="en-US" dirty="0" smtClean="0"/>
          </a:p>
          <a:p>
            <a:r>
              <a:rPr lang="en-US" dirty="0" smtClean="0"/>
              <a:t>Srinag Rao </a:t>
            </a:r>
            <a:r>
              <a:rPr lang="mr-IN" dirty="0" smtClean="0"/>
              <a:t>–</a:t>
            </a:r>
            <a:r>
              <a:rPr lang="en-US" dirty="0" smtClean="0"/>
              <a:t> 16IT14</a:t>
            </a:r>
          </a:p>
          <a:p>
            <a:r>
              <a:rPr lang="en-US" dirty="0" smtClean="0"/>
              <a:t>Shreyas S </a:t>
            </a:r>
            <a:r>
              <a:rPr lang="mr-IN" dirty="0" smtClean="0"/>
              <a:t>–</a:t>
            </a:r>
            <a:r>
              <a:rPr lang="en-US" dirty="0" smtClean="0"/>
              <a:t> 16IT135</a:t>
            </a:r>
          </a:p>
          <a:p>
            <a:r>
              <a:rPr lang="en-US" dirty="0" smtClean="0"/>
              <a:t>Bharath Raghunath - </a:t>
            </a:r>
            <a:r>
              <a:rPr lang="en-US" dirty="0" smtClean="0"/>
              <a:t>16IT211</a:t>
            </a:r>
            <a:endParaRPr lang="en-US" dirty="0"/>
          </a:p>
        </p:txBody>
      </p:sp>
    </p:spTree>
    <p:extLst>
      <p:ext uri="{BB962C8B-B14F-4D97-AF65-F5344CB8AC3E}">
        <p14:creationId xmlns:p14="http://schemas.microsoft.com/office/powerpoint/2010/main" val="59454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11080507" cy="5374585"/>
          </a:xfrm>
        </p:spPr>
        <p:txBody>
          <a:bodyPr>
            <a:normAutofit fontScale="70000" lnSpcReduction="20000"/>
          </a:bodyPr>
          <a:lstStyle/>
          <a:p>
            <a:pPr marL="0" indent="0" fontAlgn="base">
              <a:buNone/>
            </a:pPr>
            <a:r>
              <a:rPr lang="en-US" b="1" dirty="0" smtClean="0"/>
              <a:t>				</a:t>
            </a:r>
            <a:r>
              <a:rPr lang="en-US" sz="4100" b="1" dirty="0" smtClean="0"/>
              <a:t>Dictionaries</a:t>
            </a:r>
            <a:r>
              <a:rPr lang="en-US" sz="4100" b="1" dirty="0"/>
              <a:t>:</a:t>
            </a:r>
          </a:p>
          <a:p>
            <a:r>
              <a:rPr lang="en-US" sz="2600" dirty="0"/>
              <a:t>   </a:t>
            </a:r>
            <a:r>
              <a:rPr lang="en-US" sz="2600" cap="none" dirty="0" smtClean="0">
                <a:latin typeface="Times New Roman" charset="0"/>
                <a:ea typeface="Times New Roman" charset="0"/>
                <a:cs typeface="Times New Roman" charset="0"/>
              </a:rPr>
              <a:t> WBT trees are used to make dictionaries ,in which there is a </a:t>
            </a:r>
            <a:r>
              <a:rPr lang="en-US" sz="2600" cap="none" dirty="0" smtClean="0">
                <a:latin typeface="Times New Roman" charset="0"/>
                <a:ea typeface="Times New Roman" charset="0"/>
                <a:cs typeface="Times New Roman" charset="0"/>
              </a:rPr>
              <a:t>key , value relation , used </a:t>
            </a:r>
            <a:r>
              <a:rPr lang="en-US" sz="2600" cap="none" dirty="0" smtClean="0">
                <a:latin typeface="Times New Roman" charset="0"/>
                <a:ea typeface="Times New Roman" charset="0"/>
                <a:cs typeface="Times New Roman" charset="0"/>
              </a:rPr>
              <a:t>to store information.</a:t>
            </a:r>
          </a:p>
          <a:p>
            <a:pPr marL="0" indent="0">
              <a:buNone/>
            </a:pPr>
            <a:r>
              <a:rPr lang="en-US" sz="2600" cap="none" dirty="0" smtClean="0">
                <a:latin typeface="Times New Roman" charset="0"/>
                <a:ea typeface="Times New Roman" charset="0"/>
                <a:cs typeface="Times New Roman" charset="0"/>
              </a:rPr>
              <a:t>	Operations associated with dictionaries  data type allow :</a:t>
            </a:r>
          </a:p>
          <a:p>
            <a:pPr fontAlgn="base"/>
            <a:r>
              <a:rPr lang="en-US" sz="2600" cap="none" dirty="0" smtClean="0">
                <a:latin typeface="Times New Roman" charset="0"/>
                <a:ea typeface="Times New Roman" charset="0"/>
                <a:cs typeface="Times New Roman" charset="0"/>
              </a:rPr>
              <a:t>The addition and removal ,modification of a pair to the collection</a:t>
            </a:r>
          </a:p>
          <a:p>
            <a:pPr fontAlgn="base"/>
            <a:r>
              <a:rPr lang="en-US" sz="2600" cap="none" dirty="0" smtClean="0">
                <a:latin typeface="Times New Roman" charset="0"/>
                <a:ea typeface="Times New Roman" charset="0"/>
                <a:cs typeface="Times New Roman" charset="0"/>
              </a:rPr>
              <a:t>The lookup of a value associated with a particular key</a:t>
            </a:r>
          </a:p>
          <a:p>
            <a:r>
              <a:rPr lang="en-US" sz="2600" cap="none" dirty="0" smtClean="0">
                <a:latin typeface="Times New Roman" charset="0"/>
                <a:ea typeface="Times New Roman" charset="0"/>
                <a:cs typeface="Times New Roman" charset="0"/>
              </a:rPr>
              <a:t>We implement this similar to a </a:t>
            </a:r>
            <a:r>
              <a:rPr lang="en-US" sz="2600" cap="none" dirty="0" smtClean="0">
                <a:latin typeface="Times New Roman" charset="0"/>
                <a:ea typeface="Times New Roman" charset="0"/>
                <a:cs typeface="Times New Roman" charset="0"/>
              </a:rPr>
              <a:t>hash map </a:t>
            </a:r>
            <a:r>
              <a:rPr lang="en-US" sz="2600" cap="none" dirty="0" smtClean="0">
                <a:latin typeface="Times New Roman" charset="0"/>
                <a:ea typeface="Times New Roman" charset="0"/>
                <a:cs typeface="Times New Roman" charset="0"/>
              </a:rPr>
              <a:t>but we use a WBT tree instead of a linked list for storing elements hashed to the same </a:t>
            </a:r>
            <a:r>
              <a:rPr lang="en-US" sz="2600" cap="none" dirty="0" smtClean="0">
                <a:latin typeface="Times New Roman" charset="0"/>
                <a:ea typeface="Times New Roman" charset="0"/>
                <a:cs typeface="Times New Roman" charset="0"/>
              </a:rPr>
              <a:t>value . Although </a:t>
            </a:r>
            <a:r>
              <a:rPr lang="en-US" sz="2600" cap="none" dirty="0" smtClean="0">
                <a:latin typeface="Times New Roman" charset="0"/>
                <a:ea typeface="Times New Roman" charset="0"/>
                <a:cs typeface="Times New Roman" charset="0"/>
              </a:rPr>
              <a:t>the insert in WBT </a:t>
            </a:r>
            <a:r>
              <a:rPr lang="en-US" sz="2600" cap="none" dirty="0" smtClean="0">
                <a:latin typeface="Times New Roman" charset="0"/>
                <a:ea typeface="Times New Roman" charset="0"/>
                <a:cs typeface="Times New Roman" charset="0"/>
              </a:rPr>
              <a:t>hash map </a:t>
            </a:r>
            <a:r>
              <a:rPr lang="en-US" sz="2600" cap="none" dirty="0" smtClean="0">
                <a:latin typeface="Times New Roman" charset="0"/>
                <a:ea typeface="Times New Roman" charset="0"/>
                <a:cs typeface="Times New Roman" charset="0"/>
              </a:rPr>
              <a:t>is more costly than </a:t>
            </a:r>
            <a:r>
              <a:rPr lang="en-US" sz="2600" cap="none" dirty="0" smtClean="0">
                <a:latin typeface="Times New Roman" charset="0"/>
                <a:ea typeface="Times New Roman" charset="0"/>
                <a:cs typeface="Times New Roman" charset="0"/>
              </a:rPr>
              <a:t>hash map </a:t>
            </a:r>
            <a:r>
              <a:rPr lang="en-US" sz="2600" cap="none" dirty="0" smtClean="0">
                <a:latin typeface="Times New Roman" charset="0"/>
                <a:ea typeface="Times New Roman" charset="0"/>
                <a:cs typeface="Times New Roman" charset="0"/>
              </a:rPr>
              <a:t>using linked </a:t>
            </a:r>
            <a:r>
              <a:rPr lang="en-US" sz="2600" cap="none" dirty="0" smtClean="0">
                <a:latin typeface="Times New Roman" charset="0"/>
                <a:ea typeface="Times New Roman" charset="0"/>
                <a:cs typeface="Times New Roman" charset="0"/>
              </a:rPr>
              <a:t>list , It </a:t>
            </a:r>
            <a:r>
              <a:rPr lang="en-US" sz="2600" cap="none" dirty="0" smtClean="0">
                <a:latin typeface="Times New Roman" charset="0"/>
                <a:ea typeface="Times New Roman" charset="0"/>
                <a:cs typeface="Times New Roman" charset="0"/>
              </a:rPr>
              <a:t>pays of as search is more efficient and faster in WBT tree than a </a:t>
            </a:r>
            <a:r>
              <a:rPr lang="en-US" sz="2600" cap="none" dirty="0" smtClean="0">
                <a:latin typeface="Times New Roman" charset="0"/>
                <a:ea typeface="Times New Roman" charset="0"/>
                <a:cs typeface="Times New Roman" charset="0"/>
              </a:rPr>
              <a:t>linked list</a:t>
            </a:r>
            <a:r>
              <a:rPr lang="en-US" sz="2600" cap="none" dirty="0" smtClean="0">
                <a:latin typeface="Times New Roman" charset="0"/>
                <a:ea typeface="Times New Roman" charset="0"/>
                <a:cs typeface="Times New Roman" charset="0"/>
              </a:rPr>
              <a:t>.</a:t>
            </a:r>
          </a:p>
          <a:p>
            <a:r>
              <a:rPr lang="en-US" sz="2600" cap="none" dirty="0" smtClean="0">
                <a:latin typeface="Times New Roman" charset="0"/>
                <a:ea typeface="Times New Roman" charset="0"/>
                <a:cs typeface="Times New Roman" charset="0"/>
              </a:rPr>
              <a:t>Hence this can be used where searches are done more often than insert.</a:t>
            </a:r>
          </a:p>
          <a:p>
            <a:endParaRPr lang="en-US" sz="2600" cap="none" dirty="0" smtClean="0">
              <a:latin typeface="Times New Roman" charset="0"/>
              <a:ea typeface="Times New Roman" charset="0"/>
              <a:cs typeface="Times New Roman" charset="0"/>
            </a:endParaRPr>
          </a:p>
          <a:p>
            <a:r>
              <a:rPr lang="en-US" sz="2600" cap="none" dirty="0" smtClean="0">
                <a:latin typeface="Times New Roman" charset="0"/>
                <a:ea typeface="Times New Roman" charset="0"/>
                <a:cs typeface="Times New Roman" charset="0"/>
              </a:rPr>
              <a:t>Insert-O(</a:t>
            </a:r>
            <a:r>
              <a:rPr lang="en-US" sz="2600" cap="none" dirty="0" err="1" smtClean="0">
                <a:latin typeface="Times New Roman" charset="0"/>
                <a:ea typeface="Times New Roman" charset="0"/>
                <a:cs typeface="Times New Roman" charset="0"/>
              </a:rPr>
              <a:t>nlogn</a:t>
            </a:r>
            <a:r>
              <a:rPr lang="en-US" sz="2600" cap="none" dirty="0" smtClean="0">
                <a:latin typeface="Times New Roman" charset="0"/>
                <a:ea typeface="Times New Roman" charset="0"/>
                <a:cs typeface="Times New Roman" charset="0"/>
              </a:rPr>
              <a:t>)</a:t>
            </a:r>
          </a:p>
          <a:p>
            <a:r>
              <a:rPr lang="en-US" sz="2600" cap="none" dirty="0" smtClean="0">
                <a:latin typeface="Times New Roman" charset="0"/>
                <a:ea typeface="Times New Roman" charset="0"/>
                <a:cs typeface="Times New Roman" charset="0"/>
              </a:rPr>
              <a:t>Search-O(</a:t>
            </a:r>
            <a:r>
              <a:rPr lang="en-US" sz="2600" cap="none" dirty="0" err="1" smtClean="0">
                <a:latin typeface="Times New Roman" charset="0"/>
                <a:ea typeface="Times New Roman" charset="0"/>
                <a:cs typeface="Times New Roman" charset="0"/>
              </a:rPr>
              <a:t>logn</a:t>
            </a:r>
            <a:r>
              <a:rPr lang="en-US" sz="2600" cap="none" dirty="0" smtClean="0">
                <a:latin typeface="Times New Roman" charset="0"/>
                <a:ea typeface="Times New Roman" charset="0"/>
                <a:cs typeface="Times New Roman" charset="0"/>
              </a:rPr>
              <a:t>)</a:t>
            </a:r>
          </a:p>
          <a:p>
            <a:pPr marL="0" indent="0">
              <a:buNone/>
            </a:pPr>
            <a:r>
              <a:rPr lang="en-US" sz="2600" dirty="0"/>
              <a:t/>
            </a:r>
            <a:br>
              <a:rPr lang="en-US" sz="2600" dirty="0"/>
            </a:br>
            <a:endParaRPr lang="en-US" sz="2600" dirty="0"/>
          </a:p>
        </p:txBody>
      </p:sp>
    </p:spTree>
    <p:extLst>
      <p:ext uri="{BB962C8B-B14F-4D97-AF65-F5344CB8AC3E}">
        <p14:creationId xmlns:p14="http://schemas.microsoft.com/office/powerpoint/2010/main" val="50175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11080507" cy="5374585"/>
          </a:xfrm>
        </p:spPr>
        <p:txBody>
          <a:bodyPr>
            <a:normAutofit lnSpcReduction="10000"/>
          </a:bodyPr>
          <a:lstStyle/>
          <a:p>
            <a:pPr marL="0" indent="0" fontAlgn="base">
              <a:buNone/>
            </a:pPr>
            <a:r>
              <a:rPr lang="en-US" b="1" dirty="0" smtClean="0"/>
              <a:t>					</a:t>
            </a:r>
            <a:r>
              <a:rPr lang="en-US" sz="3500" b="1" dirty="0" smtClean="0"/>
              <a:t>Dynamic </a:t>
            </a:r>
            <a:r>
              <a:rPr lang="en-US" sz="3500" b="1" dirty="0"/>
              <a:t>sets :</a:t>
            </a:r>
          </a:p>
          <a:p>
            <a:pPr marL="0" indent="0">
              <a:buNone/>
            </a:pPr>
            <a:r>
              <a:rPr lang="en-US" dirty="0"/>
              <a:t/>
            </a:r>
            <a:br>
              <a:rPr lang="en-US" dirty="0"/>
            </a:br>
            <a:r>
              <a:rPr lang="en-US" cap="none" dirty="0" smtClean="0">
                <a:latin typeface="Times New Roman" charset="0"/>
                <a:ea typeface="Times New Roman" charset="0"/>
                <a:cs typeface="Times New Roman" charset="0"/>
              </a:rPr>
              <a:t> They are used to implement dynamic sets and to perform set operations like union ,intersection in functional programming </a:t>
            </a:r>
          </a:p>
          <a:p>
            <a:r>
              <a:rPr lang="en-US" cap="none" dirty="0" smtClean="0">
                <a:latin typeface="Times New Roman" charset="0"/>
                <a:ea typeface="Times New Roman" charset="0"/>
                <a:cs typeface="Times New Roman" charset="0"/>
              </a:rPr>
              <a:t>  A </a:t>
            </a:r>
            <a:r>
              <a:rPr lang="en-US" b="1" cap="none" dirty="0" smtClean="0">
                <a:latin typeface="Times New Roman" charset="0"/>
                <a:ea typeface="Times New Roman" charset="0"/>
                <a:cs typeface="Times New Roman" charset="0"/>
              </a:rPr>
              <a:t>dynaset</a:t>
            </a:r>
            <a:r>
              <a:rPr lang="en-US" cap="none" dirty="0" smtClean="0">
                <a:latin typeface="Times New Roman" charset="0"/>
                <a:ea typeface="Times New Roman" charset="0"/>
                <a:cs typeface="Times New Roman" charset="0"/>
              </a:rPr>
              <a:t> (short for </a:t>
            </a:r>
            <a:r>
              <a:rPr lang="en-US" b="1" cap="none" dirty="0" smtClean="0">
                <a:latin typeface="Times New Roman" charset="0"/>
                <a:ea typeface="Times New Roman" charset="0"/>
                <a:cs typeface="Times New Roman" charset="0"/>
              </a:rPr>
              <a:t>dynamic set</a:t>
            </a:r>
            <a:r>
              <a:rPr lang="en-US" cap="none" dirty="0" smtClean="0">
                <a:latin typeface="Times New Roman" charset="0"/>
                <a:ea typeface="Times New Roman" charset="0"/>
                <a:cs typeface="Times New Roman" charset="0"/>
              </a:rPr>
              <a:t>) is a set of data that is dynamically linked back to the </a:t>
            </a:r>
            <a:r>
              <a:rPr lang="en-US" u="sng" cap="none" dirty="0" smtClean="0">
                <a:latin typeface="Times New Roman" charset="0"/>
                <a:ea typeface="Times New Roman" charset="0"/>
                <a:cs typeface="Times New Roman" charset="0"/>
              </a:rPr>
              <a:t>database</a:t>
            </a:r>
            <a:r>
              <a:rPr lang="en-US" cap="none" dirty="0" smtClean="0">
                <a:latin typeface="Times New Roman" charset="0"/>
                <a:ea typeface="Times New Roman" charset="0"/>
                <a:cs typeface="Times New Roman" charset="0"/>
              </a:rPr>
              <a:t>. </a:t>
            </a:r>
          </a:p>
          <a:p>
            <a:r>
              <a:rPr lang="en-US" cap="none" dirty="0" smtClean="0">
                <a:latin typeface="Times New Roman" charset="0"/>
                <a:ea typeface="Times New Roman" charset="0"/>
                <a:cs typeface="Times New Roman" charset="0"/>
              </a:rPr>
              <a:t>Instead of having the query result stored in a temporary table, where the data cannot be updated directly by the user, the dynaset allows the user to view and update the data contained in the dynaset. Thus, if a university lecturer queried all students who received a distinction in their assignment and found an error in that student's record, they would only need to update the data in the dynaset, which would automatically update the student's database record without the need for them to send a specific update query after storing the query results in a temporary table.</a:t>
            </a:r>
          </a:p>
          <a:p>
            <a:pPr marL="0" indent="0">
              <a:buNone/>
            </a:pPr>
            <a:r>
              <a:rPr lang="en-US" dirty="0"/>
              <a:t/>
            </a:r>
            <a:br>
              <a:rPr lang="en-US" dirty="0"/>
            </a:br>
            <a:endParaRPr lang="en-US" dirty="0"/>
          </a:p>
        </p:txBody>
      </p:sp>
    </p:spTree>
    <p:extLst>
      <p:ext uri="{BB962C8B-B14F-4D97-AF65-F5344CB8AC3E}">
        <p14:creationId xmlns:p14="http://schemas.microsoft.com/office/powerpoint/2010/main" val="114437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3206" y="2119183"/>
            <a:ext cx="10396882" cy="1151965"/>
          </a:xfrm>
        </p:spPr>
        <p:txBody>
          <a:bodyPr/>
          <a:lstStyle/>
          <a:p>
            <a:r>
              <a:rPr lang="en-US" smtClean="0"/>
              <a:t>THANK YOU</a:t>
            </a:r>
            <a:endParaRPr lang="en-US"/>
          </a:p>
        </p:txBody>
      </p:sp>
    </p:spTree>
    <p:extLst>
      <p:ext uri="{BB962C8B-B14F-4D97-AF65-F5344CB8AC3E}">
        <p14:creationId xmlns:p14="http://schemas.microsoft.com/office/powerpoint/2010/main" val="159865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38" y="352168"/>
            <a:ext cx="10396882" cy="1151965"/>
          </a:xfrm>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sz="quarter" idx="13"/>
          </p:nvPr>
        </p:nvSpPr>
        <p:spPr>
          <a:xfrm>
            <a:off x="564409" y="2545493"/>
            <a:ext cx="10394707" cy="3372790"/>
          </a:xfrm>
        </p:spPr>
        <p:txBody>
          <a:bodyPr/>
          <a:lstStyle/>
          <a:p>
            <a:r>
              <a:rPr lang="en-US" cap="none" dirty="0">
                <a:latin typeface="Times New Roman" charset="0"/>
                <a:ea typeface="Times New Roman" charset="0"/>
                <a:cs typeface="Times New Roman" charset="0"/>
              </a:rPr>
              <a:t>I</a:t>
            </a:r>
            <a:r>
              <a:rPr lang="en-US" cap="none" dirty="0" smtClean="0">
                <a:latin typeface="Times New Roman" charset="0"/>
                <a:ea typeface="Times New Roman" charset="0"/>
                <a:cs typeface="Times New Roman" charset="0"/>
              </a:rPr>
              <a:t>n computer science, </a:t>
            </a:r>
            <a:r>
              <a:rPr lang="en-US" b="1" cap="none" dirty="0" smtClean="0">
                <a:latin typeface="Times New Roman" charset="0"/>
                <a:ea typeface="Times New Roman" charset="0"/>
                <a:cs typeface="Times New Roman" charset="0"/>
              </a:rPr>
              <a:t>weight-balanced binary trees</a:t>
            </a:r>
            <a:r>
              <a:rPr lang="en-US" cap="none" dirty="0" smtClean="0">
                <a:latin typeface="Times New Roman" charset="0"/>
                <a:ea typeface="Times New Roman" charset="0"/>
                <a:cs typeface="Times New Roman" charset="0"/>
              </a:rPr>
              <a:t> (</a:t>
            </a:r>
            <a:r>
              <a:rPr lang="en-US" b="1" cap="none" dirty="0" smtClean="0">
                <a:latin typeface="Times New Roman" charset="0"/>
                <a:ea typeface="Times New Roman" charset="0"/>
                <a:cs typeface="Times New Roman" charset="0"/>
              </a:rPr>
              <a:t>wbts</a:t>
            </a:r>
            <a:r>
              <a:rPr lang="en-US" cap="none" dirty="0" smtClean="0">
                <a:latin typeface="Times New Roman" charset="0"/>
                <a:ea typeface="Times New Roman" charset="0"/>
                <a:cs typeface="Times New Roman" charset="0"/>
              </a:rPr>
              <a:t>) are a type of self-balancing binary search trees that can be used to implement dynamic sets, dictionaries (maps) and sequences</a:t>
            </a:r>
            <a:r>
              <a:rPr lang="en-US" dirty="0" smtClean="0">
                <a:latin typeface="Times New Roman" charset="0"/>
                <a:ea typeface="Times New Roman" charset="0"/>
                <a:cs typeface="Times New Roman" charset="0"/>
              </a:rPr>
              <a: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55802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259" y="685800"/>
            <a:ext cx="10810835" cy="1151965"/>
          </a:xfrm>
        </p:spPr>
        <p:txBody>
          <a:bodyPr/>
          <a:lstStyle/>
          <a:p>
            <a:r>
              <a:rPr lang="en-US" dirty="0" smtClean="0">
                <a:solidFill>
                  <a:schemeClr val="tx1"/>
                </a:solidFill>
              </a:rPr>
              <a:t>HOW it works?</a:t>
            </a:r>
            <a:endParaRPr lang="en-US" dirty="0">
              <a:solidFill>
                <a:schemeClr val="tx1"/>
              </a:solidFill>
            </a:endParaRPr>
          </a:p>
        </p:txBody>
      </p:sp>
      <p:sp>
        <p:nvSpPr>
          <p:cNvPr id="3" name="Content Placeholder 2"/>
          <p:cNvSpPr>
            <a:spLocks noGrp="1"/>
          </p:cNvSpPr>
          <p:nvPr>
            <p:ph sz="quarter" idx="13"/>
          </p:nvPr>
        </p:nvSpPr>
        <p:spPr/>
        <p:txBody>
          <a:bodyPr>
            <a:normAutofit fontScale="85000" lnSpcReduction="10000"/>
          </a:bodyPr>
          <a:lstStyle/>
          <a:p>
            <a:r>
              <a:rPr lang="en-US" cap="none" dirty="0" smtClean="0">
                <a:latin typeface="Times New Roman" charset="0"/>
                <a:ea typeface="Times New Roman" charset="0"/>
                <a:cs typeface="Times New Roman" charset="0"/>
              </a:rPr>
              <a:t>Like other self-balancing trees, </a:t>
            </a:r>
            <a:r>
              <a:rPr lang="en-US" cap="none" dirty="0" err="1" smtClean="0">
                <a:latin typeface="Times New Roman" charset="0"/>
                <a:ea typeface="Times New Roman" charset="0"/>
                <a:cs typeface="Times New Roman" charset="0"/>
              </a:rPr>
              <a:t>wbts</a:t>
            </a:r>
            <a:r>
              <a:rPr lang="en-US" cap="none" dirty="0" smtClean="0">
                <a:latin typeface="Times New Roman" charset="0"/>
                <a:ea typeface="Times New Roman" charset="0"/>
                <a:cs typeface="Times New Roman" charset="0"/>
              </a:rPr>
              <a:t> store </a:t>
            </a:r>
            <a:r>
              <a:rPr lang="en-US" cap="none" dirty="0" smtClean="0">
                <a:latin typeface="Times New Roman" charset="0"/>
                <a:ea typeface="Times New Roman" charset="0"/>
                <a:cs typeface="Times New Roman" charset="0"/>
              </a:rPr>
              <a:t>book keeping </a:t>
            </a:r>
            <a:r>
              <a:rPr lang="en-US" cap="none" dirty="0" smtClean="0">
                <a:latin typeface="Times New Roman" charset="0"/>
                <a:ea typeface="Times New Roman" charset="0"/>
                <a:cs typeface="Times New Roman" charset="0"/>
              </a:rPr>
              <a:t>information pertaining to balance in their nodes and perform rotations to restore balance when it is disturbed by insertion or deletion operations. specifically, each node stores the size of the subtree rooted at the node, and the sizes of left and right subtrees are kept within some factor of each other. unlike the balance information in avl trees (which store the height of subtrees) and red-black trees (which store a fictional "color" bit), the bookkeeping information in a wbt is an actually useful property for applications: the number of elements in a tree is equal to the size of its root, and the size information is exactly the information needed to implement the operations of an order statistic tree, viz., getting the </a:t>
            </a:r>
            <a:r>
              <a:rPr lang="en-US" i="1" cap="none" dirty="0" smtClean="0">
                <a:latin typeface="Times New Roman" charset="0"/>
                <a:ea typeface="Times New Roman" charset="0"/>
                <a:cs typeface="Times New Roman" charset="0"/>
              </a:rPr>
              <a:t>n</a:t>
            </a:r>
            <a:r>
              <a:rPr lang="en-US" cap="none" dirty="0" smtClean="0">
                <a:latin typeface="Times New Roman" charset="0"/>
                <a:ea typeface="Times New Roman" charset="0"/>
                <a:cs typeface="Times New Roman" charset="0"/>
              </a:rPr>
              <a:t>'th largest element in a set or determining an element's index in sorted order.</a:t>
            </a:r>
            <a:endParaRPr lang="en-US" cap="none" dirty="0" smtClean="0">
              <a:latin typeface="Times New Roman" charset="0"/>
              <a:ea typeface="Times New Roman" charset="0"/>
              <a:cs typeface="Times New Roman" charset="0"/>
              <a:hlinkClick r:id="rId2"/>
            </a:endParaRPr>
          </a:p>
          <a:p>
            <a:r>
              <a:rPr lang="en-US" cap="none" dirty="0" smtClean="0">
                <a:latin typeface="Times New Roman" charset="0"/>
                <a:ea typeface="Times New Roman" charset="0"/>
                <a:cs typeface="Times New Roman" charset="0"/>
              </a:rPr>
              <a:t>weight-balanced trees are popular in the functional programming community and are used to implement sets and maps in mit scheme, slib and implementations of </a:t>
            </a:r>
            <a:r>
              <a:rPr lang="en-US" cap="none" dirty="0" err="1" smtClean="0">
                <a:latin typeface="Times New Roman" charset="0"/>
                <a:ea typeface="Times New Roman" charset="0"/>
                <a:cs typeface="Times New Roman" charset="0"/>
              </a:rPr>
              <a:t>haskell</a:t>
            </a:r>
            <a:r>
              <a:rPr lang="en-US" cap="none" dirty="0" smtClean="0">
                <a:latin typeface="Times New Roman" charset="0"/>
                <a:ea typeface="Times New Roman" charset="0"/>
                <a:cs typeface="Times New Roman" charset="0"/>
              </a:rPr>
              <a:t>.</a:t>
            </a:r>
            <a:endParaRPr lang="en-US" cap="none"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46486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8" y="135925"/>
            <a:ext cx="3520348" cy="515592"/>
          </a:xfrm>
        </p:spPr>
        <p:txBody>
          <a:bodyPr>
            <a:normAutofit fontScale="90000"/>
          </a:bodyPr>
          <a:lstStyle/>
          <a:p>
            <a:r>
              <a:rPr lang="en-US" dirty="0" smtClean="0"/>
              <a:t>Description</a:t>
            </a:r>
            <a:endParaRPr lang="en-US" dirty="0"/>
          </a:p>
        </p:txBody>
      </p:sp>
      <p:sp>
        <p:nvSpPr>
          <p:cNvPr id="3" name="Content Placeholder 2"/>
          <p:cNvSpPr>
            <a:spLocks noGrp="1"/>
          </p:cNvSpPr>
          <p:nvPr>
            <p:ph sz="quarter" idx="13"/>
          </p:nvPr>
        </p:nvSpPr>
        <p:spPr>
          <a:xfrm>
            <a:off x="259492" y="651516"/>
            <a:ext cx="10821015" cy="4723069"/>
          </a:xfrm>
        </p:spPr>
        <p:txBody>
          <a:bodyPr/>
          <a:lstStyle/>
          <a:p>
            <a:r>
              <a:rPr lang="en-US" cap="none" dirty="0" smtClean="0">
                <a:latin typeface="Times New Roman" charset="0"/>
                <a:ea typeface="Times New Roman" charset="0"/>
                <a:cs typeface="Times New Roman" charset="0"/>
              </a:rPr>
              <a:t>A weight-balanced tree is a binary search tree that stores the sizes of </a:t>
            </a:r>
            <a:r>
              <a:rPr lang="en-US" cap="none" dirty="0" err="1" smtClean="0">
                <a:latin typeface="Times New Roman" charset="0"/>
                <a:ea typeface="Times New Roman" charset="0"/>
                <a:cs typeface="Times New Roman" charset="0"/>
              </a:rPr>
              <a:t>subtrees</a:t>
            </a:r>
            <a:r>
              <a:rPr lang="en-US" cap="none" dirty="0" smtClean="0">
                <a:latin typeface="Times New Roman" charset="0"/>
                <a:ea typeface="Times New Roman" charset="0"/>
                <a:cs typeface="Times New Roman" charset="0"/>
              </a:rPr>
              <a:t> in the nodes. That is, a node has fields</a:t>
            </a:r>
          </a:p>
          <a:p>
            <a:r>
              <a:rPr lang="en-US" i="1" cap="none" dirty="0" smtClean="0">
                <a:latin typeface="Times New Roman" charset="0"/>
                <a:ea typeface="Times New Roman" charset="0"/>
                <a:cs typeface="Times New Roman" charset="0"/>
              </a:rPr>
              <a:t>Key</a:t>
            </a:r>
            <a:r>
              <a:rPr lang="en-US" cap="none" dirty="0" smtClean="0">
                <a:latin typeface="Times New Roman" charset="0"/>
                <a:ea typeface="Times New Roman" charset="0"/>
                <a:cs typeface="Times New Roman" charset="0"/>
              </a:rPr>
              <a:t>, of any ordered type</a:t>
            </a:r>
          </a:p>
          <a:p>
            <a:r>
              <a:rPr lang="en-US" i="1" cap="none" dirty="0" smtClean="0">
                <a:latin typeface="Times New Roman" charset="0"/>
                <a:ea typeface="Times New Roman" charset="0"/>
                <a:cs typeface="Times New Roman" charset="0"/>
              </a:rPr>
              <a:t>Value</a:t>
            </a:r>
            <a:r>
              <a:rPr lang="en-US" cap="none" dirty="0" smtClean="0">
                <a:latin typeface="Times New Roman" charset="0"/>
                <a:ea typeface="Times New Roman" charset="0"/>
                <a:cs typeface="Times New Roman" charset="0"/>
              </a:rPr>
              <a:t> (optional, only for mappings)</a:t>
            </a:r>
          </a:p>
          <a:p>
            <a:r>
              <a:rPr lang="en-US" i="1" cap="none" dirty="0"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a:t>
            </a:r>
            <a:r>
              <a:rPr lang="en-US" i="1" cap="none" dirty="0"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pointer to node</a:t>
            </a:r>
          </a:p>
          <a:p>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 of type integer</a:t>
            </a:r>
            <a:r>
              <a:rPr lang="en-US" dirty="0" smtClean="0"/>
              <a:t>.</a:t>
            </a:r>
            <a:endParaRPr lang="en-US" dirty="0"/>
          </a:p>
        </p:txBody>
      </p:sp>
    </p:spTree>
    <p:extLst>
      <p:ext uri="{BB962C8B-B14F-4D97-AF65-F5344CB8AC3E}">
        <p14:creationId xmlns:p14="http://schemas.microsoft.com/office/powerpoint/2010/main" val="751914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0" y="296562"/>
            <a:ext cx="11726562" cy="5399902"/>
          </a:xfrm>
        </p:spPr>
        <p:txBody>
          <a:bodyPr>
            <a:normAutofit/>
          </a:bodyPr>
          <a:lstStyle/>
          <a:p>
            <a:pPr marL="0" indent="0">
              <a:buNone/>
            </a:pPr>
            <a:r>
              <a:rPr lang="en-US" cap="none" dirty="0" smtClean="0">
                <a:latin typeface="Times New Roman" charset="0"/>
                <a:ea typeface="Times New Roman" charset="0"/>
                <a:cs typeface="Times New Roman" charset="0"/>
              </a:rPr>
              <a:t>By definition, the size of a leaf  is zero. The size of an internal node </a:t>
            </a:r>
          </a:p>
          <a:p>
            <a:pPr marL="0" indent="0">
              <a:buNone/>
            </a:pPr>
            <a:r>
              <a:rPr lang="en-US" cap="none" dirty="0" smtClean="0">
                <a:latin typeface="Times New Roman" charset="0"/>
                <a:ea typeface="Times New Roman" charset="0"/>
                <a:cs typeface="Times New Roman" charset="0"/>
              </a:rPr>
              <a:t>(size[n] = size[</a:t>
            </a:r>
            <a:r>
              <a:rPr lang="en-US" cap="none" dirty="0" err="1" smtClean="0">
                <a:latin typeface="Times New Roman" charset="0"/>
                <a:ea typeface="Times New Roman" charset="0"/>
                <a:cs typeface="Times New Roman" charset="0"/>
              </a:rPr>
              <a:t>n.Left</a:t>
            </a:r>
            <a:r>
              <a:rPr lang="en-US" cap="none" dirty="0" smtClean="0">
                <a:latin typeface="Times New Roman" charset="0"/>
                <a:ea typeface="Times New Roman" charset="0"/>
                <a:cs typeface="Times New Roman" charset="0"/>
              </a:rPr>
              <a:t>] + size[</a:t>
            </a:r>
            <a:r>
              <a:rPr lang="en-US" cap="none" dirty="0" err="1" smtClean="0">
                <a:latin typeface="Times New Roman" charset="0"/>
                <a:ea typeface="Times New Roman" charset="0"/>
                <a:cs typeface="Times New Roman" charset="0"/>
              </a:rPr>
              <a:t>n.Right</a:t>
            </a:r>
            <a:r>
              <a:rPr lang="en-US" cap="none" dirty="0" smtClean="0">
                <a:latin typeface="Times New Roman" charset="0"/>
                <a:ea typeface="Times New Roman" charset="0"/>
                <a:cs typeface="Times New Roman" charset="0"/>
              </a:rPr>
              <a:t>] + 1)</a:t>
            </a:r>
          </a:p>
          <a:p>
            <a:pPr marL="0" indent="0">
              <a:buNone/>
            </a:pPr>
            <a:r>
              <a:rPr lang="en-US" cap="none" dirty="0" smtClean="0">
                <a:latin typeface="Times New Roman" charset="0"/>
                <a:ea typeface="Times New Roman" charset="0"/>
                <a:cs typeface="Times New Roman" charset="0"/>
              </a:rPr>
              <a:t> Based on the size, </a:t>
            </a:r>
          </a:p>
          <a:p>
            <a:pPr marL="0" indent="0">
              <a:buNone/>
            </a:pPr>
            <a:r>
              <a:rPr lang="en-US" cap="none" dirty="0" smtClean="0">
                <a:latin typeface="Times New Roman" charset="0"/>
                <a:ea typeface="Times New Roman" charset="0"/>
                <a:cs typeface="Times New Roman" charset="0"/>
              </a:rPr>
              <a:t>Weight[n] = size[n] + 1</a:t>
            </a:r>
          </a:p>
          <a:p>
            <a:pPr marL="0" indent="0">
              <a:buNone/>
            </a:pPr>
            <a:r>
              <a:rPr lang="en-US" cap="none" dirty="0" smtClean="0">
                <a:latin typeface="Times New Roman" charset="0"/>
                <a:ea typeface="Times New Roman" charset="0"/>
                <a:cs typeface="Times New Roman" charset="0"/>
              </a:rPr>
              <a:t>A node is </a:t>
            </a:r>
            <a:r>
              <a:rPr lang="en-US" i="1" cap="none" dirty="0" smtClean="0">
                <a:latin typeface="Times New Roman" charset="0"/>
                <a:ea typeface="Times New Roman" charset="0"/>
                <a:cs typeface="Times New Roman" charset="0"/>
              </a:rPr>
              <a:t>α</a:t>
            </a:r>
            <a:r>
              <a:rPr lang="en-US" cap="none" dirty="0" smtClean="0">
                <a:latin typeface="Times New Roman" charset="0"/>
                <a:ea typeface="Times New Roman" charset="0"/>
                <a:cs typeface="Times New Roman" charset="0"/>
              </a:rPr>
              <a:t>-weight-balanced if weight[</a:t>
            </a:r>
            <a:r>
              <a:rPr lang="en-US" cap="none" dirty="0" err="1" smtClean="0">
                <a:latin typeface="Times New Roman" charset="0"/>
                <a:ea typeface="Times New Roman" charset="0"/>
                <a:cs typeface="Times New Roman" charset="0"/>
              </a:rPr>
              <a:t>n.Left</a:t>
            </a:r>
            <a:r>
              <a:rPr lang="en-US" cap="none" dirty="0" smtClean="0">
                <a:latin typeface="Times New Roman" charset="0"/>
                <a:ea typeface="Times New Roman" charset="0"/>
                <a:cs typeface="Times New Roman" charset="0"/>
              </a:rPr>
              <a:t>] ≥ α·weight[n] and weight[</a:t>
            </a:r>
            <a:r>
              <a:rPr lang="en-US" cap="none" dirty="0" err="1" smtClean="0">
                <a:latin typeface="Times New Roman" charset="0"/>
                <a:ea typeface="Times New Roman" charset="0"/>
                <a:cs typeface="Times New Roman" charset="0"/>
              </a:rPr>
              <a:t>n.Right</a:t>
            </a:r>
            <a:r>
              <a:rPr lang="en-US" cap="none" dirty="0" smtClean="0">
                <a:latin typeface="Times New Roman" charset="0"/>
                <a:ea typeface="Times New Roman" charset="0"/>
                <a:cs typeface="Times New Roman" charset="0"/>
              </a:rPr>
              <a:t>] ≥ α·weight[n]</a:t>
            </a:r>
          </a:p>
          <a:p>
            <a:pPr marL="0" indent="0">
              <a:buNone/>
            </a:pPr>
            <a:endParaRPr lang="en-US" cap="none" dirty="0" smtClean="0">
              <a:latin typeface="Times New Roman" charset="0"/>
              <a:ea typeface="Times New Roman" charset="0"/>
              <a:cs typeface="Times New Roman" charset="0"/>
            </a:endParaRPr>
          </a:p>
          <a:p>
            <a:pPr marL="0" indent="0">
              <a:buNone/>
            </a:pPr>
            <a:r>
              <a:rPr lang="en-US" cap="none" dirty="0" smtClean="0">
                <a:latin typeface="Times New Roman" charset="0"/>
                <a:ea typeface="Times New Roman" charset="0"/>
                <a:cs typeface="Times New Roman" charset="0"/>
              </a:rPr>
              <a:t> </a:t>
            </a:r>
            <a:r>
              <a:rPr lang="en-US" i="1" cap="none" dirty="0" smtClean="0">
                <a:latin typeface="Times New Roman" charset="0"/>
                <a:ea typeface="Times New Roman" charset="0"/>
                <a:cs typeface="Times New Roman" charset="0"/>
              </a:rPr>
              <a:t>α </a:t>
            </a:r>
            <a:r>
              <a:rPr lang="en-US" cap="none" dirty="0" smtClean="0">
                <a:latin typeface="Times New Roman" charset="0"/>
                <a:ea typeface="Times New Roman" charset="0"/>
                <a:cs typeface="Times New Roman" charset="0"/>
              </a:rPr>
              <a:t>&lt; </a:t>
            </a:r>
            <a:r>
              <a:rPr lang="en-US" cap="none" dirty="0" smtClean="0">
                <a:latin typeface="Times New Roman" charset="0"/>
                <a:ea typeface="Times New Roman" charset="0"/>
                <a:cs typeface="Times New Roman" charset="0"/>
              </a:rPr>
              <a:t>1 </a:t>
            </a:r>
            <a:r>
              <a:rPr lang="mr-IN" cap="none" dirty="0" smtClean="0">
                <a:latin typeface="Times New Roman" charset="0"/>
                <a:ea typeface="Times New Roman" charset="0"/>
                <a:cs typeface="Times New Roman" charset="0"/>
              </a:rPr>
              <a:t>–</a:t>
            </a:r>
            <a:r>
              <a:rPr lang="en-US" cap="none" dirty="0" smtClean="0">
                <a:latin typeface="Times New Roman" charset="0"/>
                <a:ea typeface="Times New Roman" charset="0"/>
                <a:cs typeface="Times New Roman" charset="0"/>
              </a:rPr>
              <a:t> 1/1.414</a:t>
            </a:r>
          </a:p>
          <a:p>
            <a:pPr marL="0" indent="0">
              <a:buNone/>
            </a:pPr>
            <a:r>
              <a:rPr lang="en-US" cap="none" dirty="0" smtClean="0">
                <a:latin typeface="Times New Roman" charset="0"/>
                <a:ea typeface="Times New Roman" charset="0"/>
                <a:cs typeface="Times New Roman" charset="0"/>
              </a:rPr>
              <a:t>Larger values of </a:t>
            </a:r>
            <a:r>
              <a:rPr lang="en-US" i="1" cap="none" dirty="0">
                <a:latin typeface="Times New Roman" charset="0"/>
                <a:ea typeface="Times New Roman" charset="0"/>
                <a:cs typeface="Times New Roman" charset="0"/>
              </a:rPr>
              <a:t>α</a:t>
            </a:r>
            <a:r>
              <a:rPr lang="en-US"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produce a more balanced tree</a:t>
            </a:r>
          </a:p>
          <a:p>
            <a:pPr marL="0" indent="0">
              <a:buNone/>
            </a:pPr>
            <a:endParaRPr lang="en-US" cap="none" dirty="0" smtClean="0">
              <a:latin typeface="Times New Roman" charset="0"/>
              <a:ea typeface="Times New Roman" charset="0"/>
              <a:cs typeface="Times New Roman" charset="0"/>
            </a:endParaRPr>
          </a:p>
          <a:p>
            <a:pPr marL="0" indent="0">
              <a:buNone/>
            </a:pPr>
            <a:r>
              <a:rPr lang="en-US" cap="none" dirty="0" smtClean="0">
                <a:latin typeface="Times New Roman" charset="0"/>
                <a:ea typeface="Times New Roman" charset="0"/>
                <a:cs typeface="Times New Roman" charset="0"/>
              </a:rPr>
              <a:t>On </a:t>
            </a:r>
            <a:r>
              <a:rPr lang="en-US" cap="none" dirty="0" smtClean="0">
                <a:latin typeface="Times New Roman" charset="0"/>
                <a:ea typeface="Times New Roman" charset="0"/>
                <a:cs typeface="Times New Roman" charset="0"/>
              </a:rPr>
              <a:t>calculating:</a:t>
            </a:r>
            <a:endParaRPr lang="en-US" cap="none" dirty="0" smtClean="0">
              <a:latin typeface="Times New Roman" charset="0"/>
              <a:ea typeface="Times New Roman" charset="0"/>
              <a:cs typeface="Times New Roman" charset="0"/>
            </a:endParaRPr>
          </a:p>
          <a:p>
            <a:pPr marL="0" indent="0">
              <a:buNone/>
            </a:pPr>
            <a:r>
              <a:rPr lang="en-US" cap="none" dirty="0" smtClean="0">
                <a:latin typeface="Times New Roman" charset="0"/>
                <a:ea typeface="Times New Roman" charset="0"/>
                <a:cs typeface="Times New Roman" charset="0"/>
              </a:rPr>
              <a:t> Height is less than and  equal  to  </a:t>
            </a:r>
            <a:r>
              <a:rPr lang="en-US" cap="none" dirty="0" smtClean="0">
                <a:latin typeface="Times New Roman" charset="0"/>
                <a:ea typeface="Times New Roman" charset="0"/>
                <a:cs typeface="Times New Roman" charset="0"/>
              </a:rPr>
              <a:t>O(log </a:t>
            </a:r>
            <a:r>
              <a:rPr lang="en-US" cap="none" dirty="0" smtClean="0">
                <a:latin typeface="Times New Roman" charset="0"/>
                <a:ea typeface="Times New Roman" charset="0"/>
                <a:cs typeface="Times New Roman" charset="0"/>
              </a:rPr>
              <a:t>n )</a:t>
            </a:r>
          </a:p>
          <a:p>
            <a:pPr marL="0" indent="0">
              <a:buNone/>
            </a:pPr>
            <a:endParaRPr lang="en-US" dirty="0"/>
          </a:p>
        </p:txBody>
      </p:sp>
    </p:spTree>
    <p:extLst>
      <p:ext uri="{BB962C8B-B14F-4D97-AF65-F5344CB8AC3E}">
        <p14:creationId xmlns:p14="http://schemas.microsoft.com/office/powerpoint/2010/main" val="1815985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82683" cy="1050324"/>
          </a:xfrm>
        </p:spPr>
        <p:txBody>
          <a:bodyPr/>
          <a:lstStyle/>
          <a:p>
            <a:r>
              <a:rPr lang="en-US" dirty="0" err="1" smtClean="0"/>
              <a:t>INSERTIOn</a:t>
            </a:r>
            <a:endParaRPr lang="en-US" dirty="0"/>
          </a:p>
        </p:txBody>
      </p:sp>
      <p:sp>
        <p:nvSpPr>
          <p:cNvPr id="3" name="Content Placeholder 2"/>
          <p:cNvSpPr>
            <a:spLocks noGrp="1"/>
          </p:cNvSpPr>
          <p:nvPr>
            <p:ph sz="quarter" idx="13"/>
          </p:nvPr>
        </p:nvSpPr>
        <p:spPr>
          <a:xfrm>
            <a:off x="2176" y="2014152"/>
            <a:ext cx="11080507" cy="4410758"/>
          </a:xfrm>
        </p:spPr>
        <p:txBody>
          <a:bodyPr>
            <a:normAutofit/>
          </a:bodyPr>
          <a:lstStyle/>
          <a:p>
            <a:r>
              <a:rPr lang="en-US" cap="none" dirty="0" smtClean="0">
                <a:latin typeface="Times New Roman" charset="0"/>
                <a:ea typeface="Times New Roman" charset="0"/>
                <a:cs typeface="Times New Roman" charset="0"/>
              </a:rPr>
              <a:t>Suppose we already have a weight-balanced BST. Insertion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attempt a lookup, if it fails and stops at node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(say), then add a new node as a new child of </a:t>
            </a:r>
            <a:r>
              <a:rPr lang="en-US" i="1" cap="none" dirty="0" smtClean="0">
                <a:latin typeface="Times New Roman" charset="0"/>
                <a:ea typeface="Times New Roman" charset="0"/>
                <a:cs typeface="Times New Roman" charset="0"/>
              </a:rPr>
              <a:t>u</a:t>
            </a:r>
            <a:r>
              <a:rPr lang="en-US" cap="none" dirty="0" smtClean="0">
                <a:latin typeface="Times New Roman" charset="0"/>
                <a:ea typeface="Times New Roman" charset="0"/>
                <a:cs typeface="Times New Roman" charset="0"/>
              </a:rPr>
              <a:t>. Now each ancestor of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may become unbalanced. </a:t>
            </a:r>
          </a:p>
          <a:p>
            <a:r>
              <a:rPr lang="en-US" cap="none" dirty="0" smtClean="0">
                <a:latin typeface="Times New Roman" charset="0"/>
                <a:ea typeface="Times New Roman" charset="0"/>
                <a:cs typeface="Times New Roman" charset="0"/>
              </a:rPr>
              <a:t>To fix this, for each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from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to the root, in bottom-up order, we will check the balancing condition; where it is broken, we will perform a “rotation” to restore balance. </a:t>
            </a:r>
          </a:p>
          <a:p>
            <a:r>
              <a:rPr lang="en-US" cap="none" dirty="0" smtClean="0">
                <a:latin typeface="Times New Roman" charset="0"/>
                <a:ea typeface="Times New Roman" charset="0"/>
                <a:cs typeface="Times New Roman" charset="0"/>
              </a:rPr>
              <a:t>There are two cases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can be unbalanced, and they are mutually exclusive: either </a:t>
            </a:r>
          </a:p>
          <a:p>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&gt;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+ 1) × 3 </a:t>
            </a:r>
          </a:p>
          <a:p>
            <a:r>
              <a:rPr lang="en-US" cap="none" dirty="0" smtClean="0">
                <a:latin typeface="Times New Roman" charset="0"/>
                <a:ea typeface="Times New Roman" charset="0"/>
                <a:cs typeface="Times New Roman" charset="0"/>
              </a:rPr>
              <a:t>Or</a:t>
            </a:r>
          </a:p>
          <a:p>
            <a:r>
              <a:rPr lang="en-US" cap="none" dirty="0" smtClean="0">
                <a:latin typeface="Times New Roman" charset="0"/>
                <a:ea typeface="Times New Roman" charset="0"/>
                <a:cs typeface="Times New Roman" charset="0"/>
              </a:rPr>
              <a:t>(</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 3 &lt;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+ 1</a:t>
            </a:r>
            <a:r>
              <a:rPr lang="en-US" dirty="0"/>
              <a:t/>
            </a:r>
            <a:br>
              <a:rPr lang="en-US" dirty="0"/>
            </a:br>
            <a:endParaRPr lang="en-US" dirty="0"/>
          </a:p>
          <a:p>
            <a:endParaRPr lang="en-US" dirty="0"/>
          </a:p>
          <a:p>
            <a:endParaRPr lang="en-US" dirty="0" smtClean="0"/>
          </a:p>
        </p:txBody>
      </p:sp>
    </p:spTree>
    <p:extLst>
      <p:ext uri="{BB962C8B-B14F-4D97-AF65-F5344CB8AC3E}">
        <p14:creationId xmlns:p14="http://schemas.microsoft.com/office/powerpoint/2010/main" val="97688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1212"/>
            <a:ext cx="11080507" cy="5263374"/>
          </a:xfrm>
        </p:spPr>
        <p:txBody>
          <a:bodyPr/>
          <a:lstStyle/>
          <a:p>
            <a:r>
              <a:rPr lang="en-US" cap="none" dirty="0" smtClean="0">
                <a:latin typeface="Times New Roman" charset="0"/>
                <a:ea typeface="Times New Roman" charset="0"/>
                <a:cs typeface="Times New Roman" charset="0"/>
              </a:rPr>
              <a:t>Subcase 1 “single-rotation”:                 this happens when</a:t>
            </a:r>
          </a:p>
          <a:p>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&lt;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2 </a:t>
            </a:r>
          </a:p>
          <a:p>
            <a:endParaRPr lang="en-US" cap="none" dirty="0" smtClean="0">
              <a:latin typeface="Times New Roman" charset="0"/>
              <a:ea typeface="Times New Roman" charset="0"/>
              <a:cs typeface="Times New Roman" charset="0"/>
            </a:endParaRPr>
          </a:p>
          <a:p>
            <a:pPr marL="0" indent="0">
              <a:buNone/>
            </a:pPr>
            <a:endParaRPr lang="en-US" cap="none" dirty="0" smtClean="0">
              <a:latin typeface="Times New Roman" charset="0"/>
              <a:ea typeface="Times New Roman" charset="0"/>
              <a:cs typeface="Times New Roman" charset="0"/>
            </a:endParaRPr>
          </a:p>
          <a:p>
            <a:pPr marL="0" indent="0">
              <a:buNone/>
            </a:pPr>
            <a:endParaRPr lang="en-US" cap="none" dirty="0" smtClean="0">
              <a:latin typeface="Times New Roman" charset="0"/>
              <a:ea typeface="Times New Roman" charset="0"/>
              <a:cs typeface="Times New Roman" charset="0"/>
            </a:endParaRPr>
          </a:p>
          <a:p>
            <a:r>
              <a:rPr lang="en-US" cap="none" dirty="0" smtClean="0">
                <a:latin typeface="Times New Roman" charset="0"/>
                <a:ea typeface="Times New Roman" charset="0"/>
                <a:cs typeface="Times New Roman" charset="0"/>
              </a:rPr>
              <a:t>Subcase 2 “double-rotation” this happens when</a:t>
            </a:r>
          </a:p>
          <a:p>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a:t>
            </a:r>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2 </a:t>
            </a:r>
          </a:p>
          <a:p>
            <a:pPr marL="0" indent="0">
              <a:buNone/>
            </a:pPr>
            <a:r>
              <a:rPr lang="en-US" dirty="0"/>
              <a:t/>
            </a:r>
            <a:br>
              <a:rPr lang="en-US" dirty="0"/>
            </a:b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188" y="333632"/>
            <a:ext cx="3885405" cy="16760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269" y="2940908"/>
            <a:ext cx="4522006" cy="1988794"/>
          </a:xfrm>
          <a:prstGeom prst="rect">
            <a:avLst/>
          </a:prstGeom>
        </p:spPr>
      </p:pic>
    </p:spTree>
    <p:extLst>
      <p:ext uri="{BB962C8B-B14F-4D97-AF65-F5344CB8AC3E}">
        <p14:creationId xmlns:p14="http://schemas.microsoft.com/office/powerpoint/2010/main" val="610467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675"/>
            <a:ext cx="10396882" cy="1151965"/>
          </a:xfrm>
        </p:spPr>
        <p:txBody>
          <a:bodyPr/>
          <a:lstStyle/>
          <a:p>
            <a:r>
              <a:rPr lang="en-US" dirty="0" smtClean="0"/>
              <a:t>DELETION</a:t>
            </a:r>
            <a:endParaRPr lang="en-US" dirty="0"/>
          </a:p>
        </p:txBody>
      </p:sp>
      <p:sp>
        <p:nvSpPr>
          <p:cNvPr id="3" name="Content Placeholder 2"/>
          <p:cNvSpPr>
            <a:spLocks noGrp="1"/>
          </p:cNvSpPr>
          <p:nvPr>
            <p:ph sz="quarter" idx="13"/>
          </p:nvPr>
        </p:nvSpPr>
        <p:spPr>
          <a:xfrm>
            <a:off x="0" y="1618735"/>
            <a:ext cx="11080507" cy="3755850"/>
          </a:xfrm>
        </p:spPr>
        <p:txBody>
          <a:bodyPr>
            <a:normAutofit fontScale="85000" lnSpcReduction="10000"/>
          </a:bodyPr>
          <a:lstStyle/>
          <a:p>
            <a:r>
              <a:rPr lang="en-US" cap="none" dirty="0" smtClean="0">
                <a:latin typeface="Times New Roman" charset="0"/>
                <a:ea typeface="Times New Roman" charset="0"/>
                <a:cs typeface="Times New Roman" charset="0"/>
              </a:rPr>
              <a:t> Suppose we already have a weight-balanced BST. Deletion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perform a lookup, find the key at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(say), then there are two cases: </a:t>
            </a:r>
          </a:p>
          <a:p>
            <a:r>
              <a:rPr lang="en-US" cap="none" dirty="0" smtClean="0">
                <a:latin typeface="Times New Roman" charset="0"/>
                <a:ea typeface="Times New Roman" charset="0"/>
                <a:cs typeface="Times New Roman" charset="0"/>
              </a:rPr>
              <a:t>1:     suppose we already have a weight-balanced BST. Deletion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perform a lookup, find the key at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(say), then there are two cases: </a:t>
            </a:r>
          </a:p>
          <a:p>
            <a:r>
              <a:rPr lang="en-US" cap="none" dirty="0" smtClean="0">
                <a:latin typeface="Times New Roman" charset="0"/>
                <a:ea typeface="Times New Roman" charset="0"/>
                <a:cs typeface="Times New Roman" charset="0"/>
              </a:rPr>
              <a:t>2: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has two children, so replace its key by </a:t>
            </a:r>
            <a:r>
              <a:rPr lang="en-US" i="1" cap="none" dirty="0" smtClean="0">
                <a:latin typeface="Times New Roman" charset="0"/>
                <a:ea typeface="Times New Roman" charset="0"/>
                <a:cs typeface="Times New Roman" charset="0"/>
              </a:rPr>
              <a:t>v</a:t>
            </a:r>
            <a:r>
              <a:rPr lang="en-US" cap="none" dirty="0" smtClean="0">
                <a:latin typeface="Times New Roman" charset="0"/>
                <a:ea typeface="Times New Roman" charset="0"/>
                <a:cs typeface="Times New Roman" charset="0"/>
              </a:rPr>
              <a:t>’ ’ s successor </a:t>
            </a:r>
            <a:r>
              <a:rPr lang="en-US" i="1" cap="none" dirty="0" smtClean="0">
                <a:latin typeface="Times New Roman" charset="0"/>
                <a:ea typeface="Times New Roman" charset="0"/>
                <a:cs typeface="Times New Roman" charset="0"/>
              </a:rPr>
              <a:t>w  </a:t>
            </a:r>
            <a:r>
              <a:rPr lang="en-US" cap="none" dirty="0" smtClean="0">
                <a:latin typeface="Times New Roman" charset="0"/>
                <a:ea typeface="Times New Roman" charset="0"/>
                <a:cs typeface="Times New Roman" charset="0"/>
              </a:rPr>
              <a:t>(say), prune </a:t>
            </a:r>
            <a:r>
              <a:rPr lang="en-US" i="1" cap="none" dirty="0" smtClean="0">
                <a:latin typeface="Times New Roman" charset="0"/>
                <a:ea typeface="Times New Roman" charset="0"/>
                <a:cs typeface="Times New Roman" charset="0"/>
              </a:rPr>
              <a:t>w  </a:t>
            </a:r>
            <a:r>
              <a:rPr lang="en-US" cap="none" dirty="0" smtClean="0">
                <a:latin typeface="Times New Roman" charset="0"/>
                <a:ea typeface="Times New Roman" charset="0"/>
                <a:cs typeface="Times New Roman" charset="0"/>
              </a:rPr>
              <a:t>instead and promote </a:t>
            </a:r>
            <a:r>
              <a:rPr lang="en-US" i="1" cap="none" dirty="0" smtClean="0">
                <a:latin typeface="Times New Roman" charset="0"/>
                <a:ea typeface="Times New Roman" charset="0"/>
                <a:cs typeface="Times New Roman" charset="0"/>
              </a:rPr>
              <a:t>w</a:t>
            </a:r>
            <a:r>
              <a:rPr lang="en-US" cap="none" dirty="0" smtClean="0">
                <a:latin typeface="Times New Roman" charset="0"/>
                <a:ea typeface="Times New Roman" charset="0"/>
                <a:cs typeface="Times New Roman" charset="0"/>
              </a:rPr>
              <a:t>’’ s child, but now </a:t>
            </a:r>
            <a:r>
              <a:rPr lang="en-US" i="1" cap="none" dirty="0" smtClean="0">
                <a:latin typeface="Times New Roman" charset="0"/>
                <a:ea typeface="Times New Roman" charset="0"/>
                <a:cs typeface="Times New Roman" charset="0"/>
              </a:rPr>
              <a:t>w</a:t>
            </a:r>
            <a:r>
              <a:rPr lang="en-US" cap="none" dirty="0" smtClean="0">
                <a:latin typeface="Times New Roman" charset="0"/>
                <a:ea typeface="Times New Roman" charset="0"/>
                <a:cs typeface="Times New Roman" charset="0"/>
              </a:rPr>
              <a:t>’’ s ancestors may become unbalanced. </a:t>
            </a:r>
          </a:p>
          <a:p>
            <a:r>
              <a:rPr lang="en-US" cap="none" dirty="0" smtClean="0">
                <a:latin typeface="Times New Roman" charset="0"/>
                <a:ea typeface="Times New Roman" charset="0"/>
                <a:cs typeface="Times New Roman" charset="0"/>
              </a:rPr>
              <a:t>To restore balance, we check the balancing condition bottom-up and apply rotations, starting from the pruned node’s parent, ending at the root. We use the same case analysis and rotation scheme from the previous section. </a:t>
            </a:r>
          </a:p>
          <a:p>
            <a:r>
              <a:rPr lang="en-US" cap="none" dirty="0" smtClean="0">
                <a:latin typeface="Times New Roman" charset="0"/>
                <a:ea typeface="Times New Roman" charset="0"/>
                <a:cs typeface="Times New Roman" charset="0"/>
              </a:rPr>
              <a:t>The proofs that the rotations really restore balance are similar to those in the previous section, but there is a difference: this time it is the smaller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that had one more node before deleting, rather than the bigger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that had one fewer node before inserting. </a:t>
            </a:r>
          </a:p>
          <a:p>
            <a:pPr marL="0" indent="0">
              <a:buNone/>
            </a:pPr>
            <a:endParaRPr lang="en-US" dirty="0"/>
          </a:p>
          <a:p>
            <a:endParaRPr lang="en-US" dirty="0"/>
          </a:p>
        </p:txBody>
      </p:sp>
    </p:spTree>
    <p:extLst>
      <p:ext uri="{BB962C8B-B14F-4D97-AF65-F5344CB8AC3E}">
        <p14:creationId xmlns:p14="http://schemas.microsoft.com/office/powerpoint/2010/main" val="1648395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65541" cy="719479"/>
          </a:xfrm>
        </p:spPr>
        <p:txBody>
          <a:bodyPr>
            <a:normAutofit fontScale="90000"/>
          </a:bodyPr>
          <a:lstStyle/>
          <a:p>
            <a:r>
              <a:rPr lang="en-US" dirty="0" smtClean="0"/>
              <a:t>Applications of WBT :</a:t>
            </a:r>
            <a:endParaRPr lang="en-US" dirty="0"/>
          </a:p>
        </p:txBody>
      </p:sp>
      <p:sp>
        <p:nvSpPr>
          <p:cNvPr id="3" name="Content Placeholder 2"/>
          <p:cNvSpPr>
            <a:spLocks noGrp="1"/>
          </p:cNvSpPr>
          <p:nvPr>
            <p:ph sz="quarter" idx="13"/>
          </p:nvPr>
        </p:nvSpPr>
        <p:spPr>
          <a:xfrm>
            <a:off x="86498" y="719480"/>
            <a:ext cx="10994010" cy="4655106"/>
          </a:xfrm>
        </p:spPr>
        <p:txBody>
          <a:bodyPr>
            <a:normAutofit fontScale="70000" lnSpcReduction="20000"/>
          </a:bodyPr>
          <a:lstStyle/>
          <a:p>
            <a:pPr marL="0" indent="0" fontAlgn="base">
              <a:buNone/>
            </a:pPr>
            <a:r>
              <a:rPr lang="en-US" b="1" dirty="0"/>
              <a:t> </a:t>
            </a:r>
            <a:r>
              <a:rPr lang="en-US" b="1" dirty="0" smtClean="0"/>
              <a:t>              				</a:t>
            </a:r>
            <a:r>
              <a:rPr lang="en-US" sz="4600" b="1" dirty="0" err="1" smtClean="0"/>
              <a:t>Kth</a:t>
            </a:r>
            <a:r>
              <a:rPr lang="en-US" sz="4600" b="1" dirty="0" smtClean="0"/>
              <a:t> </a:t>
            </a:r>
            <a:r>
              <a:rPr lang="en-US" sz="4600" b="1" dirty="0"/>
              <a:t>largest element:</a:t>
            </a:r>
            <a:endParaRPr lang="en-US" sz="4600" dirty="0"/>
          </a:p>
          <a:p>
            <a:r>
              <a:rPr lang="en-US" dirty="0"/>
              <a:t>   </a:t>
            </a:r>
            <a:r>
              <a:rPr lang="en-US" cap="none" dirty="0" smtClean="0">
                <a:latin typeface="Times New Roman" charset="0"/>
                <a:ea typeface="Times New Roman" charset="0"/>
                <a:cs typeface="Times New Roman" charset="0"/>
              </a:rPr>
              <a:t>WBT trees are used to find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element in a set of unordered elements.</a:t>
            </a:r>
          </a:p>
          <a:p>
            <a:r>
              <a:rPr lang="en-US" cap="none" dirty="0" smtClean="0">
                <a:latin typeface="Times New Roman" charset="0"/>
                <a:ea typeface="Times New Roman" charset="0"/>
                <a:cs typeface="Times New Roman" charset="0"/>
              </a:rPr>
              <a:t>The size attribute in a </a:t>
            </a:r>
            <a:r>
              <a:rPr lang="en-US" cap="none" dirty="0" err="1" smtClean="0">
                <a:latin typeface="Times New Roman" charset="0"/>
                <a:ea typeface="Times New Roman" charset="0"/>
                <a:cs typeface="Times New Roman" charset="0"/>
              </a:rPr>
              <a:t>wbt</a:t>
            </a:r>
            <a:r>
              <a:rPr lang="en-US" cap="none" dirty="0" smtClean="0">
                <a:latin typeface="Times New Roman" charset="0"/>
                <a:ea typeface="Times New Roman" charset="0"/>
                <a:cs typeface="Times New Roman" charset="0"/>
              </a:rPr>
              <a:t> tree indicates the number of elements in left ,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including its own node.  This attribute unique to WBT tree is used to find the  k ‘</a:t>
            </a:r>
            <a:r>
              <a:rPr lang="en-US" cap="none" dirty="0" err="1" smtClean="0">
                <a:latin typeface="Times New Roman" charset="0"/>
                <a:ea typeface="Times New Roman" charset="0"/>
                <a:cs typeface="Times New Roman" charset="0"/>
              </a:rPr>
              <a:t>th</a:t>
            </a:r>
            <a:r>
              <a:rPr lang="en-US" cap="none" dirty="0" smtClean="0">
                <a:latin typeface="Times New Roman" charset="0"/>
                <a:ea typeface="Times New Roman" charset="0"/>
                <a:cs typeface="Times New Roman" charset="0"/>
              </a:rPr>
              <a:t> largest element. </a:t>
            </a:r>
          </a:p>
          <a:p>
            <a:r>
              <a:rPr lang="en-US" cap="none" dirty="0" smtClean="0">
                <a:latin typeface="Times New Roman" charset="0"/>
                <a:ea typeface="Times New Roman" charset="0"/>
                <a:cs typeface="Times New Roman" charset="0"/>
              </a:rPr>
              <a:t>Algorithm:</a:t>
            </a:r>
          </a:p>
          <a:p>
            <a:r>
              <a:rPr lang="en-US" cap="none" dirty="0" smtClean="0">
                <a:latin typeface="Times New Roman" charset="0"/>
                <a:ea typeface="Times New Roman" charset="0"/>
                <a:cs typeface="Times New Roman" charset="0"/>
              </a:rPr>
              <a:t>We tackle this problem using recursion:</a:t>
            </a:r>
          </a:p>
          <a:p>
            <a:r>
              <a:rPr lang="en-US" cap="none" dirty="0" smtClean="0">
                <a:latin typeface="Times New Roman" charset="0"/>
                <a:ea typeface="Times New Roman" charset="0"/>
                <a:cs typeface="Times New Roman" charset="0"/>
              </a:rPr>
              <a:t>If the size of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is greater than k then we know that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a:t>
            </a:r>
            <a:r>
              <a:rPr lang="en-US" cap="none" dirty="0" err="1" smtClean="0">
                <a:latin typeface="Times New Roman" charset="0"/>
                <a:ea typeface="Times New Roman" charset="0"/>
                <a:cs typeface="Times New Roman" charset="0"/>
              </a:rPr>
              <a:t>elemnt</a:t>
            </a:r>
            <a:r>
              <a:rPr lang="en-US" cap="none" dirty="0" smtClean="0">
                <a:latin typeface="Times New Roman" charset="0"/>
                <a:ea typeface="Times New Roman" charset="0"/>
                <a:cs typeface="Times New Roman" charset="0"/>
              </a:rPr>
              <a:t> is in left </a:t>
            </a:r>
            <a:r>
              <a:rPr lang="en-US" cap="none" dirty="0" err="1" smtClean="0">
                <a:latin typeface="Times New Roman" charset="0"/>
                <a:ea typeface="Times New Roman" charset="0"/>
                <a:cs typeface="Times New Roman" charset="0"/>
              </a:rPr>
              <a:t>subtree,hence</a:t>
            </a:r>
            <a:r>
              <a:rPr lang="en-US" cap="none" dirty="0" smtClean="0">
                <a:latin typeface="Times New Roman" charset="0"/>
                <a:ea typeface="Times New Roman" charset="0"/>
                <a:cs typeface="Times New Roman" charset="0"/>
              </a:rPr>
              <a:t> we recursively call the function from the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a:t>
            </a:r>
          </a:p>
          <a:p>
            <a:r>
              <a:rPr lang="en-US" cap="none" dirty="0" smtClean="0">
                <a:latin typeface="Times New Roman" charset="0"/>
                <a:ea typeface="Times New Roman" charset="0"/>
                <a:cs typeface="Times New Roman" charset="0"/>
              </a:rPr>
              <a:t>Else we know that it is the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and we recursively call the function on the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but by reducing k to number of elements we have jumped over by going further right of the tree.</a:t>
            </a:r>
          </a:p>
          <a:p>
            <a:r>
              <a:rPr lang="en-US" cap="none" dirty="0" smtClean="0">
                <a:latin typeface="Times New Roman" charset="0"/>
                <a:ea typeface="Times New Roman" charset="0"/>
                <a:cs typeface="Times New Roman" charset="0"/>
              </a:rPr>
              <a:t>If we are able to find an element with size of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lesser than k by </a:t>
            </a:r>
            <a:r>
              <a:rPr lang="en-US" cap="none" dirty="0" err="1" smtClean="0">
                <a:latin typeface="Times New Roman" charset="0"/>
                <a:ea typeface="Times New Roman" charset="0"/>
                <a:cs typeface="Times New Roman" charset="0"/>
              </a:rPr>
              <a:t>one,then</a:t>
            </a:r>
            <a:r>
              <a:rPr lang="en-US" cap="none" dirty="0" smtClean="0">
                <a:latin typeface="Times New Roman" charset="0"/>
                <a:ea typeface="Times New Roman" charset="0"/>
                <a:cs typeface="Times New Roman" charset="0"/>
              </a:rPr>
              <a:t> we know </a:t>
            </a:r>
            <a:r>
              <a:rPr lang="en-US" cap="none" dirty="0" err="1" smtClean="0">
                <a:latin typeface="Times New Roman" charset="0"/>
                <a:ea typeface="Times New Roman" charset="0"/>
                <a:cs typeface="Times New Roman" charset="0"/>
              </a:rPr>
              <a:t>that,this</a:t>
            </a:r>
            <a:r>
              <a:rPr lang="en-US" cap="none" dirty="0" smtClean="0">
                <a:latin typeface="Times New Roman" charset="0"/>
                <a:ea typeface="Times New Roman" charset="0"/>
                <a:cs typeface="Times New Roman" charset="0"/>
              </a:rPr>
              <a:t> is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element.</a:t>
            </a:r>
          </a:p>
          <a:p>
            <a:r>
              <a:rPr lang="en-US" cap="none" dirty="0" smtClean="0">
                <a:latin typeface="Times New Roman" charset="0"/>
                <a:ea typeface="Times New Roman" charset="0"/>
                <a:cs typeface="Times New Roman" charset="0"/>
              </a:rPr>
              <a:t>Running time-o(</a:t>
            </a:r>
            <a:r>
              <a:rPr lang="en-US" cap="none" dirty="0" err="1" smtClean="0">
                <a:latin typeface="Times New Roman" charset="0"/>
                <a:ea typeface="Times New Roman" charset="0"/>
                <a:cs typeface="Times New Roman" charset="0"/>
              </a:rPr>
              <a:t>logn</a:t>
            </a:r>
            <a:r>
              <a:rPr lang="en-US" cap="none" dirty="0" smtClean="0">
                <a:latin typeface="Times New Roman" charset="0"/>
                <a:ea typeface="Times New Roman" charset="0"/>
                <a:cs typeface="Times New Roman" charset="0"/>
              </a:rPr>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325270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53</TotalTime>
  <Words>786</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Impact</vt:lpstr>
      <vt:lpstr>Mangal</vt:lpstr>
      <vt:lpstr>Times New Roman</vt:lpstr>
      <vt:lpstr>Arial</vt:lpstr>
      <vt:lpstr>Main Event</vt:lpstr>
      <vt:lpstr> Weight Balanced Trees</vt:lpstr>
      <vt:lpstr>Introduction:</vt:lpstr>
      <vt:lpstr>HOW it works?</vt:lpstr>
      <vt:lpstr>Description</vt:lpstr>
      <vt:lpstr> </vt:lpstr>
      <vt:lpstr>INSERTIOn</vt:lpstr>
      <vt:lpstr>PowerPoint Presentation</vt:lpstr>
      <vt:lpstr>DELETION</vt:lpstr>
      <vt:lpstr>Applications of WBT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Weight Balanced Trees</dc:title>
  <dc:creator>BHARATH RAGHUNATH</dc:creator>
  <cp:lastModifiedBy>BHARATH RAGHUNATH</cp:lastModifiedBy>
  <cp:revision>9</cp:revision>
  <dcterms:created xsi:type="dcterms:W3CDTF">2017-11-09T17:01:57Z</dcterms:created>
  <dcterms:modified xsi:type="dcterms:W3CDTF">2017-11-13T01:58:32Z</dcterms:modified>
</cp:coreProperties>
</file>