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57" r:id="rId6"/>
    <p:sldId id="264" r:id="rId7"/>
    <p:sldId id="260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6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0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9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9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F37544A-DBF2-45DF-A144-E093258D5AF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DC2AF4D-086D-4798-8C63-38DA0AFD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E0E7EF-76BE-481A-B399-B9D962E5C56C}"/>
              </a:ext>
            </a:extLst>
          </p:cNvPr>
          <p:cNvSpPr txBox="1"/>
          <p:nvPr/>
        </p:nvSpPr>
        <p:spPr>
          <a:xfrm>
            <a:off x="651307" y="640081"/>
            <a:ext cx="3377183" cy="36819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</a:t>
            </a:r>
            <a:r>
              <a:rPr lang="ko-KR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연산자의 종류</a:t>
            </a:r>
          </a:p>
        </p:txBody>
      </p:sp>
      <p:pic>
        <p:nvPicPr>
          <p:cNvPr id="1026" name="Picture 2" descr="sql가이드">
            <a:extLst>
              <a:ext uri="{FF2B5EF4-FFF2-40B4-BE49-F238E27FC236}">
                <a16:creationId xmlns:a16="http://schemas.microsoft.com/office/drawing/2014/main" id="{FCBDBB7E-ED08-423E-8483-C48333871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 r="1" b="2598"/>
          <a:stretch/>
        </p:blipFill>
        <p:spPr bwMode="auto">
          <a:xfrm>
            <a:off x="4802624" y="0"/>
            <a:ext cx="73893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7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06187-0745-460F-A5BA-A049693B48EA}"/>
              </a:ext>
            </a:extLst>
          </p:cNvPr>
          <p:cNvSpPr txBox="1"/>
          <p:nvPr/>
        </p:nvSpPr>
        <p:spPr>
          <a:xfrm>
            <a:off x="1157477" y="410177"/>
            <a:ext cx="368241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atin typeface="+mj-lt"/>
                <a:ea typeface="+mj-ea"/>
                <a:cs typeface="+mj-cs"/>
              </a:rPr>
              <a:t>연산 우선순위</a:t>
            </a:r>
          </a:p>
        </p:txBody>
      </p:sp>
      <p:pic>
        <p:nvPicPr>
          <p:cNvPr id="9" name="Picture 4" descr="sql가이드">
            <a:extLst>
              <a:ext uri="{FF2B5EF4-FFF2-40B4-BE49-F238E27FC236}">
                <a16:creationId xmlns:a16="http://schemas.microsoft.com/office/drawing/2014/main" id="{1F3DDC40-9E1A-4757-961F-019E17344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6"/>
          <a:stretch/>
        </p:blipFill>
        <p:spPr bwMode="auto">
          <a:xfrm>
            <a:off x="5143500" y="287995"/>
            <a:ext cx="67722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2FFD3-8754-4AC6-81C4-78D59F77629B}"/>
              </a:ext>
            </a:extLst>
          </p:cNvPr>
          <p:cNvSpPr txBox="1"/>
          <p:nvPr/>
        </p:nvSpPr>
        <p:spPr>
          <a:xfrm>
            <a:off x="1157477" y="2967335"/>
            <a:ext cx="8119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연산의 우선순위는 오른쪽 표와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엄청 중요하지만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b="1" dirty="0"/>
              <a:t>헷갈린다면 </a:t>
            </a:r>
            <a:r>
              <a:rPr lang="ko-KR" altLang="en-US" b="1" dirty="0">
                <a:solidFill>
                  <a:srgbClr val="FF0000"/>
                </a:solidFill>
              </a:rPr>
              <a:t>괄호</a:t>
            </a:r>
            <a:r>
              <a:rPr lang="ko-KR" altLang="en-US" b="1" dirty="0"/>
              <a:t>로 묶어서 원하는 연산을 먼저 하도록 하는게 오류 방지에 좋다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26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AC1196-899C-4D37-8426-C46A23D56986}"/>
              </a:ext>
            </a:extLst>
          </p:cNvPr>
          <p:cNvSpPr txBox="1"/>
          <p:nvPr/>
        </p:nvSpPr>
        <p:spPr>
          <a:xfrm>
            <a:off x="1157477" y="410177"/>
            <a:ext cx="300595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atin typeface="+mj-lt"/>
                <a:ea typeface="+mj-ea"/>
                <a:cs typeface="+mj-cs"/>
              </a:rPr>
              <a:t>비교연산자</a:t>
            </a:r>
          </a:p>
        </p:txBody>
      </p:sp>
      <p:pic>
        <p:nvPicPr>
          <p:cNvPr id="4098" name="Picture 2" descr="sql가이드">
            <a:extLst>
              <a:ext uri="{FF2B5EF4-FFF2-40B4-BE49-F238E27FC236}">
                <a16:creationId xmlns:a16="http://schemas.microsoft.com/office/drawing/2014/main" id="{6D2A1BE3-A75F-48F0-92FC-ECA4BA985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6"/>
          <a:stretch/>
        </p:blipFill>
        <p:spPr bwMode="auto">
          <a:xfrm>
            <a:off x="5190602" y="327171"/>
            <a:ext cx="6753225" cy="145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B5E768-74E7-4B20-93FD-D9621C22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350113"/>
            <a:ext cx="4867275" cy="1390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3078E1-B2BA-4617-B172-85B6BEB450C1}"/>
              </a:ext>
            </a:extLst>
          </p:cNvPr>
          <p:cNvSpPr txBox="1"/>
          <p:nvPr/>
        </p:nvSpPr>
        <p:spPr>
          <a:xfrm>
            <a:off x="614362" y="770482"/>
            <a:ext cx="98777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1. =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BAC70-7081-4CE2-84F2-6BB472823461}"/>
              </a:ext>
            </a:extLst>
          </p:cNvPr>
          <p:cNvSpPr txBox="1"/>
          <p:nvPr/>
        </p:nvSpPr>
        <p:spPr>
          <a:xfrm>
            <a:off x="5595941" y="1632386"/>
            <a:ext cx="242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숫자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형태로 나타냄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52CD0-AF79-4A49-9AB6-1BA9E2C1C771}"/>
              </a:ext>
            </a:extLst>
          </p:cNvPr>
          <p:cNvSpPr txBox="1"/>
          <p:nvPr/>
        </p:nvSpPr>
        <p:spPr>
          <a:xfrm>
            <a:off x="5190602" y="3102055"/>
            <a:ext cx="532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(VARCHAR)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‘</a:t>
            </a:r>
            <a:r>
              <a:rPr lang="ko-KR" altLang="en-US" b="1" dirty="0"/>
              <a:t>문자열</a:t>
            </a:r>
            <a:r>
              <a:rPr lang="en-US" altLang="ko-KR" b="1" dirty="0"/>
              <a:t>’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ASCII </a:t>
            </a:r>
            <a:r>
              <a:rPr lang="ko-KR" altLang="en-US" dirty="0" err="1"/>
              <a:t>코드값으로</a:t>
            </a:r>
            <a:r>
              <a:rPr lang="ko-KR" altLang="en-US" dirty="0"/>
              <a:t> 비교하기 때문에 대소문자 구분함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A9005F-A161-4933-85C6-7D3D95649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2819400"/>
            <a:ext cx="44577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87CB12-09F8-4C9C-8B0F-07F03A8E45BE}"/>
              </a:ext>
            </a:extLst>
          </p:cNvPr>
          <p:cNvSpPr txBox="1"/>
          <p:nvPr/>
        </p:nvSpPr>
        <p:spPr>
          <a:xfrm>
            <a:off x="7256599" y="4854250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(DATE)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= ‘YY/MM/DD’;</a:t>
            </a:r>
          </a:p>
          <a:p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= ‘YYYY/MM/DD’;</a:t>
            </a:r>
          </a:p>
          <a:p>
            <a:r>
              <a:rPr lang="ko-KR" altLang="en-US" dirty="0"/>
              <a:t>등의 형태로 사용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6B81E9-1545-484A-AADE-D790D2562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" y="4571724"/>
            <a:ext cx="6610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AC1196-899C-4D37-8426-C46A23D56986}"/>
              </a:ext>
            </a:extLst>
          </p:cNvPr>
          <p:cNvSpPr txBox="1"/>
          <p:nvPr/>
        </p:nvSpPr>
        <p:spPr>
          <a:xfrm>
            <a:off x="1157477" y="410177"/>
            <a:ext cx="300595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atin typeface="+mj-lt"/>
                <a:ea typeface="+mj-ea"/>
                <a:cs typeface="+mj-cs"/>
              </a:rPr>
              <a:t>비교연산자</a:t>
            </a:r>
          </a:p>
        </p:txBody>
      </p:sp>
      <p:pic>
        <p:nvPicPr>
          <p:cNvPr id="4098" name="Picture 2" descr="sql가이드">
            <a:extLst>
              <a:ext uri="{FF2B5EF4-FFF2-40B4-BE49-F238E27FC236}">
                <a16:creationId xmlns:a16="http://schemas.microsoft.com/office/drawing/2014/main" id="{6D2A1BE3-A75F-48F0-92FC-ECA4BA985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6"/>
          <a:stretch/>
        </p:blipFill>
        <p:spPr bwMode="auto">
          <a:xfrm>
            <a:off x="5190602" y="327171"/>
            <a:ext cx="6753225" cy="145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3078E1-B2BA-4617-B172-85B6BEB450C1}"/>
              </a:ext>
            </a:extLst>
          </p:cNvPr>
          <p:cNvSpPr txBox="1"/>
          <p:nvPr/>
        </p:nvSpPr>
        <p:spPr>
          <a:xfrm>
            <a:off x="614362" y="770482"/>
            <a:ext cx="32496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2. &gt;, &gt;=, &lt;, &lt;=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09F19-52FD-4EE2-A461-F59534CC7F33}"/>
              </a:ext>
            </a:extLst>
          </p:cNvPr>
          <p:cNvSpPr txBox="1"/>
          <p:nvPr/>
        </p:nvSpPr>
        <p:spPr>
          <a:xfrm>
            <a:off x="5595941" y="1632386"/>
            <a:ext cx="242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&gt;= </a:t>
            </a:r>
            <a:r>
              <a:rPr lang="ko-KR" altLang="en-US" dirty="0"/>
              <a:t>숫자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형태로 나타냄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BE34312-7F45-42BA-B4A6-27CB6C13B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23"/>
          <a:stretch/>
        </p:blipFill>
        <p:spPr>
          <a:xfrm>
            <a:off x="581025" y="1350112"/>
            <a:ext cx="4924425" cy="1458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ABFC48-6290-489C-869D-F93F83AA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2865855"/>
            <a:ext cx="6610350" cy="1466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AD6795-CE04-490E-838D-7E26E4FE804A}"/>
              </a:ext>
            </a:extLst>
          </p:cNvPr>
          <p:cNvSpPr txBox="1"/>
          <p:nvPr/>
        </p:nvSpPr>
        <p:spPr>
          <a:xfrm>
            <a:off x="7675699" y="3079791"/>
            <a:ext cx="3833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(DATE)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/>
              <a:t>날짜가 숫자의 순서로 지정되어 있어</a:t>
            </a:r>
            <a:endParaRPr lang="en-US" altLang="ko-KR" dirty="0"/>
          </a:p>
          <a:p>
            <a:r>
              <a:rPr lang="ko-KR" altLang="en-US" dirty="0"/>
              <a:t>미래로 갈수록 숫자가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C3617-88BE-4E14-B1F7-D42056EFD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149" y="2416146"/>
            <a:ext cx="2009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ql가이드">
            <a:extLst>
              <a:ext uri="{FF2B5EF4-FFF2-40B4-BE49-F238E27FC236}">
                <a16:creationId xmlns:a16="http://schemas.microsoft.com/office/drawing/2014/main" id="{AD70A204-98C8-497B-BDAC-5E9957FED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8"/>
          <a:stretch/>
        </p:blipFill>
        <p:spPr bwMode="auto">
          <a:xfrm>
            <a:off x="5338763" y="315448"/>
            <a:ext cx="6600825" cy="15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ED14B7-80B3-4C39-9E02-6FF692B22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45"/>
          <a:stretch/>
        </p:blipFill>
        <p:spPr>
          <a:xfrm>
            <a:off x="544624" y="3351630"/>
            <a:ext cx="7715250" cy="2382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56BE6-D4BB-495D-B0B6-FD235D00FF08}"/>
              </a:ext>
            </a:extLst>
          </p:cNvPr>
          <p:cNvSpPr txBox="1"/>
          <p:nvPr/>
        </p:nvSpPr>
        <p:spPr>
          <a:xfrm>
            <a:off x="1157477" y="410177"/>
            <a:ext cx="300595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atin typeface="+mj-lt"/>
                <a:ea typeface="+mj-ea"/>
                <a:cs typeface="+mj-cs"/>
              </a:rPr>
              <a:t>논리연산자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DA75C-1C02-4F0D-B0D8-C5C561A5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470" y="1911383"/>
            <a:ext cx="2333625" cy="1000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C8B9FE-9653-4CFE-BF1F-030798F6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471" y="2988826"/>
            <a:ext cx="2333625" cy="100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16B1D6-DCCA-41D6-8A54-BDEFD3C3251C}"/>
              </a:ext>
            </a:extLst>
          </p:cNvPr>
          <p:cNvSpPr txBox="1"/>
          <p:nvPr/>
        </p:nvSpPr>
        <p:spPr>
          <a:xfrm>
            <a:off x="9432470" y="4026110"/>
            <a:ext cx="233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전산에서의 </a:t>
            </a:r>
            <a:r>
              <a:rPr lang="ko-KR" altLang="en-US" dirty="0" err="1"/>
              <a:t>진리표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9BEC-69A4-4F89-A2CD-7D8081D660AA}"/>
              </a:ext>
            </a:extLst>
          </p:cNvPr>
          <p:cNvSpPr txBox="1"/>
          <p:nvPr/>
        </p:nvSpPr>
        <p:spPr>
          <a:xfrm>
            <a:off x="6605586" y="1959008"/>
            <a:ext cx="263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조건이 있을 경우 </a:t>
            </a:r>
            <a:endParaRPr lang="en-US" altLang="ko-KR" dirty="0"/>
          </a:p>
          <a:p>
            <a:r>
              <a:rPr lang="ko-KR" altLang="en-US" dirty="0"/>
              <a:t>논리연산자 </a:t>
            </a:r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</a:t>
            </a:r>
            <a:r>
              <a:rPr lang="ko-KR" altLang="en-US" dirty="0"/>
              <a:t>을 이용하여 </a:t>
            </a:r>
            <a:endParaRPr lang="en-US" altLang="ko-KR" dirty="0"/>
          </a:p>
          <a:p>
            <a:r>
              <a:rPr lang="ko-KR" altLang="en-US" dirty="0"/>
              <a:t>조건식을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D8E78B-018E-43C4-ADF5-504D8858E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" y="1847902"/>
            <a:ext cx="59912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가이드">
            <a:extLst>
              <a:ext uri="{FF2B5EF4-FFF2-40B4-BE49-F238E27FC236}">
                <a16:creationId xmlns:a16="http://schemas.microsoft.com/office/drawing/2014/main" id="{2E6AA275-B664-45A7-A446-F4893DED2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/>
          <a:stretch/>
        </p:blipFill>
        <p:spPr bwMode="auto">
          <a:xfrm>
            <a:off x="5219700" y="276225"/>
            <a:ext cx="67246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9E4BE-9DD7-4652-BCF5-5EAEE421E673}"/>
              </a:ext>
            </a:extLst>
          </p:cNvPr>
          <p:cNvSpPr txBox="1"/>
          <p:nvPr/>
        </p:nvSpPr>
        <p:spPr>
          <a:xfrm>
            <a:off x="1157477" y="410177"/>
            <a:ext cx="289855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SQL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연산자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3DF98-F87A-444B-9D91-0B5DBE1425CF}"/>
              </a:ext>
            </a:extLst>
          </p:cNvPr>
          <p:cNvSpPr txBox="1"/>
          <p:nvPr/>
        </p:nvSpPr>
        <p:spPr>
          <a:xfrm>
            <a:off x="399192" y="1574841"/>
            <a:ext cx="112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논리연산자가 많아지면 코드의 가독성이 떨어지기 때문에 주로 쓰이는 연산을 </a:t>
            </a:r>
            <a:r>
              <a:rPr lang="en-US" altLang="ko-KR" dirty="0"/>
              <a:t>SQL</a:t>
            </a:r>
            <a:r>
              <a:rPr lang="ko-KR" altLang="en-US" dirty="0"/>
              <a:t>에서 연산자로 만들어 두었다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2C31E-4818-4452-904A-10067D434CEA}"/>
              </a:ext>
            </a:extLst>
          </p:cNvPr>
          <p:cNvSpPr txBox="1"/>
          <p:nvPr/>
        </p:nvSpPr>
        <p:spPr>
          <a:xfrm>
            <a:off x="6307311" y="2407106"/>
            <a:ext cx="4807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r>
              <a:rPr lang="ko-KR" altLang="en-US" dirty="0"/>
              <a:t>은 </a:t>
            </a:r>
            <a:r>
              <a:rPr lang="en-US" altLang="ko-KR" dirty="0"/>
              <a:t>IN(list)</a:t>
            </a:r>
            <a:r>
              <a:rPr lang="ko-KR" altLang="en-US" dirty="0"/>
              <a:t>로 사용 가능하고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사이값은</a:t>
            </a:r>
            <a:r>
              <a:rPr lang="ko-KR" altLang="en-US" dirty="0"/>
              <a:t>  </a:t>
            </a:r>
            <a:r>
              <a:rPr lang="en-US" altLang="ko-KR" dirty="0"/>
              <a:t>BETWEEN a AND b</a:t>
            </a:r>
            <a:r>
              <a:rPr lang="ko-KR" altLang="en-US" dirty="0"/>
              <a:t>로 사용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7A27F-2A8C-4DC9-917A-0211E031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076450"/>
            <a:ext cx="5162550" cy="135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4A317C-B40A-4A49-9AEE-02E5B271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499365"/>
            <a:ext cx="7200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가이드">
            <a:extLst>
              <a:ext uri="{FF2B5EF4-FFF2-40B4-BE49-F238E27FC236}">
                <a16:creationId xmlns:a16="http://schemas.microsoft.com/office/drawing/2014/main" id="{2E6AA275-B664-45A7-A446-F4893DED2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/>
          <a:stretch/>
        </p:blipFill>
        <p:spPr bwMode="auto">
          <a:xfrm>
            <a:off x="5219700" y="276225"/>
            <a:ext cx="67246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9E4BE-9DD7-4652-BCF5-5EAEE421E673}"/>
              </a:ext>
            </a:extLst>
          </p:cNvPr>
          <p:cNvSpPr txBox="1"/>
          <p:nvPr/>
        </p:nvSpPr>
        <p:spPr>
          <a:xfrm>
            <a:off x="1157477" y="410177"/>
            <a:ext cx="289855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SQL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연산자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4A317C-B40A-4A49-9AEE-02E5B2711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0" b="1141"/>
          <a:stretch/>
        </p:blipFill>
        <p:spPr>
          <a:xfrm>
            <a:off x="419100" y="1571625"/>
            <a:ext cx="7200900" cy="2657476"/>
          </a:xfrm>
          <a:prstGeom prst="rect">
            <a:avLst/>
          </a:prstGeom>
        </p:spPr>
      </p:pic>
      <p:pic>
        <p:nvPicPr>
          <p:cNvPr id="9" name="Picture 2" descr="sql가이드">
            <a:extLst>
              <a:ext uri="{FF2B5EF4-FFF2-40B4-BE49-F238E27FC236}">
                <a16:creationId xmlns:a16="http://schemas.microsoft.com/office/drawing/2014/main" id="{A4188897-A4FF-4B3E-87D8-8827C096E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24587" r="35361"/>
          <a:stretch/>
        </p:blipFill>
        <p:spPr bwMode="auto">
          <a:xfrm>
            <a:off x="7843837" y="1575315"/>
            <a:ext cx="3981450" cy="9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93E36E-7587-4588-8A7F-3D1DC555DCA6}"/>
              </a:ext>
            </a:extLst>
          </p:cNvPr>
          <p:cNvSpPr txBox="1"/>
          <p:nvPr/>
        </p:nvSpPr>
        <p:spPr>
          <a:xfrm>
            <a:off x="7629525" y="2809576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특히 문자열의 비교는 </a:t>
            </a:r>
            <a:r>
              <a:rPr lang="en-US" altLang="ko-KR" dirty="0"/>
              <a:t>LIKE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비교문자열</a:t>
            </a:r>
            <a:r>
              <a:rPr lang="en-US" altLang="ko-KR" dirty="0"/>
              <a:t>’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와일드 카드</a:t>
            </a:r>
            <a:r>
              <a:rPr lang="en-US" altLang="ko-KR" dirty="0"/>
              <a:t>(% _)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상당히 간편하게 연산 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A9B3D-2D9C-49EA-82E6-0F8A96A72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6"/>
          <a:stretch/>
        </p:blipFill>
        <p:spPr>
          <a:xfrm>
            <a:off x="419100" y="4276725"/>
            <a:ext cx="5200650" cy="254317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0CDF0C6-CCD4-4C04-8246-B4C913A36700}"/>
              </a:ext>
            </a:extLst>
          </p:cNvPr>
          <p:cNvSpPr/>
          <p:nvPr/>
        </p:nvSpPr>
        <p:spPr>
          <a:xfrm>
            <a:off x="4217194" y="4162425"/>
            <a:ext cx="1497806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181BF-8688-4D0A-A8A8-033EB1B28C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6"/>
          <a:stretch/>
        </p:blipFill>
        <p:spPr>
          <a:xfrm>
            <a:off x="5667375" y="4276725"/>
            <a:ext cx="5200650" cy="254317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3A12519-22D3-4096-B6A7-89DE4E4880BB}"/>
              </a:ext>
            </a:extLst>
          </p:cNvPr>
          <p:cNvSpPr/>
          <p:nvPr/>
        </p:nvSpPr>
        <p:spPr>
          <a:xfrm>
            <a:off x="9446419" y="4181475"/>
            <a:ext cx="1154906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ql가이드">
            <a:extLst>
              <a:ext uri="{FF2B5EF4-FFF2-40B4-BE49-F238E27FC236}">
                <a16:creationId xmlns:a16="http://schemas.microsoft.com/office/drawing/2014/main" id="{BC4806DD-E75B-48B2-B2FA-9E51F58B4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2" r="4957"/>
          <a:stretch/>
        </p:blipFill>
        <p:spPr bwMode="auto">
          <a:xfrm>
            <a:off x="5514975" y="266700"/>
            <a:ext cx="6391275" cy="24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06187-0745-460F-A5BA-A049693B48EA}"/>
              </a:ext>
            </a:extLst>
          </p:cNvPr>
          <p:cNvSpPr txBox="1"/>
          <p:nvPr/>
        </p:nvSpPr>
        <p:spPr>
          <a:xfrm>
            <a:off x="1157477" y="410177"/>
            <a:ext cx="300595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atin typeface="+mj-lt"/>
                <a:ea typeface="+mj-ea"/>
                <a:cs typeface="+mj-cs"/>
              </a:rPr>
              <a:t>부정연산자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6E0011-A268-4B78-A255-612C23B3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95838"/>
            <a:ext cx="5267325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74866-B445-420E-9B60-41B67E464AD6}"/>
              </a:ext>
            </a:extLst>
          </p:cNvPr>
          <p:cNvSpPr txBox="1"/>
          <p:nvPr/>
        </p:nvSpPr>
        <p:spPr>
          <a:xfrm>
            <a:off x="5700715" y="4308065"/>
            <a:ext cx="512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특히 부정연산을 이용해 원래의 연산과 값이 반대되는 연산을 만들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0424B7-79D2-404C-B934-8CA9F3638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86"/>
          <a:stretch/>
        </p:blipFill>
        <p:spPr>
          <a:xfrm>
            <a:off x="323850" y="2157412"/>
            <a:ext cx="5200650" cy="254317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7DCFB33-2A59-452B-A9EA-E9FF4367A638}"/>
              </a:ext>
            </a:extLst>
          </p:cNvPr>
          <p:cNvSpPr/>
          <p:nvPr/>
        </p:nvSpPr>
        <p:spPr>
          <a:xfrm>
            <a:off x="4229100" y="4925821"/>
            <a:ext cx="409575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가이드">
            <a:extLst>
              <a:ext uri="{FF2B5EF4-FFF2-40B4-BE49-F238E27FC236}">
                <a16:creationId xmlns:a16="http://schemas.microsoft.com/office/drawing/2014/main" id="{2E6AA275-B664-45A7-A446-F4893DED2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78" r="27337" b="-1667"/>
          <a:stretch/>
        </p:blipFill>
        <p:spPr bwMode="auto">
          <a:xfrm>
            <a:off x="6524625" y="457064"/>
            <a:ext cx="48863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9E4BE-9DD7-4652-BCF5-5EAEE421E673}"/>
              </a:ext>
            </a:extLst>
          </p:cNvPr>
          <p:cNvSpPr txBox="1"/>
          <p:nvPr/>
        </p:nvSpPr>
        <p:spPr>
          <a:xfrm>
            <a:off x="1157477" y="410177"/>
            <a:ext cx="154241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NULL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sql가이드">
            <a:extLst>
              <a:ext uri="{FF2B5EF4-FFF2-40B4-BE49-F238E27FC236}">
                <a16:creationId xmlns:a16="http://schemas.microsoft.com/office/drawing/2014/main" id="{7DEF6C14-530D-49EC-8C1D-C130E6394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85801" r="4958" b="-1"/>
          <a:stretch/>
        </p:blipFill>
        <p:spPr bwMode="auto">
          <a:xfrm>
            <a:off x="6524625" y="723765"/>
            <a:ext cx="4886325" cy="3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25AD98-83F4-48A3-B3E3-8F71A0641950}"/>
              </a:ext>
            </a:extLst>
          </p:cNvPr>
          <p:cNvSpPr txBox="1"/>
          <p:nvPr/>
        </p:nvSpPr>
        <p:spPr>
          <a:xfrm>
            <a:off x="209549" y="917815"/>
            <a:ext cx="968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이 자주 쓰이고 생김새가 특이하기에 따로 빼 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은 </a:t>
            </a:r>
            <a:r>
              <a:rPr lang="en-US" altLang="ko-KR" dirty="0"/>
              <a:t>‘?’</a:t>
            </a:r>
            <a:r>
              <a:rPr lang="ko-KR" altLang="en-US" dirty="0"/>
              <a:t>나 </a:t>
            </a:r>
            <a:r>
              <a:rPr lang="en-US" altLang="ko-KR" dirty="0"/>
              <a:t>‘</a:t>
            </a:r>
            <a:r>
              <a:rPr lang="ko-KR" altLang="en-US" dirty="0"/>
              <a:t>무한대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알수</a:t>
            </a:r>
            <a:r>
              <a:rPr lang="ko-KR" altLang="en-US" dirty="0"/>
              <a:t> 없음</a:t>
            </a:r>
            <a:r>
              <a:rPr lang="en-US" altLang="ko-KR" dirty="0"/>
              <a:t>’</a:t>
            </a:r>
            <a:r>
              <a:rPr lang="ko-KR" altLang="en-US" dirty="0"/>
              <a:t>을 의미하는 데이터의 표현이다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사칙연산이나 비교연산엔 사용할 수 없으며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따라서 데이터가 </a:t>
            </a:r>
            <a:r>
              <a:rPr lang="en-US" altLang="ko-KR" dirty="0"/>
              <a:t>NULL</a:t>
            </a:r>
            <a:r>
              <a:rPr lang="ko-KR" altLang="en-US" dirty="0"/>
              <a:t>인지 검사 할 때는 </a:t>
            </a:r>
            <a:r>
              <a:rPr lang="en-US" altLang="ko-KR" dirty="0"/>
              <a:t>IS NULL </a:t>
            </a:r>
            <a:r>
              <a:rPr lang="ko-KR" altLang="en-US" dirty="0"/>
              <a:t>이라는 별도의 연산자를 사용하여야 한다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98CE1-CF54-4760-A900-45EBFDF3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1" y="3574922"/>
            <a:ext cx="4867275" cy="1323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6BB788-2C36-4F3A-9778-100A34E8967C}"/>
              </a:ext>
            </a:extLst>
          </p:cNvPr>
          <p:cNvSpPr txBox="1"/>
          <p:nvPr/>
        </p:nvSpPr>
        <p:spPr>
          <a:xfrm>
            <a:off x="5581649" y="3706534"/>
            <a:ext cx="553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예제는 </a:t>
            </a:r>
            <a:r>
              <a:rPr lang="en-US" altLang="ko-KR" dirty="0"/>
              <a:t>IS NULL </a:t>
            </a:r>
            <a:r>
              <a:rPr lang="ko-KR" altLang="en-US" dirty="0"/>
              <a:t>의 부정연산인 </a:t>
            </a:r>
            <a:r>
              <a:rPr lang="en-US" altLang="ko-KR" dirty="0"/>
              <a:t>IS NOT NULL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커미션을 받는 사람을 출력해 본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36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가이드">
            <a:extLst>
              <a:ext uri="{FF2B5EF4-FFF2-40B4-BE49-F238E27FC236}">
                <a16:creationId xmlns:a16="http://schemas.microsoft.com/office/drawing/2014/main" id="{2E6AA275-B664-45A7-A446-F4893DED2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78" r="27337" b="-1667"/>
          <a:stretch/>
        </p:blipFill>
        <p:spPr bwMode="auto">
          <a:xfrm>
            <a:off x="6524625" y="457064"/>
            <a:ext cx="48863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9E4BE-9DD7-4652-BCF5-5EAEE421E673}"/>
              </a:ext>
            </a:extLst>
          </p:cNvPr>
          <p:cNvSpPr txBox="1"/>
          <p:nvPr/>
        </p:nvSpPr>
        <p:spPr>
          <a:xfrm>
            <a:off x="1157477" y="410177"/>
            <a:ext cx="154241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NULL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sql가이드">
            <a:extLst>
              <a:ext uri="{FF2B5EF4-FFF2-40B4-BE49-F238E27FC236}">
                <a16:creationId xmlns:a16="http://schemas.microsoft.com/office/drawing/2014/main" id="{7DEF6C14-530D-49EC-8C1D-C130E6394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85801" r="4958" b="-1"/>
          <a:stretch/>
        </p:blipFill>
        <p:spPr bwMode="auto">
          <a:xfrm>
            <a:off x="6524625" y="723765"/>
            <a:ext cx="4886325" cy="3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D08447-D953-48AF-92A0-EFD8FBFCE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6" y="1497943"/>
            <a:ext cx="7086600" cy="2381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52E1F2-7201-4997-9111-AAD4F9973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6" y="4038736"/>
            <a:ext cx="755332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83EEA-20A8-4FFF-9EA8-C45FBDE4CD42}"/>
              </a:ext>
            </a:extLst>
          </p:cNvPr>
          <p:cNvSpPr txBox="1"/>
          <p:nvPr/>
        </p:nvSpPr>
        <p:spPr>
          <a:xfrm>
            <a:off x="7379136" y="1881902"/>
            <a:ext cx="452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은 사칙연산이 되지 않기 때문에 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를 한 값은 알 수 없는</a:t>
            </a:r>
            <a:r>
              <a:rPr lang="en-US" altLang="ko-KR" dirty="0"/>
              <a:t>(?) </a:t>
            </a:r>
            <a:r>
              <a:rPr lang="ko-KR" altLang="en-US" dirty="0"/>
              <a:t>값이 되어 표시되지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NVL(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초기화값</a:t>
            </a:r>
            <a:r>
              <a:rPr lang="en-US" altLang="ko-KR" dirty="0"/>
              <a:t>)</a:t>
            </a:r>
            <a:r>
              <a:rPr lang="ko-KR" altLang="en-US" dirty="0"/>
              <a:t>을 사용하여 </a:t>
            </a:r>
            <a:r>
              <a:rPr lang="en-US" altLang="ko-KR" dirty="0"/>
              <a:t>NULL</a:t>
            </a:r>
            <a:r>
              <a:rPr lang="ko-KR" altLang="en-US" dirty="0"/>
              <a:t>을 특정 값으로 초기화 해 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0752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93</TotalTime>
  <Words>315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2020-07-06T09:07:32Z</dcterms:created>
  <dcterms:modified xsi:type="dcterms:W3CDTF">2020-07-07T10:09:55Z</dcterms:modified>
</cp:coreProperties>
</file>