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7" r:id="rId8"/>
    <p:sldId id="262" r:id="rId9"/>
    <p:sldId id="275" r:id="rId10"/>
    <p:sldId id="278" r:id="rId11"/>
    <p:sldId id="282" r:id="rId12"/>
    <p:sldId id="279" r:id="rId13"/>
    <p:sldId id="274" r:id="rId14"/>
    <p:sldId id="271" r:id="rId15"/>
    <p:sldId id="273" r:id="rId16"/>
    <p:sldId id="272" r:id="rId17"/>
    <p:sldId id="270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69" autoAdjust="0"/>
  </p:normalViewPr>
  <p:slideViewPr>
    <p:cSldViewPr>
      <p:cViewPr>
        <p:scale>
          <a:sx n="90" d="100"/>
          <a:sy n="90" d="100"/>
        </p:scale>
        <p:origin x="-1608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007F-EE9D-49B0-B9F8-AA4E4B0AEDC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96DD-369E-445F-B131-8D085A7E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dirty="0" smtClean="0"/>
              <a:t>Use Modal form for </a:t>
            </a:r>
            <a:r>
              <a:rPr lang="en-US" dirty="0" err="1" smtClean="0"/>
              <a:t>CreatePopup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smtClean="0"/>
              <a:t>Different Modal Form style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6" y="4346911"/>
            <a:ext cx="28479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99914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3. Skip show the help field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15" y="1588532"/>
            <a:ext cx="25908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47534" y="1219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2. Skip show the title field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997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4. Skip show the title and help field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15" y="4344035"/>
            <a:ext cx="3752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1219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1. show all the fields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73" y="1588532"/>
            <a:ext cx="26289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7572" y="6248400"/>
            <a:ext cx="79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If string for this field is NULL, will not show this field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New Modal Form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Enhancement:</a:t>
            </a:r>
          </a:p>
          <a:p>
            <a:pPr lvl="1"/>
            <a:r>
              <a:rPr lang="en-US" dirty="0" smtClean="0"/>
              <a:t>Support Hotkey for modal form.</a:t>
            </a:r>
          </a:p>
          <a:p>
            <a:pPr lvl="2"/>
            <a:r>
              <a:rPr lang="en-US" dirty="0" smtClean="0"/>
              <a:t>Analysis:</a:t>
            </a:r>
          </a:p>
          <a:p>
            <a:pPr lvl="3"/>
            <a:r>
              <a:rPr lang="en-US" dirty="0" smtClean="0"/>
              <a:t>Spec just claim that form exit must need </a:t>
            </a:r>
            <a:r>
              <a:rPr lang="en-US" dirty="0" smtClean="0">
                <a:solidFill>
                  <a:srgbClr val="C00000"/>
                </a:solidFill>
              </a:rPr>
              <a:t>user interactive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Current implementation  just base on this to reject hotkey support.</a:t>
            </a:r>
          </a:p>
          <a:p>
            <a:pPr lvl="4"/>
            <a:r>
              <a:rPr lang="en-US" dirty="0" smtClean="0"/>
              <a:t>User press hotkey also belong to user interactive, so we can enable hotkey for modal form.</a:t>
            </a:r>
          </a:p>
          <a:p>
            <a:pPr lvl="3"/>
            <a:r>
              <a:rPr lang="en-US" dirty="0" smtClean="0"/>
              <a:t>OS also support hotkey for modal form style window.</a:t>
            </a:r>
          </a:p>
        </p:txBody>
      </p:sp>
    </p:spTree>
    <p:extLst>
      <p:ext uri="{BB962C8B-B14F-4D97-AF65-F5344CB8AC3E}">
        <p14:creationId xmlns:p14="http://schemas.microsoft.com/office/powerpoint/2010/main" val="409151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Proposal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roposal:</a:t>
            </a:r>
          </a:p>
          <a:p>
            <a:pPr lvl="1"/>
            <a:r>
              <a:rPr lang="en-US" sz="2400" dirty="0" smtClean="0"/>
              <a:t>Solve Problem 2 &amp; 3:</a:t>
            </a:r>
          </a:p>
          <a:p>
            <a:pPr lvl="2"/>
            <a:r>
              <a:rPr lang="en-US" sz="2400" dirty="0" smtClean="0"/>
              <a:t>Create new API for popup dialog, implement it by modal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New Popup Dialog </a:t>
            </a:r>
            <a:r>
              <a:rPr lang="en-US" dirty="0" smtClean="0"/>
              <a:t>API </a:t>
            </a:r>
            <a:r>
              <a:rPr lang="en-US" dirty="0" smtClean="0"/>
              <a:t>Proposal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2438400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0" y="2810094"/>
            <a:ext cx="2895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VOID</a:t>
            </a:r>
          </a:p>
          <a:p>
            <a:r>
              <a:rPr lang="en-US" sz="1000" dirty="0" smtClean="0"/>
              <a:t>EFIAPI</a:t>
            </a:r>
          </a:p>
          <a:p>
            <a:r>
              <a:rPr lang="en-US" sz="1000" b="1" dirty="0" err="1" smtClean="0"/>
              <a:t>CreatePopUp</a:t>
            </a:r>
            <a:r>
              <a:rPr lang="en-US" sz="1000" dirty="0" smtClean="0"/>
              <a:t> (</a:t>
            </a:r>
          </a:p>
          <a:p>
            <a:r>
              <a:rPr lang="en-US" sz="1000" dirty="0" smtClean="0"/>
              <a:t>  IN     UINTN                  Attribute,                </a:t>
            </a:r>
          </a:p>
          <a:p>
            <a:r>
              <a:rPr lang="en-US" sz="1000" dirty="0" smtClean="0"/>
              <a:t>  OUT EFI_INPUT_KEY  *Key,      OPTIONAL</a:t>
            </a:r>
          </a:p>
          <a:p>
            <a:r>
              <a:rPr lang="en-US" sz="1000" dirty="0" smtClean="0"/>
              <a:t>  ...</a:t>
            </a:r>
          </a:p>
          <a:p>
            <a:r>
              <a:rPr lang="en-US" sz="1000" dirty="0" smtClean="0"/>
              <a:t>  )</a:t>
            </a:r>
          </a:p>
          <a:p>
            <a:endParaRPr lang="en-US" sz="1000" dirty="0" smtClean="0"/>
          </a:p>
          <a:p>
            <a:r>
              <a:rPr lang="en-US" sz="1000" dirty="0" smtClean="0"/>
              <a:t>Sample code:</a:t>
            </a:r>
            <a:endParaRPr lang="en-US" sz="1000" dirty="0"/>
          </a:p>
          <a:p>
            <a:r>
              <a:rPr lang="en-US" sz="1000" dirty="0" smtClean="0"/>
              <a:t> do {</a:t>
            </a:r>
          </a:p>
          <a:p>
            <a:r>
              <a:rPr lang="en-US" sz="1000" dirty="0" smtClean="0"/>
              <a:t>          </a:t>
            </a:r>
            <a:r>
              <a:rPr lang="en-US" sz="1000" dirty="0" err="1" smtClean="0"/>
              <a:t>CreatePopUp</a:t>
            </a:r>
            <a:r>
              <a:rPr lang="en-US" sz="1000" dirty="0" smtClean="0"/>
              <a:t> (</a:t>
            </a:r>
          </a:p>
          <a:p>
            <a:r>
              <a:rPr lang="en-US" sz="1000" dirty="0" smtClean="0"/>
              <a:t>            EFI_LIGHTGRAY | EFI_BACKGROUND_BLUE,</a:t>
            </a:r>
          </a:p>
          <a:p>
            <a:r>
              <a:rPr lang="en-US" sz="1000" dirty="0" smtClean="0"/>
              <a:t>            &amp;Key,</a:t>
            </a:r>
          </a:p>
          <a:p>
            <a:r>
              <a:rPr lang="en-US" sz="1000" dirty="0" smtClean="0"/>
              <a:t>            L"",</a:t>
            </a:r>
          </a:p>
          <a:p>
            <a:r>
              <a:rPr lang="en-US" sz="1000" dirty="0" smtClean="0"/>
              <a:t>            </a:t>
            </a:r>
            <a:r>
              <a:rPr lang="en-US" sz="1000" dirty="0" err="1" smtClean="0"/>
              <a:t>L"EfiVarstore</a:t>
            </a:r>
            <a:r>
              <a:rPr lang="en-US" sz="1000" dirty="0" smtClean="0"/>
              <a:t> value has been submitted!",</a:t>
            </a:r>
          </a:p>
          <a:p>
            <a:r>
              <a:rPr lang="en-US" sz="1000" dirty="0" smtClean="0"/>
              <a:t>            </a:t>
            </a:r>
            <a:r>
              <a:rPr lang="en-US" sz="1000" dirty="0" err="1" smtClean="0"/>
              <a:t>L"Press</a:t>
            </a:r>
            <a:r>
              <a:rPr lang="en-US" sz="1000" dirty="0" smtClean="0"/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ESC</a:t>
            </a:r>
            <a:r>
              <a:rPr lang="en-US" sz="1000" dirty="0" smtClean="0"/>
              <a:t> or </a:t>
            </a:r>
            <a:r>
              <a:rPr lang="en-US" sz="1000" b="1" dirty="0" smtClean="0">
                <a:solidFill>
                  <a:srgbClr val="FF0000"/>
                </a:solidFill>
              </a:rPr>
              <a:t>ENTER</a:t>
            </a:r>
            <a:r>
              <a:rPr lang="en-US" sz="1000" dirty="0" smtClean="0"/>
              <a:t> to continue ...",</a:t>
            </a:r>
          </a:p>
          <a:p>
            <a:r>
              <a:rPr lang="en-US" sz="1000" dirty="0" smtClean="0"/>
              <a:t>            L"",</a:t>
            </a:r>
          </a:p>
          <a:p>
            <a:r>
              <a:rPr lang="en-US" sz="1000" dirty="0" smtClean="0"/>
              <a:t>            NULL</a:t>
            </a:r>
          </a:p>
          <a:p>
            <a:r>
              <a:rPr lang="en-US" sz="1000" dirty="0" smtClean="0"/>
              <a:t>            );</a:t>
            </a:r>
          </a:p>
          <a:p>
            <a:r>
              <a:rPr lang="en-US" sz="1000" dirty="0" smtClean="0"/>
              <a:t>        } while ((</a:t>
            </a:r>
            <a:r>
              <a:rPr lang="en-US" sz="1000" dirty="0" err="1" smtClean="0"/>
              <a:t>Key.ScanCode</a:t>
            </a:r>
            <a:r>
              <a:rPr lang="en-US" sz="1000" dirty="0" smtClean="0"/>
              <a:t> != SCAN_ESC) &amp;&amp; (</a:t>
            </a:r>
            <a:r>
              <a:rPr lang="en-US" sz="1000" dirty="0" err="1" smtClean="0"/>
              <a:t>Key.UnicodeChar</a:t>
            </a:r>
            <a:r>
              <a:rPr lang="en-US" sz="1000" dirty="0" smtClean="0"/>
              <a:t> != CHAR_CARRIAGE_RETURN));</a:t>
            </a:r>
          </a:p>
          <a:p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610098" y="2763927"/>
            <a:ext cx="40767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EFI_STATUS</a:t>
            </a:r>
          </a:p>
          <a:p>
            <a:r>
              <a:rPr lang="en-US" sz="1000" b="1" dirty="0" smtClean="0">
                <a:solidFill>
                  <a:srgbClr val="00B050"/>
                </a:solidFill>
              </a:rPr>
              <a:t>EFIAPI</a:t>
            </a:r>
          </a:p>
          <a:p>
            <a:r>
              <a:rPr lang="en-US" sz="1000" b="1" dirty="0" err="1" smtClean="0">
                <a:solidFill>
                  <a:srgbClr val="00B050"/>
                </a:solidFill>
              </a:rPr>
              <a:t>HiiGetUserSelection</a:t>
            </a:r>
            <a:r>
              <a:rPr lang="en-US" sz="1000" b="1" dirty="0" smtClean="0">
                <a:solidFill>
                  <a:srgbClr val="00B050"/>
                </a:solidFill>
              </a:rPr>
              <a:t> (</a:t>
            </a:r>
          </a:p>
          <a:p>
            <a:r>
              <a:rPr lang="en-US" sz="1000" b="1" dirty="0" smtClean="0">
                <a:solidFill>
                  <a:srgbClr val="00B050"/>
                </a:solidFill>
              </a:rPr>
              <a:t>  IN     CHAR16                </a:t>
            </a:r>
            <a:r>
              <a:rPr lang="en-US" sz="1000" b="1" dirty="0" smtClean="0">
                <a:solidFill>
                  <a:srgbClr val="00B050"/>
                </a:solidFill>
              </a:rPr>
              <a:t>**Messages,</a:t>
            </a:r>
          </a:p>
          <a:p>
            <a:r>
              <a:rPr lang="en-US" sz="1000" b="1" dirty="0" smtClean="0">
                <a:solidFill>
                  <a:srgbClr val="00B050"/>
                </a:solidFill>
              </a:rPr>
              <a:t>  </a:t>
            </a:r>
            <a:r>
              <a:rPr lang="en-US" sz="1000" b="1" dirty="0" smtClean="0">
                <a:solidFill>
                  <a:srgbClr val="00B050"/>
                </a:solidFill>
              </a:rPr>
              <a:t>IN     </a:t>
            </a:r>
            <a:r>
              <a:rPr lang="en-US" sz="1000" b="1" dirty="0" smtClean="0">
                <a:solidFill>
                  <a:srgbClr val="00B050"/>
                </a:solidFill>
              </a:rPr>
              <a:t>EFI_INPUT_KEY   *</a:t>
            </a:r>
            <a:r>
              <a:rPr lang="en-US" sz="1000" b="1" dirty="0" err="1" smtClean="0">
                <a:solidFill>
                  <a:srgbClr val="00B050"/>
                </a:solidFill>
              </a:rPr>
              <a:t>HotKeyArray</a:t>
            </a:r>
            <a:r>
              <a:rPr lang="en-US" sz="1000" b="1" dirty="0">
                <a:solidFill>
                  <a:srgbClr val="00B050"/>
                </a:solidFill>
              </a:rPr>
              <a:t>,</a:t>
            </a:r>
          </a:p>
          <a:p>
            <a:r>
              <a:rPr lang="en-US" sz="1000" b="1" dirty="0" smtClean="0">
                <a:solidFill>
                  <a:srgbClr val="00B050"/>
                </a:solidFill>
              </a:rPr>
              <a:t>  OUT </a:t>
            </a:r>
            <a:r>
              <a:rPr lang="en-US" sz="1000" b="1" dirty="0">
                <a:solidFill>
                  <a:srgbClr val="00B050"/>
                </a:solidFill>
              </a:rPr>
              <a:t>EFI_INPUT_KEY   </a:t>
            </a:r>
            <a:r>
              <a:rPr lang="en-US" sz="1000" b="1" dirty="0" smtClean="0">
                <a:solidFill>
                  <a:srgbClr val="00B050"/>
                </a:solidFill>
              </a:rPr>
              <a:t>*</a:t>
            </a:r>
            <a:r>
              <a:rPr lang="en-US" sz="1000" b="1" dirty="0" err="1" smtClean="0">
                <a:solidFill>
                  <a:srgbClr val="00B050"/>
                </a:solidFill>
              </a:rPr>
              <a:t>RetKey</a:t>
            </a:r>
            <a:endParaRPr lang="en-US" sz="1000" b="1" dirty="0">
              <a:solidFill>
                <a:srgbClr val="00B050"/>
              </a:solidFill>
            </a:endParaRPr>
          </a:p>
          <a:p>
            <a:r>
              <a:rPr lang="en-US" sz="1000" b="1" dirty="0" smtClean="0">
                <a:solidFill>
                  <a:srgbClr val="00B050"/>
                </a:solidFill>
              </a:rPr>
              <a:t>  )</a:t>
            </a:r>
            <a:endParaRPr lang="en-US" sz="1000" b="1" dirty="0" smtClean="0">
              <a:solidFill>
                <a:srgbClr val="00B050"/>
              </a:solidFill>
            </a:endParaRPr>
          </a:p>
          <a:p>
            <a:endParaRPr lang="en-US" sz="1000" b="1" dirty="0">
              <a:solidFill>
                <a:srgbClr val="00B050"/>
              </a:solidFill>
            </a:endParaRPr>
          </a:p>
          <a:p>
            <a:r>
              <a:rPr lang="en-US" sz="1000" b="1" dirty="0" smtClean="0"/>
              <a:t>Sample Code:</a:t>
            </a:r>
            <a:endParaRPr lang="en-US" sz="1000" b="1" dirty="0"/>
          </a:p>
          <a:p>
            <a:r>
              <a:rPr lang="en-US" sz="1000" dirty="0" smtClean="0"/>
              <a:t>Messages[0</a:t>
            </a:r>
            <a:r>
              <a:rPr lang="en-US" sz="1000" dirty="0"/>
              <a:t>] = </a:t>
            </a:r>
            <a:r>
              <a:rPr lang="en-US" sz="1000" dirty="0" err="1"/>
              <a:t>L"You</a:t>
            </a:r>
            <a:r>
              <a:rPr lang="en-US" sz="1000" dirty="0"/>
              <a:t> are going to leave third Form!";</a:t>
            </a:r>
          </a:p>
          <a:p>
            <a:r>
              <a:rPr lang="en-US" sz="1000" dirty="0" smtClean="0"/>
              <a:t>Messages[1</a:t>
            </a:r>
            <a:r>
              <a:rPr lang="en-US" sz="1000" dirty="0"/>
              <a:t>] = </a:t>
            </a:r>
            <a:r>
              <a:rPr lang="en-US" sz="1000" dirty="0" err="1"/>
              <a:t>L"Select</a:t>
            </a:r>
            <a:r>
              <a:rPr lang="en-US" sz="1000" dirty="0"/>
              <a:t> ENTER to leave, Select ESC to stay here";</a:t>
            </a:r>
          </a:p>
          <a:p>
            <a:r>
              <a:rPr lang="en-US" sz="1000" dirty="0" smtClean="0"/>
              <a:t>Messages[2</a:t>
            </a:r>
            <a:r>
              <a:rPr lang="en-US" sz="1000" dirty="0"/>
              <a:t>] = NULL;</a:t>
            </a:r>
          </a:p>
          <a:p>
            <a:r>
              <a:rPr lang="en-US" sz="1000" dirty="0" err="1" smtClean="0"/>
              <a:t>HotKey</a:t>
            </a:r>
            <a:r>
              <a:rPr lang="en-US" sz="1000" dirty="0" smtClean="0"/>
              <a:t>[0</a:t>
            </a:r>
            <a:r>
              <a:rPr lang="en-US" sz="1000" dirty="0"/>
              <a:t>].</a:t>
            </a:r>
            <a:r>
              <a:rPr lang="en-US" sz="1000" dirty="0" err="1"/>
              <a:t>ScanCode</a:t>
            </a:r>
            <a:r>
              <a:rPr lang="en-US" sz="1000" dirty="0"/>
              <a:t> = SCAN_NULL;</a:t>
            </a:r>
          </a:p>
          <a:p>
            <a:r>
              <a:rPr lang="en-US" sz="1000" dirty="0" err="1" smtClean="0"/>
              <a:t>HotKey</a:t>
            </a:r>
            <a:r>
              <a:rPr lang="en-US" sz="1000" dirty="0" smtClean="0"/>
              <a:t>[0</a:t>
            </a:r>
            <a:r>
              <a:rPr lang="en-US" sz="1000" dirty="0"/>
              <a:t>].</a:t>
            </a:r>
            <a:r>
              <a:rPr lang="en-US" sz="1000" dirty="0" err="1"/>
              <a:t>UnicodeChar</a:t>
            </a:r>
            <a:r>
              <a:rPr lang="en-US" sz="1000" dirty="0"/>
              <a:t> = CHAR_CARRIAGE_RETURN;</a:t>
            </a:r>
          </a:p>
          <a:p>
            <a:r>
              <a:rPr lang="en-US" sz="1000" dirty="0" err="1" smtClean="0"/>
              <a:t>HotKey</a:t>
            </a:r>
            <a:r>
              <a:rPr lang="en-US" sz="1000" dirty="0" smtClean="0"/>
              <a:t>[1</a:t>
            </a:r>
            <a:r>
              <a:rPr lang="en-US" sz="1000" dirty="0"/>
              <a:t>].</a:t>
            </a:r>
            <a:r>
              <a:rPr lang="en-US" sz="1000" dirty="0" err="1"/>
              <a:t>ScanCode</a:t>
            </a:r>
            <a:r>
              <a:rPr lang="en-US" sz="1000" dirty="0"/>
              <a:t> = SCAN_ESC;</a:t>
            </a:r>
          </a:p>
          <a:p>
            <a:r>
              <a:rPr lang="en-US" sz="1000" dirty="0" err="1" smtClean="0"/>
              <a:t>HotKey</a:t>
            </a:r>
            <a:r>
              <a:rPr lang="en-US" sz="1000" dirty="0" smtClean="0"/>
              <a:t>[1</a:t>
            </a:r>
            <a:r>
              <a:rPr lang="en-US" sz="1000" dirty="0"/>
              <a:t>].</a:t>
            </a:r>
            <a:r>
              <a:rPr lang="en-US" sz="1000" dirty="0" err="1"/>
              <a:t>UnicodeChar</a:t>
            </a:r>
            <a:r>
              <a:rPr lang="en-US" sz="1000" dirty="0"/>
              <a:t> = CHAR_NULL;</a:t>
            </a:r>
          </a:p>
          <a:p>
            <a:r>
              <a:rPr lang="en-US" sz="1000" dirty="0" err="1" smtClean="0"/>
              <a:t>HotKey</a:t>
            </a:r>
            <a:r>
              <a:rPr lang="en-US" sz="1000" dirty="0" smtClean="0"/>
              <a:t>[2</a:t>
            </a:r>
            <a:r>
              <a:rPr lang="en-US" sz="1000" dirty="0"/>
              <a:t>].</a:t>
            </a:r>
            <a:r>
              <a:rPr lang="en-US" sz="1000" dirty="0" err="1"/>
              <a:t>ScanCode</a:t>
            </a:r>
            <a:r>
              <a:rPr lang="en-US" sz="1000" dirty="0"/>
              <a:t> = SCAN_NULL;</a:t>
            </a:r>
          </a:p>
          <a:p>
            <a:r>
              <a:rPr lang="en-US" sz="1000" dirty="0" err="1" smtClean="0"/>
              <a:t>HotKey</a:t>
            </a:r>
            <a:r>
              <a:rPr lang="en-US" sz="1000" dirty="0" smtClean="0"/>
              <a:t>[2</a:t>
            </a:r>
            <a:r>
              <a:rPr lang="en-US" sz="1000" dirty="0"/>
              <a:t>].</a:t>
            </a:r>
            <a:r>
              <a:rPr lang="en-US" sz="1000" dirty="0" err="1"/>
              <a:t>UnicodeChar</a:t>
            </a:r>
            <a:r>
              <a:rPr lang="en-US" sz="1000" dirty="0"/>
              <a:t> = CHAR_NULL;</a:t>
            </a:r>
          </a:p>
          <a:p>
            <a:endParaRPr lang="en-US" sz="1000" dirty="0"/>
          </a:p>
          <a:p>
            <a:r>
              <a:rPr lang="en-US" sz="1000" dirty="0" smtClean="0"/>
              <a:t>Status </a:t>
            </a:r>
            <a:r>
              <a:rPr lang="en-US" sz="1000" dirty="0"/>
              <a:t>= </a:t>
            </a:r>
            <a:r>
              <a:rPr lang="en-US" sz="1000" dirty="0" err="1"/>
              <a:t>HiiCreatePopUpEx</a:t>
            </a:r>
            <a:r>
              <a:rPr lang="en-US" sz="1000" dirty="0"/>
              <a:t> (</a:t>
            </a:r>
          </a:p>
          <a:p>
            <a:r>
              <a:rPr lang="en-US" sz="1000" dirty="0"/>
              <a:t>          Messages,</a:t>
            </a:r>
          </a:p>
          <a:p>
            <a:r>
              <a:rPr lang="en-US" sz="1000" dirty="0"/>
              <a:t>          </a:t>
            </a:r>
            <a:r>
              <a:rPr lang="en-US" sz="1000" dirty="0" err="1"/>
              <a:t>HotKey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&amp;Key</a:t>
            </a:r>
          </a:p>
          <a:p>
            <a:r>
              <a:rPr lang="en-US" sz="1000" dirty="0"/>
              <a:t>          );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66900" y="1230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198" y="1230868"/>
            <a:ext cx="1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Design: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2438400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Solution Evaluation: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CreatePopup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276600"/>
            <a:ext cx="3886200" cy="274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8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46800" y="601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Update: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new API </a:t>
            </a:r>
            <a:r>
              <a:rPr lang="en-US" dirty="0" err="1" smtClean="0"/>
              <a:t>HiiGetUserSelection</a:t>
            </a:r>
            <a:r>
              <a:rPr lang="en-US" dirty="0" smtClean="0"/>
              <a:t> to create popup dialog.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600" y="2362200"/>
            <a:ext cx="409786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Goodness: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Keep display configuration &lt;color …&gt; consistent.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Remove the duplicate draw the dialog code.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75200" y="2362201"/>
            <a:ext cx="4148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Weakness:</a:t>
            </a:r>
          </a:p>
          <a:p>
            <a:r>
              <a:rPr lang="en-US" sz="1400" dirty="0" smtClean="0"/>
              <a:t>1. </a:t>
            </a:r>
            <a:r>
              <a:rPr lang="en-US" sz="1400" dirty="0" smtClean="0"/>
              <a:t>No</a:t>
            </a:r>
            <a:endParaRPr lang="en-US" sz="14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3" y="3271615"/>
            <a:ext cx="3886200" cy="274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Solution </a:t>
            </a:r>
            <a:r>
              <a:rPr lang="en-US" dirty="0"/>
              <a:t>Evaluation: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BootManagerMenuApp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3" y="3516867"/>
            <a:ext cx="4067488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34271" y="648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2870" y="6488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Update: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modal form in the application.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5600" y="2286000"/>
            <a:ext cx="409786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Goodness: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Keep display configuration &lt;color …&gt; consistent.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Remove the duplicate draw/manipulate dialog code.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No UI change.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5200" y="2286001"/>
            <a:ext cx="4148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Weakness:</a:t>
            </a:r>
          </a:p>
          <a:p>
            <a:r>
              <a:rPr lang="en-US" sz="1400" dirty="0" smtClean="0"/>
              <a:t>1. </a:t>
            </a:r>
            <a:r>
              <a:rPr lang="en-US" sz="1400" dirty="0" smtClean="0"/>
              <a:t>No   </a:t>
            </a:r>
            <a:r>
              <a:rPr lang="en-US" sz="1400" dirty="0" smtClean="0">
                <a:sym typeface="Wingdings" panose="05000000000000000000" pitchFamily="2" charset="2"/>
              </a:rPr>
              <a:t></a:t>
            </a:r>
            <a:endParaRPr lang="en-US" sz="1400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1" y="3498901"/>
            <a:ext cx="4067488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9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Solution </a:t>
            </a:r>
            <a:r>
              <a:rPr lang="en-US" dirty="0"/>
              <a:t>Evaluation: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Get password in Opal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1787" y="4583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7600" y="4583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Update: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modal form in the opal driver.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2438400"/>
            <a:ext cx="40978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Goodness: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Keep display configuration &lt;color …&gt; consistent.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Remove the duplicate draw/manipulate dialog code.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0455" y="2438401"/>
            <a:ext cx="4343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Weakness: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The UI changed.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Must exit this dialog through select “Enter” or “Esc”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708806"/>
            <a:ext cx="19335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3556406"/>
            <a:ext cx="3752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9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New Modal Form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6629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Enhancement:</a:t>
            </a:r>
          </a:p>
          <a:p>
            <a:pPr lvl="1"/>
            <a:r>
              <a:rPr lang="en-US" dirty="0"/>
              <a:t>Support directly input value for string/password op-code.</a:t>
            </a:r>
          </a:p>
          <a:p>
            <a:pPr lvl="2"/>
            <a:r>
              <a:rPr lang="en-US" dirty="0"/>
              <a:t>Current implementation working modal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Step 1: Press “Enter” to popup dialog to let user input</a:t>
            </a:r>
          </a:p>
          <a:p>
            <a:pPr lvl="3"/>
            <a:r>
              <a:rPr lang="en-US" dirty="0" smtClean="0"/>
              <a:t>Step 2: User input the value in the popup dialog.</a:t>
            </a:r>
          </a:p>
          <a:p>
            <a:pPr lvl="3"/>
            <a:r>
              <a:rPr lang="en-US" dirty="0" smtClean="0"/>
              <a:t>Step 3: User press “Enter” when finish input.</a:t>
            </a:r>
          </a:p>
          <a:p>
            <a:pPr lvl="2"/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76" y="2930594"/>
            <a:ext cx="2030721" cy="32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71" y="3568658"/>
            <a:ext cx="1955198" cy="109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95" y="5040603"/>
            <a:ext cx="2534205" cy="29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9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Background introduction</a:t>
            </a:r>
          </a:p>
          <a:p>
            <a:r>
              <a:rPr lang="en-US" dirty="0" smtClean="0"/>
              <a:t>2. Problem Statement</a:t>
            </a:r>
          </a:p>
          <a:p>
            <a:r>
              <a:rPr lang="en-US" dirty="0" smtClean="0"/>
              <a:t>3. Proposal</a:t>
            </a:r>
          </a:p>
          <a:p>
            <a:r>
              <a:rPr lang="en-US" dirty="0" smtClean="0"/>
              <a:t>4. Solution Evaluation</a:t>
            </a:r>
          </a:p>
        </p:txBody>
      </p:sp>
    </p:spTree>
    <p:extLst>
      <p:ext uri="{BB962C8B-B14F-4D97-AF65-F5344CB8AC3E}">
        <p14:creationId xmlns:p14="http://schemas.microsoft.com/office/powerpoint/2010/main" val="15775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Background Introduction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CreatePopup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CreatePopup</a:t>
            </a:r>
            <a:r>
              <a:rPr lang="en-US" dirty="0" smtClean="0"/>
              <a:t> API defined in </a:t>
            </a:r>
            <a:r>
              <a:rPr lang="en-US" dirty="0" err="1" smtClean="0"/>
              <a:t>UefiLib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Draw the popup dialog by this API, not through Setup Browser.</a:t>
            </a:r>
          </a:p>
          <a:p>
            <a:pPr lvl="1"/>
            <a:r>
              <a:rPr lang="en-US" dirty="0" smtClean="0"/>
              <a:t>May not consistent with browser color configuration.</a:t>
            </a:r>
          </a:p>
          <a:p>
            <a:r>
              <a:rPr lang="en-US" dirty="0" smtClean="0"/>
              <a:t>Directly get user input from user pressed key.</a:t>
            </a:r>
          </a:p>
          <a:p>
            <a:r>
              <a:rPr lang="en-US" dirty="0" smtClean="0"/>
              <a:t>Sample code: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sz="2200" dirty="0" smtClean="0"/>
              <a:t>do {</a:t>
            </a:r>
          </a:p>
          <a:p>
            <a:pPr marL="457200" lvl="1" indent="0"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CreatePopUp</a:t>
            </a:r>
            <a:r>
              <a:rPr lang="en-US" sz="2200" dirty="0" smtClean="0"/>
              <a:t> (EFI_LIGHTGRAY | EFI_BACKGROUND_BLUE, &amp;Key, String1, String2, NULL);</a:t>
            </a:r>
          </a:p>
          <a:p>
            <a:pPr marL="457200" lvl="1" indent="0">
              <a:buNone/>
            </a:pPr>
            <a:r>
              <a:rPr lang="en-US" sz="2200" dirty="0" smtClean="0"/>
              <a:t>      } while ((</a:t>
            </a:r>
            <a:r>
              <a:rPr lang="en-US" sz="2200" dirty="0" err="1" smtClean="0"/>
              <a:t>Key.UnicodeChar</a:t>
            </a:r>
            <a:r>
              <a:rPr lang="en-US" sz="2200" dirty="0" smtClean="0"/>
              <a:t> != CHAR_CARRIAGE_RETURN) &amp;&amp; (</a:t>
            </a:r>
            <a:r>
              <a:rPr lang="en-US" sz="2200" dirty="0" err="1" smtClean="0"/>
              <a:t>Key.UnicodeChar</a:t>
            </a:r>
            <a:r>
              <a:rPr lang="en-US" sz="2200" dirty="0" smtClean="0"/>
              <a:t> != CHAR_CARRIAGE_ESC));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657600"/>
            <a:ext cx="3886200" cy="274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7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Background Introduction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BootManagerMenuApp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BootManagerMenuApp</a:t>
            </a:r>
            <a:r>
              <a:rPr lang="en-US" dirty="0" smtClean="0"/>
              <a:t> is a simplify UI to select boot options.</a:t>
            </a:r>
          </a:p>
          <a:p>
            <a:r>
              <a:rPr lang="en-US" dirty="0" err="1" smtClean="0"/>
              <a:t>BootManagerMenuApp</a:t>
            </a:r>
            <a:r>
              <a:rPr lang="en-US" dirty="0" smtClean="0"/>
              <a:t> itself draw the UI, not through setup browser.</a:t>
            </a:r>
          </a:p>
          <a:p>
            <a:pPr lvl="1"/>
            <a:r>
              <a:rPr lang="en-US" dirty="0" smtClean="0"/>
              <a:t>May not consistent with browser color configuration</a:t>
            </a:r>
          </a:p>
          <a:p>
            <a:r>
              <a:rPr lang="en-US" dirty="0" smtClean="0"/>
              <a:t>Directly get user input from user pressed key.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86" y="3276600"/>
            <a:ext cx="4067488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2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Background Introduction</a:t>
            </a:r>
            <a:br>
              <a:rPr lang="en-US" dirty="0" smtClean="0"/>
            </a:br>
            <a:r>
              <a:rPr lang="en-US" dirty="0" smtClean="0"/>
              <a:t>3. Get password in Opal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Opal driver get password from user during boot phase.</a:t>
            </a:r>
          </a:p>
          <a:p>
            <a:r>
              <a:rPr lang="en-US" dirty="0" smtClean="0"/>
              <a:t>Opal driver itself draw the UI, not through setup browser.</a:t>
            </a:r>
          </a:p>
          <a:p>
            <a:pPr lvl="1"/>
            <a:r>
              <a:rPr lang="en-US" dirty="0" smtClean="0"/>
              <a:t>May not consistent with browser color configuration.</a:t>
            </a:r>
          </a:p>
          <a:p>
            <a:r>
              <a:rPr lang="en-US" dirty="0" smtClean="0"/>
              <a:t>Directly get user input password from user pressed key.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50" y="3276600"/>
            <a:ext cx="34956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4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Background Introduction</a:t>
            </a:r>
            <a:br>
              <a:rPr lang="en-US" dirty="0" smtClean="0"/>
            </a:br>
            <a:r>
              <a:rPr lang="en-US" dirty="0" smtClean="0"/>
              <a:t>4. Modal Form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“modal” form is the form which exit it must through user select one option in it, can’t exit through ESC.</a:t>
            </a:r>
          </a:p>
          <a:p>
            <a:r>
              <a:rPr lang="en-US" dirty="0" smtClean="0"/>
              <a:t>Examples of modal forms use cases include:</a:t>
            </a:r>
          </a:p>
          <a:p>
            <a:pPr lvl="1"/>
            <a:r>
              <a:rPr lang="en-US" b="1" dirty="0" smtClean="0"/>
              <a:t>Error messages </a:t>
            </a:r>
          </a:p>
          <a:p>
            <a:pPr lvl="1"/>
            <a:r>
              <a:rPr lang="en-US" b="1" dirty="0" smtClean="0"/>
              <a:t>Confirmation dialogs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3595687" cy="275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449925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   Current Modal form UI</a:t>
            </a:r>
          </a:p>
          <a:p>
            <a:r>
              <a:rPr lang="en-US" sz="1200" dirty="0" smtClean="0"/>
              <a:t>PS: Just a sample implementation of modal form.</a:t>
            </a:r>
          </a:p>
          <a:p>
            <a:r>
              <a:rPr lang="en-US" sz="1200" dirty="0" smtClean="0"/>
              <a:t>Not clear description about modal, wait for enhancement when true requirement received.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0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Problems:</a:t>
            </a:r>
            <a:endParaRPr lang="en-US" dirty="0"/>
          </a:p>
          <a:p>
            <a:pPr lvl="1"/>
            <a:r>
              <a:rPr lang="en-US" dirty="0" smtClean="0"/>
              <a:t>1. Current </a:t>
            </a:r>
            <a:r>
              <a:rPr lang="en-US" dirty="0"/>
              <a:t>poor modal form UI</a:t>
            </a:r>
          </a:p>
          <a:p>
            <a:pPr lvl="2"/>
            <a:r>
              <a:rPr lang="en-US" sz="2600" dirty="0"/>
              <a:t>No clear requirement about modal form when create it.</a:t>
            </a:r>
          </a:p>
          <a:p>
            <a:pPr lvl="2"/>
            <a:r>
              <a:rPr lang="en-US" sz="2600" dirty="0"/>
              <a:t>Expected enhancement later when true requirements received</a:t>
            </a:r>
            <a:r>
              <a:rPr lang="en-US" sz="2600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2. Configuration may not consistence </a:t>
            </a:r>
            <a:r>
              <a:rPr lang="en-US" dirty="0"/>
              <a:t>with browser.</a:t>
            </a:r>
          </a:p>
          <a:p>
            <a:pPr lvl="2"/>
            <a:r>
              <a:rPr lang="en-US" dirty="0"/>
              <a:t>Now different drivers use their own color configuration, not consistent with browser configuration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3. Code </a:t>
            </a:r>
            <a:r>
              <a:rPr lang="en-US" dirty="0"/>
              <a:t>redundancy.</a:t>
            </a:r>
          </a:p>
          <a:p>
            <a:pPr lvl="2"/>
            <a:r>
              <a:rPr lang="en-US" dirty="0"/>
              <a:t>Draw dialog code duplicated in different drivers.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Proposal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roposal:</a:t>
            </a:r>
          </a:p>
          <a:p>
            <a:pPr lvl="1"/>
            <a:r>
              <a:rPr lang="en-US" sz="2400" dirty="0" smtClean="0"/>
              <a:t>Solve Problem 1:</a:t>
            </a:r>
          </a:p>
          <a:p>
            <a:pPr lvl="2"/>
            <a:r>
              <a:rPr lang="en-US" sz="2000" dirty="0" smtClean="0"/>
              <a:t>Enhance the modal form UI.</a:t>
            </a:r>
          </a:p>
          <a:p>
            <a:pPr lvl="2"/>
            <a:r>
              <a:rPr lang="en-US" sz="2000" dirty="0" smtClean="0"/>
              <a:t>Suitable for the popup dialog use case.</a:t>
            </a:r>
          </a:p>
        </p:txBody>
      </p:sp>
    </p:spTree>
    <p:extLst>
      <p:ext uri="{BB962C8B-B14F-4D97-AF65-F5344CB8AC3E}">
        <p14:creationId xmlns:p14="http://schemas.microsoft.com/office/powerpoint/2010/main" val="22373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New Modal Form Proposal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3925"/>
            <a:ext cx="3124200" cy="239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3124200" cy="22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371600"/>
            <a:ext cx="332879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4008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modal 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9584" y="370774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modal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2378" y="367548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normal form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431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Title Field </a:t>
            </a:r>
            <a:r>
              <a:rPr lang="en-US" sz="1200" dirty="0" smtClean="0"/>
              <a:t>&lt;If string is null, not paint this field&gt;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029200"/>
            <a:ext cx="25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Statement Field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5562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help Field </a:t>
            </a:r>
            <a:r>
              <a:rPr lang="en-US" sz="1200" dirty="0" smtClean="0"/>
              <a:t>&lt;If string is null, not paint this field&gt;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2895600" y="4615934"/>
            <a:ext cx="1905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2895600" y="5213866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 flipV="1">
            <a:off x="2895600" y="5747272"/>
            <a:ext cx="1905000" cy="5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34000" y="1524000"/>
            <a:ext cx="0" cy="290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12594" y="2819400"/>
            <a:ext cx="0" cy="214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17494" y="2057400"/>
            <a:ext cx="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31770</TotalTime>
  <Words>931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Use Modal form for CreatePopup API</vt:lpstr>
      <vt:lpstr>Agenda</vt:lpstr>
      <vt:lpstr>1. Background Introduction 1. CreatePopup API</vt:lpstr>
      <vt:lpstr>1. Background Introduction 2. BootManagerMenuApp</vt:lpstr>
      <vt:lpstr>1. Background Introduction 3. Get password in Opal driver</vt:lpstr>
      <vt:lpstr>1. Background Introduction 4. Modal Form introduction</vt:lpstr>
      <vt:lpstr>2. Problem Statement</vt:lpstr>
      <vt:lpstr>3.1 Proposal 1</vt:lpstr>
      <vt:lpstr>3.1 New Modal Form Proposal</vt:lpstr>
      <vt:lpstr>3.1 Different Modal Form style</vt:lpstr>
      <vt:lpstr>3.1 New Modal Form Proposal</vt:lpstr>
      <vt:lpstr>3.2 Proposal 2</vt:lpstr>
      <vt:lpstr>3.2 New Popup Dialog API Proposal</vt:lpstr>
      <vt:lpstr>4. Solution Evaluation: 1. CreatePopup </vt:lpstr>
      <vt:lpstr>4. Solution Evaluation: 2. BootManagerMenuApp</vt:lpstr>
      <vt:lpstr>4. Solution Evaluation: 3. Get password in Opal driver</vt:lpstr>
      <vt:lpstr>End</vt:lpstr>
      <vt:lpstr>3.1 New Modal Form Proposal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Modal form for CreatePopup API</dc:title>
  <dc:creator>ydong10</dc:creator>
  <cp:lastModifiedBy>ydong10</cp:lastModifiedBy>
  <cp:revision>122</cp:revision>
  <dcterms:created xsi:type="dcterms:W3CDTF">2016-08-26T02:55:00Z</dcterms:created>
  <dcterms:modified xsi:type="dcterms:W3CDTF">2016-10-19T08:18:41Z</dcterms:modified>
</cp:coreProperties>
</file>