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Caveat"/>
      <p:regular r:id="rId23"/>
      <p:bold r:id="rId24"/>
    </p:embeddedFont>
    <p:embeddedFont>
      <p:font typeface="Amatic SC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Caveat-bold.fntdata"/><Relationship Id="rId23" Type="http://schemas.openxmlformats.org/officeDocument/2006/relationships/font" Target="fonts/Cave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maticSC-bold.fntdata"/><Relationship Id="rId25" Type="http://schemas.openxmlformats.org/officeDocument/2006/relationships/font" Target="fonts/AmaticSC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Key_stretching" TargetMode="External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jpg"/><Relationship Id="rId10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image" Target="../media/image19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Relationship Id="rId4" Type="http://schemas.openxmlformats.org/officeDocument/2006/relationships/image" Target="../media/image18.png"/><Relationship Id="rId9" Type="http://schemas.openxmlformats.org/officeDocument/2006/relationships/image" Target="../media/image9.png"/><Relationship Id="rId15" Type="http://schemas.openxmlformats.org/officeDocument/2006/relationships/image" Target="../media/image16.jpg"/><Relationship Id="rId14" Type="http://schemas.openxmlformats.org/officeDocument/2006/relationships/image" Target="../media/image5.jp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20.png"/><Relationship Id="rId8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18425"/>
            <a:ext cx="90582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650" y="2646650"/>
            <a:ext cx="4426550" cy="240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1923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Risk Compliance and Security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GB" sz="2100">
                <a:latin typeface="Caveat"/>
                <a:ea typeface="Caveat"/>
                <a:cs typeface="Caveat"/>
                <a:sym typeface="Caveat"/>
              </a:rPr>
              <a:t>In built LDAP node (</a:t>
            </a:r>
            <a:r>
              <a:rPr b="1" lang="en-GB" sz="2100">
                <a:solidFill>
                  <a:srgbClr val="111111"/>
                </a:solidFill>
                <a:latin typeface="Caveat"/>
                <a:ea typeface="Caveat"/>
                <a:cs typeface="Caveat"/>
                <a:sym typeface="Caveat"/>
              </a:rPr>
              <a:t>node-red-auth-contrib-ldap)</a:t>
            </a:r>
            <a:endParaRPr b="1" sz="2100">
              <a:solidFill>
                <a:srgbClr val="11111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Font typeface="Caveat"/>
              <a:buChar char="-"/>
            </a:pPr>
            <a:r>
              <a:rPr lang="en-GB" sz="2100">
                <a:latin typeface="Caveat"/>
                <a:ea typeface="Caveat"/>
                <a:cs typeface="Caveat"/>
                <a:sym typeface="Caveat"/>
              </a:rPr>
              <a:t>It use</a:t>
            </a:r>
            <a:r>
              <a:rPr lang="en-GB" sz="2100">
                <a:latin typeface="Caveat"/>
                <a:ea typeface="Caveat"/>
                <a:cs typeface="Caveat"/>
                <a:sym typeface="Caveat"/>
              </a:rPr>
              <a:t>s oAuthID/OpenID to login using GitHub creds</a:t>
            </a:r>
            <a:endParaRPr sz="2100">
              <a:latin typeface="Caveat"/>
              <a:ea typeface="Caveat"/>
              <a:cs typeface="Caveat"/>
              <a:sym typeface="Caveat"/>
            </a:endParaRPr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Font typeface="Caveat"/>
              <a:buChar char="-"/>
            </a:pPr>
            <a:r>
              <a:rPr lang="en-GB" sz="2100">
                <a:latin typeface="Caveat"/>
                <a:ea typeface="Caveat"/>
                <a:cs typeface="Caveat"/>
                <a:sym typeface="Caveat"/>
              </a:rPr>
              <a:t>Password encryption used is BCrypt methodology</a:t>
            </a:r>
            <a:r>
              <a:rPr lang="en-GB" sz="2100">
                <a:solidFill>
                  <a:srgbClr val="222222"/>
                </a:solidFill>
                <a:latin typeface="Caveat"/>
                <a:ea typeface="Caveat"/>
                <a:cs typeface="Caveat"/>
                <a:sym typeface="Caveat"/>
              </a:rPr>
              <a:t> which u</a:t>
            </a:r>
            <a:r>
              <a:rPr lang="en-GB" sz="2100">
                <a:solidFill>
                  <a:srgbClr val="222222"/>
                </a:solidFill>
                <a:highlight>
                  <a:srgbClr val="FFFFFF"/>
                </a:highlight>
                <a:latin typeface="Caveat"/>
                <a:ea typeface="Caveat"/>
                <a:cs typeface="Caveat"/>
                <a:sym typeface="Caveat"/>
              </a:rPr>
              <a:t>se a technique called </a:t>
            </a:r>
            <a:r>
              <a:rPr lang="en-GB" sz="2100">
                <a:solidFill>
                  <a:srgbClr val="157BDA"/>
                </a:solidFill>
                <a:highlight>
                  <a:srgbClr val="FFFFFF"/>
                </a:highlight>
                <a:uFill>
                  <a:noFill/>
                </a:uFill>
                <a:latin typeface="Caveat"/>
                <a:ea typeface="Caveat"/>
                <a:cs typeface="Caveat"/>
                <a:sym typeface="Caveat"/>
                <a:hlinkClick r:id="rId3"/>
              </a:rPr>
              <a:t>Key Stretching</a:t>
            </a:r>
            <a:r>
              <a:rPr lang="en-GB" sz="2100">
                <a:solidFill>
                  <a:srgbClr val="222222"/>
                </a:solidFill>
                <a:highlight>
                  <a:srgbClr val="FFFFFF"/>
                </a:highlight>
                <a:latin typeface="Caveat"/>
                <a:ea typeface="Caveat"/>
                <a:cs typeface="Caveat"/>
                <a:sym typeface="Caveat"/>
              </a:rPr>
              <a:t>.</a:t>
            </a:r>
            <a:endParaRPr sz="2100">
              <a:solidFill>
                <a:srgbClr val="222222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61950" lvl="0" marL="457200" rtl="0">
              <a:lnSpc>
                <a:spcPct val="168750"/>
              </a:lnSpc>
              <a:spcBef>
                <a:spcPts val="0"/>
              </a:spcBef>
              <a:spcAft>
                <a:spcPts val="0"/>
              </a:spcAft>
              <a:buSzPts val="2100"/>
              <a:buFont typeface="Caveat"/>
              <a:buChar char="-"/>
            </a:pPr>
            <a:r>
              <a:rPr lang="en-GB" sz="2100">
                <a:solidFill>
                  <a:srgbClr val="222222"/>
                </a:solidFill>
                <a:highlight>
                  <a:srgbClr val="FFFFFF"/>
                </a:highlight>
                <a:latin typeface="Caveat"/>
                <a:ea typeface="Caveat"/>
                <a:cs typeface="Caveat"/>
                <a:sym typeface="Caveat"/>
              </a:rPr>
              <a:t>Bcrypt is an adaptive hash function based on the Blowfish symmetric block cipher cryptographic algorithm and introduces a work factor (also known as security factor), which allows you to determine how expensive the hash function will be.</a:t>
            </a:r>
            <a:endParaRPr sz="2100">
              <a:solidFill>
                <a:srgbClr val="222222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61950" lvl="0" marL="457200">
              <a:spcBef>
                <a:spcPts val="0"/>
              </a:spcBef>
              <a:spcAft>
                <a:spcPts val="0"/>
              </a:spcAft>
              <a:buSzPts val="2100"/>
              <a:buFont typeface="Caveat"/>
              <a:buChar char="-"/>
            </a:pPr>
            <a:r>
              <a:rPr lang="en-GB" sz="2100">
                <a:latin typeface="Caveat"/>
                <a:ea typeface="Caveat"/>
                <a:cs typeface="Caveat"/>
                <a:sym typeface="Caveat"/>
              </a:rPr>
              <a:t>SSL based authentication</a:t>
            </a:r>
            <a:endParaRPr sz="21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2246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</a:rPr>
              <a:t>Who are using </a:t>
            </a:r>
            <a:r>
              <a:rPr lang="en-GB">
                <a:solidFill>
                  <a:srgbClr val="000000"/>
                </a:solidFill>
              </a:rPr>
              <a:t>Node</a:t>
            </a:r>
            <a:r>
              <a:rPr lang="en-GB">
                <a:solidFill>
                  <a:srgbClr val="CC0000"/>
                </a:solidFill>
              </a:rPr>
              <a:t> -RED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3700"/>
            <a:ext cx="2019850" cy="9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4850" y="3657875"/>
            <a:ext cx="1722826" cy="117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4162" y="3819077"/>
            <a:ext cx="2019850" cy="706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050" y="2101600"/>
            <a:ext cx="1170925" cy="117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62125" y="951750"/>
            <a:ext cx="1279050" cy="127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55825" y="3568763"/>
            <a:ext cx="1349125" cy="13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4425" y="3533025"/>
            <a:ext cx="3527605" cy="127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78250" y="2351238"/>
            <a:ext cx="965519" cy="9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928650" y="1060975"/>
            <a:ext cx="2341850" cy="117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443771" y="2279925"/>
            <a:ext cx="2212054" cy="127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517698" y="2168600"/>
            <a:ext cx="3136702" cy="117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142250" y="1175625"/>
            <a:ext cx="1635426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777675" y="1130597"/>
            <a:ext cx="1349125" cy="1031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86600" y="18639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990000"/>
                </a:solidFill>
              </a:rPr>
              <a:t>5 -Node Red Flow and Demo Time !</a:t>
            </a:r>
            <a:endParaRPr sz="60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215550" y="-843500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Drag Drop Deploy</a:t>
            </a:r>
            <a:endParaRPr/>
          </a:p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0" y="1083775"/>
            <a:ext cx="4572000" cy="28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latin typeface="Amatic SC"/>
                <a:ea typeface="Amatic SC"/>
                <a:cs typeface="Amatic SC"/>
                <a:sym typeface="Amatic SC"/>
              </a:rPr>
              <a:t>Smart Devices do need to talk to servers lying on some cloud. This talk will include basic knowledge of Node-Red framework of Nodejs, Any developer can communicate to devices (publish/subscribe) using MQTT protocol and they can develop any REST APIs using </a:t>
            </a:r>
            <a:r>
              <a:rPr b="1" lang="en-GB" sz="2100">
                <a:solidFill>
                  <a:srgbClr val="783F04"/>
                </a:solidFill>
                <a:latin typeface="Amatic SC"/>
                <a:ea typeface="Amatic SC"/>
                <a:cs typeface="Amatic SC"/>
                <a:sym typeface="Amatic SC"/>
              </a:rPr>
              <a:t>http feature of Node-Red. </a:t>
            </a:r>
            <a:endParaRPr b="1" sz="2100">
              <a:solidFill>
                <a:srgbClr val="783F04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83F04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783F04"/>
              </a:solidFill>
            </a:endParaRPr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1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Node-Red is drag and drop, light weight framework built upon Nodejs. Now, developer can develop a API in lesser time that he/she takes to make a cup of coffee.</a:t>
            </a:r>
            <a:endParaRPr b="1" sz="21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0" cy="297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71750"/>
            <a:ext cx="4572000" cy="26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CC0000"/>
                </a:solidFill>
              </a:rPr>
              <a:t>1 - What is Node-RED </a:t>
            </a:r>
            <a:endParaRPr sz="4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3065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A61C00"/>
                </a:solidFill>
                <a:latin typeface="Amatic SC"/>
                <a:ea typeface="Amatic SC"/>
                <a:cs typeface="Amatic SC"/>
                <a:sym typeface="Amatic SC"/>
              </a:rPr>
              <a:t>Node-RED</a:t>
            </a:r>
            <a:r>
              <a:rPr b="1" lang="en-GB">
                <a:latin typeface="Amatic SC"/>
                <a:ea typeface="Amatic SC"/>
                <a:cs typeface="Amatic SC"/>
                <a:sym typeface="Amatic SC"/>
              </a:rPr>
              <a:t> is visual tool that: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600">
                <a:solidFill>
                  <a:srgbClr val="660000"/>
                </a:solidFill>
                <a:latin typeface="Amatic SC"/>
                <a:ea typeface="Amatic SC"/>
                <a:cs typeface="Amatic SC"/>
                <a:sym typeface="Amatic SC"/>
              </a:rPr>
              <a:t>1 – Wires hardware devices, Apis and online services as part of Internet of things</a:t>
            </a:r>
            <a:endParaRPr b="1" sz="2600">
              <a:solidFill>
                <a:srgbClr val="66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600">
                <a:solidFill>
                  <a:srgbClr val="660000"/>
                </a:solidFill>
                <a:latin typeface="Amatic SC"/>
                <a:ea typeface="Amatic SC"/>
                <a:cs typeface="Amatic SC"/>
                <a:sym typeface="Amatic SC"/>
              </a:rPr>
              <a:t>2 – Provides a browser based flow editor</a:t>
            </a:r>
            <a:endParaRPr b="1" sz="2600">
              <a:solidFill>
                <a:srgbClr val="66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600">
                <a:solidFill>
                  <a:srgbClr val="660000"/>
                </a:solidFill>
                <a:latin typeface="Amatic SC"/>
                <a:ea typeface="Amatic SC"/>
                <a:cs typeface="Amatic SC"/>
                <a:sym typeface="Amatic SC"/>
              </a:rPr>
              <a:t>3 – It is built on Node.JS</a:t>
            </a:r>
            <a:endParaRPr b="1" sz="2600">
              <a:solidFill>
                <a:srgbClr val="66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600">
                <a:solidFill>
                  <a:srgbClr val="660000"/>
                </a:solidFill>
                <a:latin typeface="Amatic SC"/>
                <a:ea typeface="Amatic SC"/>
                <a:cs typeface="Amatic SC"/>
                <a:sym typeface="Amatic SC"/>
              </a:rPr>
              <a:t>4 – His flows are stored as JSON</a:t>
            </a:r>
            <a:endParaRPr b="1" sz="2600">
              <a:solidFill>
                <a:srgbClr val="66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99350" y="912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Step Back : DataFlow Programming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8947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34343"/>
                </a:solidFill>
                <a:latin typeface="Amatic SC"/>
                <a:ea typeface="Amatic SC"/>
                <a:cs typeface="Amatic SC"/>
                <a:sym typeface="Amatic SC"/>
              </a:rPr>
              <a:t>Each block represent a service that we can wire simply extending the wide range nodes in the palette</a:t>
            </a:r>
            <a:endParaRPr b="1" sz="2400">
              <a:solidFill>
                <a:srgbClr val="434343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400">
                <a:solidFill>
                  <a:srgbClr val="434343"/>
                </a:solidFill>
                <a:latin typeface="Amatic SC"/>
                <a:ea typeface="Amatic SC"/>
                <a:cs typeface="Amatic SC"/>
                <a:sym typeface="Amatic SC"/>
              </a:rPr>
              <a:t>-  </a:t>
            </a:r>
            <a:r>
              <a:rPr b="1" i="1" lang="en-GB" sz="2400" u="sng">
                <a:solidFill>
                  <a:srgbClr val="434343"/>
                </a:solidFill>
                <a:latin typeface="Amatic SC"/>
                <a:ea typeface="Amatic SC"/>
                <a:cs typeface="Amatic SC"/>
                <a:sym typeface="Amatic SC"/>
              </a:rPr>
              <a:t>The result is a flow of data between each node</a:t>
            </a:r>
            <a:endParaRPr b="1" i="1" sz="2400" u="sng">
              <a:solidFill>
                <a:srgbClr val="434343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96975"/>
            <a:ext cx="9144000" cy="274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4125"/>
                </a:solidFill>
              </a:rPr>
              <a:t>2- Why use Node - RED ?</a:t>
            </a:r>
            <a:endParaRPr>
              <a:solidFill>
                <a:srgbClr val="CC4125"/>
              </a:solidFill>
            </a:endParaRP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5225"/>
            <a:ext cx="9144000" cy="39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-1834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3000">
                <a:solidFill>
                  <a:schemeClr val="accent1"/>
                </a:solidFill>
              </a:rPr>
              <a:t>Advantages of Node-RED</a:t>
            </a:r>
            <a:endParaRPr b="1" i="1" sz="3000">
              <a:solidFill>
                <a:schemeClr val="accent1"/>
              </a:solidFill>
            </a:endParaRP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775800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Font typeface="Caveat"/>
              <a:buAutoNum type="alphaLcParenR"/>
            </a:pPr>
            <a:r>
              <a:rPr lang="en-GB" sz="180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Node Red is open source, can run on l</a:t>
            </a:r>
            <a:r>
              <a:rPr b="1" lang="en-GB" sz="180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ow cost hardware,</a:t>
            </a:r>
            <a:r>
              <a:rPr lang="en-GB" sz="180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 as well as cloud</a:t>
            </a:r>
            <a:endParaRPr sz="1800">
              <a:solidFill>
                <a:srgbClr val="274E13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Font typeface="Caveat"/>
              <a:buAutoNum type="alphaLcParenR"/>
            </a:pPr>
            <a:r>
              <a:rPr lang="en-GB" sz="180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To run Node-Red we need </a:t>
            </a:r>
            <a:r>
              <a:rPr b="1" lang="en-GB" sz="180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only node.js and npm</a:t>
            </a:r>
            <a:r>
              <a:rPr lang="en-GB" sz="180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 installed</a:t>
            </a:r>
            <a:endParaRPr sz="1800">
              <a:solidFill>
                <a:srgbClr val="274E13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Font typeface="Caveat"/>
              <a:buAutoNum type="alphaLcParenR"/>
            </a:pPr>
            <a:r>
              <a:rPr lang="en-GB" sz="180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Node-Red can easily be run on a </a:t>
            </a:r>
            <a:r>
              <a:rPr b="1" lang="en-GB" sz="180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Compatible Platform As A Service</a:t>
            </a:r>
            <a:endParaRPr b="1" sz="1800">
              <a:solidFill>
                <a:srgbClr val="274E13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Font typeface="Caveat"/>
              <a:buAutoNum type="alphaLcParenR"/>
            </a:pPr>
            <a:r>
              <a:rPr lang="en-GB" sz="180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It’s based on Node.js, </a:t>
            </a:r>
            <a:r>
              <a:rPr b="1" lang="en-GB" sz="180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light-weight </a:t>
            </a:r>
            <a:r>
              <a:rPr lang="en-GB" sz="180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runtime based on event-driven non-blocking model</a:t>
            </a:r>
            <a:endParaRPr sz="1800">
              <a:solidFill>
                <a:srgbClr val="274E13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Font typeface="Caveat"/>
              <a:buAutoNum type="alphaLcParenR"/>
            </a:pPr>
            <a:r>
              <a:rPr lang="en-GB" sz="180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Has yet </a:t>
            </a:r>
            <a:r>
              <a:rPr b="1" lang="en-GB" sz="180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225,000 modules</a:t>
            </a:r>
            <a:r>
              <a:rPr lang="en-GB" sz="180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, and it is easy to add new capabilities</a:t>
            </a:r>
            <a:endParaRPr sz="1800">
              <a:solidFill>
                <a:srgbClr val="274E13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Font typeface="Caveat"/>
              <a:buAutoNum type="alphaLcParenR"/>
            </a:pPr>
            <a:r>
              <a:rPr lang="en-GB" sz="180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His </a:t>
            </a:r>
            <a:r>
              <a:rPr b="1" lang="en-GB" sz="180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flows are stored as JSON</a:t>
            </a:r>
            <a:r>
              <a:rPr lang="en-GB" sz="180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, so it is </a:t>
            </a:r>
            <a:r>
              <a:rPr b="1" lang="en-GB" sz="1800" u="sng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language independent</a:t>
            </a:r>
            <a:endParaRPr b="1" sz="1800" u="sng">
              <a:solidFill>
                <a:srgbClr val="274E13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42900" lvl="0" marL="457200" rtl="0">
              <a:spcBef>
                <a:spcPts val="0"/>
              </a:spcBef>
              <a:spcAft>
                <a:spcPts val="1600"/>
              </a:spcAft>
              <a:buClr>
                <a:srgbClr val="274E13"/>
              </a:buClr>
              <a:buSzPts val="1800"/>
              <a:buFont typeface="Caveat"/>
              <a:buAutoNum type="alphaLcParenR"/>
            </a:pPr>
            <a:r>
              <a:rPr lang="en-GB" sz="1800">
                <a:solidFill>
                  <a:srgbClr val="38761D"/>
                </a:solidFill>
                <a:latin typeface="Caveat"/>
                <a:ea typeface="Caveat"/>
                <a:cs typeface="Caveat"/>
                <a:sym typeface="Caveat"/>
              </a:rPr>
              <a:t>Its </a:t>
            </a:r>
            <a:r>
              <a:rPr b="1" lang="en-GB" sz="1800">
                <a:solidFill>
                  <a:srgbClr val="38761D"/>
                </a:solidFill>
                <a:latin typeface="Caveat"/>
                <a:ea typeface="Caveat"/>
                <a:cs typeface="Caveat"/>
                <a:sym typeface="Caveat"/>
              </a:rPr>
              <a:t>Plugin Independent </a:t>
            </a:r>
            <a:r>
              <a:rPr lang="en-GB" sz="1800">
                <a:solidFill>
                  <a:srgbClr val="38761D"/>
                </a:solidFill>
                <a:latin typeface="Caveat"/>
                <a:ea typeface="Caveat"/>
                <a:cs typeface="Caveat"/>
                <a:sym typeface="Caveat"/>
              </a:rPr>
              <a:t>unlike Jenkins</a:t>
            </a:r>
            <a:endParaRPr sz="1800">
              <a:solidFill>
                <a:srgbClr val="274E13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4832400" y="64787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38761D"/>
                </a:solidFill>
                <a:latin typeface="Caveat"/>
                <a:ea typeface="Caveat"/>
                <a:cs typeface="Caveat"/>
                <a:sym typeface="Caveat"/>
              </a:rPr>
              <a:t>h) When Integrated with BlueMix, it provides ready made application templates for different purposes to </a:t>
            </a:r>
            <a:r>
              <a:rPr b="1" lang="en-GB" sz="1800">
                <a:solidFill>
                  <a:srgbClr val="38761D"/>
                </a:solidFill>
                <a:latin typeface="Caveat"/>
                <a:ea typeface="Caveat"/>
                <a:cs typeface="Caveat"/>
                <a:sym typeface="Caveat"/>
              </a:rPr>
              <a:t>speed up development. </a:t>
            </a:r>
            <a:r>
              <a:rPr lang="en-GB" sz="1800">
                <a:solidFill>
                  <a:srgbClr val="38761D"/>
                </a:solidFill>
                <a:latin typeface="Caveat"/>
                <a:ea typeface="Caveat"/>
                <a:cs typeface="Caveat"/>
                <a:sym typeface="Caveat"/>
              </a:rPr>
              <a:t>IOT is one of the boilerplates containing Node-red, IOT and time series database already installed</a:t>
            </a:r>
            <a:endParaRPr sz="1800">
              <a:solidFill>
                <a:srgbClr val="38761D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2259650"/>
            <a:ext cx="3745250" cy="280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1037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06666"/>
                </a:solidFill>
              </a:rPr>
              <a:t>Node Red Nodes for AWS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50" y="873900"/>
            <a:ext cx="8801375" cy="412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</a:rPr>
              <a:t>4- Coding with Node-RED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matic SC"/>
              <a:buChar char="-"/>
            </a:pPr>
            <a:r>
              <a:rPr b="1" lang="en-GB" sz="300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rPr>
              <a:t>Every block represents a specific operation:</a:t>
            </a:r>
            <a:endParaRPr b="1" sz="3000">
              <a:solidFill>
                <a:schemeClr val="accent2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Font typeface="Amatic SC"/>
              <a:buChar char="-"/>
            </a:pPr>
            <a:r>
              <a:rPr b="1" lang="en-GB" sz="30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the blocks are divided by category and can be wired using the flow editor</a:t>
            </a:r>
            <a:endParaRPr b="1" sz="3000">
              <a:solidFill>
                <a:srgbClr val="B45F06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3000"/>
              <a:buFont typeface="Amatic SC"/>
              <a:buChar char="-"/>
            </a:pPr>
            <a:r>
              <a:rPr b="1" lang="en-GB" sz="3000">
                <a:solidFill>
                  <a:srgbClr val="E06666"/>
                </a:solidFill>
                <a:latin typeface="Amatic SC"/>
                <a:ea typeface="Amatic SC"/>
                <a:cs typeface="Amatic SC"/>
                <a:sym typeface="Amatic SC"/>
              </a:rPr>
              <a:t>Nodes represent reusable pieces of code and Logic. Node Red comes with core set of useful nodes .there are growing amount of additional nodes from node-red project as well as wider community and we can program our own nodes using Java Script</a:t>
            </a:r>
            <a:endParaRPr b="1" sz="3000">
              <a:solidFill>
                <a:srgbClr val="E06666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