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70" r:id="rId6"/>
    <p:sldId id="272" r:id="rId7"/>
    <p:sldId id="273" r:id="rId8"/>
    <p:sldId id="271" r:id="rId9"/>
    <p:sldId id="277" r:id="rId10"/>
    <p:sldId id="274" r:id="rId11"/>
    <p:sldId id="275" r:id="rId12"/>
    <p:sldId id="260" r:id="rId13"/>
    <p:sldId id="262" r:id="rId14"/>
    <p:sldId id="263" r:id="rId15"/>
    <p:sldId id="264" r:id="rId16"/>
    <p:sldId id="265" r:id="rId17"/>
    <p:sldId id="267" r:id="rId18"/>
    <p:sldId id="268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7ED9-5F29-47B6-B2EF-59B0A5C6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9D04BD-BB09-44F5-B670-CAD535E0C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DC27F-8706-4351-9FEB-63A353E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D3EB0-C00D-4EBC-ACF7-908D76A6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C0DD9-8E22-492B-A1E1-15C38BE6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42AA-39D9-438D-ADCE-3559062C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F0875-FD4D-46CE-9882-D4172FDC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54826-E213-4C72-A6E1-05C88623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89EE6-4ABA-4A65-B347-0EFACDCF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A8800-1DD0-48D6-9188-6D289BCC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A3326-A253-49C5-8584-C72E18C2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56BCAA-1C3E-4969-A64E-5F41FB9A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06DAD-2CAB-4BD7-B840-3171B348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474C-8696-4517-9AF5-F785C9B0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19291-A736-4051-A4B5-AF3C61B2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1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C7ACD-C5F7-4045-8FB7-7D9AD4FE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090F2-0B24-4A65-84C6-85B5A5D1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42AD3-3602-406B-84D0-0CD74F41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D0633-FFCF-44AD-BAA5-AD0D450A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DBFC1-F08B-42A7-B4E2-BF675447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5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670FB-BB38-4B58-B540-2E0DB6EB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85A91-BB66-4B8B-A7FC-5593A440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7B10D-93FB-4908-889A-8FDBE6D9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E7847-23BC-4BFE-B94A-051244CC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628B5-90F6-468C-9433-6D0CC984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7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5BB7B-94F1-4864-9CB6-948386D2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2B06D-2BDD-4CB5-A1B5-0F7B71EE1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82769-DF44-4E1B-ABE5-45F5A46F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18A39-68BA-46C4-A38A-60BAF050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17B42-C1B2-4272-9C10-CBC48053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3B240-AC1B-4307-AC62-50E6C531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0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4782B-0330-4358-B717-E3C6CAE6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1FC4A-0EBD-4FEA-BC2A-865E5897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AF1F7-7103-4F44-B103-FE1A69F4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99AF3E-331D-4A56-861F-A5411EE14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6259C9-27CC-4471-A958-537B53087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FA3DCE-3B59-420E-8298-12BB51FE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3BC99-6238-4C43-BB1C-DDF501B0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A2416F-68AE-4F6D-9510-F2CD4B67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9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EC636-6B68-4371-9B2B-6C483842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AF8520-F340-4BB6-8971-C7A4E853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670208-99F6-4570-B308-67378545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21190-E21A-4B54-8C59-E8C1A9D8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3496F-86C3-43BB-87CE-C1696F39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0975-B050-4654-85E2-2CAE0DA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6C812-C149-4AAA-A4B3-1C374BEC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0F9EB-9D7F-4DEE-BC11-1A2D21B1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CA18-28C0-4B60-B100-6143AEA4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74383-00A6-4956-84C5-681648044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F9DA2-7FD1-40A5-9950-23DF9003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A935D-3DC4-4067-A817-409F3886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59748-CBA7-4909-B661-5F37A24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D68FC-83F2-46C3-A04E-1F08BAE6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FCAE83-61CC-4968-8C76-A93868F1A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5B449-64E2-4A37-AFB2-99A118D41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EBA8C-BC94-4271-BAAF-434FC2C8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31B18-9CF5-475A-90ED-A0D31D14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1C4AC-33E8-4CDD-880A-AEDB189B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2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B7653B-8F84-4D97-98C7-568530B6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80318-625B-48CB-B8D5-3EB3216F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E9851-1649-475D-865D-E232978A9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9CAE-217A-47BB-9F3E-A7D5748F6CA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2DFDA-7E40-4FD0-B090-B07C9318C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837E4-3023-4017-999D-29D4CF48E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C016-1DD8-4940-B411-0605727EF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4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66C13-F8D2-4CC8-85B3-F82625142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ALOHA 2</a:t>
            </a:r>
            <a:r>
              <a:rPr lang="ko-KR" altLang="en-US" dirty="0"/>
              <a:t>주차 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959CE-4BF4-409B-88D3-2B613FD73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Theme : breadth-first search and depth-first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8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8DB7-920A-448C-A35F-C7098977DBAB}"/>
              </a:ext>
            </a:extLst>
          </p:cNvPr>
          <p:cNvSpPr txBox="1"/>
          <p:nvPr/>
        </p:nvSpPr>
        <p:spPr>
          <a:xfrm>
            <a:off x="321275" y="322441"/>
            <a:ext cx="63449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Traversal algorithm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forest )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AF440-E6D2-4B49-B350-CCB2C7F7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3135134"/>
            <a:ext cx="5172075" cy="3400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20D46-DC3F-47CD-B796-0C082D7011F7}"/>
              </a:ext>
            </a:extLst>
          </p:cNvPr>
          <p:cNvSpPr txBox="1"/>
          <p:nvPr/>
        </p:nvSpPr>
        <p:spPr>
          <a:xfrm>
            <a:off x="525162" y="1803074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Tree </a:t>
            </a:r>
          </a:p>
          <a:p>
            <a:r>
              <a:rPr lang="en-US" altLang="ko-KR" dirty="0"/>
              <a:t>undirected graph in which any two vertices are connected  by exactly one path.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F2B1D1-F7B2-4BBC-BA26-336559B7FD89}"/>
              </a:ext>
            </a:extLst>
          </p:cNvPr>
          <p:cNvSpPr txBox="1"/>
          <p:nvPr/>
        </p:nvSpPr>
        <p:spPr>
          <a:xfrm>
            <a:off x="2476500" y="5791200"/>
            <a:ext cx="372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노드 안의 수는 </a:t>
            </a:r>
            <a:endParaRPr lang="en-US" altLang="ko-KR" sz="1400" dirty="0"/>
          </a:p>
          <a:p>
            <a:r>
              <a:rPr lang="ko-KR" altLang="en-US" sz="1400" dirty="0"/>
              <a:t>노드가 가진 정보 </a:t>
            </a:r>
            <a:r>
              <a:rPr lang="en-US" altLang="ko-KR" sz="1400" dirty="0"/>
              <a:t>(o)</a:t>
            </a:r>
          </a:p>
          <a:p>
            <a:r>
              <a:rPr lang="ko-KR" altLang="en-US" sz="1400" dirty="0"/>
              <a:t>노드 번호 </a:t>
            </a:r>
            <a:r>
              <a:rPr lang="en-US" altLang="ko-KR" sz="1400" dirty="0"/>
              <a:t>(x)</a:t>
            </a:r>
            <a:endParaRPr lang="ko-KR" altLang="en-US" sz="1400" dirty="0"/>
          </a:p>
          <a:p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FA6F12-018B-42BF-B21E-7FD5C93EFC21}"/>
              </a:ext>
            </a:extLst>
          </p:cNvPr>
          <p:cNvGrpSpPr/>
          <p:nvPr/>
        </p:nvGrpSpPr>
        <p:grpSpPr>
          <a:xfrm>
            <a:off x="4410075" y="3065780"/>
            <a:ext cx="657225" cy="571500"/>
            <a:chOff x="4410075" y="3065780"/>
            <a:chExt cx="657225" cy="571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ACFAC98-DE46-4344-9772-7A9D483E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0075" y="3065780"/>
              <a:ext cx="657225" cy="571500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243787F-7297-4B54-97F9-664586229899}"/>
                </a:ext>
              </a:extLst>
            </p:cNvPr>
            <p:cNvSpPr/>
            <p:nvPr/>
          </p:nvSpPr>
          <p:spPr>
            <a:xfrm>
              <a:off x="4503737" y="3122434"/>
              <a:ext cx="495300" cy="488067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E4ECA08-6054-4CAC-B7F6-4DD83E2DCCA3}"/>
              </a:ext>
            </a:extLst>
          </p:cNvPr>
          <p:cNvSpPr txBox="1"/>
          <p:nvPr/>
        </p:nvSpPr>
        <p:spPr>
          <a:xfrm>
            <a:off x="6096000" y="3607555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Forest check available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7E0C0-E673-480D-A600-F6E7FB01DBE2}"/>
              </a:ext>
            </a:extLst>
          </p:cNvPr>
          <p:cNvSpPr txBox="1"/>
          <p:nvPr/>
        </p:nvSpPr>
        <p:spPr>
          <a:xfrm>
            <a:off x="6096000" y="1865451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Forest</a:t>
            </a:r>
          </a:p>
          <a:p>
            <a:r>
              <a:rPr lang="en-US" altLang="ko-KR" dirty="0"/>
              <a:t>Undirected graph, all of whose connected components are trees.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95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8DB7-920A-448C-A35F-C7098977DBAB}"/>
              </a:ext>
            </a:extLst>
          </p:cNvPr>
          <p:cNvSpPr txBox="1"/>
          <p:nvPr/>
        </p:nvSpPr>
        <p:spPr>
          <a:xfrm>
            <a:off x="321276" y="322441"/>
            <a:ext cx="5876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Traversal algorithm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about forest )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AF440-E6D2-4B49-B350-CCB2C7F7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3135134"/>
            <a:ext cx="5172075" cy="3400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20D46-DC3F-47CD-B796-0C082D7011F7}"/>
              </a:ext>
            </a:extLst>
          </p:cNvPr>
          <p:cNvSpPr txBox="1"/>
          <p:nvPr/>
        </p:nvSpPr>
        <p:spPr>
          <a:xfrm>
            <a:off x="525162" y="1803074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graph</a:t>
            </a:r>
          </a:p>
          <a:p>
            <a:r>
              <a:rPr lang="en-US" altLang="ko-KR" dirty="0"/>
              <a:t>set of objects where some objects are connected by links.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F2B1D1-F7B2-4BBC-BA26-336559B7FD89}"/>
              </a:ext>
            </a:extLst>
          </p:cNvPr>
          <p:cNvSpPr txBox="1"/>
          <p:nvPr/>
        </p:nvSpPr>
        <p:spPr>
          <a:xfrm>
            <a:off x="2476500" y="5791200"/>
            <a:ext cx="372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노드 안의 수는 </a:t>
            </a:r>
            <a:endParaRPr lang="en-US" altLang="ko-KR" sz="1400" dirty="0"/>
          </a:p>
          <a:p>
            <a:r>
              <a:rPr lang="ko-KR" altLang="en-US" sz="1400" dirty="0"/>
              <a:t>노드가 가진 정보 </a:t>
            </a:r>
            <a:r>
              <a:rPr lang="en-US" altLang="ko-KR" sz="1400" dirty="0"/>
              <a:t>(o)</a:t>
            </a:r>
          </a:p>
          <a:p>
            <a:r>
              <a:rPr lang="ko-KR" altLang="en-US" sz="1400" dirty="0"/>
              <a:t>노드 번호 </a:t>
            </a:r>
            <a:r>
              <a:rPr lang="en-US" altLang="ko-KR" sz="1400" dirty="0"/>
              <a:t>(x)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FAC98-DE46-4344-9772-7A9D483E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3065780"/>
            <a:ext cx="657225" cy="5715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243787F-7297-4B54-97F9-664586229899}"/>
              </a:ext>
            </a:extLst>
          </p:cNvPr>
          <p:cNvSpPr/>
          <p:nvPr/>
        </p:nvSpPr>
        <p:spPr>
          <a:xfrm>
            <a:off x="4503737" y="3122434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4A8F6D-75A0-41E5-8AB7-C1729034CAF1}"/>
              </a:ext>
            </a:extLst>
          </p:cNvPr>
          <p:cNvCxnSpPr/>
          <p:nvPr/>
        </p:nvCxnSpPr>
        <p:spPr>
          <a:xfrm flipV="1">
            <a:off x="725659" y="4693277"/>
            <a:ext cx="605481" cy="116153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DB706A-F3D7-4169-A77B-B4416D50C3BD}"/>
              </a:ext>
            </a:extLst>
          </p:cNvPr>
          <p:cNvSpPr txBox="1"/>
          <p:nvPr/>
        </p:nvSpPr>
        <p:spPr>
          <a:xfrm>
            <a:off x="6096000" y="3607555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Forest check available</a:t>
            </a:r>
          </a:p>
          <a:p>
            <a:r>
              <a:rPr lang="en-US" altLang="ko-KR" dirty="0"/>
              <a:t>Also for graph, it’s ok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1F1C0-90CF-4710-915B-9CEEBBBBF281}"/>
              </a:ext>
            </a:extLst>
          </p:cNvPr>
          <p:cNvSpPr txBox="1"/>
          <p:nvPr/>
        </p:nvSpPr>
        <p:spPr>
          <a:xfrm>
            <a:off x="6096000" y="1865451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Forest</a:t>
            </a:r>
          </a:p>
          <a:p>
            <a:r>
              <a:rPr lang="en-US" altLang="ko-KR" dirty="0"/>
              <a:t>Undirected graph, all of whose connected components are trees.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D35EA-3668-4ABE-B22A-64035A019958}"/>
              </a:ext>
            </a:extLst>
          </p:cNvPr>
          <p:cNvSpPr txBox="1"/>
          <p:nvPr/>
        </p:nvSpPr>
        <p:spPr>
          <a:xfrm>
            <a:off x="9702800" y="1885575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11724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Just linearly call search algorithm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2667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Just linearly call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8492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4C7F-98D4-4A90-A286-5A5B3E7E921A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Maze problem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aze">
            <a:extLst>
              <a:ext uri="{FF2B5EF4-FFF2-40B4-BE49-F238E27FC236}">
                <a16:creationId xmlns:a16="http://schemas.microsoft.com/office/drawing/2014/main" id="{E2554855-9C36-4CF6-9292-07612060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868309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21771-2293-4B52-BC0A-530766A3D975}"/>
              </a:ext>
            </a:extLst>
          </p:cNvPr>
          <p:cNvSpPr txBox="1"/>
          <p:nvPr/>
        </p:nvSpPr>
        <p:spPr>
          <a:xfrm>
            <a:off x="127000" y="3756402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74BCC-68A2-40F6-8251-7F4CB2C4ADD7}"/>
              </a:ext>
            </a:extLst>
          </p:cNvPr>
          <p:cNvSpPr txBox="1"/>
          <p:nvPr/>
        </p:nvSpPr>
        <p:spPr>
          <a:xfrm>
            <a:off x="4613876" y="5686802"/>
            <a:ext cx="14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ENTRANCE</a:t>
            </a:r>
            <a:endParaRPr lang="ko-KR" altLang="en-US" dirty="0"/>
          </a:p>
        </p:txBody>
      </p:sp>
      <p:pic>
        <p:nvPicPr>
          <p:cNvPr id="3082" name="Picture 10" descr="Image result for position mark">
            <a:extLst>
              <a:ext uri="{FF2B5EF4-FFF2-40B4-BE49-F238E27FC236}">
                <a16:creationId xmlns:a16="http://schemas.microsoft.com/office/drawing/2014/main" id="{90DE35FF-C301-48C1-96C2-BFE6B6B9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94" y="568680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2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4C7F-98D4-4A90-A286-5A5B3E7E921A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Maze problem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aze">
            <a:extLst>
              <a:ext uri="{FF2B5EF4-FFF2-40B4-BE49-F238E27FC236}">
                <a16:creationId xmlns:a16="http://schemas.microsoft.com/office/drawing/2014/main" id="{E2554855-9C36-4CF6-9292-07612060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868309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21771-2293-4B52-BC0A-530766A3D975}"/>
              </a:ext>
            </a:extLst>
          </p:cNvPr>
          <p:cNvSpPr txBox="1"/>
          <p:nvPr/>
        </p:nvSpPr>
        <p:spPr>
          <a:xfrm>
            <a:off x="127000" y="3756402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74BCC-68A2-40F6-8251-7F4CB2C4ADD7}"/>
              </a:ext>
            </a:extLst>
          </p:cNvPr>
          <p:cNvSpPr txBox="1"/>
          <p:nvPr/>
        </p:nvSpPr>
        <p:spPr>
          <a:xfrm>
            <a:off x="4613876" y="5686802"/>
            <a:ext cx="14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ENTRANCE</a:t>
            </a:r>
            <a:endParaRPr lang="ko-KR" altLang="en-US" dirty="0"/>
          </a:p>
        </p:txBody>
      </p:sp>
      <p:pic>
        <p:nvPicPr>
          <p:cNvPr id="3082" name="Picture 10" descr="Image result for position mark">
            <a:extLst>
              <a:ext uri="{FF2B5EF4-FFF2-40B4-BE49-F238E27FC236}">
                <a16:creationId xmlns:a16="http://schemas.microsoft.com/office/drawing/2014/main" id="{90DE35FF-C301-48C1-96C2-BFE6B6B9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94" y="475970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4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4C7F-98D4-4A90-A286-5A5B3E7E921A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Maze problem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aze">
            <a:extLst>
              <a:ext uri="{FF2B5EF4-FFF2-40B4-BE49-F238E27FC236}">
                <a16:creationId xmlns:a16="http://schemas.microsoft.com/office/drawing/2014/main" id="{E2554855-9C36-4CF6-9292-07612060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868309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21771-2293-4B52-BC0A-530766A3D975}"/>
              </a:ext>
            </a:extLst>
          </p:cNvPr>
          <p:cNvSpPr txBox="1"/>
          <p:nvPr/>
        </p:nvSpPr>
        <p:spPr>
          <a:xfrm>
            <a:off x="127000" y="3756402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74BCC-68A2-40F6-8251-7F4CB2C4ADD7}"/>
              </a:ext>
            </a:extLst>
          </p:cNvPr>
          <p:cNvSpPr txBox="1"/>
          <p:nvPr/>
        </p:nvSpPr>
        <p:spPr>
          <a:xfrm>
            <a:off x="4613876" y="5686802"/>
            <a:ext cx="14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ENTRANCE</a:t>
            </a:r>
            <a:endParaRPr lang="ko-KR" altLang="en-US" dirty="0"/>
          </a:p>
        </p:txBody>
      </p:sp>
      <p:pic>
        <p:nvPicPr>
          <p:cNvPr id="3082" name="Picture 10" descr="Image result for position mark">
            <a:extLst>
              <a:ext uri="{FF2B5EF4-FFF2-40B4-BE49-F238E27FC236}">
                <a16:creationId xmlns:a16="http://schemas.microsoft.com/office/drawing/2014/main" id="{90DE35FF-C301-48C1-96C2-BFE6B6B9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94" y="472160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6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4C7F-98D4-4A90-A286-5A5B3E7E921A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Maze problem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aze">
            <a:extLst>
              <a:ext uri="{FF2B5EF4-FFF2-40B4-BE49-F238E27FC236}">
                <a16:creationId xmlns:a16="http://schemas.microsoft.com/office/drawing/2014/main" id="{E2554855-9C36-4CF6-9292-07612060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868309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21771-2293-4B52-BC0A-530766A3D975}"/>
              </a:ext>
            </a:extLst>
          </p:cNvPr>
          <p:cNvSpPr txBox="1"/>
          <p:nvPr/>
        </p:nvSpPr>
        <p:spPr>
          <a:xfrm>
            <a:off x="127000" y="3756402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74BCC-68A2-40F6-8251-7F4CB2C4ADD7}"/>
              </a:ext>
            </a:extLst>
          </p:cNvPr>
          <p:cNvSpPr txBox="1"/>
          <p:nvPr/>
        </p:nvSpPr>
        <p:spPr>
          <a:xfrm>
            <a:off x="4613876" y="5686802"/>
            <a:ext cx="14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ENTRANCE</a:t>
            </a:r>
            <a:endParaRPr lang="ko-KR" altLang="en-US" dirty="0"/>
          </a:p>
        </p:txBody>
      </p:sp>
      <p:pic>
        <p:nvPicPr>
          <p:cNvPr id="3082" name="Picture 10" descr="Image result for position mark">
            <a:extLst>
              <a:ext uri="{FF2B5EF4-FFF2-40B4-BE49-F238E27FC236}">
                <a16:creationId xmlns:a16="http://schemas.microsoft.com/office/drawing/2014/main" id="{90DE35FF-C301-48C1-96C2-BFE6B6B9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494" y="430250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9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4C7F-98D4-4A90-A286-5A5B3E7E921A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Maze problem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aze">
            <a:extLst>
              <a:ext uri="{FF2B5EF4-FFF2-40B4-BE49-F238E27FC236}">
                <a16:creationId xmlns:a16="http://schemas.microsoft.com/office/drawing/2014/main" id="{E2554855-9C36-4CF6-9292-07612060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868309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21771-2293-4B52-BC0A-530766A3D975}"/>
              </a:ext>
            </a:extLst>
          </p:cNvPr>
          <p:cNvSpPr txBox="1"/>
          <p:nvPr/>
        </p:nvSpPr>
        <p:spPr>
          <a:xfrm>
            <a:off x="127000" y="3756402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74BCC-68A2-40F6-8251-7F4CB2C4ADD7}"/>
              </a:ext>
            </a:extLst>
          </p:cNvPr>
          <p:cNvSpPr txBox="1"/>
          <p:nvPr/>
        </p:nvSpPr>
        <p:spPr>
          <a:xfrm>
            <a:off x="4613876" y="5686802"/>
            <a:ext cx="14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ENTRANCE</a:t>
            </a:r>
            <a:endParaRPr lang="ko-KR" altLang="en-US" dirty="0"/>
          </a:p>
        </p:txBody>
      </p:sp>
      <p:pic>
        <p:nvPicPr>
          <p:cNvPr id="3082" name="Picture 10" descr="Image result for position mark">
            <a:extLst>
              <a:ext uri="{FF2B5EF4-FFF2-40B4-BE49-F238E27FC236}">
                <a16:creationId xmlns:a16="http://schemas.microsoft.com/office/drawing/2014/main" id="{90DE35FF-C301-48C1-96C2-BFE6B6B9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94" y="472160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03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4C7F-98D4-4A90-A286-5A5B3E7E921A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Maze problem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aze">
            <a:extLst>
              <a:ext uri="{FF2B5EF4-FFF2-40B4-BE49-F238E27FC236}">
                <a16:creationId xmlns:a16="http://schemas.microsoft.com/office/drawing/2014/main" id="{E2554855-9C36-4CF6-9292-07612060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868309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21771-2293-4B52-BC0A-530766A3D975}"/>
              </a:ext>
            </a:extLst>
          </p:cNvPr>
          <p:cNvSpPr txBox="1"/>
          <p:nvPr/>
        </p:nvSpPr>
        <p:spPr>
          <a:xfrm>
            <a:off x="127000" y="3756402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74BCC-68A2-40F6-8251-7F4CB2C4ADD7}"/>
              </a:ext>
            </a:extLst>
          </p:cNvPr>
          <p:cNvSpPr txBox="1"/>
          <p:nvPr/>
        </p:nvSpPr>
        <p:spPr>
          <a:xfrm>
            <a:off x="4613876" y="5686802"/>
            <a:ext cx="14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ENTRANCE</a:t>
            </a:r>
            <a:endParaRPr lang="ko-KR" altLang="en-US" dirty="0"/>
          </a:p>
        </p:txBody>
      </p:sp>
      <p:pic>
        <p:nvPicPr>
          <p:cNvPr id="3082" name="Picture 10" descr="Image result for position mark">
            <a:extLst>
              <a:ext uri="{FF2B5EF4-FFF2-40B4-BE49-F238E27FC236}">
                <a16:creationId xmlns:a16="http://schemas.microsoft.com/office/drawing/2014/main" id="{90DE35FF-C301-48C1-96C2-BFE6B6B9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94" y="473430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3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0417 L -0.00118 -0.00417 C -0.00092 -0.02222 -0.00079 -0.04005 -0.00013 -0.05787 C -0.00013 -0.06042 0.00078 -0.06296 0.00091 -0.06528 C 0.00182 -0.08634 0.00299 -0.12824 0.00299 -0.12824 C 0.0026 -0.1375 0.00247 -0.14699 0.00195 -0.15602 C 0.00169 -0.15857 0.00091 -0.16111 0.00091 -0.16343 C 0.00091 -0.17662 0.0013 -0.18958 0.00195 -0.20232 C 0.00208 -0.20556 0.0026 -0.20857 0.00299 -0.21157 C 0.00325 -0.21528 0.00364 -0.21921 0.00403 -0.22269 C 0.00481 -0.23148 0.00494 -0.23148 0.00612 -0.23935 C 0.00572 -0.25116 0.00585 -0.26296 0.00507 -0.27454 C 0.00468 -0.27847 0.00338 -0.28194 0.00299 -0.28565 L 0.00195 -0.29491 C 0.00156 -0.30301 0.00143 -0.31111 0.00091 -0.31898 C 0.00065 -0.32107 4.79167E-6 -0.32269 -0.00013 -0.32454 C -0.00066 -0.32963 0.00039 -0.33542 -0.00118 -0.33935 C -0.00235 -0.34213 -0.01224 -0.34468 -0.01368 -0.34491 C -0.02279 -0.34444 -0.03178 -0.34421 -0.04076 -0.34306 C -0.04193 -0.34306 -0.04362 -0.34306 -0.04388 -0.3412 C -0.04454 -0.33843 -0.04336 -0.33519 -0.04284 -0.33194 C -0.04115 -0.31852 -0.04154 -0.32083 -0.03972 -0.31157 C -0.04011 -0.3037 -0.03907 -0.29514 -0.04076 -0.2875 C -0.0418 -0.28357 -0.04493 -0.28264 -0.04701 -0.28009 C -0.04805 -0.27894 -0.04896 -0.27732 -0.05013 -0.27639 L -0.05638 -0.27269 C -0.06094 -0.27338 -0.0655 -0.27361 -0.06993 -0.27454 C -0.0711 -0.275 -0.0724 -0.27523 -0.07305 -0.27639 C -0.07487 -0.27963 -0.07722 -0.2875 -0.07722 -0.2875 C -0.07761 -0.29259 -0.07787 -0.29745 -0.07826 -0.30232 C -0.07865 -0.30625 -0.07904 -0.30972 -0.0793 -0.31343 C -0.07982 -0.31898 -0.07995 -0.32477 -0.08034 -0.33009 C -0.0806 -0.33218 -0.08073 -0.33426 -0.08138 -0.33565 C -0.0823 -0.3375 -0.08347 -0.33866 -0.08451 -0.33935 C -0.08594 -0.34051 -0.08737 -0.3412 -0.08868 -0.3412 C -0.09701 -0.3419 -0.10534 -0.3412 -0.11368 -0.3412 L -0.11368 -0.3412 " pathEditMode="relative" ptsTypes="AAAAAAAAAAAAAAAAAAAAAAAAAAAAAAAAAAAAA">
                                      <p:cBhvr>
                                        <p:cTn id="6" dur="3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4C7F-98D4-4A90-A286-5A5B3E7E921A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Maze problem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aze">
            <a:extLst>
              <a:ext uri="{FF2B5EF4-FFF2-40B4-BE49-F238E27FC236}">
                <a16:creationId xmlns:a16="http://schemas.microsoft.com/office/drawing/2014/main" id="{E2554855-9C36-4CF6-9292-07612060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868309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21771-2293-4B52-BC0A-530766A3D975}"/>
              </a:ext>
            </a:extLst>
          </p:cNvPr>
          <p:cNvSpPr txBox="1"/>
          <p:nvPr/>
        </p:nvSpPr>
        <p:spPr>
          <a:xfrm>
            <a:off x="127000" y="3756402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311D5E-95CF-40D2-B481-E5280F26F504}"/>
              </a:ext>
            </a:extLst>
          </p:cNvPr>
          <p:cNvSpPr/>
          <p:nvPr/>
        </p:nvSpPr>
        <p:spPr>
          <a:xfrm>
            <a:off x="2971800" y="3606801"/>
            <a:ext cx="1727200" cy="26670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3C9C5-A126-4F4D-8569-1C1BDA0FF134}"/>
              </a:ext>
            </a:extLst>
          </p:cNvPr>
          <p:cNvSpPr txBox="1"/>
          <p:nvPr/>
        </p:nvSpPr>
        <p:spPr>
          <a:xfrm>
            <a:off x="795126" y="2429664"/>
            <a:ext cx="64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(1,1)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AFA9-086A-4877-BDA3-70C7A75D38E6}"/>
              </a:ext>
            </a:extLst>
          </p:cNvPr>
          <p:cNvSpPr txBox="1"/>
          <p:nvPr/>
        </p:nvSpPr>
        <p:spPr>
          <a:xfrm>
            <a:off x="795126" y="2863830"/>
            <a:ext cx="64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(2,1)</a:t>
            </a:r>
            <a:endParaRPr lang="ko-KR" altLang="en-US" sz="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C0A099-D832-4706-9C2D-06396EF0F1F4}"/>
              </a:ext>
            </a:extLst>
          </p:cNvPr>
          <p:cNvSpPr txBox="1"/>
          <p:nvPr/>
        </p:nvSpPr>
        <p:spPr>
          <a:xfrm>
            <a:off x="4099613" y="2429664"/>
            <a:ext cx="64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(1,8)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BC4874-0DB0-424D-B846-FF55F2951819}"/>
              </a:ext>
            </a:extLst>
          </p:cNvPr>
          <p:cNvSpPr txBox="1"/>
          <p:nvPr/>
        </p:nvSpPr>
        <p:spPr>
          <a:xfrm>
            <a:off x="1205985" y="2429664"/>
            <a:ext cx="64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(1,2)</a:t>
            </a:r>
            <a:endParaRPr lang="ko-KR" altLang="en-US" sz="9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914CF03-6FB1-429D-BB17-EA8B2FD429DE}"/>
              </a:ext>
            </a:extLst>
          </p:cNvPr>
          <p:cNvGrpSpPr/>
          <p:nvPr/>
        </p:nvGrpSpPr>
        <p:grpSpPr>
          <a:xfrm>
            <a:off x="2923060" y="3479800"/>
            <a:ext cx="1763240" cy="2794001"/>
            <a:chOff x="2948460" y="3479800"/>
            <a:chExt cx="1763240" cy="279400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8493815-18A3-4B64-89D8-11F2B18EDD13}"/>
                </a:ext>
              </a:extLst>
            </p:cNvPr>
            <p:cNvSpPr/>
            <p:nvPr/>
          </p:nvSpPr>
          <p:spPr>
            <a:xfrm>
              <a:off x="2984500" y="3606801"/>
              <a:ext cx="1727200" cy="2667000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D85E370-CEF4-468A-8DB8-085209D1FF9D}"/>
                </a:ext>
              </a:extLst>
            </p:cNvPr>
            <p:cNvSpPr/>
            <p:nvPr/>
          </p:nvSpPr>
          <p:spPr>
            <a:xfrm>
              <a:off x="3278074" y="391566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EFC673D-757A-4034-BF16-B8CCAC3598DD}"/>
                </a:ext>
              </a:extLst>
            </p:cNvPr>
            <p:cNvSpPr/>
            <p:nvPr/>
          </p:nvSpPr>
          <p:spPr>
            <a:xfrm>
              <a:off x="3733800" y="391566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5243C25-4597-48D2-BEA8-15FB75A0A8D5}"/>
                </a:ext>
              </a:extLst>
            </p:cNvPr>
            <p:cNvSpPr/>
            <p:nvPr/>
          </p:nvSpPr>
          <p:spPr>
            <a:xfrm>
              <a:off x="3278811" y="432723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66A8D79-C75F-4BA8-8C02-DFED2EED5418}"/>
                </a:ext>
              </a:extLst>
            </p:cNvPr>
            <p:cNvSpPr/>
            <p:nvPr/>
          </p:nvSpPr>
          <p:spPr>
            <a:xfrm>
              <a:off x="3278074" y="485313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EA9183A-9964-411F-9EF4-121D86ABF69A}"/>
                </a:ext>
              </a:extLst>
            </p:cNvPr>
            <p:cNvSpPr/>
            <p:nvPr/>
          </p:nvSpPr>
          <p:spPr>
            <a:xfrm>
              <a:off x="3278074" y="52948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E99B2EB-C656-4966-87BB-45284C68E3E0}"/>
                </a:ext>
              </a:extLst>
            </p:cNvPr>
            <p:cNvSpPr/>
            <p:nvPr/>
          </p:nvSpPr>
          <p:spPr>
            <a:xfrm>
              <a:off x="3758100" y="528398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F7084C6-ABE0-4C8A-8BBD-D83722C0F78E}"/>
                </a:ext>
              </a:extLst>
            </p:cNvPr>
            <p:cNvSpPr/>
            <p:nvPr/>
          </p:nvSpPr>
          <p:spPr>
            <a:xfrm>
              <a:off x="3759200" y="574645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1AB6567-A551-4657-ACB2-00D63AB38882}"/>
                </a:ext>
              </a:extLst>
            </p:cNvPr>
            <p:cNvSpPr/>
            <p:nvPr/>
          </p:nvSpPr>
          <p:spPr>
            <a:xfrm>
              <a:off x="3289300" y="574645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1D0679E-78DA-41A7-8D67-A02675552803}"/>
                </a:ext>
              </a:extLst>
            </p:cNvPr>
            <p:cNvSpPr/>
            <p:nvPr/>
          </p:nvSpPr>
          <p:spPr>
            <a:xfrm>
              <a:off x="4229100" y="574645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AD2803F-8242-4ADA-AB7A-40C8F485E966}"/>
                </a:ext>
              </a:extLst>
            </p:cNvPr>
            <p:cNvSpPr/>
            <p:nvPr/>
          </p:nvSpPr>
          <p:spPr>
            <a:xfrm>
              <a:off x="4229100" y="528398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C5E3BA9-79F4-48AC-90B5-9C72B451CEC7}"/>
                </a:ext>
              </a:extLst>
            </p:cNvPr>
            <p:cNvSpPr/>
            <p:nvPr/>
          </p:nvSpPr>
          <p:spPr>
            <a:xfrm>
              <a:off x="3759387" y="485313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778AA3E-244C-4067-B7A7-4F0225A7EFAA}"/>
                </a:ext>
              </a:extLst>
            </p:cNvPr>
            <p:cNvSpPr/>
            <p:nvPr/>
          </p:nvSpPr>
          <p:spPr>
            <a:xfrm>
              <a:off x="4229100" y="485313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1A22041-3826-449E-B407-0B751288E152}"/>
                </a:ext>
              </a:extLst>
            </p:cNvPr>
            <p:cNvSpPr/>
            <p:nvPr/>
          </p:nvSpPr>
          <p:spPr>
            <a:xfrm>
              <a:off x="3758100" y="43465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039BB96-C3AB-464A-AF15-3BF9BBBFE5F4}"/>
                </a:ext>
              </a:extLst>
            </p:cNvPr>
            <p:cNvSpPr/>
            <p:nvPr/>
          </p:nvSpPr>
          <p:spPr>
            <a:xfrm>
              <a:off x="4227813" y="43489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56CDFBB-FD41-4070-A86E-A3689E30ACB2}"/>
                </a:ext>
              </a:extLst>
            </p:cNvPr>
            <p:cNvSpPr/>
            <p:nvPr/>
          </p:nvSpPr>
          <p:spPr>
            <a:xfrm>
              <a:off x="4227813" y="391566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EFC97F3-A3A1-4F2F-9A67-EC6D076FEF2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948460" y="5833368"/>
              <a:ext cx="810740" cy="3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FEB199D-8EAB-4210-8AF1-49F3E69C79C4}"/>
                </a:ext>
              </a:extLst>
            </p:cNvPr>
            <p:cNvCxnSpPr>
              <a:stCxn id="57" idx="0"/>
              <a:endCxn id="61" idx="4"/>
            </p:cNvCxnSpPr>
            <p:nvPr/>
          </p:nvCxnSpPr>
          <p:spPr>
            <a:xfrm>
              <a:off x="3368074" y="3915668"/>
              <a:ext cx="0" cy="1559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E1543AB-E698-4516-BF96-FFC522F4C0DC}"/>
                </a:ext>
              </a:extLst>
            </p:cNvPr>
            <p:cNvCxnSpPr/>
            <p:nvPr/>
          </p:nvCxnSpPr>
          <p:spPr>
            <a:xfrm>
              <a:off x="4317813" y="4005668"/>
              <a:ext cx="0" cy="1559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B5317831-A1A4-4584-B010-CF31040017FD}"/>
                </a:ext>
              </a:extLst>
            </p:cNvPr>
            <p:cNvCxnSpPr/>
            <p:nvPr/>
          </p:nvCxnSpPr>
          <p:spPr>
            <a:xfrm>
              <a:off x="4317813" y="4367234"/>
              <a:ext cx="0" cy="1559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BD08FC0-E030-4CA7-ADB5-41913208E1A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13" y="4366224"/>
              <a:ext cx="1474" cy="654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3E774D-39F6-441A-84B6-4BAB7D6CC265}"/>
                </a:ext>
              </a:extLst>
            </p:cNvPr>
            <p:cNvCxnSpPr>
              <a:cxnSpLocks/>
              <a:endCxn id="63" idx="4"/>
            </p:cNvCxnSpPr>
            <p:nvPr/>
          </p:nvCxnSpPr>
          <p:spPr>
            <a:xfrm>
              <a:off x="3848099" y="5321598"/>
              <a:ext cx="1101" cy="60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F481406-E1F9-4BE7-811D-5E4906D18790}"/>
                </a:ext>
              </a:extLst>
            </p:cNvPr>
            <p:cNvCxnSpPr>
              <a:cxnSpLocks/>
            </p:cNvCxnSpPr>
            <p:nvPr/>
          </p:nvCxnSpPr>
          <p:spPr>
            <a:xfrm>
              <a:off x="4318000" y="3479800"/>
              <a:ext cx="1753" cy="54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770FA00-E0E7-4CE6-BA41-F11FA689A2B2}"/>
                </a:ext>
              </a:extLst>
            </p:cNvPr>
            <p:cNvCxnSpPr>
              <a:cxnSpLocks/>
            </p:cNvCxnSpPr>
            <p:nvPr/>
          </p:nvCxnSpPr>
          <p:spPr>
            <a:xfrm>
              <a:off x="3823425" y="3496348"/>
              <a:ext cx="1101" cy="479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5E8E9A7B-DFE5-4E36-9A2B-B34E84F76EAF}"/>
                </a:ext>
              </a:extLst>
            </p:cNvPr>
            <p:cNvCxnSpPr>
              <a:cxnSpLocks/>
            </p:cNvCxnSpPr>
            <p:nvPr/>
          </p:nvCxnSpPr>
          <p:spPr>
            <a:xfrm>
              <a:off x="3336136" y="4005668"/>
              <a:ext cx="5117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56BADA9-CA0D-4EDB-95A6-FEDEA04D717E}"/>
                </a:ext>
              </a:extLst>
            </p:cNvPr>
            <p:cNvCxnSpPr>
              <a:cxnSpLocks/>
            </p:cNvCxnSpPr>
            <p:nvPr/>
          </p:nvCxnSpPr>
          <p:spPr>
            <a:xfrm>
              <a:off x="3823425" y="4940301"/>
              <a:ext cx="5117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1787588-CB4D-4DF1-AA5B-608665B05BF8}"/>
                </a:ext>
              </a:extLst>
            </p:cNvPr>
            <p:cNvCxnSpPr>
              <a:cxnSpLocks/>
            </p:cNvCxnSpPr>
            <p:nvPr/>
          </p:nvCxnSpPr>
          <p:spPr>
            <a:xfrm>
              <a:off x="3368074" y="5373982"/>
              <a:ext cx="5117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5" name="TextBox 3084">
            <a:extLst>
              <a:ext uri="{FF2B5EF4-FFF2-40B4-BE49-F238E27FC236}">
                <a16:creationId xmlns:a16="http://schemas.microsoft.com/office/drawing/2014/main" id="{C1B5D5F0-C4AD-4DED-B4D3-6E95B7010165}"/>
              </a:ext>
            </a:extLst>
          </p:cNvPr>
          <p:cNvSpPr txBox="1"/>
          <p:nvPr/>
        </p:nvSpPr>
        <p:spPr>
          <a:xfrm>
            <a:off x="9049571" y="2237641"/>
            <a:ext cx="218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-2178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shortest path 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bfs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-1726 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가장 귀찮은 </a:t>
            </a:r>
            <a:r>
              <a:rPr lang="ko-K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경로찾기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문제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-2206 </a:t>
            </a:r>
          </a:p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벽 부수고 이동하기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dfs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벽을 부수는 경우 그 경우로 끝까지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search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하고서 돌아 왔을 경우에는 벽을 다시 지어줘야 한다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62A60-9D2C-4663-850B-24B32F5A03AE}"/>
              </a:ext>
            </a:extLst>
          </p:cNvPr>
          <p:cNvSpPr txBox="1"/>
          <p:nvPr/>
        </p:nvSpPr>
        <p:spPr>
          <a:xfrm>
            <a:off x="4988526" y="2237641"/>
            <a:ext cx="3819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1. Check whether we can reach exit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bfs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dfs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2. Route tracing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dfs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and if reached, print current location and then return.</a:t>
            </a: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갈 곳이 없다면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return false)</a:t>
            </a:r>
          </a:p>
          <a:p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CEB00A-F3A4-4017-BF01-25782B381BAF}"/>
              </a:ext>
            </a:extLst>
          </p:cNvPr>
          <p:cNvGrpSpPr/>
          <p:nvPr/>
        </p:nvGrpSpPr>
        <p:grpSpPr>
          <a:xfrm>
            <a:off x="127000" y="4853132"/>
            <a:ext cx="1078985" cy="646331"/>
            <a:chOff x="127000" y="4853132"/>
            <a:chExt cx="1078985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C01357-C107-4F5D-9227-4E626C1031B5}"/>
                </a:ext>
              </a:extLst>
            </p:cNvPr>
            <p:cNvSpPr/>
            <p:nvPr/>
          </p:nvSpPr>
          <p:spPr>
            <a:xfrm>
              <a:off x="814038" y="4940301"/>
              <a:ext cx="391947" cy="3545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1E5BA2-FBBF-4921-BDBF-723DE1E74115}"/>
                </a:ext>
              </a:extLst>
            </p:cNvPr>
            <p:cNvSpPr txBox="1"/>
            <p:nvPr/>
          </p:nvSpPr>
          <p:spPr>
            <a:xfrm>
              <a:off x="127000" y="4853132"/>
              <a:ext cx="595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If not connected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1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4C7F-98D4-4A90-A286-5A5B3E7E921A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93D20-6A15-4650-9900-D7604947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6" y="2090281"/>
            <a:ext cx="3241726" cy="3226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61CDC-4EFF-49D6-B2C8-F35FC76E516F}"/>
              </a:ext>
            </a:extLst>
          </p:cNvPr>
          <p:cNvSpPr txBox="1"/>
          <p:nvPr/>
        </p:nvSpPr>
        <p:spPr>
          <a:xfrm>
            <a:off x="4616245" y="2035275"/>
            <a:ext cx="51545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 of testcase is given.</a:t>
            </a:r>
          </a:p>
          <a:p>
            <a:r>
              <a:rPr lang="en-US" altLang="ko-KR" dirty="0"/>
              <a:t>N X N cell </a:t>
            </a:r>
            <a:r>
              <a:rPr lang="en-US" altLang="ko-KR" sz="1200" dirty="0"/>
              <a:t>( N up to 20 )</a:t>
            </a:r>
          </a:p>
          <a:p>
            <a:r>
              <a:rPr lang="en-US" altLang="ko-KR" dirty="0"/>
              <a:t>There is start point (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s</a:t>
            </a:r>
            <a:r>
              <a:rPr lang="en-US" altLang="ko-KR" dirty="0"/>
              <a:t>, </a:t>
            </a:r>
            <a:r>
              <a:rPr lang="en-US" altLang="ko-KR" dirty="0" err="1"/>
              <a:t>y</a:t>
            </a:r>
            <a:r>
              <a:rPr lang="en-US" altLang="ko-KR" baseline="-25000" dirty="0" err="1"/>
              <a:t>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There is end point (</a:t>
            </a:r>
            <a:r>
              <a:rPr lang="en-US" altLang="ko-KR" dirty="0" err="1"/>
              <a:t>x</a:t>
            </a:r>
            <a:r>
              <a:rPr lang="en-US" altLang="ko-KR" baseline="-25000" dirty="0" err="1"/>
              <a:t>e</a:t>
            </a:r>
            <a:r>
              <a:rPr lang="en-US" altLang="ko-KR" dirty="0"/>
              <a:t>, y</a:t>
            </a:r>
            <a:r>
              <a:rPr lang="en-US" altLang="ko-KR" baseline="-25000" dirty="0"/>
              <a:t>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Each cell has direction. </a:t>
            </a:r>
          </a:p>
          <a:p>
            <a:r>
              <a:rPr lang="ko-KR" altLang="en-US" dirty="0"/>
              <a:t>▷</a:t>
            </a:r>
            <a:r>
              <a:rPr lang="en-US" altLang="ko-KR" dirty="0"/>
              <a:t>(1) </a:t>
            </a:r>
            <a:r>
              <a:rPr lang="ko-KR" altLang="en-US" dirty="0"/>
              <a:t>▽</a:t>
            </a:r>
            <a:r>
              <a:rPr lang="en-US" altLang="ko-KR" dirty="0"/>
              <a:t>(2) </a:t>
            </a:r>
            <a:r>
              <a:rPr lang="ko-KR" altLang="en-US" dirty="0"/>
              <a:t>◁</a:t>
            </a:r>
            <a:r>
              <a:rPr lang="en-US" altLang="ko-KR" dirty="0"/>
              <a:t>(3) </a:t>
            </a:r>
            <a:r>
              <a:rPr lang="ko-KR" altLang="en-US" dirty="0"/>
              <a:t>△</a:t>
            </a:r>
            <a:r>
              <a:rPr lang="en-US" altLang="ko-KR" dirty="0"/>
              <a:t>(4)</a:t>
            </a:r>
          </a:p>
          <a:p>
            <a:r>
              <a:rPr lang="en-US" altLang="ko-KR" dirty="0"/>
              <a:t>The direction rotates in clockwise every second.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we can go to another location only if two direction triangles face each other.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Or we can stay.</a:t>
            </a:r>
          </a:p>
          <a:p>
            <a:r>
              <a:rPr lang="en-US" altLang="ko-KR" dirty="0"/>
              <a:t>Q. print </a:t>
            </a:r>
            <a:r>
              <a:rPr lang="en-US" altLang="ko-KR" dirty="0">
                <a:highlight>
                  <a:srgbClr val="008080"/>
                </a:highlight>
              </a:rPr>
              <a:t>minimal</a:t>
            </a:r>
            <a:r>
              <a:rPr lang="en-US" altLang="ko-KR" dirty="0"/>
              <a:t> time we can go from start point to the end point for each test case in format </a:t>
            </a:r>
            <a:r>
              <a:rPr lang="en-US" altLang="ko-KR" dirty="0" err="1"/>
              <a:t>printf</a:t>
            </a:r>
            <a:r>
              <a:rPr lang="en-US" altLang="ko-KR" dirty="0"/>
              <a:t>(“#%d : %d\n”,</a:t>
            </a:r>
            <a:r>
              <a:rPr lang="en-US" altLang="ko-KR" dirty="0" err="1"/>
              <a:t>Testcase,result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1F1EF2-CB42-426C-BFFF-E99F1991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753" y="2077545"/>
            <a:ext cx="1685925" cy="914400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B131605-8DE0-4472-8F7D-E7B3A04152F5}"/>
              </a:ext>
            </a:extLst>
          </p:cNvPr>
          <p:cNvSpPr/>
          <p:nvPr/>
        </p:nvSpPr>
        <p:spPr>
          <a:xfrm>
            <a:off x="8082116" y="2359742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AC03CD16-C1CC-4785-AF6E-7BB3E1BBDF6B}"/>
              </a:ext>
            </a:extLst>
          </p:cNvPr>
          <p:cNvSpPr/>
          <p:nvPr/>
        </p:nvSpPr>
        <p:spPr>
          <a:xfrm rot="16200000">
            <a:off x="8853949" y="2379408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8789C2-F0C1-460E-B915-57102FF2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68" y="2067232"/>
            <a:ext cx="1685925" cy="914400"/>
          </a:xfrm>
          <a:prstGeom prst="rect">
            <a:avLst/>
          </a:prstGeom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C9CFE93-E776-412D-B3AF-A527CAA160C0}"/>
              </a:ext>
            </a:extLst>
          </p:cNvPr>
          <p:cNvSpPr/>
          <p:nvPr/>
        </p:nvSpPr>
        <p:spPr>
          <a:xfrm rot="5400000">
            <a:off x="10053331" y="2391215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4DC061D-BF4B-4A7A-B0C7-51B1FD63FBB4}"/>
              </a:ext>
            </a:extLst>
          </p:cNvPr>
          <p:cNvSpPr/>
          <p:nvPr/>
        </p:nvSpPr>
        <p:spPr>
          <a:xfrm rot="16200000">
            <a:off x="10839912" y="2413339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C2DC050-0E66-4C40-9E2B-77DCF8B3CB1C}"/>
              </a:ext>
            </a:extLst>
          </p:cNvPr>
          <p:cNvSpPr/>
          <p:nvPr/>
        </p:nvSpPr>
        <p:spPr>
          <a:xfrm>
            <a:off x="769528" y="240794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F1798B84-547C-47B7-A28B-91637684BEC5}"/>
              </a:ext>
            </a:extLst>
          </p:cNvPr>
          <p:cNvSpPr/>
          <p:nvPr/>
        </p:nvSpPr>
        <p:spPr>
          <a:xfrm>
            <a:off x="2321567" y="2401532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50B1A97-A628-4179-BA00-618DFF536956}"/>
              </a:ext>
            </a:extLst>
          </p:cNvPr>
          <p:cNvSpPr/>
          <p:nvPr/>
        </p:nvSpPr>
        <p:spPr>
          <a:xfrm>
            <a:off x="1530069" y="389023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2CB0F1F-4DC4-41A5-BDD9-F0BAB76BA1C5}"/>
              </a:ext>
            </a:extLst>
          </p:cNvPr>
          <p:cNvSpPr/>
          <p:nvPr/>
        </p:nvSpPr>
        <p:spPr>
          <a:xfrm>
            <a:off x="3068817" y="4688496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84BB895-547B-4665-9350-995FDD0F6E8F}"/>
              </a:ext>
            </a:extLst>
          </p:cNvPr>
          <p:cNvSpPr/>
          <p:nvPr/>
        </p:nvSpPr>
        <p:spPr>
          <a:xfrm rot="10800000">
            <a:off x="1530069" y="4732739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D0D393E-EDAF-41CB-AFB6-855D4095C80B}"/>
              </a:ext>
            </a:extLst>
          </p:cNvPr>
          <p:cNvSpPr/>
          <p:nvPr/>
        </p:nvSpPr>
        <p:spPr>
          <a:xfrm rot="16200000">
            <a:off x="2269948" y="3178058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7BA15F69-25A7-49A6-BAA2-C6593D3FF69A}"/>
              </a:ext>
            </a:extLst>
          </p:cNvPr>
          <p:cNvSpPr/>
          <p:nvPr/>
        </p:nvSpPr>
        <p:spPr>
          <a:xfrm rot="5400000">
            <a:off x="1566940" y="3182755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5C1A1E2-0D6A-49E7-B832-A1E2185E5230}"/>
              </a:ext>
            </a:extLst>
          </p:cNvPr>
          <p:cNvSpPr/>
          <p:nvPr/>
        </p:nvSpPr>
        <p:spPr>
          <a:xfrm rot="5400000">
            <a:off x="3074888" y="3177905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175D3AA-1973-429F-8E39-4899A6E226CB}"/>
              </a:ext>
            </a:extLst>
          </p:cNvPr>
          <p:cNvSpPr/>
          <p:nvPr/>
        </p:nvSpPr>
        <p:spPr>
          <a:xfrm rot="10800000">
            <a:off x="768646" y="3177904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5488789F-4C34-4A90-AB31-3693AA5D943F}"/>
              </a:ext>
            </a:extLst>
          </p:cNvPr>
          <p:cNvSpPr/>
          <p:nvPr/>
        </p:nvSpPr>
        <p:spPr>
          <a:xfrm rot="10800000">
            <a:off x="2269948" y="3939836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DC8FFA6-FBC0-41FC-88E7-6B2C4DBB2DEA}"/>
              </a:ext>
            </a:extLst>
          </p:cNvPr>
          <p:cNvSpPr/>
          <p:nvPr/>
        </p:nvSpPr>
        <p:spPr>
          <a:xfrm rot="10800000">
            <a:off x="3054070" y="3940735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F7DDD3-0514-49BC-A2D1-9C721994A51C}"/>
              </a:ext>
            </a:extLst>
          </p:cNvPr>
          <p:cNvCxnSpPr/>
          <p:nvPr/>
        </p:nvCxnSpPr>
        <p:spPr>
          <a:xfrm>
            <a:off x="10385170" y="2519516"/>
            <a:ext cx="506361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4D653E1F-9C10-4EED-A956-9F301D30F3AC}"/>
              </a:ext>
            </a:extLst>
          </p:cNvPr>
          <p:cNvSpPr/>
          <p:nvPr/>
        </p:nvSpPr>
        <p:spPr>
          <a:xfrm>
            <a:off x="768646" y="3896410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95CADB1-F334-4E0B-88AA-4074297CC8E5}"/>
              </a:ext>
            </a:extLst>
          </p:cNvPr>
          <p:cNvSpPr/>
          <p:nvPr/>
        </p:nvSpPr>
        <p:spPr>
          <a:xfrm rot="16200000">
            <a:off x="717026" y="470324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48658E3-1877-45DD-A271-9416FF5668B7}"/>
              </a:ext>
            </a:extLst>
          </p:cNvPr>
          <p:cNvSpPr/>
          <p:nvPr/>
        </p:nvSpPr>
        <p:spPr>
          <a:xfrm>
            <a:off x="1552192" y="240890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C2BB2EA9-0C2A-413E-8036-01B012666BA1}"/>
              </a:ext>
            </a:extLst>
          </p:cNvPr>
          <p:cNvSpPr/>
          <p:nvPr/>
        </p:nvSpPr>
        <p:spPr>
          <a:xfrm rot="5400000">
            <a:off x="3090941" y="244732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5433FC1-ECD4-4AFE-9D90-F922F260C4DD}"/>
              </a:ext>
            </a:extLst>
          </p:cNvPr>
          <p:cNvSpPr/>
          <p:nvPr/>
        </p:nvSpPr>
        <p:spPr>
          <a:xfrm rot="5400000">
            <a:off x="2314191" y="4725368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1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9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4C7F-98D4-4A90-A286-5A5B3E7E921A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93D20-6A15-4650-9900-D7604947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6" y="2090281"/>
            <a:ext cx="3241726" cy="3226362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C2DC050-0E66-4C40-9E2B-77DCF8B3CB1C}"/>
              </a:ext>
            </a:extLst>
          </p:cNvPr>
          <p:cNvSpPr/>
          <p:nvPr/>
        </p:nvSpPr>
        <p:spPr>
          <a:xfrm>
            <a:off x="769528" y="240794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F1798B84-547C-47B7-A28B-91637684BEC5}"/>
              </a:ext>
            </a:extLst>
          </p:cNvPr>
          <p:cNvSpPr/>
          <p:nvPr/>
        </p:nvSpPr>
        <p:spPr>
          <a:xfrm>
            <a:off x="2321567" y="2401532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50B1A97-A628-4179-BA00-618DFF536956}"/>
              </a:ext>
            </a:extLst>
          </p:cNvPr>
          <p:cNvSpPr/>
          <p:nvPr/>
        </p:nvSpPr>
        <p:spPr>
          <a:xfrm>
            <a:off x="1530069" y="389023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2CB0F1F-4DC4-41A5-BDD9-F0BAB76BA1C5}"/>
              </a:ext>
            </a:extLst>
          </p:cNvPr>
          <p:cNvSpPr/>
          <p:nvPr/>
        </p:nvSpPr>
        <p:spPr>
          <a:xfrm>
            <a:off x="3068817" y="4688496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84BB895-547B-4665-9350-995FDD0F6E8F}"/>
              </a:ext>
            </a:extLst>
          </p:cNvPr>
          <p:cNvSpPr/>
          <p:nvPr/>
        </p:nvSpPr>
        <p:spPr>
          <a:xfrm rot="10800000">
            <a:off x="1530069" y="4712419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D0D393E-EDAF-41CB-AFB6-855D4095C80B}"/>
              </a:ext>
            </a:extLst>
          </p:cNvPr>
          <p:cNvSpPr/>
          <p:nvPr/>
        </p:nvSpPr>
        <p:spPr>
          <a:xfrm rot="16200000">
            <a:off x="2269948" y="3178058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7BA15F69-25A7-49A6-BAA2-C6593D3FF69A}"/>
              </a:ext>
            </a:extLst>
          </p:cNvPr>
          <p:cNvSpPr/>
          <p:nvPr/>
        </p:nvSpPr>
        <p:spPr>
          <a:xfrm rot="5400000">
            <a:off x="1566940" y="3182755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5C1A1E2-0D6A-49E7-B832-A1E2185E5230}"/>
              </a:ext>
            </a:extLst>
          </p:cNvPr>
          <p:cNvSpPr/>
          <p:nvPr/>
        </p:nvSpPr>
        <p:spPr>
          <a:xfrm rot="5400000">
            <a:off x="3074888" y="3177905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175D3AA-1973-429F-8E39-4899A6E226CB}"/>
              </a:ext>
            </a:extLst>
          </p:cNvPr>
          <p:cNvSpPr/>
          <p:nvPr/>
        </p:nvSpPr>
        <p:spPr>
          <a:xfrm rot="10800000">
            <a:off x="768646" y="3177904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5488789F-4C34-4A90-AB31-3693AA5D943F}"/>
              </a:ext>
            </a:extLst>
          </p:cNvPr>
          <p:cNvSpPr/>
          <p:nvPr/>
        </p:nvSpPr>
        <p:spPr>
          <a:xfrm rot="10800000">
            <a:off x="2269948" y="3939836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DC8FFA6-FBC0-41FC-88E7-6B2C4DBB2DEA}"/>
              </a:ext>
            </a:extLst>
          </p:cNvPr>
          <p:cNvSpPr/>
          <p:nvPr/>
        </p:nvSpPr>
        <p:spPr>
          <a:xfrm rot="10800000">
            <a:off x="3054070" y="3940735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4D653E1F-9C10-4EED-A956-9F301D30F3AC}"/>
              </a:ext>
            </a:extLst>
          </p:cNvPr>
          <p:cNvSpPr/>
          <p:nvPr/>
        </p:nvSpPr>
        <p:spPr>
          <a:xfrm>
            <a:off x="768646" y="3896410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95CADB1-F334-4E0B-88AA-4074297CC8E5}"/>
              </a:ext>
            </a:extLst>
          </p:cNvPr>
          <p:cNvSpPr/>
          <p:nvPr/>
        </p:nvSpPr>
        <p:spPr>
          <a:xfrm rot="16200000">
            <a:off x="717026" y="470324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48658E3-1877-45DD-A271-9416FF5668B7}"/>
              </a:ext>
            </a:extLst>
          </p:cNvPr>
          <p:cNvSpPr/>
          <p:nvPr/>
        </p:nvSpPr>
        <p:spPr>
          <a:xfrm>
            <a:off x="1552192" y="240890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C2BB2EA9-0C2A-413E-8036-01B012666BA1}"/>
              </a:ext>
            </a:extLst>
          </p:cNvPr>
          <p:cNvSpPr/>
          <p:nvPr/>
        </p:nvSpPr>
        <p:spPr>
          <a:xfrm rot="5400000">
            <a:off x="3090941" y="244732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5433FC1-ECD4-4AFE-9D90-F922F260C4DD}"/>
              </a:ext>
            </a:extLst>
          </p:cNvPr>
          <p:cNvSpPr/>
          <p:nvPr/>
        </p:nvSpPr>
        <p:spPr>
          <a:xfrm rot="5400000">
            <a:off x="2314191" y="4725368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F8D111F-253A-4B8F-BECA-4C901832A169}"/>
              </a:ext>
            </a:extLst>
          </p:cNvPr>
          <p:cNvGrpSpPr/>
          <p:nvPr/>
        </p:nvGrpSpPr>
        <p:grpSpPr>
          <a:xfrm>
            <a:off x="492997" y="5662693"/>
            <a:ext cx="3657140" cy="924713"/>
            <a:chOff x="7848753" y="2037736"/>
            <a:chExt cx="3657140" cy="92471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E64E585-BD51-4AD3-8BFF-C0F6D17DC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753" y="2048049"/>
              <a:ext cx="1685925" cy="914400"/>
            </a:xfrm>
            <a:prstGeom prst="rect">
              <a:avLst/>
            </a:prstGeom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3E2D3159-06E5-4274-914D-354C9D9ACD46}"/>
                </a:ext>
              </a:extLst>
            </p:cNvPr>
            <p:cNvSpPr/>
            <p:nvPr/>
          </p:nvSpPr>
          <p:spPr>
            <a:xfrm>
              <a:off x="8082116" y="2359742"/>
              <a:ext cx="383458" cy="2802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F7AED06E-8946-465A-921D-2C4411BC0A9A}"/>
                </a:ext>
              </a:extLst>
            </p:cNvPr>
            <p:cNvSpPr/>
            <p:nvPr/>
          </p:nvSpPr>
          <p:spPr>
            <a:xfrm rot="16200000">
              <a:off x="8853949" y="2379408"/>
              <a:ext cx="383458" cy="2802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CFADAB0-078A-408B-8045-65372AF14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9968" y="2037736"/>
              <a:ext cx="1685925" cy="914400"/>
            </a:xfrm>
            <a:prstGeom prst="rect">
              <a:avLst/>
            </a:prstGeom>
          </p:spPr>
        </p:pic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EBD13F95-14E3-4FB7-856F-CCD670B2267C}"/>
                </a:ext>
              </a:extLst>
            </p:cNvPr>
            <p:cNvSpPr/>
            <p:nvPr/>
          </p:nvSpPr>
          <p:spPr>
            <a:xfrm rot="5400000">
              <a:off x="10053331" y="2361719"/>
              <a:ext cx="383458" cy="2802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443640A8-C5D9-4C5C-9819-745E3D60ABA8}"/>
                </a:ext>
              </a:extLst>
            </p:cNvPr>
            <p:cNvSpPr/>
            <p:nvPr/>
          </p:nvSpPr>
          <p:spPr>
            <a:xfrm rot="16200000">
              <a:off x="10839912" y="2383843"/>
              <a:ext cx="383458" cy="28021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CA85AEC-BCAE-4577-AA2E-30248B58B257}"/>
                </a:ext>
              </a:extLst>
            </p:cNvPr>
            <p:cNvCxnSpPr/>
            <p:nvPr/>
          </p:nvCxnSpPr>
          <p:spPr>
            <a:xfrm>
              <a:off x="10385170" y="2490020"/>
              <a:ext cx="50636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6D72030A-D889-4316-9078-0883069E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02855" y="2080449"/>
            <a:ext cx="3241726" cy="3226362"/>
          </a:xfrm>
          <a:prstGeom prst="rect">
            <a:avLst/>
          </a:prstGeom>
        </p:spPr>
      </p:pic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D5D01B6C-A083-4F30-AB69-5631287E5B08}"/>
              </a:ext>
            </a:extLst>
          </p:cNvPr>
          <p:cNvSpPr/>
          <p:nvPr/>
        </p:nvSpPr>
        <p:spPr>
          <a:xfrm rot="5400000">
            <a:off x="4703087" y="2418431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92FA9B58-D572-4EE6-9F96-A935BDBFA178}"/>
              </a:ext>
            </a:extLst>
          </p:cNvPr>
          <p:cNvSpPr/>
          <p:nvPr/>
        </p:nvSpPr>
        <p:spPr>
          <a:xfrm rot="5400000">
            <a:off x="6234806" y="2391700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68D11BDC-3D2F-43C8-BCEE-AF004ADE7CEF}"/>
              </a:ext>
            </a:extLst>
          </p:cNvPr>
          <p:cNvSpPr/>
          <p:nvPr/>
        </p:nvSpPr>
        <p:spPr>
          <a:xfrm rot="5400000">
            <a:off x="5498696" y="3915469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33B4E451-9928-41C6-97D4-DF3F58B7B816}"/>
              </a:ext>
            </a:extLst>
          </p:cNvPr>
          <p:cNvSpPr/>
          <p:nvPr/>
        </p:nvSpPr>
        <p:spPr>
          <a:xfrm rot="5400000">
            <a:off x="6982056" y="4678664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9C8A8E39-80E6-45E7-8A0B-1A2D8C6A56A7}"/>
              </a:ext>
            </a:extLst>
          </p:cNvPr>
          <p:cNvSpPr/>
          <p:nvPr/>
        </p:nvSpPr>
        <p:spPr>
          <a:xfrm rot="16200000">
            <a:off x="5443308" y="4708159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24C236C8-2D02-4F4B-9CF3-45A34312BC32}"/>
              </a:ext>
            </a:extLst>
          </p:cNvPr>
          <p:cNvSpPr/>
          <p:nvPr/>
        </p:nvSpPr>
        <p:spPr>
          <a:xfrm>
            <a:off x="6227431" y="3123982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AD2887E6-BC6E-4B24-8F4D-2712C2C4DEA4}"/>
              </a:ext>
            </a:extLst>
          </p:cNvPr>
          <p:cNvSpPr/>
          <p:nvPr/>
        </p:nvSpPr>
        <p:spPr>
          <a:xfrm rot="10800000">
            <a:off x="5465431" y="317292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761126F6-01A4-4F00-B18B-42B450448B98}"/>
              </a:ext>
            </a:extLst>
          </p:cNvPr>
          <p:cNvSpPr/>
          <p:nvPr/>
        </p:nvSpPr>
        <p:spPr>
          <a:xfrm rot="10800000">
            <a:off x="6988127" y="316807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B0507C9D-7CF5-45FD-BF39-C0F898BF5C7F}"/>
              </a:ext>
            </a:extLst>
          </p:cNvPr>
          <p:cNvSpPr/>
          <p:nvPr/>
        </p:nvSpPr>
        <p:spPr>
          <a:xfrm rot="16200000">
            <a:off x="4681885" y="3168072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2C486D68-6578-4C34-AAB3-6780255143BF}"/>
              </a:ext>
            </a:extLst>
          </p:cNvPr>
          <p:cNvSpPr/>
          <p:nvPr/>
        </p:nvSpPr>
        <p:spPr>
          <a:xfrm rot="16200000">
            <a:off x="6203508" y="3915256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C5E981E-5C1F-4A7A-A709-310E43F6BFA9}"/>
              </a:ext>
            </a:extLst>
          </p:cNvPr>
          <p:cNvSpPr/>
          <p:nvPr/>
        </p:nvSpPr>
        <p:spPr>
          <a:xfrm rot="16200000">
            <a:off x="6987629" y="3930903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176119B1-61DA-42A5-860B-CEBD33434757}"/>
              </a:ext>
            </a:extLst>
          </p:cNvPr>
          <p:cNvSpPr/>
          <p:nvPr/>
        </p:nvSpPr>
        <p:spPr>
          <a:xfrm rot="5400000">
            <a:off x="4716953" y="3921646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ACF882D-2B38-496D-9669-2E9FC1E8AF3E}"/>
              </a:ext>
            </a:extLst>
          </p:cNvPr>
          <p:cNvSpPr/>
          <p:nvPr/>
        </p:nvSpPr>
        <p:spPr>
          <a:xfrm>
            <a:off x="4674509" y="4693411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81A71A98-7DEC-4F8B-8028-FCB2C8E9FCE7}"/>
              </a:ext>
            </a:extLst>
          </p:cNvPr>
          <p:cNvSpPr/>
          <p:nvPr/>
        </p:nvSpPr>
        <p:spPr>
          <a:xfrm rot="5400000">
            <a:off x="5465431" y="2399071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FEDE7BC-444A-48E7-A38A-F313743EBC36}"/>
              </a:ext>
            </a:extLst>
          </p:cNvPr>
          <p:cNvSpPr/>
          <p:nvPr/>
        </p:nvSpPr>
        <p:spPr>
          <a:xfrm rot="10800000">
            <a:off x="7004180" y="2417171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C717F032-18AA-4445-97CC-98DCEFB744B4}"/>
              </a:ext>
            </a:extLst>
          </p:cNvPr>
          <p:cNvSpPr/>
          <p:nvPr/>
        </p:nvSpPr>
        <p:spPr>
          <a:xfrm rot="10800000">
            <a:off x="6227430" y="4715536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8C3F3855-FC4E-4C3B-B0B0-C6AABD33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316170" y="2072767"/>
            <a:ext cx="3241726" cy="3226362"/>
          </a:xfrm>
          <a:prstGeom prst="rect">
            <a:avLst/>
          </a:prstGeom>
        </p:spPr>
      </p:pic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4EF27E08-46CB-40CA-BE83-39453FCFB046}"/>
              </a:ext>
            </a:extLst>
          </p:cNvPr>
          <p:cNvSpPr/>
          <p:nvPr/>
        </p:nvSpPr>
        <p:spPr>
          <a:xfrm rot="10800000">
            <a:off x="8596082" y="2390429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10AD76BF-EB8C-4B56-B5B2-6A385042FDDC}"/>
              </a:ext>
            </a:extLst>
          </p:cNvPr>
          <p:cNvSpPr/>
          <p:nvPr/>
        </p:nvSpPr>
        <p:spPr>
          <a:xfrm rot="10800000">
            <a:off x="10148121" y="2404338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9EF1CAC3-DCFC-4F57-93CF-33537653485C}"/>
              </a:ext>
            </a:extLst>
          </p:cNvPr>
          <p:cNvSpPr/>
          <p:nvPr/>
        </p:nvSpPr>
        <p:spPr>
          <a:xfrm rot="10800000">
            <a:off x="9376943" y="3922535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D03D7201-9ADA-4A7D-B484-D8E62698525A}"/>
              </a:ext>
            </a:extLst>
          </p:cNvPr>
          <p:cNvSpPr/>
          <p:nvPr/>
        </p:nvSpPr>
        <p:spPr>
          <a:xfrm rot="10800000">
            <a:off x="10915691" y="4720798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74A28FE8-0DD4-4DAE-BC2C-8874545105BB}"/>
              </a:ext>
            </a:extLst>
          </p:cNvPr>
          <p:cNvSpPr/>
          <p:nvPr/>
        </p:nvSpPr>
        <p:spPr>
          <a:xfrm>
            <a:off x="9371371" y="4700477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02546844-563F-4430-8A2B-71D43FD2D91D}"/>
              </a:ext>
            </a:extLst>
          </p:cNvPr>
          <p:cNvSpPr/>
          <p:nvPr/>
        </p:nvSpPr>
        <p:spPr>
          <a:xfrm rot="5400000">
            <a:off x="10140746" y="3175292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B40E58E4-CD73-4C90-8180-438FB8B88FF8}"/>
              </a:ext>
            </a:extLst>
          </p:cNvPr>
          <p:cNvSpPr/>
          <p:nvPr/>
        </p:nvSpPr>
        <p:spPr>
          <a:xfrm rot="16200000">
            <a:off x="9338107" y="3179989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498AD74F-AC6A-4172-BB1D-1E5853137387}"/>
              </a:ext>
            </a:extLst>
          </p:cNvPr>
          <p:cNvSpPr/>
          <p:nvPr/>
        </p:nvSpPr>
        <p:spPr>
          <a:xfrm rot="16200000">
            <a:off x="10901442" y="3160391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>
            <a:extLst>
              <a:ext uri="{FF2B5EF4-FFF2-40B4-BE49-F238E27FC236}">
                <a16:creationId xmlns:a16="http://schemas.microsoft.com/office/drawing/2014/main" id="{5A18C614-D6F5-4ED1-A72A-43057C745331}"/>
              </a:ext>
            </a:extLst>
          </p:cNvPr>
          <p:cNvSpPr/>
          <p:nvPr/>
        </p:nvSpPr>
        <p:spPr>
          <a:xfrm>
            <a:off x="8595200" y="3160390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B45C5FEA-341C-4A78-837D-889A66B57AE9}"/>
              </a:ext>
            </a:extLst>
          </p:cNvPr>
          <p:cNvSpPr/>
          <p:nvPr/>
        </p:nvSpPr>
        <p:spPr>
          <a:xfrm>
            <a:off x="10157462" y="3922322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8D789C5E-E15E-4209-AF44-54D3D86C0665}"/>
              </a:ext>
            </a:extLst>
          </p:cNvPr>
          <p:cNvSpPr/>
          <p:nvPr/>
        </p:nvSpPr>
        <p:spPr>
          <a:xfrm>
            <a:off x="10900944" y="3923221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A3246EEC-584F-4732-BD98-2427395833B3}"/>
              </a:ext>
            </a:extLst>
          </p:cNvPr>
          <p:cNvSpPr/>
          <p:nvPr/>
        </p:nvSpPr>
        <p:spPr>
          <a:xfrm rot="10800000">
            <a:off x="8595200" y="3928712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4886F0FF-AF96-469A-81EB-5A2CC09D0150}"/>
              </a:ext>
            </a:extLst>
          </p:cNvPr>
          <p:cNvSpPr/>
          <p:nvPr/>
        </p:nvSpPr>
        <p:spPr>
          <a:xfrm rot="5400000">
            <a:off x="8602572" y="4700477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7D537C27-F608-4850-85DB-4EAA7D314163}"/>
              </a:ext>
            </a:extLst>
          </p:cNvPr>
          <p:cNvSpPr/>
          <p:nvPr/>
        </p:nvSpPr>
        <p:spPr>
          <a:xfrm rot="10800000">
            <a:off x="9378746" y="2391389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ED02EA45-CC65-4D63-897B-73E3EBC3E7CA}"/>
              </a:ext>
            </a:extLst>
          </p:cNvPr>
          <p:cNvSpPr/>
          <p:nvPr/>
        </p:nvSpPr>
        <p:spPr>
          <a:xfrm rot="16200000">
            <a:off x="10897176" y="2409489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B94E7C83-2A38-47A3-9F2A-C8CA431D22B9}"/>
              </a:ext>
            </a:extLst>
          </p:cNvPr>
          <p:cNvSpPr/>
          <p:nvPr/>
        </p:nvSpPr>
        <p:spPr>
          <a:xfrm rot="16200000">
            <a:off x="10120425" y="4707854"/>
            <a:ext cx="383458" cy="2802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323AF-3973-4328-B6D6-E978C6C1C78B}"/>
              </a:ext>
            </a:extLst>
          </p:cNvPr>
          <p:cNvSpPr txBox="1"/>
          <p:nvPr/>
        </p:nvSpPr>
        <p:spPr>
          <a:xfrm>
            <a:off x="5013724" y="1542352"/>
            <a:ext cx="21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After one second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BE9077-0AF9-4CD9-9AE9-0753BBE373F3}"/>
              </a:ext>
            </a:extLst>
          </p:cNvPr>
          <p:cNvSpPr txBox="1"/>
          <p:nvPr/>
        </p:nvSpPr>
        <p:spPr>
          <a:xfrm>
            <a:off x="9012131" y="1546902"/>
            <a:ext cx="21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After two second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2B6AD-047B-4893-94A3-61F061D026BC}"/>
              </a:ext>
            </a:extLst>
          </p:cNvPr>
          <p:cNvSpPr txBox="1"/>
          <p:nvPr/>
        </p:nvSpPr>
        <p:spPr>
          <a:xfrm>
            <a:off x="1527685" y="1542352"/>
            <a:ext cx="171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original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6EBD6BE-0308-4796-914B-0E0FDFD06302}"/>
              </a:ext>
            </a:extLst>
          </p:cNvPr>
          <p:cNvCxnSpPr>
            <a:cxnSpLocks/>
          </p:cNvCxnSpPr>
          <p:nvPr/>
        </p:nvCxnSpPr>
        <p:spPr>
          <a:xfrm>
            <a:off x="1913527" y="3319051"/>
            <a:ext cx="334297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92BADCD-BA97-4D12-842E-6A0BA45BFAB4}"/>
              </a:ext>
            </a:extLst>
          </p:cNvPr>
          <p:cNvCxnSpPr>
            <a:cxnSpLocks/>
          </p:cNvCxnSpPr>
          <p:nvPr/>
        </p:nvCxnSpPr>
        <p:spPr>
          <a:xfrm>
            <a:off x="967585" y="3451344"/>
            <a:ext cx="0" cy="392185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0C56EB5-158F-4011-9BD4-5589CA19A59F}"/>
              </a:ext>
            </a:extLst>
          </p:cNvPr>
          <p:cNvCxnSpPr>
            <a:cxnSpLocks/>
          </p:cNvCxnSpPr>
          <p:nvPr/>
        </p:nvCxnSpPr>
        <p:spPr>
          <a:xfrm>
            <a:off x="3245795" y="4256672"/>
            <a:ext cx="0" cy="392185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3A08CDF-6ACD-4E3A-B070-04A737C5C723}"/>
              </a:ext>
            </a:extLst>
          </p:cNvPr>
          <p:cNvCxnSpPr>
            <a:cxnSpLocks/>
          </p:cNvCxnSpPr>
          <p:nvPr/>
        </p:nvCxnSpPr>
        <p:spPr>
          <a:xfrm>
            <a:off x="5842983" y="4045263"/>
            <a:ext cx="334297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C66C8D2-AE4C-4011-8A70-456F53444F77}"/>
              </a:ext>
            </a:extLst>
          </p:cNvPr>
          <p:cNvCxnSpPr>
            <a:cxnSpLocks/>
          </p:cNvCxnSpPr>
          <p:nvPr/>
        </p:nvCxnSpPr>
        <p:spPr>
          <a:xfrm>
            <a:off x="10526007" y="3293967"/>
            <a:ext cx="334297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BE088F3-5F83-40C9-8194-1334AA3E2602}"/>
              </a:ext>
            </a:extLst>
          </p:cNvPr>
          <p:cNvCxnSpPr>
            <a:cxnSpLocks/>
          </p:cNvCxnSpPr>
          <p:nvPr/>
        </p:nvCxnSpPr>
        <p:spPr>
          <a:xfrm>
            <a:off x="8796926" y="2688162"/>
            <a:ext cx="0" cy="392185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3C862EA-A61F-4D5B-91AC-39BBD791087A}"/>
              </a:ext>
            </a:extLst>
          </p:cNvPr>
          <p:cNvCxnSpPr>
            <a:cxnSpLocks/>
          </p:cNvCxnSpPr>
          <p:nvPr/>
        </p:nvCxnSpPr>
        <p:spPr>
          <a:xfrm>
            <a:off x="9552285" y="4247095"/>
            <a:ext cx="0" cy="392185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6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514B7-0903-4768-9576-300B94F8CF2E}"/>
              </a:ext>
            </a:extLst>
          </p:cNvPr>
          <p:cNvSpPr txBox="1"/>
          <p:nvPr/>
        </p:nvSpPr>
        <p:spPr>
          <a:xfrm>
            <a:off x="560439" y="1873045"/>
            <a:ext cx="485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63B2E-9691-4CBB-AB46-EFC47B8B9D37}"/>
              </a:ext>
            </a:extLst>
          </p:cNvPr>
          <p:cNvSpPr txBox="1"/>
          <p:nvPr/>
        </p:nvSpPr>
        <p:spPr>
          <a:xfrm>
            <a:off x="6096000" y="1873045"/>
            <a:ext cx="485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example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340AFA-BB6B-4E5A-B1CC-D3C0120D0FB4}"/>
              </a:ext>
            </a:extLst>
          </p:cNvPr>
          <p:cNvSpPr/>
          <p:nvPr/>
        </p:nvSpPr>
        <p:spPr>
          <a:xfrm>
            <a:off x="560439" y="2477729"/>
            <a:ext cx="4748980" cy="3970319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0F00B9-8190-4196-99DA-978368DF0B77}"/>
              </a:ext>
            </a:extLst>
          </p:cNvPr>
          <p:cNvSpPr/>
          <p:nvPr/>
        </p:nvSpPr>
        <p:spPr>
          <a:xfrm>
            <a:off x="6096000" y="2425489"/>
            <a:ext cx="4748980" cy="4022560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12D93-9DDB-4E66-BEA2-447043F2A16C}"/>
              </a:ext>
            </a:extLst>
          </p:cNvPr>
          <p:cNvSpPr txBox="1"/>
          <p:nvPr/>
        </p:nvSpPr>
        <p:spPr>
          <a:xfrm>
            <a:off x="663678" y="2632062"/>
            <a:ext cx="4748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2 3</a:t>
            </a:r>
          </a:p>
          <a:p>
            <a:r>
              <a:rPr lang="en-US" altLang="ko-KR" dirty="0"/>
              <a:t>2 4</a:t>
            </a:r>
          </a:p>
          <a:p>
            <a:r>
              <a:rPr lang="en-US" altLang="ko-KR" dirty="0"/>
              <a:t>4 4 4 1</a:t>
            </a:r>
          </a:p>
          <a:p>
            <a:r>
              <a:rPr lang="en-US" altLang="ko-KR" dirty="0"/>
              <a:t>2 1 3 1</a:t>
            </a:r>
          </a:p>
          <a:p>
            <a:r>
              <a:rPr lang="en-US" altLang="ko-KR" dirty="0"/>
              <a:t>4 4 2 2</a:t>
            </a:r>
          </a:p>
          <a:p>
            <a:r>
              <a:rPr lang="en-US" altLang="ko-KR" dirty="0"/>
              <a:t>3 2 1 4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1 1</a:t>
            </a:r>
          </a:p>
          <a:p>
            <a:r>
              <a:rPr lang="en-US" altLang="ko-KR" dirty="0"/>
              <a:t>2 2</a:t>
            </a:r>
          </a:p>
          <a:p>
            <a:r>
              <a:rPr lang="en-US" altLang="ko-KR" dirty="0"/>
              <a:t>1 3</a:t>
            </a:r>
          </a:p>
          <a:p>
            <a:r>
              <a:rPr lang="en-US" altLang="ko-KR" dirty="0"/>
              <a:t>3 1</a:t>
            </a:r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797DE-7DAF-4AC6-86C6-84D01E888DD6}"/>
              </a:ext>
            </a:extLst>
          </p:cNvPr>
          <p:cNvSpPr txBox="1"/>
          <p:nvPr/>
        </p:nvSpPr>
        <p:spPr>
          <a:xfrm>
            <a:off x="6350000" y="2632062"/>
            <a:ext cx="474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: 3</a:t>
            </a:r>
          </a:p>
          <a:p>
            <a:r>
              <a:rPr lang="en-US" altLang="ko-KR" dirty="0"/>
              <a:t>#2 : 3</a:t>
            </a:r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D126D-EB86-4280-A618-AFF677C75972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4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8DB7-920A-448C-A35F-C7098977DBAB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Tree | Graph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8F3E2-E350-42D8-BE6F-B325500FD7D1}"/>
              </a:ext>
            </a:extLst>
          </p:cNvPr>
          <p:cNvSpPr txBox="1"/>
          <p:nvPr/>
        </p:nvSpPr>
        <p:spPr>
          <a:xfrm>
            <a:off x="4201297" y="1993574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Tree </a:t>
            </a:r>
          </a:p>
          <a:p>
            <a:r>
              <a:rPr lang="en-US" altLang="ko-KR" dirty="0"/>
              <a:t>undirected graph in which any two vertices are connected  by exactly one path.</a:t>
            </a:r>
            <a:endParaRPr lang="ko-KR" altLang="en-US" dirty="0"/>
          </a:p>
        </p:txBody>
      </p:sp>
      <p:pic>
        <p:nvPicPr>
          <p:cNvPr id="1026" name="Picture 2" descr="Tree graph.svg">
            <a:extLst>
              <a:ext uri="{FF2B5EF4-FFF2-40B4-BE49-F238E27FC236}">
                <a16:creationId xmlns:a16="http://schemas.microsoft.com/office/drawing/2014/main" id="{18EF2555-20B5-4B07-8422-575338A2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26" y="3292757"/>
            <a:ext cx="2746290" cy="32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78CBBD-A064-40B2-B523-F332FADD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520" y="3055842"/>
            <a:ext cx="3000375" cy="3648075"/>
          </a:xfrm>
          <a:prstGeom prst="rect">
            <a:avLst/>
          </a:prstGeom>
        </p:spPr>
      </p:pic>
      <p:pic>
        <p:nvPicPr>
          <p:cNvPr id="6" name="Picture 2" descr="Tree graph.svg">
            <a:extLst>
              <a:ext uri="{FF2B5EF4-FFF2-40B4-BE49-F238E27FC236}">
                <a16:creationId xmlns:a16="http://schemas.microsoft.com/office/drawing/2014/main" id="{260FDE97-7B69-4750-9B06-300DF0DB2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2" y="3292757"/>
            <a:ext cx="2746290" cy="32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7C7CD4-C85B-4828-9180-069C41FBC0F8}"/>
              </a:ext>
            </a:extLst>
          </p:cNvPr>
          <p:cNvSpPr txBox="1"/>
          <p:nvPr/>
        </p:nvSpPr>
        <p:spPr>
          <a:xfrm>
            <a:off x="321276" y="1995563"/>
            <a:ext cx="347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Graph</a:t>
            </a:r>
          </a:p>
          <a:p>
            <a:r>
              <a:rPr lang="en-US" altLang="ko-KR" dirty="0"/>
              <a:t>set of objects where some objects are connected by links.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9ACF4-85F1-4430-8CFD-458CACDC2509}"/>
              </a:ext>
            </a:extLst>
          </p:cNvPr>
          <p:cNvSpPr txBox="1"/>
          <p:nvPr/>
        </p:nvSpPr>
        <p:spPr>
          <a:xfrm>
            <a:off x="8328583" y="1993573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Forest</a:t>
            </a:r>
          </a:p>
          <a:p>
            <a:r>
              <a:rPr lang="en-US" altLang="ko-KR" dirty="0"/>
              <a:t>Undirected graph, all of whose connected components are trees.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0970F-45B7-489C-A15F-1A03DAC59054}"/>
              </a:ext>
            </a:extLst>
          </p:cNvPr>
          <p:cNvSpPr txBox="1"/>
          <p:nvPr/>
        </p:nvSpPr>
        <p:spPr>
          <a:xfrm>
            <a:off x="10280822" y="4473146"/>
            <a:ext cx="180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Connected component A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F8EB8-4ED9-40E7-B066-A56CB77807AB}"/>
              </a:ext>
            </a:extLst>
          </p:cNvPr>
          <p:cNvSpPr txBox="1"/>
          <p:nvPr/>
        </p:nvSpPr>
        <p:spPr>
          <a:xfrm>
            <a:off x="7660159" y="5446150"/>
            <a:ext cx="180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Connected component B</a:t>
            </a:r>
            <a:endParaRPr lang="ko-KR" altLang="en-US" sz="1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8D9225-6AA7-4082-8E01-0029A1A874C0}"/>
              </a:ext>
            </a:extLst>
          </p:cNvPr>
          <p:cNvCxnSpPr/>
          <p:nvPr/>
        </p:nvCxnSpPr>
        <p:spPr>
          <a:xfrm flipV="1">
            <a:off x="903459" y="4865383"/>
            <a:ext cx="605481" cy="116153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8DB7-920A-448C-A35F-C7098977DBAB}"/>
              </a:ext>
            </a:extLst>
          </p:cNvPr>
          <p:cNvSpPr txBox="1"/>
          <p:nvPr/>
        </p:nvSpPr>
        <p:spPr>
          <a:xfrm>
            <a:off x="321276" y="322441"/>
            <a:ext cx="3880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Tree | Graph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83B40D-367F-44D8-B60B-0E7340FC6952}"/>
              </a:ext>
            </a:extLst>
          </p:cNvPr>
          <p:cNvGrpSpPr/>
          <p:nvPr/>
        </p:nvGrpSpPr>
        <p:grpSpPr>
          <a:xfrm>
            <a:off x="4201297" y="1993574"/>
            <a:ext cx="3472248" cy="4503188"/>
            <a:chOff x="321276" y="1855513"/>
            <a:chExt cx="3472248" cy="45031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68F3E2-E350-42D8-BE6F-B325500FD7D1}"/>
                </a:ext>
              </a:extLst>
            </p:cNvPr>
            <p:cNvSpPr txBox="1"/>
            <p:nvPr/>
          </p:nvSpPr>
          <p:spPr>
            <a:xfrm>
              <a:off x="321276" y="1855513"/>
              <a:ext cx="347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Tree </a:t>
              </a:r>
            </a:p>
            <a:p>
              <a:r>
                <a:rPr lang="en-US" altLang="ko-KR" dirty="0"/>
                <a:t>undirected graph in which any two vertices are connected  by exactly one path.</a:t>
              </a:r>
              <a:endParaRPr lang="ko-KR" altLang="en-US" dirty="0"/>
            </a:p>
          </p:txBody>
        </p:sp>
        <p:pic>
          <p:nvPicPr>
            <p:cNvPr id="1026" name="Picture 2" descr="Tree graph.svg">
              <a:extLst>
                <a:ext uri="{FF2B5EF4-FFF2-40B4-BE49-F238E27FC236}">
                  <a16:creationId xmlns:a16="http://schemas.microsoft.com/office/drawing/2014/main" id="{18EF2555-20B5-4B07-8422-575338A27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05" y="3154696"/>
              <a:ext cx="2746290" cy="3204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678CBBD-A064-40B2-B523-F332FADD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520" y="3055842"/>
            <a:ext cx="3000375" cy="36480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B7E5BD1-4BC7-4A74-8D03-9C6AE9BD662E}"/>
              </a:ext>
            </a:extLst>
          </p:cNvPr>
          <p:cNvGrpSpPr/>
          <p:nvPr/>
        </p:nvGrpSpPr>
        <p:grpSpPr>
          <a:xfrm>
            <a:off x="321276" y="1995563"/>
            <a:ext cx="3472248" cy="4501199"/>
            <a:chOff x="4445086" y="1758648"/>
            <a:chExt cx="3472248" cy="450119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B821A8-8F29-4EBC-A0C5-3836C48BF9EE}"/>
                </a:ext>
              </a:extLst>
            </p:cNvPr>
            <p:cNvGrpSpPr/>
            <p:nvPr/>
          </p:nvGrpSpPr>
          <p:grpSpPr>
            <a:xfrm>
              <a:off x="4595812" y="3055842"/>
              <a:ext cx="2746290" cy="3204005"/>
              <a:chOff x="4548316" y="2554531"/>
              <a:chExt cx="2746290" cy="3204005"/>
            </a:xfrm>
          </p:grpSpPr>
          <p:pic>
            <p:nvPicPr>
              <p:cNvPr id="6" name="Picture 2" descr="Tree graph.svg">
                <a:extLst>
                  <a:ext uri="{FF2B5EF4-FFF2-40B4-BE49-F238E27FC236}">
                    <a16:creationId xmlns:a16="http://schemas.microsoft.com/office/drawing/2014/main" id="{260FDE97-7B69-4750-9B06-300DF0DB28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8316" y="2554531"/>
                <a:ext cx="2746290" cy="3204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B0D7F14-5CB8-4245-A1E7-05D20070BFC1}"/>
                  </a:ext>
                </a:extLst>
              </p:cNvPr>
              <p:cNvCxnSpPr/>
              <p:nvPr/>
            </p:nvCxnSpPr>
            <p:spPr>
              <a:xfrm flipV="1">
                <a:off x="4979773" y="4127157"/>
                <a:ext cx="605481" cy="116153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7C7CD4-C85B-4828-9180-069C41FBC0F8}"/>
                </a:ext>
              </a:extLst>
            </p:cNvPr>
            <p:cNvSpPr txBox="1"/>
            <p:nvPr/>
          </p:nvSpPr>
          <p:spPr>
            <a:xfrm>
              <a:off x="4445086" y="1758648"/>
              <a:ext cx="3472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Graph</a:t>
              </a:r>
            </a:p>
            <a:p>
              <a:r>
                <a:rPr lang="en-US" altLang="ko-KR" dirty="0"/>
                <a:t>set of objects where some objects are connected by links.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9F9ACF4-85F1-4430-8CFD-458CACDC2509}"/>
              </a:ext>
            </a:extLst>
          </p:cNvPr>
          <p:cNvSpPr txBox="1"/>
          <p:nvPr/>
        </p:nvSpPr>
        <p:spPr>
          <a:xfrm>
            <a:off x="8328583" y="1993573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Forest</a:t>
            </a:r>
          </a:p>
          <a:p>
            <a:r>
              <a:rPr lang="en-US" altLang="ko-KR" dirty="0"/>
              <a:t>Undirected graph, all of whose connected components are trees.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0970F-45B7-489C-A15F-1A03DAC59054}"/>
              </a:ext>
            </a:extLst>
          </p:cNvPr>
          <p:cNvSpPr txBox="1"/>
          <p:nvPr/>
        </p:nvSpPr>
        <p:spPr>
          <a:xfrm>
            <a:off x="10280822" y="4473146"/>
            <a:ext cx="180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Connected component A</a:t>
            </a:r>
          </a:p>
          <a:p>
            <a:pPr algn="ctr"/>
            <a:r>
              <a:rPr lang="en-US" altLang="ko-KR" sz="1100" dirty="0"/>
              <a:t>(not tree)</a:t>
            </a:r>
          </a:p>
          <a:p>
            <a:pPr algn="ctr"/>
            <a:r>
              <a:rPr lang="ko-KR" altLang="en-US" sz="1100" dirty="0"/>
              <a:t>↓</a:t>
            </a:r>
            <a:endParaRPr lang="en-US" altLang="ko-KR" sz="1100" dirty="0"/>
          </a:p>
          <a:p>
            <a:pPr algn="ctr"/>
            <a:r>
              <a:rPr lang="en-US" altLang="ko-KR" sz="1100" dirty="0"/>
              <a:t>Not forest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F8EB8-4ED9-40E7-B066-A56CB77807AB}"/>
              </a:ext>
            </a:extLst>
          </p:cNvPr>
          <p:cNvSpPr txBox="1"/>
          <p:nvPr/>
        </p:nvSpPr>
        <p:spPr>
          <a:xfrm>
            <a:off x="7660159" y="5446150"/>
            <a:ext cx="180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Connected component B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8898B3E-219E-4BCD-A12E-2A8687E30C1A}"/>
              </a:ext>
            </a:extLst>
          </p:cNvPr>
          <p:cNvCxnSpPr>
            <a:cxnSpLocks/>
          </p:cNvCxnSpPr>
          <p:nvPr/>
        </p:nvCxnSpPr>
        <p:spPr>
          <a:xfrm>
            <a:off x="10355580" y="3489960"/>
            <a:ext cx="457200" cy="48006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0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8DB7-920A-448C-A35F-C7098977DBAB}"/>
              </a:ext>
            </a:extLst>
          </p:cNvPr>
          <p:cNvSpPr txBox="1"/>
          <p:nvPr/>
        </p:nvSpPr>
        <p:spPr>
          <a:xfrm>
            <a:off x="321276" y="322441"/>
            <a:ext cx="4746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Traversal algorithm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dfs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AF440-E6D2-4B49-B350-CCB2C7F7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3135134"/>
            <a:ext cx="5172075" cy="3400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20D46-DC3F-47CD-B796-0C082D7011F7}"/>
              </a:ext>
            </a:extLst>
          </p:cNvPr>
          <p:cNvSpPr txBox="1"/>
          <p:nvPr/>
        </p:nvSpPr>
        <p:spPr>
          <a:xfrm>
            <a:off x="525162" y="1803074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Tree </a:t>
            </a:r>
          </a:p>
          <a:p>
            <a:r>
              <a:rPr lang="en-US" altLang="ko-KR" dirty="0"/>
              <a:t>undirected graph in which any two vertices are connected  by exactly one path.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F2B1D1-F7B2-4BBC-BA26-336559B7FD89}"/>
              </a:ext>
            </a:extLst>
          </p:cNvPr>
          <p:cNvSpPr txBox="1"/>
          <p:nvPr/>
        </p:nvSpPr>
        <p:spPr>
          <a:xfrm>
            <a:off x="2476500" y="5791200"/>
            <a:ext cx="3721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노드 안의 수는 </a:t>
            </a:r>
            <a:endParaRPr lang="en-US" altLang="ko-KR" sz="1400" dirty="0"/>
          </a:p>
          <a:p>
            <a:r>
              <a:rPr lang="ko-KR" altLang="en-US" sz="1400" dirty="0"/>
              <a:t>노드가 가진 정보 </a:t>
            </a:r>
            <a:r>
              <a:rPr lang="en-US" altLang="ko-KR" sz="1400" dirty="0"/>
              <a:t>(o)</a:t>
            </a:r>
          </a:p>
          <a:p>
            <a:r>
              <a:rPr lang="ko-KR" altLang="en-US" sz="1400" dirty="0"/>
              <a:t>노드 번호 </a:t>
            </a:r>
            <a:r>
              <a:rPr lang="en-US" altLang="ko-KR" sz="1400" dirty="0"/>
              <a:t>(x)</a:t>
            </a:r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4562EC-5367-4C5A-9F6F-81A87CEA565B}"/>
              </a:ext>
            </a:extLst>
          </p:cNvPr>
          <p:cNvSpPr/>
          <p:nvPr/>
        </p:nvSpPr>
        <p:spPr>
          <a:xfrm>
            <a:off x="2489200" y="3987799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7EFBA9-B807-4F75-9A8D-F237253CF1B5}"/>
              </a:ext>
            </a:extLst>
          </p:cNvPr>
          <p:cNvSpPr/>
          <p:nvPr/>
        </p:nvSpPr>
        <p:spPr>
          <a:xfrm>
            <a:off x="1188051" y="4318229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7E4875B-8A56-41D1-AD1F-64891EE3EAA0}"/>
              </a:ext>
            </a:extLst>
          </p:cNvPr>
          <p:cNvSpPr/>
          <p:nvPr/>
        </p:nvSpPr>
        <p:spPr>
          <a:xfrm>
            <a:off x="1632551" y="5303133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1B6CBB-3729-40F4-9D45-C74242871752}"/>
              </a:ext>
            </a:extLst>
          </p:cNvPr>
          <p:cNvSpPr/>
          <p:nvPr/>
        </p:nvSpPr>
        <p:spPr>
          <a:xfrm>
            <a:off x="407602" y="5791200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C9DFB-9C1E-41DB-A051-B89D8C6E0420}"/>
              </a:ext>
            </a:extLst>
          </p:cNvPr>
          <p:cNvSpPr txBox="1"/>
          <p:nvPr/>
        </p:nvSpPr>
        <p:spPr>
          <a:xfrm>
            <a:off x="2465029" y="3491354"/>
            <a:ext cx="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Start node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39DC92-797C-4096-81B9-46D47A9B22A5}"/>
              </a:ext>
            </a:extLst>
          </p:cNvPr>
          <p:cNvSpPr/>
          <p:nvPr/>
        </p:nvSpPr>
        <p:spPr>
          <a:xfrm>
            <a:off x="5579677" y="314476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sum;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weight[110];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visit[110];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adjacent_node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[110];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3E495-AEF3-406B-89E3-5D746966269E}"/>
              </a:ext>
            </a:extLst>
          </p:cNvPr>
          <p:cNvSpPr txBox="1"/>
          <p:nvPr/>
        </p:nvSpPr>
        <p:spPr>
          <a:xfrm>
            <a:off x="5579676" y="2000035"/>
            <a:ext cx="430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시작 노드로부터 각 목표 노드까지의 최단 거리 </a:t>
            </a:r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* </a:t>
            </a:r>
            <a:r>
              <a:rPr lang="ko-KR" altLang="en-US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노드의 </a:t>
            </a:r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weight </a:t>
            </a:r>
            <a:r>
              <a:rPr lang="ko-KR" altLang="en-US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를 곱한 값의 총 합이 최소인 시작 노드를 찾아라</a:t>
            </a:r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3984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0AF440-E6D2-4B49-B350-CCB2C7F7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3135134"/>
            <a:ext cx="5172075" cy="3400425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CB59C7A-A923-4D4B-AEB3-2764B485939D}"/>
              </a:ext>
            </a:extLst>
          </p:cNvPr>
          <p:cNvSpPr/>
          <p:nvPr/>
        </p:nvSpPr>
        <p:spPr>
          <a:xfrm>
            <a:off x="1632551" y="5303133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13A1AD2-50EE-4107-9464-79BE46E68825}"/>
              </a:ext>
            </a:extLst>
          </p:cNvPr>
          <p:cNvSpPr/>
          <p:nvPr/>
        </p:nvSpPr>
        <p:spPr>
          <a:xfrm>
            <a:off x="1632551" y="5303133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EFB25A-0D06-4F8E-B559-CC6989FC2C88}"/>
              </a:ext>
            </a:extLst>
          </p:cNvPr>
          <p:cNvSpPr/>
          <p:nvPr/>
        </p:nvSpPr>
        <p:spPr>
          <a:xfrm>
            <a:off x="1632551" y="5303133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8DB7-920A-448C-A35F-C7098977DBAB}"/>
              </a:ext>
            </a:extLst>
          </p:cNvPr>
          <p:cNvSpPr txBox="1"/>
          <p:nvPr/>
        </p:nvSpPr>
        <p:spPr>
          <a:xfrm>
            <a:off x="321276" y="322441"/>
            <a:ext cx="4746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Traversal algorithm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dfs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20D46-DC3F-47CD-B796-0C082D7011F7}"/>
              </a:ext>
            </a:extLst>
          </p:cNvPr>
          <p:cNvSpPr txBox="1"/>
          <p:nvPr/>
        </p:nvSpPr>
        <p:spPr>
          <a:xfrm>
            <a:off x="525162" y="1803074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Tree </a:t>
            </a:r>
          </a:p>
          <a:p>
            <a:r>
              <a:rPr lang="en-US" altLang="ko-KR" dirty="0"/>
              <a:t>undirected graph in which any two vertices are connected  by exactly one path.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F2B1D1-F7B2-4BBC-BA26-336559B7FD89}"/>
              </a:ext>
            </a:extLst>
          </p:cNvPr>
          <p:cNvSpPr txBox="1"/>
          <p:nvPr/>
        </p:nvSpPr>
        <p:spPr>
          <a:xfrm>
            <a:off x="2476500" y="5791200"/>
            <a:ext cx="372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노드 안의 수는 </a:t>
            </a:r>
            <a:endParaRPr lang="en-US" altLang="ko-KR" sz="1400" dirty="0"/>
          </a:p>
          <a:p>
            <a:r>
              <a:rPr lang="ko-KR" altLang="en-US" sz="1400" dirty="0"/>
              <a:t>노드가 가진 정보 </a:t>
            </a:r>
            <a:r>
              <a:rPr lang="en-US" altLang="ko-KR" sz="1400" dirty="0"/>
              <a:t>(o)</a:t>
            </a:r>
          </a:p>
          <a:p>
            <a:r>
              <a:rPr lang="ko-KR" altLang="en-US" sz="1400" dirty="0"/>
              <a:t>노드 번호 </a:t>
            </a:r>
            <a:r>
              <a:rPr lang="en-US" altLang="ko-KR" sz="1400" dirty="0"/>
              <a:t>(x)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4562EC-5367-4C5A-9F6F-81A87CEA565B}"/>
              </a:ext>
            </a:extLst>
          </p:cNvPr>
          <p:cNvSpPr/>
          <p:nvPr/>
        </p:nvSpPr>
        <p:spPr>
          <a:xfrm>
            <a:off x="2489200" y="3987799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7EFBA9-B807-4F75-9A8D-F237253CF1B5}"/>
              </a:ext>
            </a:extLst>
          </p:cNvPr>
          <p:cNvSpPr/>
          <p:nvPr/>
        </p:nvSpPr>
        <p:spPr>
          <a:xfrm>
            <a:off x="1188051" y="4318229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7E4875B-8A56-41D1-AD1F-64891EE3EAA0}"/>
              </a:ext>
            </a:extLst>
          </p:cNvPr>
          <p:cNvSpPr/>
          <p:nvPr/>
        </p:nvSpPr>
        <p:spPr>
          <a:xfrm>
            <a:off x="1632551" y="5303133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54B1B8-4BBA-4998-ACAB-386A82C8AA5E}"/>
              </a:ext>
            </a:extLst>
          </p:cNvPr>
          <p:cNvSpPr/>
          <p:nvPr/>
        </p:nvSpPr>
        <p:spPr>
          <a:xfrm>
            <a:off x="525162" y="3351971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FEF647D-D649-4C90-8250-46A842076709}"/>
              </a:ext>
            </a:extLst>
          </p:cNvPr>
          <p:cNvSpPr/>
          <p:nvPr/>
        </p:nvSpPr>
        <p:spPr>
          <a:xfrm>
            <a:off x="407602" y="5791199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1B6CBB-3729-40F4-9D45-C74242871752}"/>
              </a:ext>
            </a:extLst>
          </p:cNvPr>
          <p:cNvSpPr/>
          <p:nvPr/>
        </p:nvSpPr>
        <p:spPr>
          <a:xfrm>
            <a:off x="407602" y="5791200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42BCC-81C6-49DE-BE34-4C87D3AF1EA7}"/>
              </a:ext>
            </a:extLst>
          </p:cNvPr>
          <p:cNvSpPr txBox="1"/>
          <p:nvPr/>
        </p:nvSpPr>
        <p:spPr>
          <a:xfrm>
            <a:off x="2465029" y="3491354"/>
            <a:ext cx="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Start node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C6FA8A-BB14-42F7-9745-12C81EED5040}"/>
              </a:ext>
            </a:extLst>
          </p:cNvPr>
          <p:cNvSpPr/>
          <p:nvPr/>
        </p:nvSpPr>
        <p:spPr>
          <a:xfrm>
            <a:off x="5579677" y="314476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sum;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weight[110];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visit[110];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adjacent_node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[110];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D39BCC-3158-4401-8BAF-2B42046A5B79}"/>
              </a:ext>
            </a:extLst>
          </p:cNvPr>
          <p:cNvSpPr txBox="1"/>
          <p:nvPr/>
        </p:nvSpPr>
        <p:spPr>
          <a:xfrm>
            <a:off x="5579676" y="2000035"/>
            <a:ext cx="430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시작 노드로부터 각 목표 노드까지의 최단 거리 </a:t>
            </a:r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* </a:t>
            </a:r>
            <a:r>
              <a:rPr lang="ko-KR" altLang="en-US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노드의 </a:t>
            </a:r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weight </a:t>
            </a:r>
            <a:r>
              <a:rPr lang="ko-KR" altLang="en-US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를 곱한 값의 총 합이 최소인 시작 노드를 찾아라</a:t>
            </a:r>
            <a:r>
              <a:rPr lang="en-US" altLang="ko-KR" sz="1400" dirty="0">
                <a:solidFill>
                  <a:srgbClr val="000000"/>
                </a:solidFill>
                <a:ea typeface="돋움체" panose="020B0609000101010101" pitchFamily="49" charset="-127"/>
                <a:cs typeface="Calibri" panose="020F0502020204030204" pitchFamily="34" charset="0"/>
              </a:rPr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60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8DB7-920A-448C-A35F-C7098977DBAB}"/>
              </a:ext>
            </a:extLst>
          </p:cNvPr>
          <p:cNvSpPr txBox="1"/>
          <p:nvPr/>
        </p:nvSpPr>
        <p:spPr>
          <a:xfrm>
            <a:off x="321276" y="322441"/>
            <a:ext cx="4746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Traversal algorithm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dfs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AF440-E6D2-4B49-B350-CCB2C7F7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3135134"/>
            <a:ext cx="5172075" cy="3400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20D46-DC3F-47CD-B796-0C082D7011F7}"/>
              </a:ext>
            </a:extLst>
          </p:cNvPr>
          <p:cNvSpPr txBox="1"/>
          <p:nvPr/>
        </p:nvSpPr>
        <p:spPr>
          <a:xfrm>
            <a:off x="525162" y="1803074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Tree </a:t>
            </a:r>
          </a:p>
          <a:p>
            <a:r>
              <a:rPr lang="en-US" altLang="ko-KR" dirty="0"/>
              <a:t>undirected graph in which any two vertices are connected  by exactly one path.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F2B1D1-F7B2-4BBC-BA26-336559B7FD89}"/>
              </a:ext>
            </a:extLst>
          </p:cNvPr>
          <p:cNvSpPr txBox="1"/>
          <p:nvPr/>
        </p:nvSpPr>
        <p:spPr>
          <a:xfrm>
            <a:off x="2476500" y="5791200"/>
            <a:ext cx="372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노드 안의 수는 </a:t>
            </a:r>
            <a:endParaRPr lang="en-US" altLang="ko-KR" sz="1400" dirty="0"/>
          </a:p>
          <a:p>
            <a:r>
              <a:rPr lang="ko-KR" altLang="en-US" sz="1400" dirty="0"/>
              <a:t>노드가 가진 정보 </a:t>
            </a:r>
            <a:r>
              <a:rPr lang="en-US" altLang="ko-KR" sz="1400" dirty="0"/>
              <a:t>(o)</a:t>
            </a:r>
          </a:p>
          <a:p>
            <a:r>
              <a:rPr lang="ko-KR" altLang="en-US" sz="1400" dirty="0"/>
              <a:t>노드 번호 </a:t>
            </a:r>
            <a:r>
              <a:rPr lang="en-US" altLang="ko-KR" sz="1400" dirty="0"/>
              <a:t>(x)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4562EC-5367-4C5A-9F6F-81A87CEA565B}"/>
              </a:ext>
            </a:extLst>
          </p:cNvPr>
          <p:cNvSpPr/>
          <p:nvPr/>
        </p:nvSpPr>
        <p:spPr>
          <a:xfrm>
            <a:off x="2489200" y="3987799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7EFBA9-B807-4F75-9A8D-F237253CF1B5}"/>
              </a:ext>
            </a:extLst>
          </p:cNvPr>
          <p:cNvSpPr/>
          <p:nvPr/>
        </p:nvSpPr>
        <p:spPr>
          <a:xfrm>
            <a:off x="1188051" y="4318229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7E4875B-8A56-41D1-AD1F-64891EE3EAA0}"/>
              </a:ext>
            </a:extLst>
          </p:cNvPr>
          <p:cNvSpPr/>
          <p:nvPr/>
        </p:nvSpPr>
        <p:spPr>
          <a:xfrm>
            <a:off x="1632551" y="5303133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1B6CBB-3729-40F4-9D45-C74242871752}"/>
              </a:ext>
            </a:extLst>
          </p:cNvPr>
          <p:cNvSpPr/>
          <p:nvPr/>
        </p:nvSpPr>
        <p:spPr>
          <a:xfrm>
            <a:off x="407602" y="5791200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54B1B8-4BBA-4998-ACAB-386A82C8AA5E}"/>
              </a:ext>
            </a:extLst>
          </p:cNvPr>
          <p:cNvSpPr/>
          <p:nvPr/>
        </p:nvSpPr>
        <p:spPr>
          <a:xfrm>
            <a:off x="525162" y="3351971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4F38E1C-FC89-4B41-91DA-0B40E729D632}"/>
              </a:ext>
            </a:extLst>
          </p:cNvPr>
          <p:cNvSpPr/>
          <p:nvPr/>
        </p:nvSpPr>
        <p:spPr>
          <a:xfrm>
            <a:off x="1753286" y="3231174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A82F146-B558-4BB9-B286-D78CDAB76A52}"/>
              </a:ext>
            </a:extLst>
          </p:cNvPr>
          <p:cNvSpPr/>
          <p:nvPr/>
        </p:nvSpPr>
        <p:spPr>
          <a:xfrm>
            <a:off x="1753286" y="3231173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224FCC-46D7-4E74-86A2-B1F81B662C1D}"/>
              </a:ext>
            </a:extLst>
          </p:cNvPr>
          <p:cNvSpPr/>
          <p:nvPr/>
        </p:nvSpPr>
        <p:spPr>
          <a:xfrm>
            <a:off x="1188737" y="4320575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743C75-6759-4E2B-A718-1E295227F839}"/>
              </a:ext>
            </a:extLst>
          </p:cNvPr>
          <p:cNvSpPr/>
          <p:nvPr/>
        </p:nvSpPr>
        <p:spPr>
          <a:xfrm>
            <a:off x="3166076" y="4954305"/>
            <a:ext cx="495300" cy="488067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4523816-A83E-409A-B244-E8D39BE57097}"/>
              </a:ext>
            </a:extLst>
          </p:cNvPr>
          <p:cNvSpPr/>
          <p:nvPr/>
        </p:nvSpPr>
        <p:spPr>
          <a:xfrm>
            <a:off x="4451951" y="4591312"/>
            <a:ext cx="495300" cy="488067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8819FF-85E8-4D68-B792-C92F44DDFB28}"/>
              </a:ext>
            </a:extLst>
          </p:cNvPr>
          <p:cNvSpPr/>
          <p:nvPr/>
        </p:nvSpPr>
        <p:spPr>
          <a:xfrm>
            <a:off x="4451951" y="4591312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189A988-32D1-4E3A-83F2-A617FE685F6E}"/>
              </a:ext>
            </a:extLst>
          </p:cNvPr>
          <p:cNvSpPr/>
          <p:nvPr/>
        </p:nvSpPr>
        <p:spPr>
          <a:xfrm>
            <a:off x="3730925" y="3855451"/>
            <a:ext cx="495300" cy="488067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F5EB7B8-3900-4BB7-8A99-FE5034964C20}"/>
              </a:ext>
            </a:extLst>
          </p:cNvPr>
          <p:cNvSpPr/>
          <p:nvPr/>
        </p:nvSpPr>
        <p:spPr>
          <a:xfrm>
            <a:off x="3730925" y="3855451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D65981E-9A39-4DB3-B645-B73DF2BA1459}"/>
              </a:ext>
            </a:extLst>
          </p:cNvPr>
          <p:cNvSpPr/>
          <p:nvPr/>
        </p:nvSpPr>
        <p:spPr>
          <a:xfrm>
            <a:off x="3163201" y="4954305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19DB7C-76E2-4CB8-8794-991F755D8E59}"/>
              </a:ext>
            </a:extLst>
          </p:cNvPr>
          <p:cNvSpPr/>
          <p:nvPr/>
        </p:nvSpPr>
        <p:spPr>
          <a:xfrm>
            <a:off x="2489200" y="3987799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7D9F8AB-AB67-412D-8C46-44896A294E5D}"/>
              </a:ext>
            </a:extLst>
          </p:cNvPr>
          <p:cNvSpPr/>
          <p:nvPr/>
        </p:nvSpPr>
        <p:spPr>
          <a:xfrm>
            <a:off x="5579677" y="314476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sum;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weight[110];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visit[110];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adjacent_node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[110];</a:t>
            </a:r>
          </a:p>
          <a:p>
            <a:endParaRPr lang="ko-KR" altLang="en-US" sz="1400" dirty="0">
              <a:solidFill>
                <a:srgbClr val="000000"/>
              </a:solidFill>
              <a:latin typeface="Calibri" panose="020F0502020204030204" pitchFamily="34" charset="0"/>
              <a:ea typeface="돋움체" panose="020B0609000101010101" pitchFamily="49" charset="-127"/>
              <a:cs typeface="Calibri" panose="020F0502020204030204" pitchFamily="34" charset="0"/>
            </a:endParaRPr>
          </a:p>
          <a:p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dfs(</a:t>
            </a:r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</a:t>
            </a:r>
            <a:r>
              <a:rPr lang="fr-FR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node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,</a:t>
            </a:r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</a:t>
            </a:r>
            <a:r>
              <a:rPr lang="fr-FR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depth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) {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visit[node] = </a:t>
            </a:r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true;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sum += weight[</a:t>
            </a:r>
            <a:r>
              <a:rPr lang="en-US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 * </a:t>
            </a:r>
            <a:r>
              <a:rPr lang="en-US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depth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</a:t>
            </a:r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: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adjacent_node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[</a:t>
            </a:r>
            <a:r>
              <a:rPr lang="en-US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 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       if(!visit[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dfs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(i,</a:t>
            </a:r>
            <a:r>
              <a:rPr lang="en-US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depth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+1);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}</a:t>
            </a:r>
          </a:p>
          <a:p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02014-B51C-4442-86D7-F27F6E0000AD}"/>
              </a:ext>
            </a:extLst>
          </p:cNvPr>
          <p:cNvSpPr txBox="1"/>
          <p:nvPr/>
        </p:nvSpPr>
        <p:spPr>
          <a:xfrm>
            <a:off x="2465029" y="3491354"/>
            <a:ext cx="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Start node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3C3498-2F16-46F2-B83A-BA5D23464F1A}"/>
              </a:ext>
            </a:extLst>
          </p:cNvPr>
          <p:cNvSpPr txBox="1"/>
          <p:nvPr/>
        </p:nvSpPr>
        <p:spPr>
          <a:xfrm>
            <a:off x="5579676" y="2000035"/>
            <a:ext cx="43017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시작 노드로부터 각 목표 노드까지의 최단 거리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*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노드의 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weight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를 곱한 값의 총 합이 최소인 시작 노드를 찾아라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  <a:cs typeface="Calibri" panose="020F0502020204030204" pitchFamily="34" charset="0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768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2" grpId="0" animBg="1"/>
      <p:bldP spid="26" grpId="0" animBg="1"/>
      <p:bldP spid="27" grpId="0" animBg="1"/>
      <p:bldP spid="29" grpId="0" animBg="1"/>
      <p:bldP spid="28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8DB7-920A-448C-A35F-C7098977DBAB}"/>
              </a:ext>
            </a:extLst>
          </p:cNvPr>
          <p:cNvSpPr txBox="1"/>
          <p:nvPr/>
        </p:nvSpPr>
        <p:spPr>
          <a:xfrm>
            <a:off x="321275" y="322442"/>
            <a:ext cx="5548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Traversal algorithm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about graph )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AF440-E6D2-4B49-B350-CCB2C7F7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3135134"/>
            <a:ext cx="5172075" cy="3400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20D46-DC3F-47CD-B796-0C082D7011F7}"/>
              </a:ext>
            </a:extLst>
          </p:cNvPr>
          <p:cNvSpPr txBox="1"/>
          <p:nvPr/>
        </p:nvSpPr>
        <p:spPr>
          <a:xfrm>
            <a:off x="525162" y="1803074"/>
            <a:ext cx="347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 tree. It’s </a:t>
            </a:r>
            <a:r>
              <a:rPr lang="en-US" altLang="ko-KR" dirty="0">
                <a:highlight>
                  <a:srgbClr val="00FF00"/>
                </a:highlight>
              </a:rPr>
              <a:t>Graph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 of objects where some objects are connected by links.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F2B1D1-F7B2-4BBC-BA26-336559B7FD89}"/>
              </a:ext>
            </a:extLst>
          </p:cNvPr>
          <p:cNvSpPr txBox="1"/>
          <p:nvPr/>
        </p:nvSpPr>
        <p:spPr>
          <a:xfrm>
            <a:off x="2476500" y="5791200"/>
            <a:ext cx="372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노드 안의 수는 </a:t>
            </a:r>
            <a:endParaRPr lang="en-US" altLang="ko-KR" sz="1400" dirty="0"/>
          </a:p>
          <a:p>
            <a:r>
              <a:rPr lang="ko-KR" altLang="en-US" sz="1400" dirty="0"/>
              <a:t>노드가 가진 정보 </a:t>
            </a:r>
            <a:r>
              <a:rPr lang="en-US" altLang="ko-KR" sz="1400" dirty="0"/>
              <a:t>(o)</a:t>
            </a:r>
          </a:p>
          <a:p>
            <a:r>
              <a:rPr lang="ko-KR" altLang="en-US" sz="1400" dirty="0"/>
              <a:t>노드 번호 </a:t>
            </a:r>
            <a:r>
              <a:rPr lang="en-US" altLang="ko-KR" sz="1400" dirty="0"/>
              <a:t>(x)</a:t>
            </a:r>
            <a:endParaRPr lang="ko-KR" altLang="en-US" sz="1400" dirty="0"/>
          </a:p>
          <a:p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397749-AF97-4833-84DD-8C8572B4911F}"/>
              </a:ext>
            </a:extLst>
          </p:cNvPr>
          <p:cNvCxnSpPr>
            <a:cxnSpLocks/>
          </p:cNvCxnSpPr>
          <p:nvPr/>
        </p:nvCxnSpPr>
        <p:spPr>
          <a:xfrm flipV="1">
            <a:off x="725214" y="4708634"/>
            <a:ext cx="649262" cy="1156139"/>
          </a:xfrm>
          <a:prstGeom prst="line">
            <a:avLst/>
          </a:prstGeom>
          <a:ln w="25400">
            <a:solidFill>
              <a:srgbClr val="FF0000">
                <a:alpha val="73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26508AF9-7A9A-4ACF-867C-D6B007B63289}"/>
              </a:ext>
            </a:extLst>
          </p:cNvPr>
          <p:cNvSpPr/>
          <p:nvPr/>
        </p:nvSpPr>
        <p:spPr>
          <a:xfrm>
            <a:off x="407602" y="5791200"/>
            <a:ext cx="495300" cy="48806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C204615-C4F0-41BE-97E3-1B81BBC6A5DA}"/>
              </a:ext>
            </a:extLst>
          </p:cNvPr>
          <p:cNvSpPr/>
          <p:nvPr/>
        </p:nvSpPr>
        <p:spPr>
          <a:xfrm>
            <a:off x="1655507" y="5303133"/>
            <a:ext cx="440895" cy="48806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1521A4-4934-43C9-90B4-DF4FA102EF36}"/>
              </a:ext>
            </a:extLst>
          </p:cNvPr>
          <p:cNvSpPr/>
          <p:nvPr/>
        </p:nvSpPr>
        <p:spPr>
          <a:xfrm>
            <a:off x="1226968" y="4314740"/>
            <a:ext cx="440895" cy="48806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26097-DAC4-4454-ACEA-EBB2771834E1}"/>
              </a:ext>
            </a:extLst>
          </p:cNvPr>
          <p:cNvSpPr txBox="1"/>
          <p:nvPr/>
        </p:nvSpPr>
        <p:spPr>
          <a:xfrm>
            <a:off x="5579676" y="2000035"/>
            <a:ext cx="430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graph</a:t>
            </a:r>
            <a:r>
              <a:rPr lang="ko-KR" altLang="en-US" sz="1400" dirty="0"/>
              <a:t>이기 때문에 이 문제는 </a:t>
            </a:r>
            <a:r>
              <a:rPr lang="en-US" altLang="ko-KR" sz="1400" dirty="0"/>
              <a:t>depth-first search algorithm</a:t>
            </a:r>
            <a:r>
              <a:rPr lang="ko-KR" altLang="en-US" sz="1400" dirty="0"/>
              <a:t>으로 해결 할 수 없다</a:t>
            </a:r>
            <a:r>
              <a:rPr lang="en-US" altLang="ko-KR" sz="14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D2D748-6B52-44B0-8749-1FD6529BA4D3}"/>
              </a:ext>
            </a:extLst>
          </p:cNvPr>
          <p:cNvSpPr txBox="1"/>
          <p:nvPr/>
        </p:nvSpPr>
        <p:spPr>
          <a:xfrm>
            <a:off x="321275" y="5286703"/>
            <a:ext cx="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Start node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197280-22E5-4840-9E06-17D95B9B979D}"/>
              </a:ext>
            </a:extLst>
          </p:cNvPr>
          <p:cNvSpPr/>
          <p:nvPr/>
        </p:nvSpPr>
        <p:spPr>
          <a:xfrm>
            <a:off x="5579677" y="314476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sum;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weight[110];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visit[110];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adjacent_node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[110];</a:t>
            </a:r>
          </a:p>
          <a:p>
            <a:endParaRPr lang="ko-KR" altLang="en-US" sz="1400" dirty="0">
              <a:solidFill>
                <a:srgbClr val="000000"/>
              </a:solidFill>
              <a:latin typeface="Calibri" panose="020F0502020204030204" pitchFamily="34" charset="0"/>
              <a:ea typeface="돋움체" panose="020B0609000101010101" pitchFamily="49" charset="-127"/>
              <a:cs typeface="Calibri" panose="020F0502020204030204" pitchFamily="34" charset="0"/>
            </a:endParaRPr>
          </a:p>
          <a:p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dfs(</a:t>
            </a:r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</a:t>
            </a:r>
            <a:r>
              <a:rPr lang="fr-FR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node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,</a:t>
            </a:r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</a:t>
            </a:r>
            <a:r>
              <a:rPr lang="fr-FR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depth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) {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visit[node] = </a:t>
            </a:r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true;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sum += weight[</a:t>
            </a:r>
            <a:r>
              <a:rPr lang="en-US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 * </a:t>
            </a:r>
            <a:r>
              <a:rPr lang="en-US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depth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</a:t>
            </a:r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: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adjacent_node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[</a:t>
            </a:r>
            <a:r>
              <a:rPr lang="en-US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 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       if(!visit[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dfs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(i,</a:t>
            </a:r>
            <a:r>
              <a:rPr lang="en-US" altLang="ko-KR" sz="1400" dirty="0">
                <a:solidFill>
                  <a:srgbClr val="80808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depth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+1);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}</a:t>
            </a:r>
          </a:p>
          <a:p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99FB9A-493A-4C7D-B535-14094DC336D2}"/>
              </a:ext>
            </a:extLst>
          </p:cNvPr>
          <p:cNvSpPr txBox="1"/>
          <p:nvPr/>
        </p:nvSpPr>
        <p:spPr>
          <a:xfrm>
            <a:off x="525162" y="1803074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Tree </a:t>
            </a:r>
          </a:p>
          <a:p>
            <a:r>
              <a:rPr lang="en-US" altLang="ko-KR" dirty="0"/>
              <a:t>undirected graph in which any two vertices are connected  by exactly one path.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B926B-4D75-4B47-9520-6DAB3C53B245}"/>
              </a:ext>
            </a:extLst>
          </p:cNvPr>
          <p:cNvSpPr txBox="1"/>
          <p:nvPr/>
        </p:nvSpPr>
        <p:spPr>
          <a:xfrm>
            <a:off x="2096402" y="5412658"/>
            <a:ext cx="912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Depth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651BE8-F9ED-4B61-B2E8-DC81ADA5B83F}"/>
              </a:ext>
            </a:extLst>
          </p:cNvPr>
          <p:cNvSpPr txBox="1"/>
          <p:nvPr/>
        </p:nvSpPr>
        <p:spPr>
          <a:xfrm>
            <a:off x="1640267" y="4457231"/>
            <a:ext cx="91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ighlight>
                  <a:srgbClr val="FF0000"/>
                </a:highlight>
              </a:rPr>
              <a:t>Depth</a:t>
            </a:r>
            <a:r>
              <a:rPr lang="ko-KR" altLang="en-US" sz="1200" dirty="0">
                <a:highlight>
                  <a:srgbClr val="FF0000"/>
                </a:highlight>
              </a:rPr>
              <a:t> </a:t>
            </a:r>
            <a:r>
              <a:rPr lang="en-US" altLang="ko-KR" sz="1200" dirty="0">
                <a:highlight>
                  <a:srgbClr val="FF0000"/>
                </a:highlight>
              </a:rPr>
              <a:t>2 (fail)</a:t>
            </a:r>
            <a:endParaRPr lang="ko-KR" altLang="en-US" sz="12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67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28" grpId="0" animBg="1"/>
      <p:bldP spid="10" grpId="0"/>
      <p:bldP spid="29" grpId="0"/>
      <p:bldP spid="31" grpId="0"/>
      <p:bldP spid="1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C1654-3AC5-4DEA-89D3-2426FD4498F4}"/>
              </a:ext>
            </a:extLst>
          </p:cNvPr>
          <p:cNvSpPr/>
          <p:nvPr/>
        </p:nvSpPr>
        <p:spPr>
          <a:xfrm>
            <a:off x="0" y="-284480"/>
            <a:ext cx="12700000" cy="176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8DB7-920A-448C-A35F-C7098977DBAB}"/>
              </a:ext>
            </a:extLst>
          </p:cNvPr>
          <p:cNvSpPr txBox="1"/>
          <p:nvPr/>
        </p:nvSpPr>
        <p:spPr>
          <a:xfrm>
            <a:off x="321276" y="322441"/>
            <a:ext cx="4746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Traversal algorithm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bfs</a:t>
            </a:r>
            <a:r>
              <a:rPr lang="en-US" altLang="ko-KR" sz="3000" b="1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ko-KR" alt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AF440-E6D2-4B49-B350-CCB2C7F7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3135134"/>
            <a:ext cx="5172075" cy="3400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20D46-DC3F-47CD-B796-0C082D7011F7}"/>
              </a:ext>
            </a:extLst>
          </p:cNvPr>
          <p:cNvSpPr txBox="1"/>
          <p:nvPr/>
        </p:nvSpPr>
        <p:spPr>
          <a:xfrm>
            <a:off x="525162" y="1803074"/>
            <a:ext cx="347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Tree </a:t>
            </a:r>
          </a:p>
          <a:p>
            <a:r>
              <a:rPr lang="en-US" altLang="ko-KR" dirty="0"/>
              <a:t>undirected graph in which any two vertices are connected  by exactly one path.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F2B1D1-F7B2-4BBC-BA26-336559B7FD89}"/>
              </a:ext>
            </a:extLst>
          </p:cNvPr>
          <p:cNvSpPr txBox="1"/>
          <p:nvPr/>
        </p:nvSpPr>
        <p:spPr>
          <a:xfrm>
            <a:off x="2476500" y="5791200"/>
            <a:ext cx="372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노드 안의 수는 </a:t>
            </a:r>
            <a:endParaRPr lang="en-US" altLang="ko-KR" sz="1400" dirty="0"/>
          </a:p>
          <a:p>
            <a:r>
              <a:rPr lang="ko-KR" altLang="en-US" sz="1400" dirty="0"/>
              <a:t>노드가 가진 정보 </a:t>
            </a:r>
            <a:r>
              <a:rPr lang="en-US" altLang="ko-KR" sz="1400" dirty="0"/>
              <a:t>(o)</a:t>
            </a:r>
          </a:p>
          <a:p>
            <a:r>
              <a:rPr lang="ko-KR" altLang="en-US" sz="1400" dirty="0"/>
              <a:t>노드 번호 </a:t>
            </a:r>
            <a:r>
              <a:rPr lang="en-US" altLang="ko-KR" sz="1400" dirty="0"/>
              <a:t>(x)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4562EC-5367-4C5A-9F6F-81A87CEA565B}"/>
              </a:ext>
            </a:extLst>
          </p:cNvPr>
          <p:cNvSpPr/>
          <p:nvPr/>
        </p:nvSpPr>
        <p:spPr>
          <a:xfrm>
            <a:off x="2489200" y="3987799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7EFBA9-B807-4F75-9A8D-F237253CF1B5}"/>
              </a:ext>
            </a:extLst>
          </p:cNvPr>
          <p:cNvSpPr/>
          <p:nvPr/>
        </p:nvSpPr>
        <p:spPr>
          <a:xfrm>
            <a:off x="1188051" y="4318229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7E4875B-8A56-41D1-AD1F-64891EE3EAA0}"/>
              </a:ext>
            </a:extLst>
          </p:cNvPr>
          <p:cNvSpPr/>
          <p:nvPr/>
        </p:nvSpPr>
        <p:spPr>
          <a:xfrm>
            <a:off x="3143851" y="4952945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4446682-434C-45FD-9F39-96EE5450F90B}"/>
              </a:ext>
            </a:extLst>
          </p:cNvPr>
          <p:cNvSpPr/>
          <p:nvPr/>
        </p:nvSpPr>
        <p:spPr>
          <a:xfrm>
            <a:off x="2489200" y="3987798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3868A2-7274-4628-A40C-B3729D3E848F}"/>
              </a:ext>
            </a:extLst>
          </p:cNvPr>
          <p:cNvSpPr/>
          <p:nvPr/>
        </p:nvSpPr>
        <p:spPr>
          <a:xfrm>
            <a:off x="525162" y="3348517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1250C8-E2AB-4E29-8BAF-4D17AB4C8725}"/>
              </a:ext>
            </a:extLst>
          </p:cNvPr>
          <p:cNvSpPr/>
          <p:nvPr/>
        </p:nvSpPr>
        <p:spPr>
          <a:xfrm>
            <a:off x="1757748" y="3222484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A97E6A7-5421-495F-9142-E57610E6E05D}"/>
              </a:ext>
            </a:extLst>
          </p:cNvPr>
          <p:cNvSpPr/>
          <p:nvPr/>
        </p:nvSpPr>
        <p:spPr>
          <a:xfrm>
            <a:off x="1626201" y="5303133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178B10-8F31-4F09-A8BD-CD138F91179A}"/>
              </a:ext>
            </a:extLst>
          </p:cNvPr>
          <p:cNvSpPr/>
          <p:nvPr/>
        </p:nvSpPr>
        <p:spPr>
          <a:xfrm>
            <a:off x="1188051" y="4318229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EACB38-CB67-4563-8550-56B8A09A10C7}"/>
              </a:ext>
            </a:extLst>
          </p:cNvPr>
          <p:cNvSpPr/>
          <p:nvPr/>
        </p:nvSpPr>
        <p:spPr>
          <a:xfrm>
            <a:off x="3143851" y="4940245"/>
            <a:ext cx="495300" cy="4880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BA8680C-2F96-4B08-BCB0-DFABC73349D8}"/>
              </a:ext>
            </a:extLst>
          </p:cNvPr>
          <p:cNvSpPr/>
          <p:nvPr/>
        </p:nvSpPr>
        <p:spPr>
          <a:xfrm>
            <a:off x="3718225" y="3865528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FEE2E5-E93B-4E56-BF85-8CD1227B42BF}"/>
              </a:ext>
            </a:extLst>
          </p:cNvPr>
          <p:cNvSpPr/>
          <p:nvPr/>
        </p:nvSpPr>
        <p:spPr>
          <a:xfrm>
            <a:off x="4439251" y="4591312"/>
            <a:ext cx="495300" cy="488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F986DE-39FD-4874-B050-7F21CF353B34}"/>
              </a:ext>
            </a:extLst>
          </p:cNvPr>
          <p:cNvSpPr/>
          <p:nvPr/>
        </p:nvSpPr>
        <p:spPr>
          <a:xfrm>
            <a:off x="5570838" y="2090172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sum;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weight[110];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visit[110];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adjacent_node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[110];</a:t>
            </a:r>
          </a:p>
          <a:p>
            <a:endParaRPr lang="fr-FR" altLang="ko-KR" sz="1400" dirty="0">
              <a:solidFill>
                <a:srgbClr val="2B91AF"/>
              </a:solidFill>
              <a:latin typeface="Calibri" panose="020F0502020204030204" pitchFamily="34" charset="0"/>
              <a:ea typeface="돋움체" panose="020B0609000101010101" pitchFamily="49" charset="-127"/>
              <a:cs typeface="Calibri" panose="020F0502020204030204" pitchFamily="34" charset="0"/>
            </a:endParaRPr>
          </a:p>
          <a:p>
            <a:r>
              <a:rPr lang="fr-FR" altLang="ko-KR" sz="1400" dirty="0"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// in main function</a:t>
            </a:r>
          </a:p>
          <a:p>
            <a:r>
              <a:rPr lang="fr-FR" altLang="ko-KR" sz="1400" dirty="0">
                <a:solidFill>
                  <a:srgbClr val="2B91A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queue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&lt;</a:t>
            </a:r>
            <a:r>
              <a:rPr lang="fr-FR" altLang="ko-KR" sz="1400" dirty="0">
                <a:solidFill>
                  <a:srgbClr val="2B91A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pair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&lt;</a:t>
            </a:r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&gt;&gt; qu;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qu.push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({ start,0 });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visit[start] = </a:t>
            </a:r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true;</a:t>
            </a:r>
            <a:endParaRPr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돋움체" panose="020B0609000101010101" pitchFamily="49" charset="-127"/>
              <a:cs typeface="Calibri" panose="020F0502020204030204" pitchFamily="34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(!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qu.empty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()) {</a:t>
            </a:r>
          </a:p>
          <a:p>
            <a:r>
              <a:rPr lang="fr-FR" altLang="ko-KR" sz="1400" dirty="0">
                <a:solidFill>
                  <a:srgbClr val="2B91A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pair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&lt;</a:t>
            </a:r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, </a:t>
            </a:r>
            <a:r>
              <a:rPr lang="fr-FR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&gt; pos = qu.front();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</a:t>
            </a:r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node_number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pos.first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</a:t>
            </a:r>
            <a:r>
              <a:rPr lang="en-US" altLang="ko-KR" sz="1400" dirty="0" err="1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depth =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pos.second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sum += weight[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node_number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]*depth;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qu.pop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();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for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: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adjacent_node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node_number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      if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(!visit[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            visit[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]= true;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           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qu.push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({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i,depth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+ 1 });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        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돋움체" panose="020B0609000101010101" pitchFamily="49" charset="-127"/>
                <a:cs typeface="Calibri" panose="020F0502020204030204" pitchFamily="34" charset="0"/>
              </a:rPr>
              <a:t>}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1EF2B-62F3-4544-9143-A8A973B66B23}"/>
              </a:ext>
            </a:extLst>
          </p:cNvPr>
          <p:cNvSpPr txBox="1"/>
          <p:nvPr/>
        </p:nvSpPr>
        <p:spPr>
          <a:xfrm>
            <a:off x="9702800" y="2090172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1260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Just print when visited</a:t>
            </a:r>
          </a:p>
          <a:p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66FCC1-D884-48DA-B583-4A7339843F2C}"/>
              </a:ext>
            </a:extLst>
          </p:cNvPr>
          <p:cNvSpPr txBox="1"/>
          <p:nvPr/>
        </p:nvSpPr>
        <p:spPr>
          <a:xfrm>
            <a:off x="2465029" y="3491354"/>
            <a:ext cx="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Start node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5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2" grpId="0" animBg="1"/>
      <p:bldP spid="13" grpId="0" animBg="1"/>
      <p:bldP spid="14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  <a:alpha val="64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11067</TotalTime>
  <Words>1155</Words>
  <Application>Microsoft Office PowerPoint</Application>
  <PresentationFormat>와이드스크린</PresentationFormat>
  <Paragraphs>218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돋움체</vt:lpstr>
      <vt:lpstr>맑은 고딕</vt:lpstr>
      <vt:lpstr>Arial</vt:lpstr>
      <vt:lpstr>Calibri</vt:lpstr>
      <vt:lpstr>Office 테마</vt:lpstr>
      <vt:lpstr>ALOHA 2주차 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ALOHA 2주차 강의</dc:title>
  <dc:creator>KyungHo Park</dc:creator>
  <cp:lastModifiedBy>KyungHo Park</cp:lastModifiedBy>
  <cp:revision>64</cp:revision>
  <dcterms:created xsi:type="dcterms:W3CDTF">2018-03-17T06:23:01Z</dcterms:created>
  <dcterms:modified xsi:type="dcterms:W3CDTF">2018-03-26T10:02:00Z</dcterms:modified>
</cp:coreProperties>
</file>