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7285-B809-4B09-AF1A-440C1B0E4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C66CC5-0242-418E-A7FB-D0CDBC03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CAB68-77B7-4CCE-86BA-953967A7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DFED9-BF54-43A7-B7F4-CD16DC41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B6A6D-03CF-439A-848A-2540A937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6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D812F-2328-4AD3-967F-3539CE7B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1328AC-3F2D-4234-A97A-3ABD3520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21BB6-581D-4ECA-9CEA-C67EAE82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7FCDC-4076-4BA2-B6C1-2C75C006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8C028-4162-4BCC-BB3A-A85F5984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2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E984F0-C5DD-4AC4-9955-5295416F1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69315-3FFF-42D2-8B3C-0E45D09AE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3E727-F4E6-48CC-A1B7-5AC5860E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1716F-D9FF-4971-AF50-0473D989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552F9-59B3-4695-AEA5-F0D6F6CA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6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CBD8-F762-4CDE-BF25-3B0999B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78B6D-3B98-43C9-BBEC-D4823BD9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2C78D-1837-4147-BFB2-F45D51EE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AD7AB-7EDA-4E54-A6B0-81F2080E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2DEBE-85F5-49E3-B0BC-E4143F9C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5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8FCF6-6D9F-4F90-B10F-6E2C8AE1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21029-05B5-4F94-BE60-BE125A8A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8F974-5CC3-45C6-8495-4D7D4FB9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7247D-44EF-4E76-8C6E-BAE6822C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9EAF-B016-4D82-A189-327079D1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5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A1F99-2382-402B-A596-672A2DF3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F3693-742E-442F-BBF5-336843EAB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62352-932E-48F6-B4F6-7738FFB70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52230-FF07-41F3-AAF4-05EFFF2F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3B4CC-1DC1-4CD0-B9E1-23965E13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0076E-3F55-4ABB-A07B-142C592E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7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59CA3-5DFF-4239-9555-A78F702B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38054-7DCE-4C37-AE6F-F818855F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8BC4B-2A33-4581-A4F8-4EA1249DD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431BEE-0AF1-4072-94C9-9359C24D1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9926D3-2783-4CE6-99E5-3620329C3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B1269E-3BB7-4E5D-8517-1E21CEFF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830F2-4749-4456-9F4A-AFB75CF5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BBB519-1049-4695-8F84-73DA4E38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DBE6C-0188-4981-B789-628AD8B4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FBD4E6-09DC-4632-A5AE-53D9EE4A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7FA2F-46A5-42CF-84F7-7DE49ABA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B7CE26-9983-48CA-9BE9-85A44FEA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8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10D9A-04B1-4BD0-9311-0A56EB67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BA99D-986F-4ACE-B13E-1D2E238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40B95-5A04-458F-AEF4-24CC2798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0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0D2F4-DF9A-440D-84EE-D2F14C07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6E51A-09F9-4A0B-8613-95191ABD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387A51-DF77-4744-B098-AF4A69A44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5E0D9-E33D-42C0-9C4F-F985FECD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42296-8C96-4A7B-891A-9A20A855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38A23-216F-4A0A-BBFD-F8BCCBDE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0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CE4CE-FE23-4D3D-863C-DA04AB76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6A86C1-0BE6-494D-B08C-B8601E902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42C72-6401-47F8-B3E0-D155F5D7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F62D8-FEDF-465A-9CE8-FFA9E9B9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50E57-98ED-412E-AC65-E2087D2C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EFB72-3716-496F-94B3-7A347538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360B7-92B8-4140-AC33-1153345C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572C7-D3FB-4C3F-B311-41A010713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EFE1D-3F73-4C3C-9F08-BDC573A01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3805-52CC-45B2-AD51-2B2A95222BC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65C64-3C2F-4FE4-B718-9F08ACDD8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B959-E76E-4CBB-8E5C-6D55681B0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8105-F074-4979-8128-3B7F1A7BD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5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17497C7-6EA7-4495-B748-79985C953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LCA(Lowest Common Ancestor)</a:t>
            </a:r>
            <a:endParaRPr lang="ko-KR" altLang="en-US" sz="48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98CD2DE4-1FAA-4848-94F0-2A53FAD61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최소 공통 조상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세그먼트 트리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09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3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49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Arc 51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0C65B-6862-46F5-8439-5581B475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ko-KR" altLang="en-US"/>
              <a:t>끝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6149C1-FB6F-4199-9492-747CFBB7E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altLang="ko-KR"/>
              <a:t>LCA</a:t>
            </a:r>
            <a:r>
              <a:rPr lang="ko-KR" altLang="en-US"/>
              <a:t>를 알면 트리의 두 정점 사이의 거리를 쉽게 구할 수 있다</a:t>
            </a:r>
            <a:r>
              <a:rPr lang="en-US" altLang="ko-KR"/>
              <a:t>..!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2648-4133-427F-A397-3EB5615C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24" y="3717586"/>
            <a:ext cx="1162050" cy="1123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A24BE0-65C7-493D-9E0A-A73C9FEE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701" y="1654637"/>
            <a:ext cx="1238250" cy="1143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220E24-C50F-4909-8AB2-DD5CC65F6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398" y="3495226"/>
            <a:ext cx="12096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1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D0F4DB-C20D-4E6E-8549-9ACCFF77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0"/>
            <a:ext cx="92011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8B6313-4B9B-476F-90C7-3B0FC2610B0E}"/>
              </a:ext>
            </a:extLst>
          </p:cNvPr>
          <p:cNvSpPr txBox="1"/>
          <p:nvPr/>
        </p:nvSpPr>
        <p:spPr>
          <a:xfrm>
            <a:off x="2055303" y="5167618"/>
            <a:ext cx="476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ko-KR" altLang="en-US" sz="2400" dirty="0"/>
              <a:t>과 </a:t>
            </a:r>
            <a:r>
              <a:rPr lang="en-US" altLang="ko-KR" sz="2400" dirty="0"/>
              <a:t>6</a:t>
            </a:r>
            <a:r>
              <a:rPr lang="ko-KR" altLang="en-US" sz="2400" dirty="0"/>
              <a:t>의 공통 조상 </a:t>
            </a:r>
            <a:r>
              <a:rPr lang="en-US" altLang="ko-KR" sz="2400" dirty="0"/>
              <a:t>: 1, 2</a:t>
            </a:r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과 </a:t>
            </a:r>
            <a:r>
              <a:rPr lang="en-US" altLang="ko-KR" sz="2400" dirty="0"/>
              <a:t>6</a:t>
            </a:r>
            <a:r>
              <a:rPr lang="ko-KR" altLang="en-US" sz="2400" dirty="0"/>
              <a:t>의 최소 공통 조상 </a:t>
            </a:r>
            <a:r>
              <a:rPr lang="en-US" altLang="ko-KR" sz="2400" dirty="0"/>
              <a:t>: 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645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D0F4DB-C20D-4E6E-8549-9ACCFF77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0"/>
            <a:ext cx="92011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8B6313-4B9B-476F-90C7-3B0FC2610B0E}"/>
              </a:ext>
            </a:extLst>
          </p:cNvPr>
          <p:cNvSpPr txBox="1"/>
          <p:nvPr/>
        </p:nvSpPr>
        <p:spPr>
          <a:xfrm>
            <a:off x="2055303" y="5167618"/>
            <a:ext cx="53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ko-KR" altLang="en-US" sz="2400" dirty="0"/>
              <a:t>과 </a:t>
            </a:r>
            <a:r>
              <a:rPr lang="en-US" altLang="ko-KR" sz="2400" dirty="0"/>
              <a:t>8</a:t>
            </a:r>
            <a:r>
              <a:rPr lang="ko-KR" altLang="en-US" sz="2400" dirty="0"/>
              <a:t>의 최소 공통 조상을 구해보자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802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D0F4DB-C20D-4E6E-8549-9ACCFF77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0"/>
            <a:ext cx="92011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8B6313-4B9B-476F-90C7-3B0FC2610B0E}"/>
              </a:ext>
            </a:extLst>
          </p:cNvPr>
          <p:cNvSpPr txBox="1"/>
          <p:nvPr/>
        </p:nvSpPr>
        <p:spPr>
          <a:xfrm>
            <a:off x="2055302" y="5167618"/>
            <a:ext cx="665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트리를 </a:t>
            </a:r>
            <a:r>
              <a:rPr lang="ko-KR" altLang="en-US" sz="2400" dirty="0" err="1"/>
              <a:t>전위순회한</a:t>
            </a:r>
            <a:r>
              <a:rPr lang="ko-KR" altLang="en-US" sz="2400" dirty="0"/>
              <a:t> 노드들을 순서대로 저장</a:t>
            </a:r>
            <a:r>
              <a:rPr lang="en-US" altLang="ko-KR" sz="2400" dirty="0"/>
              <a:t>! (</a:t>
            </a:r>
            <a:r>
              <a:rPr lang="ko-KR" altLang="en-US" sz="2400" dirty="0"/>
              <a:t>조건 </a:t>
            </a:r>
            <a:r>
              <a:rPr lang="en-US" altLang="ko-KR" sz="2400" dirty="0"/>
              <a:t>: </a:t>
            </a:r>
            <a:r>
              <a:rPr lang="ko-KR" altLang="en-US" sz="2400" dirty="0"/>
              <a:t>돌아올 때 노드들도 저장</a:t>
            </a:r>
            <a:r>
              <a:rPr lang="en-US" altLang="ko-KR" sz="2400" dirty="0"/>
              <a:t>!!!!!!)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3EC32-42FC-4BC6-B52B-F034B00BE94C}"/>
              </a:ext>
            </a:extLst>
          </p:cNvPr>
          <p:cNvSpPr txBox="1"/>
          <p:nvPr/>
        </p:nvSpPr>
        <p:spPr>
          <a:xfrm>
            <a:off x="318782" y="48656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세그먼트 트리</a:t>
            </a:r>
          </a:p>
        </p:txBody>
      </p:sp>
    </p:spTree>
    <p:extLst>
      <p:ext uri="{BB962C8B-B14F-4D97-AF65-F5344CB8AC3E}">
        <p14:creationId xmlns:p14="http://schemas.microsoft.com/office/powerpoint/2010/main" val="278112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D0F4DB-C20D-4E6E-8549-9ACCFF77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0"/>
            <a:ext cx="92011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8B6313-4B9B-476F-90C7-3B0FC2610B0E}"/>
              </a:ext>
            </a:extLst>
          </p:cNvPr>
          <p:cNvSpPr txBox="1"/>
          <p:nvPr/>
        </p:nvSpPr>
        <p:spPr>
          <a:xfrm>
            <a:off x="1333849" y="5286375"/>
            <a:ext cx="968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1, 2, 3, 4, </a:t>
            </a:r>
            <a:r>
              <a:rPr lang="en-US" altLang="ko-KR" sz="2400" dirty="0">
                <a:solidFill>
                  <a:srgbClr val="FF0000"/>
                </a:solidFill>
              </a:rPr>
              <a:t>3</a:t>
            </a:r>
            <a:r>
              <a:rPr lang="en-US" altLang="ko-KR" sz="2400" dirty="0"/>
              <a:t>, 5, </a:t>
            </a:r>
            <a:r>
              <a:rPr lang="en-US" altLang="ko-KR" sz="2400" dirty="0">
                <a:solidFill>
                  <a:srgbClr val="FF0000"/>
                </a:solidFill>
              </a:rPr>
              <a:t>3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r>
              <a:rPr lang="en-US" altLang="ko-KR" sz="2400" dirty="0"/>
              <a:t>, 6, </a:t>
            </a:r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en-US" altLang="ko-KR" sz="2400" dirty="0"/>
              <a:t>, 7, 8, 9, </a:t>
            </a:r>
            <a:r>
              <a:rPr lang="en-US" altLang="ko-KR" sz="2400" dirty="0">
                <a:solidFill>
                  <a:srgbClr val="FF0000"/>
                </a:solidFill>
              </a:rPr>
              <a:t>8</a:t>
            </a:r>
            <a:r>
              <a:rPr lang="en-US" altLang="ko-KR" sz="2400" dirty="0"/>
              <a:t>, 10, </a:t>
            </a:r>
            <a:r>
              <a:rPr lang="en-US" altLang="ko-KR" sz="2400" dirty="0">
                <a:solidFill>
                  <a:srgbClr val="FF0000"/>
                </a:solidFill>
              </a:rPr>
              <a:t>8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7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en-US" altLang="ko-KR" sz="2400" dirty="0"/>
              <a:t>, 11, 12, 13, </a:t>
            </a:r>
            <a:r>
              <a:rPr lang="en-US" altLang="ko-KR" sz="2400" dirty="0">
                <a:solidFill>
                  <a:srgbClr val="FF0000"/>
                </a:solidFill>
              </a:rPr>
              <a:t>12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11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9DC22-24D5-4747-B792-F81D136FE26A}"/>
              </a:ext>
            </a:extLst>
          </p:cNvPr>
          <p:cNvSpPr txBox="1"/>
          <p:nvPr/>
        </p:nvSpPr>
        <p:spPr>
          <a:xfrm>
            <a:off x="318782" y="48656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세그먼트 트리</a:t>
            </a:r>
          </a:p>
        </p:txBody>
      </p:sp>
    </p:spTree>
    <p:extLst>
      <p:ext uri="{BB962C8B-B14F-4D97-AF65-F5344CB8AC3E}">
        <p14:creationId xmlns:p14="http://schemas.microsoft.com/office/powerpoint/2010/main" val="202619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D0F4DB-C20D-4E6E-8549-9ACCFF77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0"/>
            <a:ext cx="92011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8B6313-4B9B-476F-90C7-3B0FC2610B0E}"/>
              </a:ext>
            </a:extLst>
          </p:cNvPr>
          <p:cNvSpPr txBox="1"/>
          <p:nvPr/>
        </p:nvSpPr>
        <p:spPr>
          <a:xfrm>
            <a:off x="1333849" y="5286375"/>
            <a:ext cx="968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1, 2, </a:t>
            </a:r>
            <a:r>
              <a:rPr lang="en-US" altLang="ko-KR" sz="2400" dirty="0">
                <a:highlight>
                  <a:srgbClr val="FFFF00"/>
                </a:highlight>
              </a:rPr>
              <a:t>3, 4,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lang="en-US" altLang="ko-KR" sz="2400" dirty="0">
                <a:highlight>
                  <a:srgbClr val="FFFF00"/>
                </a:highlight>
              </a:rPr>
              <a:t>, 5,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lang="en-US" altLang="ko-KR" sz="2400" dirty="0">
                <a:highlight>
                  <a:srgbClr val="FFFF00"/>
                </a:highlight>
              </a:rPr>
              <a:t>,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altLang="ko-KR" sz="2400" dirty="0">
                <a:highlight>
                  <a:srgbClr val="FFFF00"/>
                </a:highlight>
              </a:rPr>
              <a:t>, 6,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altLang="ko-KR" sz="2400" dirty="0">
                <a:highlight>
                  <a:srgbClr val="FFFF00"/>
                </a:highlight>
              </a:rPr>
              <a:t>,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en-US" altLang="ko-KR" sz="2400" dirty="0">
                <a:highlight>
                  <a:srgbClr val="FFFF00"/>
                </a:highlight>
              </a:rPr>
              <a:t>, 7, 8</a:t>
            </a:r>
            <a:r>
              <a:rPr lang="en-US" altLang="ko-KR" sz="2400" dirty="0"/>
              <a:t>, 9, </a:t>
            </a:r>
            <a:r>
              <a:rPr lang="en-US" altLang="ko-KR" sz="2400" dirty="0">
                <a:solidFill>
                  <a:srgbClr val="FF0000"/>
                </a:solidFill>
              </a:rPr>
              <a:t>8</a:t>
            </a:r>
            <a:r>
              <a:rPr lang="en-US" altLang="ko-KR" sz="2400" dirty="0"/>
              <a:t>, 10, </a:t>
            </a:r>
            <a:r>
              <a:rPr lang="en-US" altLang="ko-KR" sz="2400" dirty="0">
                <a:solidFill>
                  <a:srgbClr val="FF0000"/>
                </a:solidFill>
              </a:rPr>
              <a:t>8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7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en-US" altLang="ko-KR" sz="2400" dirty="0"/>
              <a:t>, 11, 12, 13, </a:t>
            </a:r>
            <a:r>
              <a:rPr lang="en-US" altLang="ko-KR" sz="2400" dirty="0">
                <a:solidFill>
                  <a:srgbClr val="FF0000"/>
                </a:solidFill>
              </a:rPr>
              <a:t>12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11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9DC22-24D5-4747-B792-F81D136FE26A}"/>
              </a:ext>
            </a:extLst>
          </p:cNvPr>
          <p:cNvSpPr txBox="1"/>
          <p:nvPr/>
        </p:nvSpPr>
        <p:spPr>
          <a:xfrm>
            <a:off x="318782" y="48656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세그먼트 트리</a:t>
            </a:r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BD72C0D8-EF5A-4E60-94AB-21EB432C274B}"/>
              </a:ext>
            </a:extLst>
          </p:cNvPr>
          <p:cNvSpPr/>
          <p:nvPr/>
        </p:nvSpPr>
        <p:spPr>
          <a:xfrm>
            <a:off x="2035151" y="5863905"/>
            <a:ext cx="225955" cy="507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D9D5831B-C27B-4E9A-8559-4EF6480C73B5}"/>
              </a:ext>
            </a:extLst>
          </p:cNvPr>
          <p:cNvSpPr/>
          <p:nvPr/>
        </p:nvSpPr>
        <p:spPr>
          <a:xfrm>
            <a:off x="5517980" y="5863905"/>
            <a:ext cx="225955" cy="507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C273E-C406-4D1F-871C-3655AC0ACD97}"/>
              </a:ext>
            </a:extLst>
          </p:cNvPr>
          <p:cNvSpPr txBox="1"/>
          <p:nvPr/>
        </p:nvSpPr>
        <p:spPr>
          <a:xfrm>
            <a:off x="6096000" y="5924618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8</a:t>
            </a:r>
            <a:r>
              <a:rPr lang="ko-KR" altLang="en-US" dirty="0"/>
              <a:t>이 처음 나오는 지점 사이의 </a:t>
            </a:r>
            <a:r>
              <a:rPr lang="ko-KR" altLang="en-US" dirty="0">
                <a:highlight>
                  <a:srgbClr val="FFFF00"/>
                </a:highlight>
              </a:rPr>
              <a:t>높이가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가장 낮은 노드</a:t>
            </a:r>
            <a:r>
              <a:rPr lang="ko-KR" altLang="en-US" dirty="0"/>
              <a:t>가 최소 공통 조상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C40A7C5-A568-4836-9636-3ED897FCBDDF}"/>
              </a:ext>
            </a:extLst>
          </p:cNvPr>
          <p:cNvSpPr/>
          <p:nvPr/>
        </p:nvSpPr>
        <p:spPr>
          <a:xfrm>
            <a:off x="4848837" y="4915949"/>
            <a:ext cx="209724" cy="3704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852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E0790-254D-4DAF-8B94-D97BEDB6839D}"/>
              </a:ext>
            </a:extLst>
          </p:cNvPr>
          <p:cNvSpPr txBox="1"/>
          <p:nvPr/>
        </p:nvSpPr>
        <p:spPr>
          <a:xfrm>
            <a:off x="318782" y="48656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세그먼트 트리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D44004-88E0-4F90-9C03-7989B5A6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61" y="855893"/>
            <a:ext cx="5429250" cy="5410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6E3B03-4997-4F53-A395-864B883C5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31" y="3848100"/>
            <a:ext cx="6524625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413455-E1DF-4450-B6A3-F6F0616B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31" y="263986"/>
            <a:ext cx="4286134" cy="37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3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678A9-C0B4-410E-8528-7B003936D366}"/>
              </a:ext>
            </a:extLst>
          </p:cNvPr>
          <p:cNvSpPr txBox="1"/>
          <p:nvPr/>
        </p:nvSpPr>
        <p:spPr>
          <a:xfrm>
            <a:off x="318782" y="48656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DP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4A59F-A5F1-42C1-B854-221D53E32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0"/>
            <a:ext cx="92011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639BA2-5B54-44A0-BE12-3D733089B8DD}"/>
              </a:ext>
            </a:extLst>
          </p:cNvPr>
          <p:cNvSpPr txBox="1"/>
          <p:nvPr/>
        </p:nvSpPr>
        <p:spPr>
          <a:xfrm>
            <a:off x="318782" y="5287686"/>
            <a:ext cx="4948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방식</a:t>
            </a:r>
            <a:endParaRPr lang="en-US" altLang="ko-KR" dirty="0"/>
          </a:p>
          <a:p>
            <a:r>
              <a:rPr lang="en-US" altLang="ko-KR" dirty="0"/>
              <a:t>1.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높이가 다르면 높이를 같게 맞춘다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동시에 올리면서 </a:t>
            </a:r>
            <a:r>
              <a:rPr lang="ko-KR" altLang="en-US" dirty="0" err="1"/>
              <a:t>같은지</a:t>
            </a:r>
            <a:r>
              <a:rPr lang="ko-KR" altLang="en-US" dirty="0"/>
              <a:t> 비교</a:t>
            </a:r>
            <a:r>
              <a:rPr lang="en-US" altLang="ko-KR" dirty="0"/>
              <a:t> =&gt; O(n)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F4FE8CB-E29D-4A8B-94DB-C58FEBE8D11D}"/>
              </a:ext>
            </a:extLst>
          </p:cNvPr>
          <p:cNvSpPr/>
          <p:nvPr/>
        </p:nvSpPr>
        <p:spPr>
          <a:xfrm>
            <a:off x="5427677" y="5670958"/>
            <a:ext cx="369116" cy="478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FBDAA-5369-497C-9BB1-B7AC1538776C}"/>
              </a:ext>
            </a:extLst>
          </p:cNvPr>
          <p:cNvSpPr txBox="1"/>
          <p:nvPr/>
        </p:nvSpPr>
        <p:spPr>
          <a:xfrm>
            <a:off x="5956897" y="5286375"/>
            <a:ext cx="6148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][k] = “</a:t>
            </a:r>
            <a:r>
              <a:rPr lang="en-US" altLang="ko-KR" dirty="0" err="1"/>
              <a:t>i</a:t>
            </a:r>
            <a:r>
              <a:rPr lang="ko-KR" altLang="en-US" dirty="0"/>
              <a:t>번 정점의 </a:t>
            </a:r>
            <a:r>
              <a:rPr lang="en-US" altLang="ko-KR" dirty="0"/>
              <a:t>2^k</a:t>
            </a:r>
            <a:r>
              <a:rPr lang="ko-KR" altLang="en-US" dirty="0"/>
              <a:t>번째 조상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1.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높이가 다르면 높이를 같게 맞춘다</a:t>
            </a:r>
            <a:r>
              <a:rPr lang="en-US" altLang="ko-KR" dirty="0"/>
              <a:t>. =&gt; 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동시에 올리면서 </a:t>
            </a:r>
            <a:r>
              <a:rPr lang="ko-KR" altLang="en-US" dirty="0" err="1"/>
              <a:t>같은지</a:t>
            </a:r>
            <a:r>
              <a:rPr lang="ko-KR" altLang="en-US" dirty="0"/>
              <a:t> 비교 </a:t>
            </a:r>
            <a:r>
              <a:rPr lang="en-US" altLang="ko-KR" dirty="0"/>
              <a:t>=&gt; 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r>
              <a:rPr lang="ko-KR" altLang="en-US" dirty="0"/>
              <a:t>인 이유는</a:t>
            </a:r>
            <a:r>
              <a:rPr lang="en-US" altLang="ko-KR" dirty="0"/>
              <a:t> DP</a:t>
            </a:r>
            <a:r>
              <a:rPr lang="ko-KR" altLang="en-US" dirty="0"/>
              <a:t>배열을 이용해서 부모를 향해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ko-KR" altLang="en-US" dirty="0" err="1"/>
              <a:t>거듭제곱씩</a:t>
            </a:r>
            <a:r>
              <a:rPr lang="ko-KR" altLang="en-US" dirty="0"/>
              <a:t> 이동하기 때문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44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9D1DB-E83C-49FB-919B-C00DC1978BF1}"/>
              </a:ext>
            </a:extLst>
          </p:cNvPr>
          <p:cNvSpPr txBox="1"/>
          <p:nvPr/>
        </p:nvSpPr>
        <p:spPr>
          <a:xfrm>
            <a:off x="318782" y="48656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261563-1CD9-46D0-B6DF-078198C9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93" y="314325"/>
            <a:ext cx="3657600" cy="6543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FA3DF2-0221-4534-ACD2-79EEAE57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46" y="1811703"/>
            <a:ext cx="2705100" cy="3267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D421EF-7F89-4337-9B15-411C0F08AB55}"/>
              </a:ext>
            </a:extLst>
          </p:cNvPr>
          <p:cNvSpPr txBox="1"/>
          <p:nvPr/>
        </p:nvSpPr>
        <p:spPr>
          <a:xfrm>
            <a:off x="5654180" y="855893"/>
            <a:ext cx="6219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][k] = “</a:t>
            </a:r>
            <a:r>
              <a:rPr lang="en-US" altLang="ko-KR" dirty="0" err="1"/>
              <a:t>i</a:t>
            </a:r>
            <a:r>
              <a:rPr lang="ko-KR" altLang="en-US" dirty="0"/>
              <a:t>번 정점의 </a:t>
            </a:r>
            <a:r>
              <a:rPr lang="en-US" altLang="ko-KR" dirty="0"/>
              <a:t>2^k</a:t>
            </a:r>
            <a:r>
              <a:rPr lang="ko-KR" altLang="en-US" dirty="0"/>
              <a:t>번째 조상</a:t>
            </a:r>
            <a:r>
              <a:rPr lang="en-US" altLang="ko-KR" dirty="0"/>
              <a:t>”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][j] = DP[DP[</a:t>
            </a:r>
            <a:r>
              <a:rPr lang="en-US" altLang="ko-KR" dirty="0" err="1"/>
              <a:t>i</a:t>
            </a:r>
            <a:r>
              <a:rPr lang="en-US" altLang="ko-KR" dirty="0"/>
              <a:t>][j-1]][j-1]</a:t>
            </a:r>
          </a:p>
          <a:p>
            <a:r>
              <a:rPr lang="en-US" altLang="ko-KR" dirty="0"/>
              <a:t>Ex) 1</a:t>
            </a:r>
            <a:r>
              <a:rPr lang="ko-KR" altLang="en-US" dirty="0"/>
              <a:t>번의 </a:t>
            </a:r>
            <a:r>
              <a:rPr lang="en-US" altLang="ko-KR" dirty="0"/>
              <a:t>8</a:t>
            </a:r>
            <a:r>
              <a:rPr lang="ko-KR" altLang="en-US" dirty="0"/>
              <a:t>번째 조상은 </a:t>
            </a:r>
            <a:r>
              <a:rPr lang="en-US" altLang="ko-KR" dirty="0"/>
              <a:t>(1</a:t>
            </a:r>
            <a:r>
              <a:rPr lang="ko-KR" altLang="en-US" dirty="0"/>
              <a:t>번의 </a:t>
            </a:r>
            <a:r>
              <a:rPr lang="en-US" altLang="ko-KR" dirty="0"/>
              <a:t>4</a:t>
            </a:r>
            <a:r>
              <a:rPr lang="ko-KR" altLang="en-US" dirty="0"/>
              <a:t>번째 조상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번째 조상 </a:t>
            </a:r>
            <a:endParaRPr lang="en-US" altLang="ko-KR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D8B4F9A-C677-46F7-9B05-1A60B612AB1B}"/>
              </a:ext>
            </a:extLst>
          </p:cNvPr>
          <p:cNvSpPr/>
          <p:nvPr/>
        </p:nvSpPr>
        <p:spPr>
          <a:xfrm>
            <a:off x="4798503" y="5729681"/>
            <a:ext cx="436227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86333-0E85-4218-9887-762FF43E2800}"/>
              </a:ext>
            </a:extLst>
          </p:cNvPr>
          <p:cNvSpPr txBox="1"/>
          <p:nvPr/>
        </p:nvSpPr>
        <p:spPr>
          <a:xfrm>
            <a:off x="5511567" y="5629013"/>
            <a:ext cx="6284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en-US" altLang="ko-KR" dirty="0"/>
              <a:t>2^i</a:t>
            </a:r>
            <a:r>
              <a:rPr lang="ko-KR" altLang="en-US" dirty="0"/>
              <a:t>번째 조상이 같고</a:t>
            </a:r>
            <a:r>
              <a:rPr lang="en-US" altLang="ko-KR" dirty="0"/>
              <a:t>, 2^(i-1)</a:t>
            </a:r>
            <a:r>
              <a:rPr lang="ko-KR" altLang="en-US" dirty="0"/>
              <a:t>번째 조상이 다르다면</a:t>
            </a:r>
            <a:endParaRPr lang="en-US" altLang="ko-KR" dirty="0"/>
          </a:p>
          <a:p>
            <a:r>
              <a:rPr lang="en-US" altLang="ko-KR" dirty="0"/>
              <a:t>2^(i-1) &lt; LCA(X, Y) &lt;= 2^i</a:t>
            </a:r>
          </a:p>
          <a:p>
            <a:r>
              <a:rPr lang="en-US" altLang="ko-KR" dirty="0"/>
              <a:t>=&gt; 2^i</a:t>
            </a:r>
            <a:r>
              <a:rPr lang="ko-KR" altLang="en-US" dirty="0"/>
              <a:t>번째 조상이 다르다면 그만큼 </a:t>
            </a:r>
            <a:r>
              <a:rPr lang="ko-KR" altLang="en-US" dirty="0" err="1"/>
              <a:t>올려줌</a:t>
            </a:r>
            <a:r>
              <a:rPr lang="ko-KR" altLang="en-US" dirty="0"/>
              <a:t> </a:t>
            </a:r>
            <a:r>
              <a:rPr lang="en-US" altLang="ko-KR" dirty="0"/>
              <a:t>(like </a:t>
            </a:r>
            <a:r>
              <a:rPr lang="ko-KR" altLang="en-US" dirty="0"/>
              <a:t>이분탐색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D282D0-DC82-4AE3-902D-B9A17E335A54}"/>
              </a:ext>
            </a:extLst>
          </p:cNvPr>
          <p:cNvCxnSpPr/>
          <p:nvPr/>
        </p:nvCxnSpPr>
        <p:spPr>
          <a:xfrm flipV="1">
            <a:off x="4798503" y="1426128"/>
            <a:ext cx="713064" cy="129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2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390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Symbol</vt:lpstr>
      <vt:lpstr>Office 테마</vt:lpstr>
      <vt:lpstr>LCA(Lowest Common Ancestor)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LCA(Lowest Common Ancestor)</dc:title>
  <dc:creator>이경준</dc:creator>
  <cp:lastModifiedBy>이경준</cp:lastModifiedBy>
  <cp:revision>3</cp:revision>
  <dcterms:created xsi:type="dcterms:W3CDTF">2020-09-09T06:29:27Z</dcterms:created>
  <dcterms:modified xsi:type="dcterms:W3CDTF">2020-09-09T06:35:26Z</dcterms:modified>
</cp:coreProperties>
</file>