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57" r:id="rId4"/>
    <p:sldId id="275" r:id="rId5"/>
    <p:sldId id="269" r:id="rId6"/>
    <p:sldId id="271" r:id="rId7"/>
    <p:sldId id="272" r:id="rId8"/>
    <p:sldId id="273" r:id="rId9"/>
    <p:sldId id="274" r:id="rId10"/>
    <p:sldId id="277" r:id="rId11"/>
    <p:sldId id="278" r:id="rId12"/>
    <p:sldId id="279" r:id="rId13"/>
    <p:sldId id="280" r:id="rId14"/>
    <p:sldId id="260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968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7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DA5BB69-4433-4F1D-B4AD-3F351862C0A6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2020-05-26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3F7AA83-DE31-4E93-AB07-EF7FB05F6670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7E4DE1BD-5A3B-48A0-BBB4-135AE1DF5DD1}" type="datetime1">
              <a:rPr lang="ko-KR" altLang="en-US" smtClean="0"/>
              <a:pPr algn="r"/>
              <a:t>2020-05-26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935E2820-AFE1-45FA-949E-17BDB534E1DC}" type="slidenum">
              <a:rPr lang="en-US" altLang="ko-KR" smtClean="0"/>
              <a:pPr algn="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935E2820-AFE1-45FA-949E-17BDB534E1DC}" type="slidenum">
              <a:rPr lang="en-US" smtClean="0"/>
              <a:pPr algn="r" rtl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7542409-6A04-4DC6-AC3A-D3758287A8F2}" type="slidenum">
              <a:rPr lang="en-US" smtClean="0"/>
              <a:pPr algn="r" rtl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67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7542409-6A04-4DC6-AC3A-D3758287A8F2}" type="slidenum">
              <a:rPr lang="en-US" smtClean="0"/>
              <a:pPr algn="r" rtl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52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7542409-6A04-4DC6-AC3A-D3758287A8F2}" type="slidenum">
              <a:rPr lang="en-US" smtClean="0"/>
              <a:pPr algn="r" rtl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50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7542409-6A04-4DC6-AC3A-D3758287A8F2}" type="slidenum">
              <a:rPr lang="en-US" smtClean="0"/>
              <a:pPr algn="r" rtl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8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35E2820-AFE1-45FA-949E-17BDB534E1DC}" type="slidenum">
              <a:rPr lang="en-US" altLang="ko-KR" smtClean="0"/>
              <a:pPr algn="r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239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35E2820-AFE1-45FA-949E-17BDB534E1DC}" type="slidenum">
              <a:rPr lang="en-US" altLang="ko-KR" smtClean="0"/>
              <a:pPr algn="r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19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7542409-6A04-4DC6-AC3A-D3758287A8F2}" type="slidenum">
              <a:rPr lang="en-US" smtClean="0"/>
              <a:pPr algn="r" rtl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7542409-6A04-4DC6-AC3A-D3758287A8F2}" type="slidenum">
              <a:rPr lang="en-US" smtClean="0"/>
              <a:pPr algn="r" rtl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53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935E2820-AFE1-45FA-949E-17BDB534E1DC}" type="slidenum">
              <a:rPr lang="en-US" smtClean="0"/>
              <a:pPr algn="r" rtl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49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935E2820-AFE1-45FA-949E-17BDB534E1DC}" type="slidenum">
              <a:rPr lang="en-US" smtClean="0"/>
              <a:pPr algn="r" rtl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829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935E2820-AFE1-45FA-949E-17BDB534E1DC}" type="slidenum">
              <a:rPr lang="en-US" smtClean="0"/>
              <a:pPr algn="r" rtl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89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935E2820-AFE1-45FA-949E-17BDB534E1DC}" type="slidenum">
              <a:rPr lang="en-US" smtClean="0"/>
              <a:pPr algn="r" rtl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69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935E2820-AFE1-45FA-949E-17BDB534E1DC}" type="slidenum">
              <a:rPr lang="en-US" smtClean="0"/>
              <a:pPr algn="r" rtl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8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1B42F-A404-4DC0-B9DF-8ADEB4A9E247}" type="datetime1">
              <a:rPr lang="ko-KR" altLang="en-US" smtClean="0"/>
              <a:pPr/>
              <a:t>2020-05-26</a:t>
            </a:fld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998845-2222-48BE-AE07-8BAD69799613}" type="datetime1">
              <a:rPr lang="ko-KR" altLang="en-US" smtClean="0"/>
              <a:pPr/>
              <a:t>2020-05-26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FE7CBD-C498-432D-8286-CC40D06EB781}" type="datetime1">
              <a:rPr lang="ko-KR" altLang="en-US" smtClean="0"/>
              <a:pPr/>
              <a:t>2020-05-26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3BEC92-84C6-4586-BE4B-5D24E1BDAF96}" type="datetime1">
              <a:rPr lang="ko-KR" altLang="en-US" smtClean="0"/>
              <a:pPr/>
              <a:t>2020-05-26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rtlCol="0" anchor="b">
            <a:normAutofit/>
          </a:bodyPr>
          <a:lstStyle>
            <a:lvl1pPr algn="l" rtl="0">
              <a:defRPr sz="5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6B57C3-0B05-44ED-BB13-CC9F3C0E4227}" type="datetime1">
              <a:rPr lang="ko-KR" altLang="en-US" smtClean="0"/>
              <a:pPr/>
              <a:t>2020-05-26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DDBE33-0718-4FDC-ADDC-455716E5C86C}" type="datetime1">
              <a:rPr lang="ko-KR" altLang="en-US" smtClean="0"/>
              <a:pPr/>
              <a:t>2020-05-26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9DAE56-7DFF-4C69-921A-B2DA641CB7AC}" type="datetime1">
              <a:rPr lang="ko-KR" altLang="en-US" smtClean="0"/>
              <a:pPr/>
              <a:t>2020-05-26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C5FFE8-7428-4F8C-99EA-F8938669F3AC}" type="datetime1">
              <a:rPr lang="ko-KR" altLang="en-US" smtClean="0"/>
              <a:pPr/>
              <a:t>2020-05-26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D020B4-EE84-4824-9D18-097E003DB33D}" type="datetime1">
              <a:rPr lang="ko-KR" altLang="en-US" smtClean="0"/>
              <a:pPr/>
              <a:t>2020-05-26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DAE899-EF60-4368-827B-9EACCD7692B5}" type="datetime1">
              <a:rPr lang="ko-KR" altLang="en-US" smtClean="0"/>
              <a:pPr/>
              <a:t>2020-05-26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 hasCustomPrompt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dirty="0"/>
              <a:t>그림을 추가하려면 아이콘을 클릭하세요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92B5A5-A5CC-498F-BC7C-C4B8C041FFC1}" type="datetime1">
              <a:rPr lang="ko-KR" altLang="en-US" smtClean="0"/>
              <a:pPr/>
              <a:t>2020-05-26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DBFFB2-86D9-4B8F-A59A-553A60B94BBE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463D116-37D5-439C-8D68-B60CAC89AA25}" type="datetime1">
              <a:rPr lang="ko-KR" altLang="en-US" smtClean="0"/>
              <a:pPr/>
              <a:t>2020-05-26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 b="1">
                <a:solidFill>
                  <a:srgbClr val="AB3C1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DBFFB2-86D9-4B8F-A59A-553A60B94BBE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8742175" cy="2793906"/>
          </a:xfrm>
        </p:spPr>
        <p:txBody>
          <a:bodyPr rtlCol="0"/>
          <a:lstStyle/>
          <a:p>
            <a:pPr rtl="0"/>
            <a:r>
              <a:rPr lang="ko-KR" altLang="en-US" dirty="0" err="1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에라토스테네스의</a:t>
            </a:r>
            <a:r>
              <a:rPr lang="ko-KR" altLang="en-US" dirty="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체</a:t>
            </a:r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 err="1">
                <a:solidFill>
                  <a:schemeClr val="tx2"/>
                </a:solidFill>
              </a:rPr>
              <a:t>에라토스테네스의</a:t>
            </a:r>
            <a:r>
              <a:rPr lang="ko-KR" altLang="en-US" dirty="0">
                <a:solidFill>
                  <a:schemeClr val="tx2"/>
                </a:solidFill>
              </a:rPr>
              <a:t> 체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56B35C-DEB3-436C-96A1-798B935A6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88" y="1766088"/>
            <a:ext cx="5578328" cy="4309008"/>
          </a:xfrm>
          <a:prstGeom prst="rect">
            <a:avLst/>
          </a:prstGeom>
          <a:noFill/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7008813" y="2883661"/>
            <a:ext cx="4572000" cy="1849704"/>
          </a:xfrm>
        </p:spPr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ko-KR" altLang="en-US" sz="2600" dirty="0" err="1">
                <a:solidFill>
                  <a:schemeClr val="tx2"/>
                </a:solidFill>
              </a:rPr>
              <a:t>시간복잡도</a:t>
            </a:r>
            <a:r>
              <a:rPr lang="en-US" altLang="ko-KR" sz="2600" dirty="0">
                <a:solidFill>
                  <a:schemeClr val="tx2"/>
                </a:solidFill>
              </a:rPr>
              <a:t>: O(</a:t>
            </a:r>
            <a:r>
              <a:rPr lang="en-US" altLang="ko-KR" sz="2600" dirty="0" err="1">
                <a:solidFill>
                  <a:schemeClr val="tx2"/>
                </a:solidFill>
              </a:rPr>
              <a:t>nlogn</a:t>
            </a:r>
            <a:r>
              <a:rPr lang="en-US" altLang="ko-KR" sz="2600" dirty="0">
                <a:solidFill>
                  <a:schemeClr val="tx2"/>
                </a:solidFill>
              </a:rPr>
              <a:t>)</a:t>
            </a:r>
            <a:endParaRPr lang="ko-KR" altLang="en-US" sz="2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4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>
                <a:solidFill>
                  <a:schemeClr val="tx2"/>
                </a:solidFill>
              </a:rPr>
              <a:t>개선가능한 부분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1281362" y="1829753"/>
            <a:ext cx="10589796" cy="4073741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>
                <a:solidFill>
                  <a:schemeClr val="tx2"/>
                </a:solidFill>
              </a:rPr>
              <a:t>코드 내부의 </a:t>
            </a:r>
            <a:r>
              <a:rPr lang="en-US" altLang="ko-KR" sz="2400" dirty="0">
                <a:solidFill>
                  <a:schemeClr val="tx2"/>
                </a:solidFill>
              </a:rPr>
              <a:t>for</a:t>
            </a:r>
            <a:r>
              <a:rPr lang="ko-KR" altLang="en-US" sz="2400" dirty="0">
                <a:solidFill>
                  <a:schemeClr val="tx2"/>
                </a:solidFill>
              </a:rPr>
              <a:t>문에서 </a:t>
            </a:r>
            <a:r>
              <a:rPr lang="en-US" altLang="ko-KR" sz="2400" dirty="0">
                <a:solidFill>
                  <a:schemeClr val="tx2"/>
                </a:solidFill>
              </a:rPr>
              <a:t>j</a:t>
            </a:r>
            <a:r>
              <a:rPr lang="ko-KR" altLang="en-US" sz="2400" dirty="0">
                <a:solidFill>
                  <a:schemeClr val="tx2"/>
                </a:solidFill>
              </a:rPr>
              <a:t>를 </a:t>
            </a:r>
            <a:r>
              <a:rPr lang="en-US" altLang="ko-KR" sz="2400" dirty="0" err="1">
                <a:solidFill>
                  <a:schemeClr val="tx2"/>
                </a:solidFill>
              </a:rPr>
              <a:t>i</a:t>
            </a:r>
            <a:r>
              <a:rPr lang="en-US" altLang="ko-KR" sz="2400" dirty="0">
                <a:solidFill>
                  <a:schemeClr val="tx2"/>
                </a:solidFill>
              </a:rPr>
              <a:t>*2</a:t>
            </a:r>
            <a:r>
              <a:rPr lang="ko-KR" altLang="en-US" sz="2400" dirty="0">
                <a:solidFill>
                  <a:schemeClr val="tx2"/>
                </a:solidFill>
              </a:rPr>
              <a:t>에서 시작 안하고 </a:t>
            </a:r>
            <a:r>
              <a:rPr lang="en-US" altLang="ko-KR" sz="2400" dirty="0" err="1">
                <a:solidFill>
                  <a:schemeClr val="tx2"/>
                </a:solidFill>
              </a:rPr>
              <a:t>i</a:t>
            </a:r>
            <a:r>
              <a:rPr lang="en-US" altLang="ko-KR" sz="2400" dirty="0">
                <a:solidFill>
                  <a:schemeClr val="tx2"/>
                </a:solidFill>
              </a:rPr>
              <a:t>*</a:t>
            </a:r>
            <a:r>
              <a:rPr lang="en-US" altLang="ko-KR" sz="2400" dirty="0" err="1">
                <a:solidFill>
                  <a:schemeClr val="tx2"/>
                </a:solidFill>
              </a:rPr>
              <a:t>i</a:t>
            </a:r>
            <a:r>
              <a:rPr lang="ko-KR" altLang="en-US" sz="2400" dirty="0">
                <a:solidFill>
                  <a:schemeClr val="tx2"/>
                </a:solidFill>
              </a:rPr>
              <a:t>에서 시작해도 됨</a:t>
            </a:r>
            <a:endParaRPr lang="en-US" altLang="ko-KR" sz="2400" dirty="0">
              <a:solidFill>
                <a:schemeClr val="tx2"/>
              </a:solidFill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altLang="ko-KR" sz="2200" dirty="0">
                <a:solidFill>
                  <a:schemeClr val="tx2"/>
                </a:solidFill>
              </a:rPr>
              <a:t>	-&gt; </a:t>
            </a:r>
            <a:r>
              <a:rPr lang="en-US" altLang="ko-KR" sz="2200" dirty="0" err="1">
                <a:solidFill>
                  <a:schemeClr val="tx2"/>
                </a:solidFill>
              </a:rPr>
              <a:t>i</a:t>
            </a:r>
            <a:r>
              <a:rPr lang="en-US" altLang="ko-KR" sz="2200" dirty="0">
                <a:solidFill>
                  <a:schemeClr val="tx2"/>
                </a:solidFill>
              </a:rPr>
              <a:t>*2</a:t>
            </a:r>
            <a:r>
              <a:rPr lang="ko-KR" altLang="en-US" sz="2200" dirty="0">
                <a:solidFill>
                  <a:schemeClr val="tx2"/>
                </a:solidFill>
              </a:rPr>
              <a:t> </a:t>
            </a:r>
            <a:r>
              <a:rPr lang="en-US" altLang="ko-KR" sz="2200" dirty="0">
                <a:solidFill>
                  <a:schemeClr val="tx2"/>
                </a:solidFill>
              </a:rPr>
              <a:t>~</a:t>
            </a:r>
            <a:r>
              <a:rPr lang="ko-KR" altLang="en-US" sz="2200" dirty="0">
                <a:solidFill>
                  <a:schemeClr val="tx2"/>
                </a:solidFill>
              </a:rPr>
              <a:t> </a:t>
            </a:r>
            <a:r>
              <a:rPr lang="en-US" altLang="ko-KR" sz="2200" dirty="0" err="1">
                <a:solidFill>
                  <a:schemeClr val="tx2"/>
                </a:solidFill>
              </a:rPr>
              <a:t>i</a:t>
            </a:r>
            <a:r>
              <a:rPr lang="en-US" altLang="ko-KR" sz="2200" dirty="0">
                <a:solidFill>
                  <a:schemeClr val="tx2"/>
                </a:solidFill>
              </a:rPr>
              <a:t>*(i-1) </a:t>
            </a:r>
            <a:r>
              <a:rPr lang="ko-KR" altLang="en-US" sz="2200" dirty="0">
                <a:solidFill>
                  <a:schemeClr val="tx2"/>
                </a:solidFill>
              </a:rPr>
              <a:t>의 수들은 </a:t>
            </a:r>
            <a:r>
              <a:rPr lang="en-US" altLang="ko-KR" sz="2200" dirty="0" err="1">
                <a:solidFill>
                  <a:schemeClr val="tx2"/>
                </a:solidFill>
              </a:rPr>
              <a:t>i</a:t>
            </a:r>
            <a:r>
              <a:rPr lang="en-US" altLang="ko-KR" sz="2200" dirty="0">
                <a:solidFill>
                  <a:schemeClr val="tx2"/>
                </a:solidFill>
              </a:rPr>
              <a:t> </a:t>
            </a:r>
            <a:r>
              <a:rPr lang="ko-KR" altLang="en-US" sz="2200" dirty="0">
                <a:solidFill>
                  <a:schemeClr val="tx2"/>
                </a:solidFill>
              </a:rPr>
              <a:t>이전에 걸러졌을 거임</a:t>
            </a:r>
            <a:endParaRPr lang="en-US" altLang="ko-KR" sz="2200" dirty="0">
              <a:solidFill>
                <a:schemeClr val="tx2"/>
              </a:solidFill>
            </a:endParaRPr>
          </a:p>
          <a:p>
            <a:pPr marL="45720" indent="0">
              <a:lnSpc>
                <a:spcPct val="100000"/>
              </a:lnSpc>
              <a:buNone/>
            </a:pPr>
            <a:endParaRPr lang="en-US" altLang="ko-KR" sz="2200" dirty="0">
              <a:solidFill>
                <a:schemeClr val="tx2"/>
              </a:solidFill>
            </a:endParaRPr>
          </a:p>
          <a:p>
            <a:r>
              <a:rPr lang="ko-KR" altLang="en-US" sz="2400" dirty="0">
                <a:solidFill>
                  <a:schemeClr val="tx2"/>
                </a:solidFill>
              </a:rPr>
              <a:t>먼저 </a:t>
            </a:r>
            <a:r>
              <a:rPr lang="en-US" altLang="ko-KR" sz="2400" dirty="0">
                <a:solidFill>
                  <a:schemeClr val="tx2"/>
                </a:solidFill>
              </a:rPr>
              <a:t>2</a:t>
            </a:r>
            <a:r>
              <a:rPr lang="ko-KR" altLang="en-US" sz="2400" dirty="0">
                <a:solidFill>
                  <a:schemeClr val="tx2"/>
                </a:solidFill>
              </a:rPr>
              <a:t>를 제외한 짝수들을 걸러 놓고 </a:t>
            </a:r>
            <a:r>
              <a:rPr lang="en-US" altLang="ko-KR" sz="2400" dirty="0">
                <a:solidFill>
                  <a:schemeClr val="tx2"/>
                </a:solidFill>
              </a:rPr>
              <a:t>for</a:t>
            </a:r>
            <a:r>
              <a:rPr lang="ko-KR" altLang="en-US" sz="2400" dirty="0">
                <a:solidFill>
                  <a:schemeClr val="tx2"/>
                </a:solidFill>
              </a:rPr>
              <a:t>문에서 짝수들은 생략해도 됨</a:t>
            </a:r>
            <a:endParaRPr lang="en-US" altLang="ko-KR" sz="2400" dirty="0">
              <a:solidFill>
                <a:schemeClr val="tx2"/>
              </a:solidFill>
            </a:endParaRPr>
          </a:p>
          <a:p>
            <a:endParaRPr lang="en-US" altLang="ko-KR" sz="2400" dirty="0">
              <a:solidFill>
                <a:schemeClr val="tx2"/>
              </a:solidFill>
            </a:endParaRPr>
          </a:p>
          <a:p>
            <a:r>
              <a:rPr lang="ko-KR" altLang="en-US" sz="2400" dirty="0">
                <a:solidFill>
                  <a:schemeClr val="tx2"/>
                </a:solidFill>
              </a:rPr>
              <a:t>합성수를 만나면 배수들을 지우는 작업을 생략해도 됨</a:t>
            </a:r>
            <a:endParaRPr lang="en-US" altLang="ko-KR" sz="2400" dirty="0">
              <a:solidFill>
                <a:schemeClr val="tx2"/>
              </a:solidFill>
            </a:endParaRPr>
          </a:p>
          <a:p>
            <a:pPr marL="365760" lvl="1" indent="0">
              <a:buNone/>
            </a:pPr>
            <a:r>
              <a:rPr lang="en-US" altLang="ko-KR" sz="2200" dirty="0">
                <a:solidFill>
                  <a:schemeClr val="tx2"/>
                </a:solidFill>
              </a:rPr>
              <a:t>	-&gt; </a:t>
            </a:r>
            <a:r>
              <a:rPr lang="ko-KR" altLang="en-US" sz="2200" dirty="0">
                <a:solidFill>
                  <a:schemeClr val="tx2"/>
                </a:solidFill>
              </a:rPr>
              <a:t>이미 소인수가 그 배수들 다 걸러 놨음</a:t>
            </a:r>
          </a:p>
        </p:txBody>
      </p:sp>
    </p:spTree>
    <p:extLst>
      <p:ext uri="{BB962C8B-B14F-4D97-AF65-F5344CB8AC3E}">
        <p14:creationId xmlns:p14="http://schemas.microsoft.com/office/powerpoint/2010/main" val="1210195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>
                <a:solidFill>
                  <a:schemeClr val="tx2"/>
                </a:solidFill>
              </a:rPr>
              <a:t>개선된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60F107-D578-4A08-93E4-A6C3519A4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53" y="1600200"/>
            <a:ext cx="5390305" cy="4932237"/>
          </a:xfrm>
          <a:prstGeom prst="rect">
            <a:avLst/>
          </a:prstGeom>
          <a:noFill/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7008813" y="2831432"/>
            <a:ext cx="4572000" cy="2057400"/>
          </a:xfrm>
        </p:spPr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ko-KR" altLang="en-US" sz="2600" dirty="0" err="1">
                <a:solidFill>
                  <a:schemeClr val="tx2"/>
                </a:solidFill>
              </a:rPr>
              <a:t>시간복잡도</a:t>
            </a:r>
            <a:r>
              <a:rPr lang="en-US" altLang="ko-KR" sz="2600" dirty="0">
                <a:solidFill>
                  <a:schemeClr val="tx2"/>
                </a:solidFill>
              </a:rPr>
              <a:t>: O(</a:t>
            </a:r>
            <a:r>
              <a:rPr lang="en-US" altLang="ko-KR" sz="2600" dirty="0" err="1">
                <a:solidFill>
                  <a:schemeClr val="tx2"/>
                </a:solidFill>
              </a:rPr>
              <a:t>nlog</a:t>
            </a:r>
            <a:r>
              <a:rPr lang="en-US" altLang="ko-KR" sz="2600" dirty="0">
                <a:solidFill>
                  <a:schemeClr val="tx2"/>
                </a:solidFill>
              </a:rPr>
              <a:t>(</a:t>
            </a:r>
            <a:r>
              <a:rPr lang="en-US" altLang="ko-KR" sz="2600" dirty="0" err="1">
                <a:solidFill>
                  <a:schemeClr val="tx2"/>
                </a:solidFill>
              </a:rPr>
              <a:t>logn</a:t>
            </a:r>
            <a:r>
              <a:rPr lang="en-US" altLang="ko-KR" sz="2600" dirty="0">
                <a:solidFill>
                  <a:schemeClr val="tx2"/>
                </a:solidFill>
              </a:rPr>
              <a:t>))</a:t>
            </a:r>
            <a:endParaRPr lang="ko-KR" altLang="en-US" sz="2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582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>
                <a:solidFill>
                  <a:schemeClr val="tx2"/>
                </a:solidFill>
              </a:rPr>
              <a:t>활용할 수 있는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1281362" y="1829753"/>
            <a:ext cx="10589796" cy="4073741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dirty="0">
                <a:solidFill>
                  <a:schemeClr val="tx2"/>
                </a:solidFill>
              </a:rPr>
              <a:t>N</a:t>
            </a:r>
            <a:r>
              <a:rPr lang="ko-KR" altLang="en-US" sz="2800" dirty="0">
                <a:solidFill>
                  <a:schemeClr val="tx2"/>
                </a:solidFill>
              </a:rPr>
              <a:t>이 큰 소수 관련 문제 풀 때</a:t>
            </a:r>
            <a:endParaRPr lang="en-US" altLang="ko-KR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2800" dirty="0">
                <a:solidFill>
                  <a:schemeClr val="tx2"/>
                </a:solidFill>
              </a:rPr>
              <a:t>소인수분해 관련 문제 풀 때</a:t>
            </a:r>
            <a:endParaRPr lang="en-US" altLang="ko-KR" sz="2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2800" dirty="0">
                <a:solidFill>
                  <a:schemeClr val="tx2"/>
                </a:solidFill>
              </a:rPr>
              <a:t>소수가 아닌 다른 성질의 수를 걸러내야 할 때도 변형해서 사용 가능</a:t>
            </a:r>
          </a:p>
        </p:txBody>
      </p:sp>
    </p:spTree>
    <p:extLst>
      <p:ext uri="{BB962C8B-B14F-4D97-AF65-F5344CB8AC3E}">
        <p14:creationId xmlns:p14="http://schemas.microsoft.com/office/powerpoint/2010/main" val="1994468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0" y="1568117"/>
            <a:ext cx="4482461" cy="2486025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끝</a:t>
            </a:r>
            <a:r>
              <a:rPr lang="en-US" altLang="ko-KR" dirty="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!</a:t>
            </a:r>
            <a:endParaRPr lang="ko-KR" altLang="en-US" dirty="0">
              <a:solidFill>
                <a:schemeClr val="tx2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56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7378" y="266946"/>
            <a:ext cx="8078786" cy="2486025"/>
          </a:xfrm>
        </p:spPr>
        <p:txBody>
          <a:bodyPr rtlCol="0"/>
          <a:lstStyle/>
          <a:p>
            <a:pPr rtl="0"/>
            <a:r>
              <a:rPr lang="ko-KR" altLang="en-US" dirty="0" err="1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에라토스테네스의</a:t>
            </a:r>
            <a:r>
              <a:rPr lang="ko-KR" altLang="en-US" dirty="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ko-KR" altLang="en-US" dirty="0" err="1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체란</a:t>
            </a:r>
            <a:r>
              <a:rPr lang="en-US" altLang="ko-KR" dirty="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?</a:t>
            </a:r>
            <a:endParaRPr lang="ko-KR" altLang="en-US" dirty="0">
              <a:solidFill>
                <a:schemeClr val="tx2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7378" y="3351993"/>
            <a:ext cx="8213257" cy="9144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dirty="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N </a:t>
            </a:r>
            <a:r>
              <a:rPr lang="ko-KR" altLang="en-US" sz="2800" dirty="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이하의 소수를 모두 정확하게 찾아내는 도구</a:t>
            </a:r>
          </a:p>
        </p:txBody>
      </p:sp>
    </p:spTree>
    <p:extLst>
      <p:ext uri="{BB962C8B-B14F-4D97-AF65-F5344CB8AC3E}">
        <p14:creationId xmlns:p14="http://schemas.microsoft.com/office/powerpoint/2010/main" val="396658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>
                <a:solidFill>
                  <a:schemeClr val="tx2"/>
                </a:solidFill>
              </a:rPr>
              <a:t>가장 쉽게 소수들을 구하는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72F53C-182E-4FD1-8DCE-B57519009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063" y="2163818"/>
            <a:ext cx="4480945" cy="270401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761724" y="2612053"/>
                <a:ext cx="4572000" cy="2524723"/>
              </a:xfrm>
            </p:spPr>
            <p:txBody>
              <a:bodyPr rtlCol="0">
                <a:normAutofit/>
              </a:bodyPr>
              <a:lstStyle/>
              <a:p>
                <a:pPr marL="45720" indent="0" rtl="0">
                  <a:buNone/>
                </a:pPr>
                <a:r>
                  <a:rPr lang="ko-KR" altLang="en-US" sz="2400" dirty="0">
                    <a:solidFill>
                      <a:schemeClr val="tx2"/>
                    </a:solidFill>
                  </a:rPr>
                  <a:t>간단하게 구현되지만</a:t>
                </a:r>
                <a:endParaRPr lang="en-US" altLang="ko-KR" sz="2400" dirty="0">
                  <a:solidFill>
                    <a:schemeClr val="tx2"/>
                  </a:solidFill>
                </a:endParaRPr>
              </a:p>
              <a:p>
                <a:pPr marL="45720" indent="0" rtl="0">
                  <a:buNone/>
                </a:pPr>
                <a:r>
                  <a:rPr lang="ko-KR" altLang="en-US" sz="2400" dirty="0" err="1">
                    <a:solidFill>
                      <a:schemeClr val="tx2"/>
                    </a:solidFill>
                  </a:rPr>
                  <a:t>시간복잡도가</a:t>
                </a:r>
                <a:r>
                  <a:rPr lang="ko-KR" alt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altLang="ko-KR" sz="2400" dirty="0">
                    <a:solidFill>
                      <a:schemeClr val="tx2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>
                  <a:solidFill>
                    <a:schemeClr val="tx2"/>
                  </a:solidFill>
                </a:endParaRPr>
              </a:p>
              <a:p>
                <a:pPr marL="45720" indent="0" rtl="0">
                  <a:buNone/>
                </a:pPr>
                <a:endParaRPr lang="ko-KR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61724" y="2612053"/>
                <a:ext cx="4572000" cy="2524723"/>
              </a:xfrm>
              <a:blipFill>
                <a:blip r:embed="rId4"/>
                <a:stretch>
                  <a:fillRect l="-933" t="-3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92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 err="1">
                <a:solidFill>
                  <a:schemeClr val="tx2"/>
                </a:solidFill>
              </a:rPr>
              <a:t>에라토스테네스의</a:t>
            </a:r>
            <a:r>
              <a:rPr lang="ko-KR" altLang="en-US" dirty="0">
                <a:solidFill>
                  <a:schemeClr val="tx2"/>
                </a:solidFill>
              </a:rPr>
              <a:t> 체의 아이디어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1523999" y="2334147"/>
            <a:ext cx="9170895" cy="2524723"/>
          </a:xfrm>
        </p:spPr>
        <p:txBody>
          <a:bodyPr rtlCol="0">
            <a:normAutofit fontScale="92500" lnSpcReduction="10000"/>
          </a:bodyPr>
          <a:lstStyle/>
          <a:p>
            <a:pPr marL="45720" indent="0">
              <a:buNone/>
            </a:pPr>
            <a:r>
              <a:rPr lang="ko-KR" altLang="en-US" sz="2400" dirty="0">
                <a:solidFill>
                  <a:schemeClr val="tx2"/>
                </a:solidFill>
              </a:rPr>
              <a:t>소수의 배수들을 죄다 걸러버리자</a:t>
            </a:r>
            <a:r>
              <a:rPr lang="en-US" altLang="ko-KR" sz="2400" dirty="0">
                <a:solidFill>
                  <a:schemeClr val="tx2"/>
                </a:solidFill>
              </a:rPr>
              <a:t>!</a:t>
            </a:r>
          </a:p>
          <a:p>
            <a:pPr marL="45720" indent="0">
              <a:buNone/>
            </a:pPr>
            <a:endParaRPr lang="en-US" altLang="ko-KR" sz="2400" dirty="0">
              <a:solidFill>
                <a:schemeClr val="tx2"/>
              </a:solidFill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US" altLang="ko-KR" sz="2400" dirty="0">
                <a:solidFill>
                  <a:schemeClr val="tx2"/>
                </a:solidFill>
              </a:rPr>
              <a:t>k</a:t>
            </a:r>
            <a:r>
              <a:rPr lang="ko-KR" altLang="en-US" sz="2400" dirty="0">
                <a:solidFill>
                  <a:schemeClr val="tx2"/>
                </a:solidFill>
              </a:rPr>
              <a:t>를 볼 때까지 </a:t>
            </a:r>
            <a:r>
              <a:rPr lang="en-US" altLang="ko-KR" sz="2400" dirty="0">
                <a:solidFill>
                  <a:schemeClr val="tx2"/>
                </a:solidFill>
              </a:rPr>
              <a:t>k</a:t>
            </a:r>
            <a:r>
              <a:rPr lang="ko-KR" altLang="en-US" sz="2400" dirty="0">
                <a:solidFill>
                  <a:schemeClr val="tx2"/>
                </a:solidFill>
              </a:rPr>
              <a:t>가 걸러지지 않았다면 </a:t>
            </a:r>
            <a:r>
              <a:rPr lang="en-US" altLang="ko-KR" sz="2400" dirty="0">
                <a:solidFill>
                  <a:schemeClr val="tx2"/>
                </a:solidFill>
              </a:rPr>
              <a:t>k</a:t>
            </a:r>
            <a:r>
              <a:rPr lang="ko-KR" altLang="en-US" sz="2400" dirty="0">
                <a:solidFill>
                  <a:schemeClr val="tx2"/>
                </a:solidFill>
              </a:rPr>
              <a:t>는 </a:t>
            </a:r>
            <a:r>
              <a:rPr lang="en-US" altLang="ko-KR" sz="2400" b="1" dirty="0">
                <a:solidFill>
                  <a:schemeClr val="tx2"/>
                </a:solidFill>
              </a:rPr>
              <a:t>1 </a:t>
            </a:r>
            <a:r>
              <a:rPr lang="ko-KR" altLang="en-US" sz="2400" b="1" dirty="0">
                <a:solidFill>
                  <a:schemeClr val="tx2"/>
                </a:solidFill>
              </a:rPr>
              <a:t>이상 </a:t>
            </a:r>
            <a:r>
              <a:rPr lang="en-US" altLang="ko-KR" sz="2400" b="1" dirty="0">
                <a:solidFill>
                  <a:schemeClr val="tx2"/>
                </a:solidFill>
              </a:rPr>
              <a:t>k </a:t>
            </a:r>
            <a:r>
              <a:rPr lang="ko-KR" altLang="en-US" sz="2400" b="1" dirty="0">
                <a:solidFill>
                  <a:schemeClr val="tx2"/>
                </a:solidFill>
              </a:rPr>
              <a:t>미만의 어떠한 수의 배수도 아니라는 뜻 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marL="45720" indent="0">
              <a:buNone/>
            </a:pPr>
            <a:r>
              <a:rPr lang="en-US" altLang="ko-KR" sz="2400" b="1" dirty="0">
                <a:solidFill>
                  <a:schemeClr val="tx2"/>
                </a:solidFill>
              </a:rPr>
              <a:t>-&gt; </a:t>
            </a:r>
            <a:r>
              <a:rPr lang="ko-KR" altLang="en-US" sz="2400" b="1" dirty="0">
                <a:solidFill>
                  <a:schemeClr val="tx2"/>
                </a:solidFill>
              </a:rPr>
              <a:t>소수</a:t>
            </a:r>
          </a:p>
          <a:p>
            <a:pPr marL="45720" indent="0">
              <a:buNone/>
            </a:pPr>
            <a:endParaRPr lang="ko-KR" altLang="en-US" sz="2400" dirty="0">
              <a:solidFill>
                <a:schemeClr val="tx2"/>
              </a:solidFill>
            </a:endParaRPr>
          </a:p>
          <a:p>
            <a:pPr marL="45720" indent="0" rtl="0">
              <a:buNone/>
            </a:pP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80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-KR" dirty="0">
                <a:solidFill>
                  <a:schemeClr val="tx2"/>
                </a:solidFill>
              </a:rPr>
              <a:t>N</a:t>
            </a:r>
            <a:r>
              <a:rPr lang="ko-KR" altLang="en-US" dirty="0">
                <a:solidFill>
                  <a:schemeClr val="tx2"/>
                </a:solidFill>
              </a:rPr>
              <a:t>이 </a:t>
            </a:r>
            <a:r>
              <a:rPr lang="en-US" altLang="ko-KR" dirty="0">
                <a:solidFill>
                  <a:schemeClr val="tx2"/>
                </a:solidFill>
              </a:rPr>
              <a:t>50</a:t>
            </a:r>
            <a:r>
              <a:rPr lang="ko-KR" altLang="en-US" dirty="0">
                <a:solidFill>
                  <a:schemeClr val="tx2"/>
                </a:solidFill>
              </a:rPr>
              <a:t>인 경우 </a:t>
            </a:r>
            <a:r>
              <a:rPr lang="en-US" altLang="ko-KR" dirty="0">
                <a:solidFill>
                  <a:schemeClr val="tx2"/>
                </a:solidFill>
              </a:rPr>
              <a:t>(k = 1)</a:t>
            </a:r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A8DB0C-30EB-401A-BB82-FDC23A35F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8213" y="2141875"/>
            <a:ext cx="9372600" cy="303144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86616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</p:spPr>
        <p:txBody>
          <a:bodyPr rtlCol="0" anchor="b">
            <a:norm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N</a:t>
            </a:r>
            <a:r>
              <a:rPr lang="ko-KR" altLang="en-US" dirty="0">
                <a:solidFill>
                  <a:schemeClr val="tx2"/>
                </a:solidFill>
              </a:rPr>
              <a:t>이 </a:t>
            </a:r>
            <a:r>
              <a:rPr lang="en-US" altLang="ko-KR" dirty="0">
                <a:solidFill>
                  <a:schemeClr val="tx2"/>
                </a:solidFill>
              </a:rPr>
              <a:t>50</a:t>
            </a:r>
            <a:r>
              <a:rPr lang="ko-KR" altLang="en-US" dirty="0">
                <a:solidFill>
                  <a:schemeClr val="tx2"/>
                </a:solidFill>
              </a:rPr>
              <a:t>인 경우 </a:t>
            </a:r>
            <a:r>
              <a:rPr lang="en-US" altLang="ko-KR" dirty="0">
                <a:solidFill>
                  <a:schemeClr val="tx2"/>
                </a:solidFill>
              </a:rPr>
              <a:t>(k = 2)</a:t>
            </a: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E6819EE-22D0-49AD-BDF4-B210ADB90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8213" y="2141875"/>
            <a:ext cx="9372600" cy="303144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07164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</p:spPr>
        <p:txBody>
          <a:bodyPr rtlCol="0" anchor="b">
            <a:norm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N</a:t>
            </a:r>
            <a:r>
              <a:rPr lang="ko-KR" altLang="en-US" dirty="0">
                <a:solidFill>
                  <a:schemeClr val="tx2"/>
                </a:solidFill>
              </a:rPr>
              <a:t>이 </a:t>
            </a:r>
            <a:r>
              <a:rPr lang="en-US" altLang="ko-KR" dirty="0">
                <a:solidFill>
                  <a:schemeClr val="tx2"/>
                </a:solidFill>
              </a:rPr>
              <a:t>50</a:t>
            </a:r>
            <a:r>
              <a:rPr lang="ko-KR" altLang="en-US" dirty="0">
                <a:solidFill>
                  <a:schemeClr val="tx2"/>
                </a:solidFill>
              </a:rPr>
              <a:t>인 경우 </a:t>
            </a:r>
            <a:r>
              <a:rPr lang="en-US" altLang="ko-KR" dirty="0">
                <a:solidFill>
                  <a:schemeClr val="tx2"/>
                </a:solidFill>
              </a:rPr>
              <a:t>(k = 3)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6557FFC-4F08-453E-861B-0A50DE972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8213" y="2141875"/>
            <a:ext cx="9372600" cy="303144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768720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</p:spPr>
        <p:txBody>
          <a:bodyPr rtlCol="0" anchor="b">
            <a:norm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N</a:t>
            </a:r>
            <a:r>
              <a:rPr lang="ko-KR" altLang="en-US" dirty="0">
                <a:solidFill>
                  <a:schemeClr val="tx2"/>
                </a:solidFill>
              </a:rPr>
              <a:t>이 </a:t>
            </a:r>
            <a:r>
              <a:rPr lang="en-US" altLang="ko-KR" dirty="0">
                <a:solidFill>
                  <a:schemeClr val="tx2"/>
                </a:solidFill>
              </a:rPr>
              <a:t>50</a:t>
            </a:r>
            <a:r>
              <a:rPr lang="ko-KR" altLang="en-US" dirty="0">
                <a:solidFill>
                  <a:schemeClr val="tx2"/>
                </a:solidFill>
              </a:rPr>
              <a:t>인 경우 </a:t>
            </a:r>
            <a:r>
              <a:rPr lang="en-US" altLang="ko-KR" dirty="0">
                <a:solidFill>
                  <a:schemeClr val="tx2"/>
                </a:solidFill>
              </a:rPr>
              <a:t>(k = 5)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C0977E5-A39D-4ECF-A4C5-AB0D3E428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8213" y="2141875"/>
            <a:ext cx="9372600" cy="303144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509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</p:spPr>
        <p:txBody>
          <a:bodyPr rtlCol="0" anchor="b">
            <a:norm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N</a:t>
            </a:r>
            <a:r>
              <a:rPr lang="ko-KR" altLang="en-US" dirty="0">
                <a:solidFill>
                  <a:schemeClr val="tx2"/>
                </a:solidFill>
              </a:rPr>
              <a:t>이 </a:t>
            </a:r>
            <a:r>
              <a:rPr lang="en-US" altLang="ko-KR" dirty="0">
                <a:solidFill>
                  <a:schemeClr val="tx2"/>
                </a:solidFill>
              </a:rPr>
              <a:t>50</a:t>
            </a:r>
            <a:r>
              <a:rPr lang="ko-KR" altLang="en-US" dirty="0">
                <a:solidFill>
                  <a:schemeClr val="tx2"/>
                </a:solidFill>
              </a:rPr>
              <a:t>인 경우 </a:t>
            </a:r>
            <a:r>
              <a:rPr lang="en-US" altLang="ko-KR" dirty="0">
                <a:solidFill>
                  <a:schemeClr val="tx2"/>
                </a:solidFill>
              </a:rPr>
              <a:t>(k = 7)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2A4A21-A25F-4540-BA81-049688DFC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8213" y="2141875"/>
            <a:ext cx="9372600" cy="303144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083220978"/>
      </p:ext>
    </p:extLst>
  </p:cSld>
  <p:clrMapOvr>
    <a:masterClrMapping/>
  </p:clrMapOvr>
</p:sld>
</file>

<file path=ppt/theme/theme1.xml><?xml version="1.0" encoding="utf-8"?>
<a:theme xmlns:a="http://schemas.openxmlformats.org/drawingml/2006/main" name="놀고 있는 어린이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253_TF03461883" id="{881849DD-A16F-46A6-A2D6-A404C7974AA9}" vid="{6A42572F-F090-4434-B467-5580A58400F8}"/>
    </a:ext>
  </a:extLst>
</a:theme>
</file>

<file path=ppt/theme/theme2.xml><?xml version="1.0" encoding="utf-8"?>
<a:theme xmlns:a="http://schemas.openxmlformats.org/drawingml/2006/main" name="Office 테마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186</Words>
  <Application>Microsoft Office PowerPoint</Application>
  <PresentationFormat>와이드스크린</PresentationFormat>
  <Paragraphs>47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Malgun Gothic</vt:lpstr>
      <vt:lpstr>Malgun Gothic</vt:lpstr>
      <vt:lpstr>Cambria Math</vt:lpstr>
      <vt:lpstr>Wingdings</vt:lpstr>
      <vt:lpstr>놀고 있는 어린이 16x9</vt:lpstr>
      <vt:lpstr>에라토스테네스의 체</vt:lpstr>
      <vt:lpstr>에라토스테네스의 체란?</vt:lpstr>
      <vt:lpstr>가장 쉽게 소수들을 구하는 방법</vt:lpstr>
      <vt:lpstr>에라토스테네스의 체의 아이디어</vt:lpstr>
      <vt:lpstr>N이 50인 경우 (k = 1)</vt:lpstr>
      <vt:lpstr>N이 50인 경우 (k = 2)</vt:lpstr>
      <vt:lpstr>N이 50인 경우 (k = 3)</vt:lpstr>
      <vt:lpstr>N이 50인 경우 (k = 5)</vt:lpstr>
      <vt:lpstr>N이 50인 경우 (k = 7)</vt:lpstr>
      <vt:lpstr>에라토스테네스의 체 코드</vt:lpstr>
      <vt:lpstr>개선가능한 부분</vt:lpstr>
      <vt:lpstr>개선된 코드</vt:lpstr>
      <vt:lpstr>활용할 수 있는 경우</vt:lpstr>
      <vt:lpstr>끝!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에라토스테네스의 체</dc:title>
  <dc:creator>Seohyeon Kim</dc:creator>
  <cp:lastModifiedBy>Seohyeon Kim</cp:lastModifiedBy>
  <cp:revision>15</cp:revision>
  <dcterms:created xsi:type="dcterms:W3CDTF">2020-05-25T18:05:08Z</dcterms:created>
  <dcterms:modified xsi:type="dcterms:W3CDTF">2020-05-26T07:55:11Z</dcterms:modified>
</cp:coreProperties>
</file>