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0" r:id="rId6"/>
    <p:sldId id="2462" r:id="rId7"/>
    <p:sldId id="2445" r:id="rId8"/>
    <p:sldId id="2433" r:id="rId9"/>
    <p:sldId id="2446" r:id="rId10"/>
    <p:sldId id="2450" r:id="rId11"/>
    <p:sldId id="2447" r:id="rId12"/>
    <p:sldId id="2451" r:id="rId13"/>
    <p:sldId id="2456" r:id="rId14"/>
    <p:sldId id="2455" r:id="rId15"/>
    <p:sldId id="2454" r:id="rId16"/>
    <p:sldId id="2453" r:id="rId17"/>
    <p:sldId id="2452" r:id="rId18"/>
    <p:sldId id="2463" r:id="rId19"/>
    <p:sldId id="2464" r:id="rId20"/>
    <p:sldId id="2448" r:id="rId21"/>
    <p:sldId id="2457" r:id="rId22"/>
    <p:sldId id="2459" r:id="rId23"/>
    <p:sldId id="2458" r:id="rId24"/>
    <p:sldId id="2460" r:id="rId25"/>
    <p:sldId id="2461" r:id="rId26"/>
    <p:sldId id="2441" r:id="rId2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656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6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0C99EC-C11B-4832-AA27-2BA51B81A080}" type="datetime1">
              <a:rPr lang="ko-KR" alt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2020-04-07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‹#›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B72CFE0C-7D02-4440-9FC3-831CCFD62285}" type="datetime1">
              <a:rPr lang="ko-KR" altLang="en-US" noProof="0" smtClean="0"/>
              <a:t>2020-04-07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AA3BE989-76B8-4F13-9267-01FDA45C437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175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11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195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667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13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05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14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469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15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911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16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217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17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911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18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389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19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42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387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21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28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977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23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29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73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01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72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6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32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7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7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8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570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9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53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편집 </a:t>
            </a:r>
            <a:br>
              <a:rPr lang="ko-KR" altLang="en-US" noProof="0"/>
            </a:br>
            <a:r>
              <a:rPr lang="ko-KR" altLang="en-US" noProof="0"/>
              <a:t>마스터 제목 스타일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marL="228600" lvl="0" indent="-228600" algn="ctr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>
              <a:lnSpc>
                <a:spcPct val="150000"/>
              </a:lnSpc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>
              <a:lnSpc>
                <a:spcPct val="150000"/>
              </a:lnSpc>
            </a:pPr>
            <a:r>
              <a:rPr lang="ko-KR" altLang="en-US" noProof="0"/>
              <a:t>둘째 수준</a:t>
            </a:r>
          </a:p>
          <a:p>
            <a:pPr lvl="2" rtl="0">
              <a:lnSpc>
                <a:spcPct val="150000"/>
              </a:lnSpc>
            </a:pPr>
            <a:r>
              <a:rPr lang="ko-KR" altLang="en-US" noProof="0"/>
              <a:t>셋째 수준</a:t>
            </a:r>
          </a:p>
          <a:p>
            <a:pPr lvl="3" rtl="0">
              <a:lnSpc>
                <a:spcPct val="150000"/>
              </a:lnSpc>
            </a:pPr>
            <a:r>
              <a:rPr lang="ko-KR" altLang="en-US" noProof="0"/>
              <a:t>넷째 수준</a:t>
            </a:r>
          </a:p>
          <a:p>
            <a:pPr lvl="4" rtl="0">
              <a:lnSpc>
                <a:spcPct val="150000"/>
              </a:lnSpc>
            </a:pPr>
            <a:r>
              <a:rPr lang="ko-KR" altLang="en-US" noProof="0"/>
              <a:t>다섯째 수준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>
              <a:lnSpc>
                <a:spcPct val="150000"/>
              </a:lnSpc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>
              <a:lnSpc>
                <a:spcPct val="150000"/>
              </a:lnSpc>
            </a:pPr>
            <a:r>
              <a:rPr lang="ko-KR" altLang="en-US" noProof="0"/>
              <a:t>둘째 수준</a:t>
            </a:r>
          </a:p>
          <a:p>
            <a:pPr lvl="2" rtl="0">
              <a:lnSpc>
                <a:spcPct val="150000"/>
              </a:lnSpc>
            </a:pPr>
            <a:r>
              <a:rPr lang="ko-KR" altLang="en-US" noProof="0"/>
              <a:t>셋째 수준</a:t>
            </a:r>
          </a:p>
          <a:p>
            <a:pPr lvl="3" rtl="0">
              <a:lnSpc>
                <a:spcPct val="150000"/>
              </a:lnSpc>
            </a:pPr>
            <a:r>
              <a:rPr lang="ko-KR" altLang="en-US" noProof="0"/>
              <a:t>넷째 수준</a:t>
            </a:r>
          </a:p>
          <a:p>
            <a:pPr lvl="4" rtl="0">
              <a:lnSpc>
                <a:spcPct val="150000"/>
              </a:lnSpc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marL="228600" lvl="0" indent="-228600" algn="ctr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둘째 수준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셋째 수준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넷째 수준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sz="2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sz="2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sz="1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sz="1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스타일 편집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스타일 편집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와 함께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그림 개체 틀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편집 </a:t>
            </a:r>
            <a:br>
              <a:rPr lang="ko-KR" altLang="en-US" noProof="0"/>
            </a:br>
            <a:r>
              <a:rPr lang="ko-KR" altLang="en-US" noProof="0"/>
              <a:t>마스터 제목 스타일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4519" y="1189038"/>
            <a:ext cx="11002962" cy="49879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 rtlCol="0"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직사각형: 단일 모서리가 잘린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1" r:id="rId9"/>
    <p:sldLayoutId id="2147483666" r:id="rId10"/>
    <p:sldLayoutId id="2147483670" r:id="rId11"/>
    <p:sldLayoutId id="2147483667" r:id="rId12"/>
    <p:sldLayoutId id="2147483668" r:id="rId13"/>
    <p:sldLayoutId id="2147483665" r:id="rId14"/>
    <p:sldLayoutId id="2147483671" r:id="rId15"/>
    <p:sldLayoutId id="2147483655" r:id="rId16"/>
  </p:sldLayoutIdLst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0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삼각형으로 디자인된 지붕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위상정렬</a:t>
            </a:r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Topological sort</a:t>
            </a:r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10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0CDDD617-6A88-4AB0-82EA-42FC11AF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280" y="1553861"/>
            <a:ext cx="6266425" cy="3947502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9F725E-12A0-483E-9B5F-F5838227029E}"/>
              </a:ext>
            </a:extLst>
          </p:cNvPr>
          <p:cNvSpPr txBox="1">
            <a:spLocks/>
          </p:cNvSpPr>
          <p:nvPr/>
        </p:nvSpPr>
        <p:spPr>
          <a:xfrm>
            <a:off x="594519" y="1189038"/>
            <a:ext cx="5331152" cy="498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DAG</a:t>
            </a:r>
            <a:r>
              <a:rPr lang="ko-KR" altLang="en-US" dirty="0"/>
              <a:t>의 노드가 </a:t>
            </a:r>
            <a:r>
              <a:rPr lang="en-US" altLang="ko-KR" dirty="0"/>
              <a:t>n</a:t>
            </a:r>
            <a:r>
              <a:rPr lang="ko-KR" altLang="en-US" dirty="0"/>
              <a:t>개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&lt;- 1 to n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indegree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인 노드 </a:t>
            </a:r>
            <a:r>
              <a:rPr lang="en-US" altLang="ko-KR" sz="2000" dirty="0"/>
              <a:t>u</a:t>
            </a:r>
            <a:r>
              <a:rPr lang="ko-KR" altLang="en-US" sz="2000" dirty="0"/>
              <a:t>를 선택한다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result[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u</a:t>
            </a:r>
          </a:p>
          <a:p>
            <a:pPr marL="0" indent="0">
              <a:buNone/>
            </a:pPr>
            <a:r>
              <a:rPr lang="ko-KR" altLang="en-US" sz="2000" dirty="0"/>
              <a:t>    노드 </a:t>
            </a:r>
            <a:r>
              <a:rPr lang="en-US" altLang="ko-KR" sz="2000" dirty="0"/>
              <a:t>u</a:t>
            </a:r>
            <a:r>
              <a:rPr lang="ko-KR" altLang="en-US" sz="2000" dirty="0"/>
              <a:t>의 나가는 에지를 삭제한다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596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11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F76EDAD-8A4F-424D-AF05-C1147633E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06" y="1635059"/>
            <a:ext cx="6244078" cy="3947502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F9ACDAE4-96E0-4D08-9004-C800237D3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5331152" cy="49879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DAG</a:t>
            </a:r>
            <a:r>
              <a:rPr lang="ko-KR" altLang="en-US" dirty="0"/>
              <a:t>의 노드가 </a:t>
            </a:r>
            <a:r>
              <a:rPr lang="en-US" altLang="ko-KR" dirty="0"/>
              <a:t>n</a:t>
            </a:r>
            <a:r>
              <a:rPr lang="ko-KR" altLang="en-US" dirty="0"/>
              <a:t>개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&lt;- 1 to n {</a:t>
            </a:r>
          </a:p>
          <a:p>
            <a:pPr marL="0" indent="0">
              <a:buNone/>
            </a:pPr>
            <a:r>
              <a:rPr lang="en-US" altLang="ko-KR" sz="2000" dirty="0"/>
              <a:t>    indegree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인 노드 </a:t>
            </a:r>
            <a:r>
              <a:rPr lang="en-US" altLang="ko-KR" sz="2000" dirty="0"/>
              <a:t>u</a:t>
            </a:r>
            <a:r>
              <a:rPr lang="ko-KR" altLang="en-US" sz="2000" dirty="0"/>
              <a:t>를 선택한다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result[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u</a:t>
            </a:r>
          </a:p>
          <a:p>
            <a:pPr marL="0" indent="0">
              <a:buNone/>
            </a:pPr>
            <a:r>
              <a:rPr lang="ko-KR" altLang="en-US" sz="2000" dirty="0"/>
              <a:t>    노드 </a:t>
            </a:r>
            <a:r>
              <a:rPr lang="en-US" altLang="ko-KR" sz="2000" dirty="0"/>
              <a:t>u</a:t>
            </a:r>
            <a:r>
              <a:rPr lang="ko-KR" altLang="en-US" sz="2000" dirty="0"/>
              <a:t>의 나가는 에지를 삭제한다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62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133DA3-E8FF-428E-8529-88A838AA6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4559431" cy="49879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DAG</a:t>
            </a:r>
            <a:r>
              <a:rPr lang="ko-KR" altLang="en-US" dirty="0"/>
              <a:t>의 노드가 </a:t>
            </a:r>
            <a:r>
              <a:rPr lang="en-US" altLang="ko-KR" dirty="0"/>
              <a:t>n</a:t>
            </a:r>
            <a:r>
              <a:rPr lang="ko-KR" altLang="en-US" dirty="0"/>
              <a:t>개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&lt;- 1 to n {</a:t>
            </a:r>
          </a:p>
          <a:p>
            <a:pPr marL="0" indent="0">
              <a:buNone/>
            </a:pPr>
            <a:r>
              <a:rPr lang="en-US" altLang="ko-KR" sz="1800" dirty="0"/>
              <a:t>    indegree</a:t>
            </a:r>
            <a:r>
              <a:rPr lang="ko-KR" altLang="en-US" sz="1800" dirty="0"/>
              <a:t> </a:t>
            </a: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0</a:t>
            </a:r>
            <a:r>
              <a:rPr lang="ko-KR" altLang="en-US" sz="1800" dirty="0"/>
              <a:t>인 노드 </a:t>
            </a:r>
            <a:r>
              <a:rPr lang="en-US" altLang="ko-KR" sz="1800" dirty="0"/>
              <a:t>u</a:t>
            </a:r>
            <a:r>
              <a:rPr lang="ko-KR" altLang="en-US" sz="1800" dirty="0"/>
              <a:t>를 선택한다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result[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= u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노드 </a:t>
            </a:r>
            <a:r>
              <a:rPr lang="en-US" altLang="ko-KR" sz="1800" dirty="0"/>
              <a:t>u</a:t>
            </a:r>
            <a:r>
              <a:rPr lang="ko-KR" altLang="en-US" sz="1800" dirty="0"/>
              <a:t>의 나가는 에지를 삭제한다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4121201-DB9E-444A-88C2-E9872A38C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291" y="1721460"/>
            <a:ext cx="6257461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2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13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133DA3-E8FF-428E-8529-88A838AA6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4559431" cy="49879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DAG</a:t>
            </a:r>
            <a:r>
              <a:rPr lang="ko-KR" altLang="en-US" dirty="0"/>
              <a:t>의 노드가 </a:t>
            </a:r>
            <a:r>
              <a:rPr lang="en-US" altLang="ko-KR" dirty="0"/>
              <a:t>n</a:t>
            </a:r>
            <a:r>
              <a:rPr lang="ko-KR" altLang="en-US" dirty="0"/>
              <a:t>개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&lt;- 1 to n {</a:t>
            </a:r>
          </a:p>
          <a:p>
            <a:pPr marL="0" indent="0">
              <a:buNone/>
            </a:pPr>
            <a:r>
              <a:rPr lang="en-US" altLang="ko-KR" sz="1800" dirty="0"/>
              <a:t>    indegree</a:t>
            </a:r>
            <a:r>
              <a:rPr lang="ko-KR" altLang="en-US" sz="1800" dirty="0"/>
              <a:t> </a:t>
            </a: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0</a:t>
            </a:r>
            <a:r>
              <a:rPr lang="ko-KR" altLang="en-US" sz="1800" dirty="0"/>
              <a:t>인 노드 </a:t>
            </a:r>
            <a:r>
              <a:rPr lang="en-US" altLang="ko-KR" sz="1800" dirty="0"/>
              <a:t>u</a:t>
            </a:r>
            <a:r>
              <a:rPr lang="ko-KR" altLang="en-US" sz="1800" dirty="0"/>
              <a:t>를 선택한다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result[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= u</a:t>
            </a:r>
          </a:p>
          <a:p>
            <a:pPr marL="0" indent="0">
              <a:buNone/>
            </a:pPr>
            <a:r>
              <a:rPr lang="ko-KR" altLang="en-US" sz="1800" dirty="0"/>
              <a:t>    노드 </a:t>
            </a:r>
            <a:r>
              <a:rPr lang="en-US" altLang="ko-KR" sz="1800" dirty="0"/>
              <a:t>u</a:t>
            </a:r>
            <a:r>
              <a:rPr lang="ko-KR" altLang="en-US" sz="1800" dirty="0"/>
              <a:t>의 나가는 에지를 삭제한다</a:t>
            </a:r>
            <a:r>
              <a:rPr lang="en-US" altLang="ko-KR" sz="1800" dirty="0"/>
              <a:t>    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1CE4D6F-AE25-437D-BEB5-BC584EBBE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71" y="1780827"/>
            <a:ext cx="651734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5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14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133DA3-E8FF-428E-8529-88A838AA6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4559431" cy="49879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노드의 </a:t>
            </a:r>
            <a:r>
              <a:rPr lang="en-US" altLang="ko-KR" dirty="0"/>
              <a:t>DAG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&lt;- 1 to n {</a:t>
            </a:r>
          </a:p>
          <a:p>
            <a:pPr marL="0" indent="0">
              <a:buNone/>
            </a:pPr>
            <a:r>
              <a:rPr lang="en-US" altLang="ko-KR" sz="1800" dirty="0"/>
              <a:t>    indegree</a:t>
            </a:r>
            <a:r>
              <a:rPr lang="ko-KR" altLang="en-US" sz="1800" dirty="0"/>
              <a:t> </a:t>
            </a: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0</a:t>
            </a:r>
            <a:r>
              <a:rPr lang="ko-KR" altLang="en-US" sz="1800" dirty="0"/>
              <a:t>인 노드 </a:t>
            </a:r>
            <a:r>
              <a:rPr lang="en-US" altLang="ko-KR" sz="1800" dirty="0"/>
              <a:t>u</a:t>
            </a:r>
            <a:r>
              <a:rPr lang="ko-KR" altLang="en-US" sz="1800" dirty="0"/>
              <a:t>를 선택한다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result[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= u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노드 </a:t>
            </a:r>
            <a:r>
              <a:rPr lang="en-US" altLang="ko-KR" sz="1800" dirty="0"/>
              <a:t>u</a:t>
            </a:r>
            <a:r>
              <a:rPr lang="ko-KR" altLang="en-US" sz="1800" dirty="0"/>
              <a:t>의 나가는 에지를 삭제한다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2548B3F8-050F-4FCE-B711-5774B9D5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416" y="1780827"/>
            <a:ext cx="6747886" cy="3947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DCEAE8-6BB7-438C-AE23-E6D91B406C53}"/>
                  </a:ext>
                </a:extLst>
              </p:cNvPr>
              <p:cNvSpPr txBox="1"/>
              <p:nvPr/>
            </p:nvSpPr>
            <p:spPr>
              <a:xfrm>
                <a:off x="986118" y="5172636"/>
                <a:ext cx="2931458" cy="46166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시간 복잡도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(V + E)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DCEAE8-6BB7-438C-AE23-E6D91B40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18" y="5172636"/>
                <a:ext cx="2931458" cy="461665"/>
              </a:xfrm>
              <a:prstGeom prst="rect">
                <a:avLst/>
              </a:prstGeom>
              <a:blipFill>
                <a:blip r:embed="rId4"/>
                <a:stretch>
                  <a:fillRect l="-3326" t="-13333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0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15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133DA3-E8FF-428E-8529-88A838AA6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4559431" cy="49879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노드의 </a:t>
            </a:r>
            <a:r>
              <a:rPr lang="en-US" altLang="ko-KR" dirty="0"/>
              <a:t>DAG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&lt;- 1 to n {</a:t>
            </a:r>
          </a:p>
          <a:p>
            <a:pPr marL="0" indent="0">
              <a:buNone/>
            </a:pPr>
            <a:r>
              <a:rPr lang="en-US" altLang="ko-KR" sz="1800" dirty="0"/>
              <a:t>    indegree</a:t>
            </a:r>
            <a:r>
              <a:rPr lang="ko-KR" altLang="en-US" sz="1800" dirty="0"/>
              <a:t> </a:t>
            </a: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0</a:t>
            </a:r>
            <a:r>
              <a:rPr lang="ko-KR" altLang="en-US" sz="1800" dirty="0"/>
              <a:t>인 노드 </a:t>
            </a:r>
            <a:r>
              <a:rPr lang="en-US" altLang="ko-KR" sz="1800" dirty="0"/>
              <a:t>u</a:t>
            </a:r>
            <a:r>
              <a:rPr lang="ko-KR" altLang="en-US" sz="1800" dirty="0"/>
              <a:t>를 선택한다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result[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= u</a:t>
            </a:r>
          </a:p>
          <a:p>
            <a:pPr marL="0" indent="0">
              <a:buNone/>
            </a:pPr>
            <a:r>
              <a:rPr lang="ko-KR" altLang="en-US" sz="1800" dirty="0"/>
              <a:t>    노드 </a:t>
            </a:r>
            <a:r>
              <a:rPr lang="en-US" altLang="ko-KR" sz="1800" dirty="0"/>
              <a:t>u</a:t>
            </a:r>
            <a:r>
              <a:rPr lang="ko-KR" altLang="en-US" sz="1800" dirty="0"/>
              <a:t>의 나가는 에지를 삭제한다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DCEAE8-6BB7-438C-AE23-E6D91B406C53}"/>
                  </a:ext>
                </a:extLst>
              </p:cNvPr>
              <p:cNvSpPr txBox="1"/>
              <p:nvPr/>
            </p:nvSpPr>
            <p:spPr>
              <a:xfrm>
                <a:off x="986118" y="5172636"/>
                <a:ext cx="2931458" cy="46166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시간 복잡도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(V + E)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DCEAE8-6BB7-438C-AE23-E6D91B40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18" y="5172636"/>
                <a:ext cx="2931458" cy="461665"/>
              </a:xfrm>
              <a:prstGeom prst="rect">
                <a:avLst/>
              </a:prstGeom>
              <a:blipFill>
                <a:blip r:embed="rId4"/>
                <a:stretch>
                  <a:fillRect l="-3326" t="-13333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DE56577D-CDD4-4287-A6F9-E744315A3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025" y="969177"/>
            <a:ext cx="6331244" cy="527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16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41E0217B-031C-484D-9079-51E7C77F4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8155" y="1741116"/>
            <a:ext cx="4030895" cy="3771147"/>
          </a:xfrm>
        </p:spPr>
      </p:pic>
    </p:spTree>
    <p:extLst>
      <p:ext uri="{BB962C8B-B14F-4D97-AF65-F5344CB8AC3E}">
        <p14:creationId xmlns:p14="http://schemas.microsoft.com/office/powerpoint/2010/main" val="190986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17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D786888C-0B39-47A9-8C8D-58BEB4F5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1189038"/>
            <a:ext cx="4864193" cy="49879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노드의 </a:t>
            </a:r>
            <a:r>
              <a:rPr lang="en-US" altLang="ko-KR" dirty="0"/>
              <a:t>DAG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each v in DAG :</a:t>
            </a:r>
          </a:p>
          <a:p>
            <a:pPr marL="0" indent="0">
              <a:buNone/>
            </a:pPr>
            <a:r>
              <a:rPr lang="en-US" altLang="ko-KR" dirty="0"/>
              <a:t>    if(visited[v] = NO)</a:t>
            </a:r>
          </a:p>
          <a:p>
            <a:pPr marL="0" indent="0">
              <a:buNone/>
            </a:pPr>
            <a:r>
              <a:rPr lang="en-US" altLang="ko-KR" dirty="0"/>
              <a:t>        DFS(v);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DFS(v) {</a:t>
            </a:r>
          </a:p>
          <a:p>
            <a:pPr marL="0" indent="0">
              <a:buNone/>
            </a:pPr>
            <a:r>
              <a:rPr lang="en-US" altLang="ko-KR" dirty="0"/>
              <a:t>    visited[v] &lt;- Yes;</a:t>
            </a:r>
          </a:p>
          <a:p>
            <a:pPr marL="0" indent="0">
              <a:buNone/>
            </a:pPr>
            <a:r>
              <a:rPr lang="en-US" altLang="ko-KR" dirty="0"/>
              <a:t>    for each x adjacent to v :</a:t>
            </a:r>
          </a:p>
          <a:p>
            <a:pPr marL="0" indent="0">
              <a:buNone/>
            </a:pPr>
            <a:r>
              <a:rPr lang="en-US" altLang="ko-KR" dirty="0"/>
              <a:t>        if(visited[x] = NO)</a:t>
            </a:r>
          </a:p>
          <a:p>
            <a:pPr marL="0" indent="0">
              <a:buNone/>
            </a:pPr>
            <a:r>
              <a:rPr lang="en-US" altLang="ko-KR" dirty="0"/>
              <a:t>            DFS(v);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v to stack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3" name="그림 12" descr="시계, 개체이(가) 표시된 사진&#10;&#10;자동 생성된 설명">
            <a:extLst>
              <a:ext uri="{FF2B5EF4-FFF2-40B4-BE49-F238E27FC236}">
                <a16:creationId xmlns:a16="http://schemas.microsoft.com/office/drawing/2014/main" id="{5EDADB20-38B4-4CC3-ACB3-D185FF162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490" y="1424798"/>
            <a:ext cx="4603251" cy="46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05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18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D786888C-0B39-47A9-8C8D-58BEB4F5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1189038"/>
            <a:ext cx="4864193" cy="49879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노드의 </a:t>
            </a:r>
            <a:r>
              <a:rPr lang="en-US" altLang="ko-KR" dirty="0"/>
              <a:t>DAG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each v in DAG :</a:t>
            </a:r>
          </a:p>
          <a:p>
            <a:pPr marL="0" indent="0">
              <a:buNone/>
            </a:pPr>
            <a:r>
              <a:rPr lang="en-US" altLang="ko-KR" dirty="0"/>
              <a:t>    if(visited[v] = NO)</a:t>
            </a:r>
          </a:p>
          <a:p>
            <a:pPr marL="0" indent="0">
              <a:buNone/>
            </a:pPr>
            <a:r>
              <a:rPr lang="en-US" altLang="ko-KR" dirty="0"/>
              <a:t>        DFS(v);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DFS(v) {</a:t>
            </a:r>
          </a:p>
          <a:p>
            <a:pPr marL="0" indent="0">
              <a:buNone/>
            </a:pPr>
            <a:r>
              <a:rPr lang="en-US" altLang="ko-KR" dirty="0"/>
              <a:t>    visited[v] &lt;- Yes;</a:t>
            </a:r>
          </a:p>
          <a:p>
            <a:pPr marL="0" indent="0">
              <a:buNone/>
            </a:pPr>
            <a:r>
              <a:rPr lang="en-US" altLang="ko-KR" dirty="0"/>
              <a:t>    for each x adjacent to v :</a:t>
            </a:r>
          </a:p>
          <a:p>
            <a:pPr marL="0" indent="0">
              <a:buNone/>
            </a:pPr>
            <a:r>
              <a:rPr lang="en-US" altLang="ko-KR" dirty="0"/>
              <a:t>        if(visited[x] = NO)</a:t>
            </a:r>
          </a:p>
          <a:p>
            <a:pPr marL="0" indent="0">
              <a:buNone/>
            </a:pPr>
            <a:r>
              <a:rPr lang="en-US" altLang="ko-KR" dirty="0"/>
              <a:t>            DFS(v);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v to stack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DE9C7B19-CC2B-4A5D-BD05-0DDC5A34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9717"/>
            <a:ext cx="4377757" cy="44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55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19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D786888C-0B39-47A9-8C8D-58BEB4F5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1189038"/>
            <a:ext cx="4864193" cy="49879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노드의 </a:t>
            </a:r>
            <a:r>
              <a:rPr lang="en-US" altLang="ko-KR" dirty="0"/>
              <a:t>DAG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each v in DAG :</a:t>
            </a:r>
          </a:p>
          <a:p>
            <a:pPr marL="0" indent="0">
              <a:buNone/>
            </a:pPr>
            <a:r>
              <a:rPr lang="en-US" altLang="ko-KR" dirty="0"/>
              <a:t>    if(visited[v] = NO)</a:t>
            </a:r>
          </a:p>
          <a:p>
            <a:pPr marL="0" indent="0">
              <a:buNone/>
            </a:pPr>
            <a:r>
              <a:rPr lang="en-US" altLang="ko-KR" dirty="0"/>
              <a:t>        DFS(v);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DFS(v) {</a:t>
            </a:r>
          </a:p>
          <a:p>
            <a:pPr marL="0" indent="0">
              <a:buNone/>
            </a:pPr>
            <a:r>
              <a:rPr lang="en-US" altLang="ko-KR" dirty="0"/>
              <a:t>    visited[v] &lt;- Yes;</a:t>
            </a:r>
          </a:p>
          <a:p>
            <a:pPr marL="0" indent="0">
              <a:buNone/>
            </a:pPr>
            <a:r>
              <a:rPr lang="en-US" altLang="ko-KR" dirty="0"/>
              <a:t>    for each x adjacent to v :</a:t>
            </a:r>
          </a:p>
          <a:p>
            <a:pPr marL="0" indent="0">
              <a:buNone/>
            </a:pPr>
            <a:r>
              <a:rPr lang="en-US" altLang="ko-KR" dirty="0"/>
              <a:t>        if(visited[x] = NO)</a:t>
            </a:r>
          </a:p>
          <a:p>
            <a:pPr marL="0" indent="0">
              <a:buNone/>
            </a:pPr>
            <a:r>
              <a:rPr lang="en-US" altLang="ko-KR" dirty="0"/>
              <a:t>            DFS(v);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v to stack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0E5EFC16-9359-425F-B592-179848A0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75" y="989105"/>
            <a:ext cx="4190875" cy="4085826"/>
          </a:xfrm>
          <a:prstGeom prst="rect">
            <a:avLst/>
          </a:prstGeom>
        </p:spPr>
      </p:pic>
      <p:pic>
        <p:nvPicPr>
          <p:cNvPr id="8" name="그림 7" descr="앉아있는이(가) 표시된 사진&#10;&#10;자동 생성된 설명">
            <a:extLst>
              <a:ext uri="{FF2B5EF4-FFF2-40B4-BE49-F238E27FC236}">
                <a16:creationId xmlns:a16="http://schemas.microsoft.com/office/drawing/2014/main" id="{D3C7A1B1-68DE-4F51-A6C4-34EEA4074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643" y="5160559"/>
            <a:ext cx="4599192" cy="10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위상정렬이란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위상정렬은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/>
              <a:t>DAG</a:t>
            </a:r>
            <a:r>
              <a:rPr lang="ko-KR" altLang="en-US" dirty="0"/>
              <a:t>의 정점들을 정렬하는데 사용되는 알고리즘임</a:t>
            </a:r>
            <a:r>
              <a:rPr lang="en-US" altLang="ko-KR" dirty="0"/>
              <a:t>.</a:t>
            </a:r>
          </a:p>
          <a:p>
            <a:pPr rtl="0"/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rtl="0"/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DAG : Directed Acyclic Graph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약자로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방향 </a:t>
            </a:r>
            <a:r>
              <a:rPr lang="ko-KR" altLang="en-US" dirty="0"/>
              <a:t>사이클이 없는 방향 그래프임</a:t>
            </a:r>
            <a:r>
              <a:rPr lang="en-US" altLang="ko-KR" dirty="0"/>
              <a:t>.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5" name="그림 개체 틀 4" descr="빌딩 2개" title="빌딩 2개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10" name="직사각형: 단일 모서리가 잘린 9" descr="바닥글 강조 상자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20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D786888C-0B39-47A9-8C8D-58BEB4F5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1189038"/>
            <a:ext cx="4864193" cy="49879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노드의 </a:t>
            </a:r>
            <a:r>
              <a:rPr lang="en-US" altLang="ko-KR" dirty="0"/>
              <a:t>DAG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each v in DAG :</a:t>
            </a:r>
          </a:p>
          <a:p>
            <a:pPr marL="0" indent="0">
              <a:buNone/>
            </a:pPr>
            <a:r>
              <a:rPr lang="en-US" altLang="ko-KR" dirty="0"/>
              <a:t>    if(visited[v] = NO)</a:t>
            </a:r>
          </a:p>
          <a:p>
            <a:pPr marL="0" indent="0">
              <a:buNone/>
            </a:pPr>
            <a:r>
              <a:rPr lang="en-US" altLang="ko-KR" dirty="0"/>
              <a:t>        DFS(v);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DFS(v) {</a:t>
            </a:r>
          </a:p>
          <a:p>
            <a:pPr marL="0" indent="0">
              <a:buNone/>
            </a:pPr>
            <a:r>
              <a:rPr lang="en-US" altLang="ko-KR" dirty="0"/>
              <a:t>    visited[v] &lt;- Yes;</a:t>
            </a:r>
          </a:p>
          <a:p>
            <a:pPr marL="0" indent="0">
              <a:buNone/>
            </a:pPr>
            <a:r>
              <a:rPr lang="en-US" altLang="ko-KR" dirty="0"/>
              <a:t>    for each x adjacent to v :</a:t>
            </a:r>
          </a:p>
          <a:p>
            <a:pPr marL="0" indent="0">
              <a:buNone/>
            </a:pPr>
            <a:r>
              <a:rPr lang="en-US" altLang="ko-KR" dirty="0"/>
              <a:t>        if(visited[x] = NO)</a:t>
            </a:r>
          </a:p>
          <a:p>
            <a:pPr marL="0" indent="0">
              <a:buNone/>
            </a:pPr>
            <a:r>
              <a:rPr lang="en-US" altLang="ko-KR" dirty="0"/>
              <a:t>            DFS(v);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v to stack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71C8C57A-0E71-46EB-8726-0C5D05DE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03" y="976158"/>
            <a:ext cx="4091510" cy="4141560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19292E11-C1DF-44C2-A51B-50C27E03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39949"/>
            <a:ext cx="4980250" cy="9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57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21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D786888C-0B39-47A9-8C8D-58BEB4F5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1189038"/>
            <a:ext cx="4864193" cy="49879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노드의 </a:t>
            </a:r>
            <a:r>
              <a:rPr lang="en-US" altLang="ko-KR" dirty="0"/>
              <a:t>DAG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each v in DAG :</a:t>
            </a:r>
          </a:p>
          <a:p>
            <a:pPr marL="0" indent="0">
              <a:buNone/>
            </a:pPr>
            <a:r>
              <a:rPr lang="en-US" altLang="ko-KR" dirty="0"/>
              <a:t>    if(visited[v] = NO)</a:t>
            </a:r>
          </a:p>
          <a:p>
            <a:pPr marL="0" indent="0">
              <a:buNone/>
            </a:pPr>
            <a:r>
              <a:rPr lang="en-US" altLang="ko-KR" dirty="0"/>
              <a:t>        DFS(v);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DFS(v) {</a:t>
            </a:r>
          </a:p>
          <a:p>
            <a:pPr marL="0" indent="0">
              <a:buNone/>
            </a:pPr>
            <a:r>
              <a:rPr lang="en-US" altLang="ko-KR" dirty="0"/>
              <a:t>    visited[v] &lt;- Yes;</a:t>
            </a:r>
          </a:p>
          <a:p>
            <a:pPr marL="0" indent="0">
              <a:buNone/>
            </a:pPr>
            <a:r>
              <a:rPr lang="en-US" altLang="ko-KR" dirty="0"/>
              <a:t>    for each x adjacent to v :</a:t>
            </a:r>
          </a:p>
          <a:p>
            <a:pPr marL="0" indent="0">
              <a:buNone/>
            </a:pPr>
            <a:r>
              <a:rPr lang="en-US" altLang="ko-KR" dirty="0"/>
              <a:t>        if(visited[x] = NO)</a:t>
            </a:r>
          </a:p>
          <a:p>
            <a:pPr marL="0" indent="0">
              <a:buNone/>
            </a:pPr>
            <a:r>
              <a:rPr lang="en-US" altLang="ko-KR" dirty="0"/>
              <a:t>            DFS(v);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v to stack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C178B262-0C60-4587-B061-624CB02B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197" y="1056776"/>
            <a:ext cx="3943179" cy="3991414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66E56F25-6A9B-4D2C-B1AC-84F079337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986" y="5171602"/>
            <a:ext cx="5329439" cy="10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7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22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D786888C-0B39-47A9-8C8D-58BEB4F5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1189038"/>
            <a:ext cx="4864193" cy="41539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each v in DAG :</a:t>
            </a:r>
          </a:p>
          <a:p>
            <a:pPr marL="0" indent="0">
              <a:buNone/>
            </a:pPr>
            <a:r>
              <a:rPr lang="en-US" altLang="ko-KR" dirty="0"/>
              <a:t>    if(visited[v] = NO)</a:t>
            </a:r>
          </a:p>
          <a:p>
            <a:pPr marL="0" indent="0">
              <a:buNone/>
            </a:pPr>
            <a:r>
              <a:rPr lang="en-US" altLang="ko-KR" dirty="0"/>
              <a:t>        DFS(v);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DFS(v) {</a:t>
            </a:r>
          </a:p>
          <a:p>
            <a:pPr marL="0" indent="0">
              <a:buNone/>
            </a:pPr>
            <a:r>
              <a:rPr lang="en-US" altLang="ko-KR" dirty="0"/>
              <a:t>    visited[v] &lt;- Yes;</a:t>
            </a:r>
          </a:p>
          <a:p>
            <a:pPr marL="0" indent="0">
              <a:buNone/>
            </a:pPr>
            <a:r>
              <a:rPr lang="en-US" altLang="ko-KR" dirty="0"/>
              <a:t>    for each x adjacent to v :</a:t>
            </a:r>
          </a:p>
          <a:p>
            <a:pPr marL="0" indent="0">
              <a:buNone/>
            </a:pPr>
            <a:r>
              <a:rPr lang="en-US" altLang="ko-KR" dirty="0"/>
              <a:t>        if(visited[x] = NO)</a:t>
            </a:r>
          </a:p>
          <a:p>
            <a:pPr marL="0" indent="0">
              <a:buNone/>
            </a:pPr>
            <a:r>
              <a:rPr lang="en-US" altLang="ko-KR" dirty="0"/>
              <a:t>            DFS(v);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v to stack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6EA02573-D8BF-4D53-9948-920EFDFF6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197" y="1056776"/>
            <a:ext cx="3943179" cy="3991414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FD174AC-C1C4-42B0-81FE-2E02F1D7A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656" y="5194393"/>
            <a:ext cx="5092467" cy="901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B92C22-E596-4505-B066-0218858DEFE8}"/>
                  </a:ext>
                </a:extLst>
              </p:cNvPr>
              <p:cNvSpPr txBox="1"/>
              <p:nvPr/>
            </p:nvSpPr>
            <p:spPr>
              <a:xfrm>
                <a:off x="744070" y="5491150"/>
                <a:ext cx="2931458" cy="46166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시간 복잡도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(V + E)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B92C22-E596-4505-B066-0218858DE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0" y="5491150"/>
                <a:ext cx="2931458" cy="461665"/>
              </a:xfrm>
              <a:prstGeom prst="rect">
                <a:avLst/>
              </a:prstGeom>
              <a:blipFill>
                <a:blip r:embed="rId5"/>
                <a:stretch>
                  <a:fillRect l="-3119" t="-13158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199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삼각형 디자인 천장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수고하셨스빈다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여기에 부제목 표시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25" name="직사각형: 단일 모서리가 잘린 24" descr="바닥글 강조 상자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23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DAG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예시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3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CE32DF-F6A7-49EA-91DC-6DC4D8CCC2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79" y="1189038"/>
            <a:ext cx="4294217" cy="407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내용 개체 틀 13" descr="시계, 개체이(가) 표시된 사진&#10;&#10;자동 생성된 설명">
            <a:extLst>
              <a:ext uri="{FF2B5EF4-FFF2-40B4-BE49-F238E27FC236}">
                <a16:creationId xmlns:a16="http://schemas.microsoft.com/office/drawing/2014/main" id="{4EB4131C-4B6F-4488-9F17-1B66C1841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66" y="1189037"/>
            <a:ext cx="4294217" cy="407172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0F48C325-5FBA-426F-A770-785EE7329A4C}"/>
              </a:ext>
            </a:extLst>
          </p:cNvPr>
          <p:cNvSpPr txBox="1">
            <a:spLocks/>
          </p:cNvSpPr>
          <p:nvPr/>
        </p:nvSpPr>
        <p:spPr>
          <a:xfrm>
            <a:off x="948789" y="5533227"/>
            <a:ext cx="9799894" cy="573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spc="300" baseline="0">
                <a:solidFill>
                  <a:schemeClr val="bg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 dirty="0" err="1">
                <a:latin typeface="Malgun Gothic Semilight" panose="020B0502040204020203" pitchFamily="50" charset="-127"/>
              </a:rPr>
              <a:t>싸이클이</a:t>
            </a:r>
            <a:r>
              <a:rPr lang="ko-KR" altLang="en-US" dirty="0">
                <a:latin typeface="Malgun Gothic Semilight" panose="020B0502040204020203" pitchFamily="50" charset="-127"/>
              </a:rPr>
              <a:t> 없는 방향 그래프</a:t>
            </a:r>
            <a:r>
              <a:rPr lang="en-US" altLang="ko-KR" dirty="0">
                <a:latin typeface="Malgun Gothic Semilight" panose="020B0502040204020203" pitchFamily="50" charset="-127"/>
              </a:rPr>
              <a:t>. </a:t>
            </a:r>
            <a:r>
              <a:rPr lang="ko-KR" altLang="en-US" dirty="0">
                <a:latin typeface="Malgun Gothic Semilight" panose="020B0502040204020203" pitchFamily="50" charset="-127"/>
              </a:rPr>
              <a:t>작업들의 우선순위를 나타내는 데 쓰인다</a:t>
            </a:r>
            <a:r>
              <a:rPr lang="en-US" altLang="ko-KR" dirty="0">
                <a:latin typeface="Malgun Gothic Semilight" panose="020B0502040204020203" pitchFamily="50" charset="-127"/>
              </a:rPr>
              <a:t> </a:t>
            </a:r>
            <a:endParaRPr lang="ko-KR" altLang="en-US" dirty="0">
              <a:latin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23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4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39595E-FA05-4BFA-BA1F-F97BD867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75" y="1114847"/>
            <a:ext cx="11002962" cy="4987925"/>
          </a:xfrm>
        </p:spPr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DAG</a:t>
            </a:r>
            <a:r>
              <a:rPr lang="ko-KR" altLang="en-US" dirty="0">
                <a:latin typeface="Lucida Console" panose="020B0609040504020204" pitchFamily="49" charset="0"/>
              </a:rPr>
              <a:t>의 노드들을 한 줄로 나열했을 때 모든 에지의 방향이 오른쪽으로만 향하도록 정렬하는 것이 </a:t>
            </a:r>
            <a:r>
              <a:rPr lang="ko-KR" altLang="en-US" dirty="0" err="1">
                <a:latin typeface="Lucida Console" panose="020B0609040504020204" pitchFamily="49" charset="0"/>
              </a:rPr>
              <a:t>위상정렬</a:t>
            </a:r>
            <a:endParaRPr lang="en-US" altLang="ko-KR" dirty="0">
              <a:latin typeface="Lucida Console" panose="020B0609040504020204" pitchFamily="49" charset="0"/>
            </a:endParaRPr>
          </a:p>
          <a:p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N</a:t>
            </a:r>
            <a:r>
              <a:rPr lang="ko-KR" altLang="en-US" dirty="0">
                <a:latin typeface="Lucida Console" panose="020B0609040504020204" pitchFamily="49" charset="0"/>
              </a:rPr>
              <a:t>개의 노드 </a:t>
            </a:r>
            <a:r>
              <a:rPr lang="en-US" altLang="ko-KR" dirty="0">
                <a:latin typeface="Lucida Console" panose="020B0609040504020204" pitchFamily="49" charset="0"/>
              </a:rPr>
              <a:t>V</a:t>
            </a:r>
            <a:r>
              <a:rPr lang="en-US" altLang="ko-KR" sz="1600" dirty="0">
                <a:latin typeface="Lucida Console" panose="020B0609040504020204" pitchFamily="49" charset="0"/>
              </a:rPr>
              <a:t>1</a:t>
            </a:r>
            <a:r>
              <a:rPr lang="en-US" altLang="ko-KR" dirty="0">
                <a:latin typeface="Lucida Console" panose="020B0609040504020204" pitchFamily="49" charset="0"/>
              </a:rPr>
              <a:t>, V</a:t>
            </a:r>
            <a:r>
              <a:rPr lang="en-US" altLang="ko-KR" sz="1600" dirty="0">
                <a:latin typeface="Lucida Console" panose="020B0609040504020204" pitchFamily="49" charset="0"/>
              </a:rPr>
              <a:t>2</a:t>
            </a:r>
            <a:r>
              <a:rPr lang="en-US" altLang="ko-KR" dirty="0">
                <a:latin typeface="Lucida Console" panose="020B0609040504020204" pitchFamily="49" charset="0"/>
              </a:rPr>
              <a:t>, …, </a:t>
            </a:r>
            <a:r>
              <a:rPr lang="en-US" altLang="ko-KR" dirty="0" err="1">
                <a:latin typeface="Lucida Console" panose="020B0609040504020204" pitchFamily="49" charset="0"/>
              </a:rPr>
              <a:t>V</a:t>
            </a:r>
            <a:r>
              <a:rPr lang="en-US" altLang="ko-KR" sz="1600" dirty="0" err="1">
                <a:latin typeface="Lucida Console" panose="020B0609040504020204" pitchFamily="49" charset="0"/>
              </a:rPr>
              <a:t>n</a:t>
            </a:r>
            <a:r>
              <a:rPr lang="en-US" altLang="ko-KR" sz="1600" dirty="0">
                <a:latin typeface="Lucida Console" panose="020B0609040504020204" pitchFamily="49" charset="0"/>
              </a:rPr>
              <a:t> </a:t>
            </a:r>
            <a:r>
              <a:rPr lang="ko-KR" altLang="en-US" dirty="0">
                <a:latin typeface="Lucida Console" panose="020B0609040504020204" pitchFamily="49" charset="0"/>
              </a:rPr>
              <a:t>이 있을 때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ko-KR" altLang="en-US" dirty="0">
                <a:latin typeface="Lucida Console" panose="020B0609040504020204" pitchFamily="49" charset="0"/>
              </a:rPr>
              <a:t>모든 에지</a:t>
            </a:r>
            <a:r>
              <a:rPr lang="en-US" altLang="ko-KR" dirty="0">
                <a:latin typeface="Lucida Console" panose="020B0609040504020204" pitchFamily="49" charset="0"/>
              </a:rPr>
              <a:t>(V</a:t>
            </a:r>
            <a:r>
              <a:rPr lang="en-US" altLang="ko-KR" sz="1600" dirty="0">
                <a:latin typeface="Lucida Console" panose="020B0609040504020204" pitchFamily="49" charset="0"/>
              </a:rPr>
              <a:t>i</a:t>
            </a:r>
            <a:r>
              <a:rPr lang="en-US" altLang="ko-KR" dirty="0">
                <a:latin typeface="Lucida Console" panose="020B0609040504020204" pitchFamily="49" charset="0"/>
              </a:rPr>
              <a:t>, </a:t>
            </a:r>
            <a:r>
              <a:rPr lang="en-US" altLang="ko-KR" dirty="0" err="1">
                <a:latin typeface="Lucida Console" panose="020B0609040504020204" pitchFamily="49" charset="0"/>
              </a:rPr>
              <a:t>V</a:t>
            </a:r>
            <a:r>
              <a:rPr lang="en-US" altLang="ko-KR" sz="1400" dirty="0" err="1">
                <a:latin typeface="Lucida Console" panose="020B0609040504020204" pitchFamily="49" charset="0"/>
              </a:rPr>
              <a:t>j</a:t>
            </a:r>
            <a:r>
              <a:rPr lang="en-US" altLang="ko-KR" dirty="0">
                <a:latin typeface="Lucida Console" panose="020B0609040504020204" pitchFamily="49" charset="0"/>
              </a:rPr>
              <a:t>)</a:t>
            </a:r>
            <a:r>
              <a:rPr lang="ko-KR" altLang="en-US" dirty="0">
                <a:latin typeface="Lucida Console" panose="020B0609040504020204" pitchFamily="49" charset="0"/>
              </a:rPr>
              <a:t>에 대해 </a:t>
            </a:r>
            <a:r>
              <a:rPr lang="en-US" altLang="ko-KR" dirty="0">
                <a:latin typeface="Lucida Console" panose="020B0609040504020204" pitchFamily="49" charset="0"/>
              </a:rPr>
              <a:t>I &lt; j</a:t>
            </a:r>
            <a:r>
              <a:rPr lang="ko-KR" altLang="en-US" dirty="0">
                <a:latin typeface="Lucida Console" panose="020B0609040504020204" pitchFamily="49" charset="0"/>
              </a:rPr>
              <a:t>가 되도록 정렬</a:t>
            </a:r>
            <a:endParaRPr lang="en-US" altLang="ko-KR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149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DAG -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5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CE32DF-F6A7-49EA-91DC-6DC4D8CCC2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42" y="2086540"/>
            <a:ext cx="2619741" cy="25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BDEAD57-DDAF-4D3D-97FD-D1C972F2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31" y="1586240"/>
            <a:ext cx="4781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7AFB033-5EA0-4098-971F-B6A70179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31" y="3767932"/>
            <a:ext cx="4781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6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9CEEDE94-8031-427A-A283-0721B10EF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1410" y="1543412"/>
            <a:ext cx="7369179" cy="3947502"/>
          </a:xfrm>
        </p:spPr>
      </p:pic>
    </p:spTree>
    <p:extLst>
      <p:ext uri="{BB962C8B-B14F-4D97-AF65-F5344CB8AC3E}">
        <p14:creationId xmlns:p14="http://schemas.microsoft.com/office/powerpoint/2010/main" val="355204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7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5983083-BC95-4C70-A00C-F759FEC3A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1411" y="1709249"/>
            <a:ext cx="7369179" cy="3947502"/>
          </a:xfrm>
        </p:spPr>
      </p:pic>
    </p:spTree>
    <p:extLst>
      <p:ext uri="{BB962C8B-B14F-4D97-AF65-F5344CB8AC3E}">
        <p14:creationId xmlns:p14="http://schemas.microsoft.com/office/powerpoint/2010/main" val="13683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8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133DA3-E8FF-428E-8529-88A838AA6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5331152" cy="49879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DAG</a:t>
            </a:r>
            <a:r>
              <a:rPr lang="ko-KR" altLang="en-US" dirty="0"/>
              <a:t>의 노드가 </a:t>
            </a:r>
            <a:r>
              <a:rPr lang="en-US" altLang="ko-KR" dirty="0"/>
              <a:t>n</a:t>
            </a:r>
            <a:r>
              <a:rPr lang="ko-KR" altLang="en-US" dirty="0"/>
              <a:t>개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&lt;- 1 to n {</a:t>
            </a:r>
          </a:p>
          <a:p>
            <a:pPr marL="0" indent="0">
              <a:buNone/>
            </a:pPr>
            <a:r>
              <a:rPr lang="en-US" altLang="ko-KR" sz="2000" dirty="0"/>
              <a:t>    indegree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인 노드 </a:t>
            </a:r>
            <a:r>
              <a:rPr lang="en-US" altLang="ko-KR" sz="2000" dirty="0"/>
              <a:t>u</a:t>
            </a:r>
            <a:r>
              <a:rPr lang="ko-KR" altLang="en-US" sz="2000" dirty="0"/>
              <a:t>를 선택한다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result[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u</a:t>
            </a:r>
          </a:p>
          <a:p>
            <a:pPr marL="0" indent="0">
              <a:buNone/>
            </a:pPr>
            <a:r>
              <a:rPr lang="ko-KR" altLang="en-US" sz="2000" dirty="0"/>
              <a:t>    노드 </a:t>
            </a:r>
            <a:r>
              <a:rPr lang="en-US" altLang="ko-KR" sz="2000" dirty="0"/>
              <a:t>u</a:t>
            </a:r>
            <a:r>
              <a:rPr lang="ko-KR" altLang="en-US" sz="2000" dirty="0"/>
              <a:t>의 나가는 에지를 삭제한다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1" name="그림 10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4C081C82-21BC-45AC-BDE9-24403679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620" y="1635059"/>
            <a:ext cx="6347108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8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위상정렬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알고리즘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3" y="897502"/>
            <a:ext cx="11263647" cy="542261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9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8FEEFC3-C211-4539-AC17-4505E6D74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949" y="1553861"/>
            <a:ext cx="6060897" cy="3947502"/>
          </a:xfrm>
          <a:prstGeom prst="rect">
            <a:avLst/>
          </a:prstGeom>
        </p:spPr>
      </p:pic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FD0447AB-4B53-406F-B8A1-C5FE5C05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1189038"/>
            <a:ext cx="11001375" cy="49879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DAG</a:t>
            </a:r>
            <a:r>
              <a:rPr lang="ko-KR" altLang="en-US" dirty="0"/>
              <a:t>의 노드가 </a:t>
            </a:r>
            <a:r>
              <a:rPr lang="en-US" altLang="ko-KR" dirty="0"/>
              <a:t>n</a:t>
            </a:r>
            <a:r>
              <a:rPr lang="ko-KR" altLang="en-US" dirty="0"/>
              <a:t>개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수도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&lt;- 1 to n {</a:t>
            </a:r>
          </a:p>
          <a:p>
            <a:pPr marL="0" indent="0">
              <a:buNone/>
            </a:pPr>
            <a:r>
              <a:rPr lang="en-US" altLang="ko-KR" sz="2000" dirty="0"/>
              <a:t>    indegree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인 노드 </a:t>
            </a:r>
            <a:r>
              <a:rPr lang="en-US" altLang="ko-KR" sz="2000" dirty="0"/>
              <a:t>u</a:t>
            </a:r>
            <a:r>
              <a:rPr lang="ko-KR" altLang="en-US" sz="2000" dirty="0"/>
              <a:t>를 선택한다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result[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u</a:t>
            </a:r>
          </a:p>
          <a:p>
            <a:pPr marL="0" indent="0">
              <a:buNone/>
            </a:pPr>
            <a:r>
              <a:rPr lang="ko-KR" altLang="en-US" sz="2000" dirty="0"/>
              <a:t>    노드 </a:t>
            </a:r>
            <a:r>
              <a:rPr lang="en-US" altLang="ko-KR" sz="2000" dirty="0"/>
              <a:t>u</a:t>
            </a:r>
            <a:r>
              <a:rPr lang="ko-KR" altLang="en-US" sz="2000" dirty="0"/>
              <a:t>의 나가는 에지를 삭제한다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605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073_TF34357351" id="{E2FDFCA0-5909-45FE-9B38-19BC15EF9C07}" vid="{6541CE41-BA73-419E-BF33-98F14EC7C38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B18BB-C24E-408B-9A12-8848DDD7A30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71af3243-3dd4-4a8d-8c0d-dd76da1f02a5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다크 모더니스트 프리젠테이션</Template>
  <TotalTime>0</TotalTime>
  <Words>962</Words>
  <Application>Microsoft Office PowerPoint</Application>
  <PresentationFormat>와이드스크린</PresentationFormat>
  <Paragraphs>507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Malgun Gothic Semilight</vt:lpstr>
      <vt:lpstr>Arial</vt:lpstr>
      <vt:lpstr>Calibri</vt:lpstr>
      <vt:lpstr>Cambria Math</vt:lpstr>
      <vt:lpstr>Lucida Console</vt:lpstr>
      <vt:lpstr>Office 테마</vt:lpstr>
      <vt:lpstr>위상정렬</vt:lpstr>
      <vt:lpstr>위상정렬이란?</vt:lpstr>
      <vt:lpstr>DAG 예시</vt:lpstr>
      <vt:lpstr>위상정렬</vt:lpstr>
      <vt:lpstr>DAG - 위상정렬</vt:lpstr>
      <vt:lpstr>위상정렬</vt:lpstr>
      <vt:lpstr>위상정렬</vt:lpstr>
      <vt:lpstr>위상정렬 알고리즘1</vt:lpstr>
      <vt:lpstr>위상정렬 알고리즘1</vt:lpstr>
      <vt:lpstr>위상정렬 알고리즘1</vt:lpstr>
      <vt:lpstr>위상정렬 알고리즘1</vt:lpstr>
      <vt:lpstr>위상정렬 알고리즘1</vt:lpstr>
      <vt:lpstr>위상정렬 알고리즘1</vt:lpstr>
      <vt:lpstr>위상정렬 알고리즘1</vt:lpstr>
      <vt:lpstr>위상정렬 알고리즘1</vt:lpstr>
      <vt:lpstr>위상정렬 알고리즘1</vt:lpstr>
      <vt:lpstr>위상정렬 알고리즘2</vt:lpstr>
      <vt:lpstr>위상정렬 알고리즘2</vt:lpstr>
      <vt:lpstr>위상정렬 알고리즘2</vt:lpstr>
      <vt:lpstr>위상정렬 알고리즘2</vt:lpstr>
      <vt:lpstr>위상정렬1 알고리즘2</vt:lpstr>
      <vt:lpstr>위상정렬 알고리즘2</vt:lpstr>
      <vt:lpstr>수고하셨스빈다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2020-04-05T07:35:17Z</dcterms:created>
  <dcterms:modified xsi:type="dcterms:W3CDTF">2020-04-06T18:56:17Z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