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57" r:id="rId4"/>
    <p:sldId id="267" r:id="rId5"/>
    <p:sldId id="269" r:id="rId6"/>
    <p:sldId id="271" r:id="rId7"/>
    <p:sldId id="272" r:id="rId8"/>
    <p:sldId id="273" r:id="rId9"/>
    <p:sldId id="275" r:id="rId10"/>
    <p:sldId id="276" r:id="rId11"/>
    <p:sldId id="278" r:id="rId12"/>
    <p:sldId id="279" r:id="rId13"/>
    <p:sldId id="277" r:id="rId14"/>
    <p:sldId id="268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B8DE75-1126-43E5-BB5E-4AE314E0D5EE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2020년 7월 23일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02BA2C8-71FC-43D0-BD87-0547616971FA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4D0A919-9142-4BF0-95CD-0D0FDF7DFEFA}" type="datetime4">
              <a:rPr lang="ko-KR" altLang="en-US" smtClean="0"/>
              <a:pPr/>
              <a:t>2020년 7월 23일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6539446-6953-447E-A4E3-E7CFBF87004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90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00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821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746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657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238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512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55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258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06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510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148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552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43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물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하늘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물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물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rtlCol="0" anchor="b">
            <a:noAutofit/>
          </a:bodyPr>
          <a:lstStyle>
            <a:lvl1pPr algn="ctr">
              <a:defRPr sz="60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A54A60-61C0-48DF-8D1B-274488118189}" type="datetime4">
              <a:rPr lang="ko-KR" altLang="en-US" noProof="0" smtClean="0"/>
              <a:t>2020년 7월 23일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7C787-A899-467E-964A-6DE525F237DB}" type="datetime4">
              <a:rPr lang="ko-KR" altLang="en-US" noProof="0" smtClean="0"/>
              <a:t>2020년 7월 23일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6CB6E7-2CFA-4CCB-8320-BE25BCB6E0A5}" type="datetime4">
              <a:rPr lang="ko-KR" altLang="en-US" noProof="0" smtClean="0"/>
              <a:t>2020년 7월 23일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하늘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rtlCol="0" anchor="b">
            <a:normAutofit/>
          </a:bodyPr>
          <a:lstStyle>
            <a:lvl1pPr algn="ctr">
              <a:defRPr sz="6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915B8F34-61DC-4EB3-8368-9DCB0BE543FF}" type="datetime4">
              <a:rPr lang="ko-KR" altLang="en-US" noProof="0" smtClean="0"/>
              <a:t>2020년 7월 23일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84C335-61C8-41FC-9C02-80B60C271479}" type="datetime4">
              <a:rPr lang="ko-KR" altLang="en-US" noProof="0" smtClean="0"/>
              <a:t>2020년 7월 23일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DE15DB-B4AB-4DF0-8B6E-0419B96B27B9}" type="datetime4">
              <a:rPr lang="ko-KR" altLang="en-US" noProof="0" smtClean="0"/>
              <a:t>2020년 7월 23일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A58A4B-A487-44DB-8ECC-CE5BF7557B65}" type="datetime4">
              <a:rPr lang="ko-KR" altLang="en-US" noProof="0" smtClean="0"/>
              <a:t>2020년 7월 23일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하늘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2ABC822-B961-4687-B839-D809C9B4E9F8}" type="datetime4">
              <a:rPr lang="ko-KR" altLang="en-US" noProof="0" smtClean="0"/>
              <a:t>2020년 7월 23일</a:t>
            </a:fld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2A33B2-C560-418A-BD8D-A1A249796324}" type="datetime4">
              <a:rPr lang="ko-KR" altLang="en-US" noProof="0" smtClean="0"/>
              <a:t>2020년 7월 23일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0864A5-D496-4959-9E78-D1AD4F507D5A}" type="datetime4">
              <a:rPr lang="ko-KR" altLang="en-US" noProof="0" smtClean="0"/>
              <a:t>2020년 7월 23일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하늘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물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9" name="물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물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41080" y="6601968"/>
            <a:ext cx="137160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83ECE72-C721-4769-8167-8A9A9DAC554D}" type="datetime4">
              <a:rPr lang="ko-KR" altLang="en-US" noProof="0" smtClean="0"/>
              <a:t>2020년 7월 23일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37160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64592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1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5872" y="878741"/>
            <a:ext cx="9602789" cy="2667000"/>
          </a:xfrm>
        </p:spPr>
        <p:txBody>
          <a:bodyPr rtlCol="0"/>
          <a:lstStyle/>
          <a:p>
            <a:pPr rtl="0"/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기하</a:t>
            </a:r>
            <a:r>
              <a:rPr lang="en-US" altLang="ko-KR" b="1" dirty="0"/>
              <a:t> 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-</a:t>
            </a:r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벡터의 활용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다각형의 넓이 </a:t>
            </a:r>
            <a:r>
              <a:rPr lang="en-US" altLang="ko-KR" sz="3000" dirty="0"/>
              <a:t>(</a:t>
            </a:r>
            <a:r>
              <a:rPr lang="ko-KR" altLang="en-US" sz="3000" dirty="0"/>
              <a:t>삼각형의 넓이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00920C-9E9A-4149-A190-CDF11BE01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1835681"/>
            <a:ext cx="3607548" cy="25749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9FEC13-65DE-47F4-B16C-9810AF4F7D3A}"/>
                  </a:ext>
                </a:extLst>
              </p:cNvPr>
              <p:cNvSpPr txBox="1"/>
              <p:nvPr/>
            </p:nvSpPr>
            <p:spPr>
              <a:xfrm>
                <a:off x="5540189" y="1916364"/>
                <a:ext cx="5495365" cy="200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S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ab</m:t>
                        </m:r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b="1" dirty="0"/>
                  <a:t>   </a:t>
                </a:r>
                <a:r>
                  <a:rPr lang="en-US" altLang="ko-KR" sz="2000" b="1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fName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9FEC13-65DE-47F4-B16C-9810AF4F7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189" y="1916364"/>
                <a:ext cx="5495365" cy="2005485"/>
              </a:xfrm>
              <a:prstGeom prst="rect">
                <a:avLst/>
              </a:prstGeom>
              <a:blipFill>
                <a:blip r:embed="rId4"/>
                <a:stretch>
                  <a:fillRect l="-1221" b="-9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672FCA31-4E93-442B-BE1A-EDBF7DB31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4128" y="2984895"/>
            <a:ext cx="2316625" cy="530002"/>
          </a:xfrm>
          <a:prstGeom prst="rect">
            <a:avLst/>
          </a:prstGeom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6923E3C7-5A58-4A6C-BBB1-C7ACAC743638}"/>
              </a:ext>
            </a:extLst>
          </p:cNvPr>
          <p:cNvSpPr/>
          <p:nvPr/>
        </p:nvSpPr>
        <p:spPr>
          <a:xfrm>
            <a:off x="7548282" y="2984895"/>
            <a:ext cx="627765" cy="645818"/>
          </a:xfrm>
          <a:custGeom>
            <a:avLst/>
            <a:gdLst>
              <a:gd name="connsiteX0" fmla="*/ 8965 w 627765"/>
              <a:gd name="connsiteY0" fmla="*/ 9317 h 645818"/>
              <a:gd name="connsiteX1" fmla="*/ 286871 w 627765"/>
              <a:gd name="connsiteY1" fmla="*/ 9317 h 645818"/>
              <a:gd name="connsiteX2" fmla="*/ 313765 w 627765"/>
              <a:gd name="connsiteY2" fmla="*/ 18281 h 645818"/>
              <a:gd name="connsiteX3" fmla="*/ 349624 w 627765"/>
              <a:gd name="connsiteY3" fmla="*/ 27246 h 645818"/>
              <a:gd name="connsiteX4" fmla="*/ 439271 w 627765"/>
              <a:gd name="connsiteY4" fmla="*/ 54140 h 645818"/>
              <a:gd name="connsiteX5" fmla="*/ 493059 w 627765"/>
              <a:gd name="connsiteY5" fmla="*/ 89999 h 645818"/>
              <a:gd name="connsiteX6" fmla="*/ 537883 w 627765"/>
              <a:gd name="connsiteY6" fmla="*/ 125858 h 645818"/>
              <a:gd name="connsiteX7" fmla="*/ 564777 w 627765"/>
              <a:gd name="connsiteY7" fmla="*/ 161717 h 645818"/>
              <a:gd name="connsiteX8" fmla="*/ 609600 w 627765"/>
              <a:gd name="connsiteY8" fmla="*/ 215505 h 645818"/>
              <a:gd name="connsiteX9" fmla="*/ 627530 w 627765"/>
              <a:gd name="connsiteY9" fmla="*/ 287223 h 645818"/>
              <a:gd name="connsiteX10" fmla="*/ 609600 w 627765"/>
              <a:gd name="connsiteY10" fmla="*/ 412729 h 645818"/>
              <a:gd name="connsiteX11" fmla="*/ 537883 w 627765"/>
              <a:gd name="connsiteY11" fmla="*/ 502376 h 645818"/>
              <a:gd name="connsiteX12" fmla="*/ 519953 w 627765"/>
              <a:gd name="connsiteY12" fmla="*/ 520305 h 645818"/>
              <a:gd name="connsiteX13" fmla="*/ 484094 w 627765"/>
              <a:gd name="connsiteY13" fmla="*/ 529270 h 645818"/>
              <a:gd name="connsiteX14" fmla="*/ 439271 w 627765"/>
              <a:gd name="connsiteY14" fmla="*/ 547199 h 645818"/>
              <a:gd name="connsiteX15" fmla="*/ 349624 w 627765"/>
              <a:gd name="connsiteY15" fmla="*/ 565129 h 645818"/>
              <a:gd name="connsiteX16" fmla="*/ 251012 w 627765"/>
              <a:gd name="connsiteY16" fmla="*/ 583058 h 645818"/>
              <a:gd name="connsiteX17" fmla="*/ 152400 w 627765"/>
              <a:gd name="connsiteY17" fmla="*/ 600987 h 645818"/>
              <a:gd name="connsiteX18" fmla="*/ 98612 w 627765"/>
              <a:gd name="connsiteY18" fmla="*/ 618917 h 645818"/>
              <a:gd name="connsiteX19" fmla="*/ 62753 w 627765"/>
              <a:gd name="connsiteY19" fmla="*/ 627881 h 645818"/>
              <a:gd name="connsiteX20" fmla="*/ 0 w 627765"/>
              <a:gd name="connsiteY20" fmla="*/ 645811 h 6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7765" h="645818">
                <a:moveTo>
                  <a:pt x="8965" y="9317"/>
                </a:moveTo>
                <a:cubicBezTo>
                  <a:pt x="146774" y="-527"/>
                  <a:pt x="139260" y="-5444"/>
                  <a:pt x="286871" y="9317"/>
                </a:cubicBezTo>
                <a:cubicBezTo>
                  <a:pt x="296274" y="10257"/>
                  <a:pt x="304679" y="15685"/>
                  <a:pt x="313765" y="18281"/>
                </a:cubicBezTo>
                <a:cubicBezTo>
                  <a:pt x="325612" y="21666"/>
                  <a:pt x="337823" y="23706"/>
                  <a:pt x="349624" y="27246"/>
                </a:cubicBezTo>
                <a:cubicBezTo>
                  <a:pt x="458728" y="59978"/>
                  <a:pt x="356636" y="33483"/>
                  <a:pt x="439271" y="54140"/>
                </a:cubicBezTo>
                <a:cubicBezTo>
                  <a:pt x="457200" y="66093"/>
                  <a:pt x="477822" y="74762"/>
                  <a:pt x="493059" y="89999"/>
                </a:cubicBezTo>
                <a:cubicBezTo>
                  <a:pt x="518607" y="115547"/>
                  <a:pt x="503956" y="103241"/>
                  <a:pt x="537883" y="125858"/>
                </a:cubicBezTo>
                <a:cubicBezTo>
                  <a:pt x="546848" y="137811"/>
                  <a:pt x="555053" y="150373"/>
                  <a:pt x="564777" y="161717"/>
                </a:cubicBezTo>
                <a:cubicBezTo>
                  <a:pt x="616545" y="222114"/>
                  <a:pt x="569974" y="156065"/>
                  <a:pt x="609600" y="215505"/>
                </a:cubicBezTo>
                <a:cubicBezTo>
                  <a:pt x="615577" y="239411"/>
                  <a:pt x="629761" y="262682"/>
                  <a:pt x="627530" y="287223"/>
                </a:cubicBezTo>
                <a:cubicBezTo>
                  <a:pt x="626549" y="298016"/>
                  <a:pt x="626472" y="382360"/>
                  <a:pt x="609600" y="412729"/>
                </a:cubicBezTo>
                <a:cubicBezTo>
                  <a:pt x="581329" y="463617"/>
                  <a:pt x="575671" y="464588"/>
                  <a:pt x="537883" y="502376"/>
                </a:cubicBezTo>
                <a:cubicBezTo>
                  <a:pt x="531906" y="508352"/>
                  <a:pt x="528153" y="518255"/>
                  <a:pt x="519953" y="520305"/>
                </a:cubicBezTo>
                <a:cubicBezTo>
                  <a:pt x="508000" y="523293"/>
                  <a:pt x="495783" y="525374"/>
                  <a:pt x="484094" y="529270"/>
                </a:cubicBezTo>
                <a:cubicBezTo>
                  <a:pt x="468828" y="534359"/>
                  <a:pt x="454820" y="543053"/>
                  <a:pt x="439271" y="547199"/>
                </a:cubicBezTo>
                <a:cubicBezTo>
                  <a:pt x="409826" y="555051"/>
                  <a:pt x="379506" y="559153"/>
                  <a:pt x="349624" y="565129"/>
                </a:cubicBezTo>
                <a:cubicBezTo>
                  <a:pt x="238931" y="587267"/>
                  <a:pt x="377143" y="560124"/>
                  <a:pt x="251012" y="583058"/>
                </a:cubicBezTo>
                <a:cubicBezTo>
                  <a:pt x="113296" y="608098"/>
                  <a:pt x="310773" y="574594"/>
                  <a:pt x="152400" y="600987"/>
                </a:cubicBezTo>
                <a:cubicBezTo>
                  <a:pt x="134471" y="606964"/>
                  <a:pt x="116947" y="614334"/>
                  <a:pt x="98612" y="618917"/>
                </a:cubicBezTo>
                <a:cubicBezTo>
                  <a:pt x="86659" y="621905"/>
                  <a:pt x="74554" y="624341"/>
                  <a:pt x="62753" y="627881"/>
                </a:cubicBezTo>
                <a:cubicBezTo>
                  <a:pt x="-164" y="646756"/>
                  <a:pt x="28859" y="645811"/>
                  <a:pt x="0" y="6458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D81EA8B-56FC-4C65-92E4-3CE8A66811AF}"/>
              </a:ext>
            </a:extLst>
          </p:cNvPr>
          <p:cNvSpPr/>
          <p:nvPr/>
        </p:nvSpPr>
        <p:spPr>
          <a:xfrm>
            <a:off x="7521388" y="3514165"/>
            <a:ext cx="170330" cy="215153"/>
          </a:xfrm>
          <a:custGeom>
            <a:avLst/>
            <a:gdLst>
              <a:gd name="connsiteX0" fmla="*/ 71718 w 170330"/>
              <a:gd name="connsiteY0" fmla="*/ 0 h 215153"/>
              <a:gd name="connsiteX1" fmla="*/ 44824 w 170330"/>
              <a:gd name="connsiteY1" fmla="*/ 98611 h 215153"/>
              <a:gd name="connsiteX2" fmla="*/ 35859 w 170330"/>
              <a:gd name="connsiteY2" fmla="*/ 125506 h 215153"/>
              <a:gd name="connsiteX3" fmla="*/ 26894 w 170330"/>
              <a:gd name="connsiteY3" fmla="*/ 152400 h 215153"/>
              <a:gd name="connsiteX4" fmla="*/ 35859 w 170330"/>
              <a:gd name="connsiteY4" fmla="*/ 179294 h 215153"/>
              <a:gd name="connsiteX5" fmla="*/ 161365 w 170330"/>
              <a:gd name="connsiteY5" fmla="*/ 206188 h 215153"/>
              <a:gd name="connsiteX6" fmla="*/ 125506 w 170330"/>
              <a:gd name="connsiteY6" fmla="*/ 197223 h 215153"/>
              <a:gd name="connsiteX7" fmla="*/ 71718 w 170330"/>
              <a:gd name="connsiteY7" fmla="*/ 161364 h 215153"/>
              <a:gd name="connsiteX8" fmla="*/ 53788 w 170330"/>
              <a:gd name="connsiteY8" fmla="*/ 143435 h 215153"/>
              <a:gd name="connsiteX9" fmla="*/ 26894 w 170330"/>
              <a:gd name="connsiteY9" fmla="*/ 134470 h 215153"/>
              <a:gd name="connsiteX10" fmla="*/ 53788 w 170330"/>
              <a:gd name="connsiteY10" fmla="*/ 62753 h 215153"/>
              <a:gd name="connsiteX11" fmla="*/ 98612 w 170330"/>
              <a:gd name="connsiteY11" fmla="*/ 17929 h 215153"/>
              <a:gd name="connsiteX12" fmla="*/ 53788 w 170330"/>
              <a:gd name="connsiteY12" fmla="*/ 53788 h 215153"/>
              <a:gd name="connsiteX13" fmla="*/ 0 w 170330"/>
              <a:gd name="connsiteY13" fmla="*/ 125506 h 215153"/>
              <a:gd name="connsiteX14" fmla="*/ 17930 w 170330"/>
              <a:gd name="connsiteY14" fmla="*/ 152400 h 215153"/>
              <a:gd name="connsiteX15" fmla="*/ 107577 w 170330"/>
              <a:gd name="connsiteY15" fmla="*/ 197223 h 215153"/>
              <a:gd name="connsiteX16" fmla="*/ 134471 w 170330"/>
              <a:gd name="connsiteY16" fmla="*/ 206188 h 215153"/>
              <a:gd name="connsiteX17" fmla="*/ 170330 w 170330"/>
              <a:gd name="connsiteY17" fmla="*/ 215153 h 21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30" h="215153">
                <a:moveTo>
                  <a:pt x="71718" y="0"/>
                </a:moveTo>
                <a:cubicBezTo>
                  <a:pt x="59047" y="63354"/>
                  <a:pt x="67571" y="30369"/>
                  <a:pt x="44824" y="98611"/>
                </a:cubicBezTo>
                <a:lnTo>
                  <a:pt x="35859" y="125506"/>
                </a:lnTo>
                <a:lnTo>
                  <a:pt x="26894" y="152400"/>
                </a:lnTo>
                <a:cubicBezTo>
                  <a:pt x="29882" y="161365"/>
                  <a:pt x="28169" y="173802"/>
                  <a:pt x="35859" y="179294"/>
                </a:cubicBezTo>
                <a:cubicBezTo>
                  <a:pt x="59206" y="195970"/>
                  <a:pt x="138836" y="206188"/>
                  <a:pt x="161365" y="206188"/>
                </a:cubicBezTo>
                <a:cubicBezTo>
                  <a:pt x="173686" y="206188"/>
                  <a:pt x="137459" y="200211"/>
                  <a:pt x="125506" y="197223"/>
                </a:cubicBezTo>
                <a:cubicBezTo>
                  <a:pt x="107577" y="185270"/>
                  <a:pt x="86955" y="176601"/>
                  <a:pt x="71718" y="161364"/>
                </a:cubicBezTo>
                <a:cubicBezTo>
                  <a:pt x="65741" y="155388"/>
                  <a:pt x="61036" y="147783"/>
                  <a:pt x="53788" y="143435"/>
                </a:cubicBezTo>
                <a:cubicBezTo>
                  <a:pt x="45685" y="138573"/>
                  <a:pt x="35859" y="137458"/>
                  <a:pt x="26894" y="134470"/>
                </a:cubicBezTo>
                <a:cubicBezTo>
                  <a:pt x="34517" y="96356"/>
                  <a:pt x="29850" y="90111"/>
                  <a:pt x="53788" y="62753"/>
                </a:cubicBezTo>
                <a:cubicBezTo>
                  <a:pt x="67702" y="46851"/>
                  <a:pt x="116193" y="6208"/>
                  <a:pt x="98612" y="17929"/>
                </a:cubicBezTo>
                <a:cubicBezTo>
                  <a:pt x="80973" y="29689"/>
                  <a:pt x="66560" y="36759"/>
                  <a:pt x="53788" y="53788"/>
                </a:cubicBezTo>
                <a:cubicBezTo>
                  <a:pt x="-7036" y="134886"/>
                  <a:pt x="41121" y="84385"/>
                  <a:pt x="0" y="125506"/>
                </a:cubicBezTo>
                <a:cubicBezTo>
                  <a:pt x="5977" y="134471"/>
                  <a:pt x="9821" y="145305"/>
                  <a:pt x="17930" y="152400"/>
                </a:cubicBezTo>
                <a:cubicBezTo>
                  <a:pt x="65350" y="193892"/>
                  <a:pt x="60316" y="183720"/>
                  <a:pt x="107577" y="197223"/>
                </a:cubicBezTo>
                <a:cubicBezTo>
                  <a:pt x="116663" y="199819"/>
                  <a:pt x="125385" y="203592"/>
                  <a:pt x="134471" y="206188"/>
                </a:cubicBezTo>
                <a:cubicBezTo>
                  <a:pt x="146318" y="209573"/>
                  <a:pt x="170330" y="215153"/>
                  <a:pt x="170330" y="2151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다각형의 넓이 </a:t>
            </a:r>
            <a:r>
              <a:rPr lang="en-US" altLang="ko-KR" sz="3000" dirty="0"/>
              <a:t>(</a:t>
            </a:r>
            <a:r>
              <a:rPr lang="ko-KR" altLang="en-US" sz="3000" dirty="0"/>
              <a:t>볼록 다각형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B74310-7FF3-4AF4-8BD0-C0FD41B4A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1898188"/>
            <a:ext cx="3114339" cy="3035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C9C807-CDC0-48FB-9DFB-673D7D905E16}"/>
              </a:ext>
            </a:extLst>
          </p:cNvPr>
          <p:cNvSpPr txBox="1"/>
          <p:nvPr/>
        </p:nvSpPr>
        <p:spPr>
          <a:xfrm>
            <a:off x="4939553" y="2875341"/>
            <a:ext cx="5911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-&gt; </a:t>
            </a:r>
            <a:r>
              <a:rPr lang="ko-KR" altLang="en-US" sz="2400" dirty="0"/>
              <a:t>각각 삼각형들 넓이를 다 더하면 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FB705-F2F0-4505-9EB1-B137F73B9FEC}"/>
              </a:ext>
            </a:extLst>
          </p:cNvPr>
          <p:cNvSpPr txBox="1"/>
          <p:nvPr/>
        </p:nvSpPr>
        <p:spPr>
          <a:xfrm>
            <a:off x="1197684" y="4213412"/>
            <a:ext cx="5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33FCE-923D-4B44-958B-6CB7D310CC8F}"/>
              </a:ext>
            </a:extLst>
          </p:cNvPr>
          <p:cNvSpPr txBox="1"/>
          <p:nvPr/>
        </p:nvSpPr>
        <p:spPr>
          <a:xfrm>
            <a:off x="2008095" y="4791713"/>
            <a:ext cx="5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231CA-BBDD-495F-8751-2C60C6708D3F}"/>
              </a:ext>
            </a:extLst>
          </p:cNvPr>
          <p:cNvSpPr txBox="1"/>
          <p:nvPr/>
        </p:nvSpPr>
        <p:spPr>
          <a:xfrm>
            <a:off x="2703755" y="1601124"/>
            <a:ext cx="5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3E686-707E-4B74-A305-93A5C5696EC9}"/>
              </a:ext>
            </a:extLst>
          </p:cNvPr>
          <p:cNvSpPr txBox="1"/>
          <p:nvPr/>
        </p:nvSpPr>
        <p:spPr>
          <a:xfrm>
            <a:off x="4075354" y="1970456"/>
            <a:ext cx="5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32FC8-B79B-43BD-91BD-7B077A23A441}"/>
              </a:ext>
            </a:extLst>
          </p:cNvPr>
          <p:cNvSpPr txBox="1"/>
          <p:nvPr/>
        </p:nvSpPr>
        <p:spPr>
          <a:xfrm>
            <a:off x="4286024" y="3996480"/>
            <a:ext cx="5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35FCD-564C-4491-8CFE-1E59C6F4C144}"/>
              </a:ext>
            </a:extLst>
          </p:cNvPr>
          <p:cNvSpPr txBox="1"/>
          <p:nvPr/>
        </p:nvSpPr>
        <p:spPr>
          <a:xfrm>
            <a:off x="3429896" y="4588309"/>
            <a:ext cx="5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FBEFA-C37B-4E39-9F8C-FE8208C38D52}"/>
              </a:ext>
            </a:extLst>
          </p:cNvPr>
          <p:cNvSpPr txBox="1"/>
          <p:nvPr/>
        </p:nvSpPr>
        <p:spPr>
          <a:xfrm>
            <a:off x="1502484" y="2339788"/>
            <a:ext cx="5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0553473-B7D7-4B8A-8F0E-97B71C8BF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130" y="3848183"/>
            <a:ext cx="2998759" cy="10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9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다각형의 넓이 </a:t>
            </a:r>
            <a:r>
              <a:rPr lang="en-US" altLang="ko-KR" sz="3000" dirty="0"/>
              <a:t>(</a:t>
            </a:r>
            <a:r>
              <a:rPr lang="ko-KR" altLang="en-US" sz="3000" dirty="0"/>
              <a:t>오목 다각형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A3B652-7DF2-4B2B-AEBA-9DFD8406E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183021"/>
            <a:ext cx="2831242" cy="3330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EA37D4-CB9C-4362-953F-5311553F91DB}"/>
              </a:ext>
            </a:extLst>
          </p:cNvPr>
          <p:cNvSpPr txBox="1"/>
          <p:nvPr/>
        </p:nvSpPr>
        <p:spPr>
          <a:xfrm>
            <a:off x="1079350" y="3848157"/>
            <a:ext cx="5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051DC-9F08-48F3-A813-59A7531F1714}"/>
              </a:ext>
            </a:extLst>
          </p:cNvPr>
          <p:cNvSpPr txBox="1"/>
          <p:nvPr/>
        </p:nvSpPr>
        <p:spPr>
          <a:xfrm>
            <a:off x="2494971" y="3659414"/>
            <a:ext cx="5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27C8C-9BAB-4D9B-9327-C39211808E0C}"/>
              </a:ext>
            </a:extLst>
          </p:cNvPr>
          <p:cNvSpPr txBox="1"/>
          <p:nvPr/>
        </p:nvSpPr>
        <p:spPr>
          <a:xfrm>
            <a:off x="1952324" y="5328628"/>
            <a:ext cx="5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80C217-A92A-4CE2-9F5D-6E4ABB444523}"/>
              </a:ext>
            </a:extLst>
          </p:cNvPr>
          <p:cNvSpPr txBox="1"/>
          <p:nvPr/>
        </p:nvSpPr>
        <p:spPr>
          <a:xfrm>
            <a:off x="3062343" y="5143962"/>
            <a:ext cx="5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BD6B7C-2D82-4345-BE7B-AB2119390F22}"/>
              </a:ext>
            </a:extLst>
          </p:cNvPr>
          <p:cNvSpPr txBox="1"/>
          <p:nvPr/>
        </p:nvSpPr>
        <p:spPr>
          <a:xfrm>
            <a:off x="3792258" y="4028746"/>
            <a:ext cx="5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P4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3640F-2FD9-496F-9325-5D087257432E}"/>
              </a:ext>
            </a:extLst>
          </p:cNvPr>
          <p:cNvSpPr txBox="1"/>
          <p:nvPr/>
        </p:nvSpPr>
        <p:spPr>
          <a:xfrm>
            <a:off x="3910592" y="2734235"/>
            <a:ext cx="5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568DC-0F63-4AA3-8C26-A7287B8F7223}"/>
              </a:ext>
            </a:extLst>
          </p:cNvPr>
          <p:cNvSpPr txBox="1"/>
          <p:nvPr/>
        </p:nvSpPr>
        <p:spPr>
          <a:xfrm>
            <a:off x="2330824" y="1998355"/>
            <a:ext cx="5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68E44-123A-49B7-A71C-97F528681E5D}"/>
              </a:ext>
            </a:extLst>
          </p:cNvPr>
          <p:cNvSpPr txBox="1"/>
          <p:nvPr/>
        </p:nvSpPr>
        <p:spPr>
          <a:xfrm>
            <a:off x="4946109" y="2327511"/>
            <a:ext cx="7102456" cy="1701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P1P6P7</a:t>
            </a:r>
            <a:r>
              <a:rPr lang="ko-KR" altLang="en-US" dirty="0"/>
              <a:t>같은 빼야 되는 삼각형의 경우 </a:t>
            </a:r>
            <a:r>
              <a:rPr lang="en-US" altLang="ko-KR" dirty="0"/>
              <a:t>P1P6, P1P7</a:t>
            </a:r>
            <a:r>
              <a:rPr lang="ko-KR" altLang="en-US" dirty="0"/>
              <a:t>이 </a:t>
            </a:r>
            <a:r>
              <a:rPr lang="en-US" altLang="ko-KR" dirty="0"/>
              <a:t>CW</a:t>
            </a:r>
            <a:r>
              <a:rPr lang="ko-KR" altLang="en-US" dirty="0"/>
              <a:t>의 방향성을 가지기 때문에 </a:t>
            </a:r>
            <a:r>
              <a:rPr lang="ko-KR" altLang="en-US" dirty="0" err="1"/>
              <a:t>외적값이</a:t>
            </a:r>
            <a:r>
              <a:rPr lang="ko-KR" altLang="en-US" dirty="0"/>
              <a:t> 음수가 나옴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그냥 모든 </a:t>
            </a:r>
            <a:r>
              <a:rPr lang="ko-KR" altLang="en-US" dirty="0" err="1"/>
              <a:t>외적값</a:t>
            </a:r>
            <a:r>
              <a:rPr lang="ko-KR" altLang="en-US" dirty="0"/>
              <a:t> 다 더하면  결과적으로 </a:t>
            </a:r>
            <a:r>
              <a:rPr lang="ko-KR" altLang="en-US" dirty="0" err="1"/>
              <a:t>빼야될</a:t>
            </a:r>
            <a:r>
              <a:rPr lang="ko-KR" altLang="en-US" dirty="0"/>
              <a:t> 부분은 음수로 나오기 때문에 전체 다각형 넓이가 나옴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956E642-C86B-40F6-9216-D284752CB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968" y="4468789"/>
            <a:ext cx="2998759" cy="10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7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문제들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D004D-0AE0-4073-838C-4A550829A74A}"/>
              </a:ext>
            </a:extLst>
          </p:cNvPr>
          <p:cNvSpPr txBox="1"/>
          <p:nvPr/>
        </p:nvSpPr>
        <p:spPr>
          <a:xfrm>
            <a:off x="1541929" y="1775012"/>
            <a:ext cx="71179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11758</a:t>
            </a:r>
          </a:p>
          <a:p>
            <a:r>
              <a:rPr lang="en-US" altLang="ko-KR" sz="2200" dirty="0"/>
              <a:t>2166</a:t>
            </a:r>
          </a:p>
          <a:p>
            <a:r>
              <a:rPr lang="en-US" altLang="ko-KR" sz="2200" dirty="0"/>
              <a:t>11563</a:t>
            </a:r>
          </a:p>
          <a:p>
            <a:r>
              <a:rPr lang="en-US" altLang="ko-KR" sz="2200" dirty="0"/>
              <a:t>10255</a:t>
            </a:r>
          </a:p>
          <a:p>
            <a:r>
              <a:rPr lang="en-US" altLang="ko-KR" sz="2200" dirty="0"/>
              <a:t>2162</a:t>
            </a:r>
          </a:p>
          <a:p>
            <a:r>
              <a:rPr lang="en-US" altLang="ko-KR" sz="2200" dirty="0"/>
              <a:t>16491</a:t>
            </a:r>
          </a:p>
          <a:p>
            <a:r>
              <a:rPr lang="en-US" altLang="ko-KR" sz="2200" dirty="0"/>
              <a:t>1711</a:t>
            </a:r>
          </a:p>
          <a:p>
            <a:r>
              <a:rPr lang="en-US" altLang="ko-KR" sz="2200" dirty="0"/>
              <a:t>1064</a:t>
            </a:r>
          </a:p>
          <a:p>
            <a:r>
              <a:rPr lang="en-US" altLang="ko-KR" sz="2200" dirty="0"/>
              <a:t>1485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5414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5872" y="878741"/>
            <a:ext cx="9602789" cy="2667000"/>
          </a:xfrm>
        </p:spPr>
        <p:txBody>
          <a:bodyPr rtlCol="0"/>
          <a:lstStyle/>
          <a:p>
            <a:pPr rtl="0"/>
            <a:r>
              <a:rPr lang="ko-KR" altLang="en-US" b="1" dirty="0">
                <a:latin typeface="바탕" panose="02030600000101010101" pitchFamily="18" charset="-127"/>
                <a:ea typeface="바탕" panose="02030600000101010101" pitchFamily="18" charset="-127"/>
              </a:rPr>
              <a:t>끝</a:t>
            </a:r>
            <a:r>
              <a:rPr lang="en-US" altLang="ko-KR" b="1" dirty="0">
                <a:latin typeface="바탕" panose="02030600000101010101" pitchFamily="18" charset="-127"/>
                <a:ea typeface="바탕" panose="02030600000101010101" pitchFamily="18" charset="-127"/>
              </a:rPr>
              <a:t>!</a:t>
            </a:r>
            <a:endParaRPr lang="ko-KR" altLang="en-US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22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세 점의 위치관계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1BA188-243F-48C1-A7E7-4E1F351226EF}"/>
              </a:ext>
            </a:extLst>
          </p:cNvPr>
          <p:cNvSpPr txBox="1"/>
          <p:nvPr/>
        </p:nvSpPr>
        <p:spPr>
          <a:xfrm>
            <a:off x="1341120" y="2070903"/>
            <a:ext cx="8708315" cy="2716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/>
              <a:t>CW </a:t>
            </a:r>
            <a:r>
              <a:rPr lang="en-US" altLang="ko-KR" sz="2000" dirty="0"/>
              <a:t>(Clockwise)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/>
              <a:t>CCW </a:t>
            </a:r>
            <a:r>
              <a:rPr lang="en-US" altLang="ko-KR" sz="2000" dirty="0"/>
              <a:t>(Counter-Clockwise)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000" b="1" dirty="0"/>
              <a:t>둘 다 아닌 경우 </a:t>
            </a:r>
            <a:r>
              <a:rPr lang="en-US" altLang="ko-KR" sz="3000" b="1" dirty="0"/>
              <a:t>(</a:t>
            </a:r>
            <a:r>
              <a:rPr lang="ko-KR" altLang="en-US" sz="3000" b="1" dirty="0"/>
              <a:t>세 점이 한 직선 위</a:t>
            </a:r>
            <a:r>
              <a:rPr lang="en-US" altLang="ko-KR" sz="3000" b="1" dirty="0"/>
              <a:t>)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24972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dirty="0"/>
              <a:t>CW</a:t>
            </a:r>
            <a:r>
              <a:rPr lang="en-US" altLang="ko-KR" sz="2000" dirty="0"/>
              <a:t>(Clockwise)</a:t>
            </a:r>
            <a:r>
              <a:rPr lang="ko-KR" altLang="en-US" sz="2000" dirty="0"/>
              <a:t> </a:t>
            </a:r>
            <a:r>
              <a:rPr lang="en-US" altLang="ko-KR" dirty="0"/>
              <a:t>&amp; CCW</a:t>
            </a:r>
            <a:r>
              <a:rPr lang="en-US" altLang="ko-KR" sz="2000" dirty="0"/>
              <a:t>(Counter-Clockwise)</a:t>
            </a:r>
            <a:endParaRPr lang="ko-KR" alt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E63167-D2C0-4A3C-BEF0-B3FFBB5E07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41120" y="1862669"/>
            <a:ext cx="3307137" cy="3132655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627AA8A-37A9-45EE-B2BC-5CD8A49D32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627091" y="1862669"/>
            <a:ext cx="3307137" cy="313265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1D4505-66BF-492E-8A2C-701CFC398458}"/>
              </a:ext>
            </a:extLst>
          </p:cNvPr>
          <p:cNvSpPr txBox="1"/>
          <p:nvPr/>
        </p:nvSpPr>
        <p:spPr>
          <a:xfrm>
            <a:off x="1341120" y="5086350"/>
            <a:ext cx="330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CW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73EB69-640F-4DDA-957F-C6DE13D55445}"/>
              </a:ext>
            </a:extLst>
          </p:cNvPr>
          <p:cNvSpPr txBox="1"/>
          <p:nvPr/>
        </p:nvSpPr>
        <p:spPr>
          <a:xfrm>
            <a:off x="6627092" y="5086350"/>
            <a:ext cx="330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CCW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dirty="0"/>
              <a:t>CW</a:t>
            </a:r>
            <a:r>
              <a:rPr lang="en-US" altLang="ko-KR" sz="2000" dirty="0"/>
              <a:t>(Clockwise)</a:t>
            </a:r>
            <a:r>
              <a:rPr lang="ko-KR" altLang="en-US" sz="2000" dirty="0"/>
              <a:t> </a:t>
            </a:r>
            <a:r>
              <a:rPr lang="en-US" altLang="ko-KR" dirty="0"/>
              <a:t>&amp; CCW</a:t>
            </a:r>
            <a:r>
              <a:rPr lang="en-US" altLang="ko-KR" sz="2000" dirty="0"/>
              <a:t>(Counter-Clockwise)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D4505-66BF-492E-8A2C-701CFC398458}"/>
              </a:ext>
            </a:extLst>
          </p:cNvPr>
          <p:cNvSpPr txBox="1"/>
          <p:nvPr/>
        </p:nvSpPr>
        <p:spPr>
          <a:xfrm>
            <a:off x="6589534" y="3320412"/>
            <a:ext cx="43827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-&gt;  CW</a:t>
            </a:r>
            <a:r>
              <a:rPr lang="ko-KR" altLang="en-US" sz="2500" dirty="0"/>
              <a:t>도 </a:t>
            </a:r>
            <a:r>
              <a:rPr lang="en-US" altLang="ko-KR" sz="2500" dirty="0"/>
              <a:t>CCW</a:t>
            </a:r>
            <a:r>
              <a:rPr lang="ko-KR" altLang="en-US" sz="2500" dirty="0"/>
              <a:t>도 아님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5A50A1-4CD2-4CC2-BACB-BF2E7EA25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00" y="2053738"/>
            <a:ext cx="4266183" cy="32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3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dirty="0"/>
              <a:t>CW/CCW </a:t>
            </a:r>
            <a:r>
              <a:rPr lang="ko-KR" altLang="en-US" dirty="0"/>
              <a:t>알아내는 방법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813AD-499D-4D58-85D3-06CBD411499D}"/>
              </a:ext>
            </a:extLst>
          </p:cNvPr>
          <p:cNvSpPr txBox="1"/>
          <p:nvPr/>
        </p:nvSpPr>
        <p:spPr>
          <a:xfrm>
            <a:off x="1341120" y="1703294"/>
            <a:ext cx="921930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rgbClr val="FF0000"/>
                </a:solidFill>
              </a:rPr>
              <a:t>벡터의 외적</a:t>
            </a:r>
            <a:r>
              <a:rPr lang="ko-KR" altLang="en-US" sz="2300" dirty="0"/>
              <a:t>을</a:t>
            </a:r>
            <a:r>
              <a:rPr lang="ko-KR" altLang="en-US" sz="2300" dirty="0">
                <a:solidFill>
                  <a:srgbClr val="FF0000"/>
                </a:solidFill>
              </a:rPr>
              <a:t> </a:t>
            </a:r>
            <a:r>
              <a:rPr lang="ko-KR" altLang="en-US" sz="2300" dirty="0"/>
              <a:t>쓰면 알아낼 수 있음</a:t>
            </a:r>
            <a:r>
              <a:rPr lang="en-US" altLang="ko-KR" sz="2300" dirty="0"/>
              <a:t>! (z</a:t>
            </a:r>
            <a:r>
              <a:rPr lang="ko-KR" altLang="en-US" sz="2300" dirty="0"/>
              <a:t>성분은 </a:t>
            </a:r>
            <a:r>
              <a:rPr lang="en-US" altLang="ko-KR" sz="2300" dirty="0"/>
              <a:t>0</a:t>
            </a:r>
            <a:r>
              <a:rPr lang="ko-KR" altLang="en-US" sz="2300" dirty="0"/>
              <a:t>으로 생각</a:t>
            </a:r>
            <a:r>
              <a:rPr lang="en-US" altLang="ko-KR" sz="2300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A1369C-A4EB-4D01-92F0-6C0E9BD2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40" y="2645461"/>
            <a:ext cx="3248809" cy="743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41803F-2A2E-4100-95DA-377A4CAB26CE}"/>
              </a:ext>
            </a:extLst>
          </p:cNvPr>
          <p:cNvSpPr txBox="1"/>
          <p:nvPr/>
        </p:nvSpPr>
        <p:spPr>
          <a:xfrm>
            <a:off x="1341120" y="3585046"/>
            <a:ext cx="8457304" cy="1617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 err="1"/>
              <a:t>외적값이</a:t>
            </a:r>
            <a:r>
              <a:rPr lang="ko-KR" altLang="en-US" sz="2300" dirty="0"/>
              <a:t> 양수 </a:t>
            </a:r>
            <a:r>
              <a:rPr lang="en-US" altLang="ko-KR" sz="2300" dirty="0"/>
              <a:t>-&gt; CCW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 err="1"/>
              <a:t>외적값이</a:t>
            </a:r>
            <a:r>
              <a:rPr lang="ko-KR" altLang="en-US" sz="2300" dirty="0"/>
              <a:t> 음수 </a:t>
            </a:r>
            <a:r>
              <a:rPr lang="en-US" altLang="ko-KR" sz="2300" dirty="0"/>
              <a:t>-&gt; CW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 err="1"/>
              <a:t>외적값이</a:t>
            </a:r>
            <a:r>
              <a:rPr lang="ko-KR" altLang="en-US" sz="2300" dirty="0"/>
              <a:t> </a:t>
            </a:r>
            <a:r>
              <a:rPr lang="en-US" altLang="ko-KR" sz="2300" dirty="0"/>
              <a:t>0 -&gt;</a:t>
            </a:r>
            <a:r>
              <a:rPr lang="ko-KR" altLang="en-US" sz="2300" dirty="0"/>
              <a:t> 두 벡터가 평행 </a:t>
            </a:r>
            <a:r>
              <a:rPr lang="en-US" altLang="ko-KR" sz="2300" dirty="0"/>
              <a:t>(</a:t>
            </a:r>
            <a:r>
              <a:rPr lang="ko-KR" altLang="en-US" sz="2300" dirty="0"/>
              <a:t>세 점이 한 직선 위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2BB260-4D21-42B3-ADC0-9BA0EBDDF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911" y="2531515"/>
            <a:ext cx="3806818" cy="18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dirty="0"/>
              <a:t>CW/CCW </a:t>
            </a:r>
            <a:r>
              <a:rPr lang="ko-KR" altLang="en-US" dirty="0"/>
              <a:t>판별하는 코드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BEA515-B27E-4A61-BE62-0F2D1248D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2083992"/>
            <a:ext cx="6886704" cy="35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2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방향성을 활용하는 경우들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A7C5C-94C1-4B57-848B-3E5DD2689647}"/>
              </a:ext>
            </a:extLst>
          </p:cNvPr>
          <p:cNvSpPr txBox="1"/>
          <p:nvPr/>
        </p:nvSpPr>
        <p:spPr>
          <a:xfrm>
            <a:off x="1425388" y="1918447"/>
            <a:ext cx="9341224" cy="2103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300" dirty="0"/>
              <a:t>두 선분의 교점이 있는지 판별할 때</a:t>
            </a:r>
            <a:endParaRPr lang="en-US" altLang="ko-KR" sz="23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300" dirty="0"/>
              <a:t>다각형이 오목한지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볼록한지</a:t>
            </a:r>
            <a:r>
              <a:rPr lang="ko-KR" altLang="en-US" sz="2300" dirty="0"/>
              <a:t> 판별할 때</a:t>
            </a:r>
            <a:endParaRPr lang="en-US" altLang="ko-KR" sz="23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300" dirty="0"/>
              <a:t>다각형의 넓이를 구할 때</a:t>
            </a:r>
          </a:p>
        </p:txBody>
      </p:sp>
    </p:spTree>
    <p:extLst>
      <p:ext uri="{BB962C8B-B14F-4D97-AF65-F5344CB8AC3E}">
        <p14:creationId xmlns:p14="http://schemas.microsoft.com/office/powerpoint/2010/main" val="359807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두 선분의 교차 여부 판별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15E8AB-80AC-45C7-8205-BB058595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849128"/>
            <a:ext cx="2900257" cy="3215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11AFE4-1D5D-40D7-B304-B70C7BD85F1E}"/>
              </a:ext>
            </a:extLst>
          </p:cNvPr>
          <p:cNvSpPr txBox="1"/>
          <p:nvPr/>
        </p:nvSpPr>
        <p:spPr>
          <a:xfrm>
            <a:off x="4966447" y="2387010"/>
            <a:ext cx="7091082" cy="188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벡터 </a:t>
            </a:r>
            <a:r>
              <a:rPr lang="en-US" altLang="ko-KR" sz="2000" dirty="0"/>
              <a:t>AB </a:t>
            </a:r>
            <a:r>
              <a:rPr lang="ko-KR" altLang="en-US" sz="2000" dirty="0"/>
              <a:t>입장에서도 점 </a:t>
            </a:r>
            <a:r>
              <a:rPr lang="en-US" altLang="ko-KR" sz="2000" dirty="0"/>
              <a:t>C, D</a:t>
            </a:r>
            <a:r>
              <a:rPr lang="ko-KR" altLang="en-US" sz="2000" dirty="0"/>
              <a:t>가 다른 방향에 있어야 하고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벡터 </a:t>
            </a:r>
            <a:r>
              <a:rPr lang="en-US" altLang="ko-KR" sz="2000" dirty="0"/>
              <a:t>CD </a:t>
            </a:r>
            <a:r>
              <a:rPr lang="ko-KR" altLang="en-US" sz="2000" dirty="0"/>
              <a:t>입장에서도 점 </a:t>
            </a:r>
            <a:r>
              <a:rPr lang="en-US" altLang="ko-KR" sz="2000" dirty="0"/>
              <a:t>A, B</a:t>
            </a:r>
            <a:r>
              <a:rPr lang="ko-KR" altLang="en-US" sz="2000" dirty="0"/>
              <a:t>가 다른 방향에 있어야 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-&gt; </a:t>
            </a:r>
            <a:r>
              <a:rPr lang="ko-KR" altLang="en-US" sz="2000" dirty="0"/>
              <a:t>외적을 네 번만 하면 교차 여부를 판별할 수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(</a:t>
            </a:r>
            <a:r>
              <a:rPr lang="ko-KR" altLang="en-US" sz="2000" dirty="0" err="1"/>
              <a:t>외적값이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일 때에는 좀 더 따져 봐야함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164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다각형이 볼록</a:t>
            </a:r>
            <a:r>
              <a:rPr lang="en-US" altLang="ko-KR" dirty="0"/>
              <a:t>/</a:t>
            </a:r>
            <a:r>
              <a:rPr lang="ko-KR" altLang="en-US" dirty="0"/>
              <a:t>오목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5715C9-2CA1-4B56-B88E-9E17BA0BE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32" y="3242717"/>
            <a:ext cx="2921444" cy="25545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26ECEA-BED8-4D5D-AF5E-215250362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622" y="3242718"/>
            <a:ext cx="2921443" cy="2554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A28AF0-BD93-4FE7-8DC6-325BAB40CE7E}"/>
              </a:ext>
            </a:extLst>
          </p:cNvPr>
          <p:cNvSpPr txBox="1"/>
          <p:nvPr/>
        </p:nvSpPr>
        <p:spPr>
          <a:xfrm>
            <a:off x="1475591" y="1679841"/>
            <a:ext cx="8744174" cy="128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볼록 다각형</a:t>
            </a:r>
            <a:r>
              <a:rPr lang="ko-KR" altLang="en-US" dirty="0"/>
              <a:t>의 조건</a:t>
            </a:r>
            <a:r>
              <a:rPr lang="en-US" altLang="ko-KR" dirty="0"/>
              <a:t>:</a:t>
            </a:r>
            <a:r>
              <a:rPr lang="ko-KR" altLang="en-US" dirty="0"/>
              <a:t> 모든 변에 대해서 그 변의 양끝점이 아닌 나머지 점들이 그 변을 기준으로 한쪽 방향에만 위치 해야함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하나라도 방향이 다른 점이 있으면 </a:t>
            </a:r>
            <a:r>
              <a:rPr lang="ko-KR" altLang="en-US" b="1" dirty="0"/>
              <a:t>오목 다각형</a:t>
            </a:r>
            <a:r>
              <a:rPr lang="ko-KR" altLang="en-US" dirty="0"/>
              <a:t>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14092-DF6C-4DF1-8D77-324596D687B3}"/>
              </a:ext>
            </a:extLst>
          </p:cNvPr>
          <p:cNvSpPr txBox="1"/>
          <p:nvPr/>
        </p:nvSpPr>
        <p:spPr>
          <a:xfrm>
            <a:off x="1744532" y="5889812"/>
            <a:ext cx="26212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볼록 다각형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54895-CA30-46D3-BA10-B597C4D9624C}"/>
              </a:ext>
            </a:extLst>
          </p:cNvPr>
          <p:cNvSpPr txBox="1"/>
          <p:nvPr/>
        </p:nvSpPr>
        <p:spPr>
          <a:xfrm>
            <a:off x="6598622" y="5889812"/>
            <a:ext cx="26212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오목 다각형</a:t>
            </a:r>
          </a:p>
        </p:txBody>
      </p:sp>
    </p:spTree>
    <p:extLst>
      <p:ext uri="{BB962C8B-B14F-4D97-AF65-F5344CB8AC3E}">
        <p14:creationId xmlns:p14="http://schemas.microsoft.com/office/powerpoint/2010/main" val="5232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바다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751_TF02895256.potx" id="{C69014F7-6B02-4151-A5AD-D9E3B077F1A6}" vid="{D82D47EE-5870-4112-8F3F-3B935AC0D719}"/>
    </a:ext>
  </a:extLst>
</a:theme>
</file>

<file path=ppt/theme/theme2.xml><?xml version="1.0" encoding="utf-8"?>
<a:theme xmlns:a="http://schemas.openxmlformats.org/drawingml/2006/main" name="Office 테마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308</Words>
  <Application>Microsoft Office PowerPoint</Application>
  <PresentationFormat>와이드스크린</PresentationFormat>
  <Paragraphs>78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바탕</vt:lpstr>
      <vt:lpstr>Arial</vt:lpstr>
      <vt:lpstr>Cambria Math</vt:lpstr>
      <vt:lpstr>Georgia</vt:lpstr>
      <vt:lpstr>바다 16x9</vt:lpstr>
      <vt:lpstr>기하 -벡터의 활용</vt:lpstr>
      <vt:lpstr>세 점의 위치관계</vt:lpstr>
      <vt:lpstr>CW(Clockwise) &amp; CCW(Counter-Clockwise)</vt:lpstr>
      <vt:lpstr>CW(Clockwise) &amp; CCW(Counter-Clockwise)</vt:lpstr>
      <vt:lpstr>CW/CCW 알아내는 방법</vt:lpstr>
      <vt:lpstr>CW/CCW 판별하는 코드</vt:lpstr>
      <vt:lpstr>방향성을 활용하는 경우들</vt:lpstr>
      <vt:lpstr>두 선분의 교차 여부 판별</vt:lpstr>
      <vt:lpstr>다각형이 볼록/오목</vt:lpstr>
      <vt:lpstr>다각형의 넓이 (삼각형의 넓이)</vt:lpstr>
      <vt:lpstr>다각형의 넓이 (볼록 다각형)</vt:lpstr>
      <vt:lpstr>다각형의 넓이 (오목 다각형)</vt:lpstr>
      <vt:lpstr>문제들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기하 -벡터의 활용</dc:title>
  <dc:creator>Seohyeon Kim</dc:creator>
  <cp:lastModifiedBy>Seohyeon Kim</cp:lastModifiedBy>
  <cp:revision>67</cp:revision>
  <dcterms:created xsi:type="dcterms:W3CDTF">2020-07-22T16:38:13Z</dcterms:created>
  <dcterms:modified xsi:type="dcterms:W3CDTF">2020-07-23T08:37:26Z</dcterms:modified>
</cp:coreProperties>
</file>