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333" r:id="rId2"/>
    <p:sldId id="283" r:id="rId3"/>
    <p:sldId id="284" r:id="rId4"/>
    <p:sldId id="285" r:id="rId5"/>
    <p:sldId id="331" r:id="rId6"/>
    <p:sldId id="332" r:id="rId7"/>
    <p:sldId id="262" r:id="rId8"/>
    <p:sldId id="264" r:id="rId9"/>
    <p:sldId id="29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19" r:id="rId26"/>
    <p:sldId id="334" r:id="rId27"/>
    <p:sldId id="338" r:id="rId28"/>
    <p:sldId id="339" r:id="rId29"/>
    <p:sldId id="341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20" r:id="rId42"/>
    <p:sldId id="32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6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6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3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0E7D-3EAE-43CA-B1A5-173FA6B6A282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85C9D-4808-43BE-8B61-7E496EFC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B3BC3-857B-4AE6-B1AC-B3AFAE680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3A552-2994-4B32-A5CD-19DBB328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900" y="4518819"/>
            <a:ext cx="3378200" cy="614362"/>
          </a:xfrm>
        </p:spPr>
        <p:txBody>
          <a:bodyPr/>
          <a:lstStyle/>
          <a:p>
            <a:r>
              <a:rPr lang="ko-KR" altLang="en-US"/>
              <a:t>강사</a:t>
            </a:r>
            <a:r>
              <a:rPr lang="en-US" altLang="ko-KR" dirty="0"/>
              <a:t>: </a:t>
            </a:r>
            <a:r>
              <a:rPr lang="ko-KR" altLang="en-US" dirty="0"/>
              <a:t>전재일</a:t>
            </a:r>
          </a:p>
        </p:txBody>
      </p:sp>
    </p:spTree>
    <p:extLst>
      <p:ext uri="{BB962C8B-B14F-4D97-AF65-F5344CB8AC3E}">
        <p14:creationId xmlns:p14="http://schemas.microsoft.com/office/powerpoint/2010/main" val="129848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38200" y="239458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최장 증가 수열</a:t>
            </a:r>
            <a:b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LIS (Longest Increasing Subsequence)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1908175" y="4498340"/>
            <a:ext cx="8689340" cy="10896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수열의 순서를 유지하면서 크기가 점진적으로 커지는 가장 긴 부분수열을 찾는 알고리즘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38200" y="318897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12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38200" y="318897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10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40 </a:t>
            </a:r>
            <a:r>
              <a:rPr lang="en-US" altLang="ko-KR" sz="60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70 </a:t>
            </a:r>
            <a:r>
              <a:rPr lang="en-US" altLang="ko-KR" sz="6000" b="0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O(N^2)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819150" y="1445260"/>
            <a:ext cx="10516235" cy="22066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arr : 입력 배열</a:t>
            </a:r>
            <a:endParaRPr lang="ko-KR" altLang="en-US" sz="3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DP[i] : i번째까지의 LIS 길이</a:t>
            </a:r>
            <a:endParaRPr lang="ko-KR" altLang="en-US" sz="3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294890" y="1232535"/>
            <a:ext cx="7528560" cy="1797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83615" y="2924175"/>
            <a:ext cx="10308590" cy="2584450"/>
            <a:chOff x="983615" y="2924175"/>
            <a:chExt cx="10308590" cy="2584450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>
              <a:off x="1084580" y="2924175"/>
              <a:ext cx="10206990" cy="2584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>
              <a:off x="2231390" y="3098165"/>
              <a:ext cx="545465" cy="37465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3"/>
            <p:cNvSpPr txBox="1">
              <a:spLocks/>
            </p:cNvSpPr>
            <p:nvPr/>
          </p:nvSpPr>
          <p:spPr>
            <a:xfrm>
              <a:off x="983615" y="3922395"/>
              <a:ext cx="10308590" cy="113792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제목 14"/>
          <p:cNvSpPr txBox="1">
            <a:spLocks/>
          </p:cNvSpPr>
          <p:nvPr/>
        </p:nvSpPr>
        <p:spPr>
          <a:xfrm>
            <a:off x="826135" y="3199765"/>
            <a:ext cx="10516235" cy="22066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초기값 : DP[i] = 1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점화식 : DP[i] = MAX(DP[i], DP[j]+1)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(단, j&lt;i &amp;&amp; arr[j]&lt;</a:t>
            </a:r>
            <a:r>
              <a:rPr lang="en-US" altLang="ko-KR" sz="44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arr</a:t>
            </a: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[</a:t>
            </a:r>
            <a:r>
              <a:rPr lang="en-US" altLang="ko-KR" sz="44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])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O(N^2)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798830" y="1615440"/>
            <a:ext cx="10516235" cy="43789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for(int i=0; i&lt;=N; i++){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DP[i] = 1; // 자기 자신 길이 초기화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for(int j=0; j&lt;i; j++){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62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if(arr[j] &lt; arr[i]) DP[i] = max(DP[i], DP[j]+1);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}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 = max(M, DP[i]);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}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cout &lt;&lt; M; // 최장 증가 수열의 길이 출력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15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Lower bound 사용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16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Lower bound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554355" y="3877310"/>
            <a:ext cx="1110297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찾는 값 이상이 처음 나타나는 위치</a:t>
            </a:r>
            <a:endParaRPr lang="ko-KR" altLang="en-US" sz="5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17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602615" y="1546225"/>
            <a:ext cx="1074991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Lower bound (vector 기반 STL)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554355" y="2865755"/>
            <a:ext cx="1110297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찾는 값 이상이 처음 나타나는 위치</a:t>
            </a:r>
            <a:endParaRPr lang="ko-KR" altLang="en-US" sz="5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lower_bound(v.begin(), v.end(), 기준값)</a:t>
            </a:r>
            <a:r>
              <a:rPr lang="en-US" altLang="ko-KR" sz="5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5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18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19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690" y="2465705"/>
            <a:ext cx="5976620" cy="1927860"/>
          </a:xfrm>
        </p:spPr>
        <p:txBody>
          <a:bodyPr/>
          <a:lstStyle/>
          <a:p>
            <a:r>
              <a:rPr lang="en-US" altLang="ko-KR" dirty="0"/>
              <a:t>LCS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8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20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21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10 20 30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22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10 20 30 70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23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10 20 30 50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24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10 20 30 50 60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25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798830" y="1615440"/>
            <a:ext cx="10516235" cy="43789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int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cnt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=1;</a:t>
            </a: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for (int 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=0; 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&lt;N; 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++) Parent[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] = -1;</a:t>
            </a:r>
            <a:endParaRPr lang="en-US" altLang="ko-KR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latin typeface="맑은 고딕" charset="0"/>
                <a:ea typeface="맑은 고딕" charset="0"/>
              </a:rPr>
              <a:t>DP[0]=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arr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[0];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for (int i = 1; 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&lt; n; i++) {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if (DP[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cnt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- 1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] &lt; arr[i]) 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{</a:t>
            </a:r>
          </a:p>
          <a:p>
            <a:pPr marL="762000" indent="254000">
              <a:lnSpc>
                <a:spcPct val="90000"/>
              </a:lnSpc>
            </a:pPr>
            <a:r>
              <a:rPr lang="en-US" altLang="ko-KR" sz="2800" dirty="0">
                <a:latin typeface="맑은 고딕" charset="0"/>
                <a:ea typeface="맑은 고딕" charset="0"/>
              </a:rPr>
              <a:t>DP[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cnt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] = 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arr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[</a:t>
            </a:r>
            <a:r>
              <a:rPr lang="en-US" altLang="ko-KR" sz="2800" dirty="0" err="1">
                <a:latin typeface="맑은 고딕" charset="0"/>
                <a:ea typeface="맑은 고딕" charset="0"/>
              </a:rPr>
              <a:t>i</a:t>
            </a:r>
            <a:r>
              <a:rPr lang="en-US" altLang="ko-KR" sz="2800" dirty="0">
                <a:latin typeface="맑은 고딕" charset="0"/>
                <a:ea typeface="맑은 고딕" charset="0"/>
              </a:rPr>
              <a:t>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62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parent[arr[i]] = DP[</a:t>
            </a:r>
            <a:r>
              <a:rPr lang="en-US" altLang="ko-KR" sz="28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cnt</a:t>
            </a: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++ - 1];</a:t>
            </a:r>
          </a:p>
          <a:p>
            <a:pPr marL="762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continue;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}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int lower = lower_bound(DP, DP+cnt, arr[i]) - DP;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DP[lower] = arr[i];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if (lower != 0)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Parent[arr[i]] = DP[lower - 1];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}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26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3644900" y="1217721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79850" y="2048718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4468812" y="499364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50530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    </a:t>
            </a:r>
          </a:p>
          <a:p>
            <a:r>
              <a:rPr lang="en-US" altLang="ko-KR" sz="2800" dirty="0"/>
              <a:t>Parent :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959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27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3644900" y="1217721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79850" y="2048718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5891212" y="499364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64754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</a:t>
            </a:r>
          </a:p>
          <a:p>
            <a:r>
              <a:rPr lang="en-US" altLang="ko-KR" sz="2800" dirty="0"/>
              <a:t>Parent :   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2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28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4724400" y="119972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959350" y="203072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59420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65262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</a:t>
            </a:r>
          </a:p>
          <a:p>
            <a:r>
              <a:rPr lang="en-US" altLang="ko-KR" sz="2800" dirty="0"/>
              <a:t>Parent :   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6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29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40   0   0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4724400" y="119972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959350" y="203072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73517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79359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40</a:t>
            </a:r>
          </a:p>
          <a:p>
            <a:r>
              <a:rPr lang="en-US" altLang="ko-KR" sz="2800" dirty="0"/>
              <a:t>Parent :    10 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en-US" altLang="ko-KR" dirty="0"/>
              <a:t>LCS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94585"/>
            <a:ext cx="10515600" cy="13258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최장 공통 부분 수열</a:t>
            </a:r>
            <a:br>
              <a:rPr lang="en-US" altLang="ko-KR"/>
            </a:br>
            <a:r>
              <a:rPr lang="en-US" altLang="ko-KR"/>
              <a:t>LCS ( Longest Common Subsequence)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908175" y="4498340"/>
            <a:ext cx="8376285" cy="605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두 수열의 가장 긴 공통 부분 수열을 찾아내는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04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30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40   0   0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5861050" y="119972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03072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73517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79359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40</a:t>
            </a:r>
          </a:p>
          <a:p>
            <a:r>
              <a:rPr lang="en-US" altLang="ko-KR" sz="2800" dirty="0"/>
              <a:t>Parent :    10 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711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31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40   0   0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5861050" y="119972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03072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73517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79359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40</a:t>
            </a:r>
          </a:p>
          <a:p>
            <a:r>
              <a:rPr lang="en-US" altLang="ko-KR" sz="2800" dirty="0"/>
              <a:t>Parent :    10  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5861050" y="4940300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6445249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63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32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5861050" y="119972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03072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73517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79359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</a:t>
            </a:r>
          </a:p>
          <a:p>
            <a:r>
              <a:rPr lang="en-US" altLang="ko-KR" sz="2800" dirty="0"/>
              <a:t>Parent :    10  20  20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5861050" y="4940300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6445249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1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33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6998335" y="122111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233285" y="205211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73517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7935912" y="461687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</a:t>
            </a:r>
          </a:p>
          <a:p>
            <a:r>
              <a:rPr lang="en-US" altLang="ko-KR" sz="2800" dirty="0"/>
              <a:t>Parent :    10  20  20</a:t>
            </a:r>
            <a:endParaRPr lang="ko-KR" altLang="en-US" dirty="0"/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2</a:t>
            </a:r>
            <a:endParaRPr lang="ko-KR" altLang="en-US" dirty="0"/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5861050" y="4940300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 hidden="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6445249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2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34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30   70   0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6998335" y="1221114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233285" y="2052111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87995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9383712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</a:t>
            </a:r>
          </a:p>
          <a:p>
            <a:r>
              <a:rPr lang="en-US" altLang="ko-KR" sz="2800" dirty="0"/>
              <a:t>Parent :    10  20  20  30</a:t>
            </a:r>
            <a:endParaRPr lang="ko-KR" altLang="en-US" dirty="0"/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2</a:t>
            </a:r>
            <a:endParaRPr lang="ko-KR" altLang="en-US" dirty="0"/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5861050" y="4940300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 hidden="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6445249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1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35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30   70   0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8052435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287385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87995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9383712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</a:t>
            </a:r>
          </a:p>
          <a:p>
            <a:r>
              <a:rPr lang="en-US" altLang="ko-KR" sz="2800" dirty="0"/>
              <a:t>Parent :    10  20  20  30</a:t>
            </a:r>
            <a:endParaRPr lang="ko-KR" altLang="en-US" dirty="0"/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2</a:t>
            </a:r>
            <a:endParaRPr lang="ko-KR" altLang="en-US" dirty="0"/>
          </a:p>
        </p:txBody>
      </p:sp>
      <p:sp>
        <p:nvSpPr>
          <p:cNvPr id="7" name="TextBox 6" hidden="1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5861050" y="4940300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 hidden="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6445249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72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36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30   70   0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8052435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287385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87995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9383712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</a:t>
            </a:r>
          </a:p>
          <a:p>
            <a:r>
              <a:rPr lang="en-US" altLang="ko-KR" sz="2800" dirty="0"/>
              <a:t>Parent :    10  20  20  30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7353936" y="5100368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7982584" y="472355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54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37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30   50   0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8052435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287385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87995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9383712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50    </a:t>
            </a:r>
          </a:p>
          <a:p>
            <a:r>
              <a:rPr lang="en-US" altLang="ko-KR" sz="2800" dirty="0"/>
              <a:t>Parent :    10  20  20  30  30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4B0D7-8C08-408A-8017-85AF7CEBC211}"/>
              </a:ext>
            </a:extLst>
          </p:cNvPr>
          <p:cNvSpPr txBox="1"/>
          <p:nvPr/>
        </p:nvSpPr>
        <p:spPr>
          <a:xfrm>
            <a:off x="183517" y="4064000"/>
            <a:ext cx="12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Lower =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F477C-6BB7-4BAC-B9EA-EE4DF25E3645}"/>
              </a:ext>
            </a:extLst>
          </p:cNvPr>
          <p:cNvSpPr txBox="1"/>
          <p:nvPr/>
        </p:nvSpPr>
        <p:spPr>
          <a:xfrm>
            <a:off x="7353936" y="5100368"/>
            <a:ext cx="116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DP[lower]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B1215-043C-4302-941B-8751601832F9}"/>
              </a:ext>
            </a:extLst>
          </p:cNvPr>
          <p:cNvCxnSpPr>
            <a:cxnSpLocks/>
          </p:cNvCxnSpPr>
          <p:nvPr/>
        </p:nvCxnSpPr>
        <p:spPr>
          <a:xfrm flipV="1">
            <a:off x="7982584" y="4723556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23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38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30   50   0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9148762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383712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879951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9383712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50    </a:t>
            </a:r>
          </a:p>
          <a:p>
            <a:r>
              <a:rPr lang="en-US" altLang="ko-KR" sz="2800" dirty="0"/>
              <a:t>Parent :    10  20  20  30  30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95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39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30   50   60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9148762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383712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1039336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10963274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50    60</a:t>
            </a:r>
          </a:p>
          <a:p>
            <a:r>
              <a:rPr lang="en-US" altLang="ko-KR" sz="2800" dirty="0"/>
              <a:t>Parent :    10  20  20  30  30 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10" y="278130"/>
            <a:ext cx="6542405" cy="743585"/>
          </a:xfrm>
        </p:spPr>
        <p:txBody>
          <a:bodyPr/>
          <a:lstStyle/>
          <a:p>
            <a:r>
              <a:rPr lang="en-US" altLang="ko-KR" dirty="0"/>
              <a:t>LCS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4211320" y="1870075"/>
                <a:ext cx="3463290" cy="105537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𝐴𝐷𝐿𝐶𝑂𝑌𝐻𝑃𝐴</m:t>
                              </m:r>
                            </m:e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2:   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𝐶𝐴𝑃𝐿𝑂𝐷𝐻𝐴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000" b="0" cap="none" dirty="0">
                  <a:latin typeface="맑은 고딕" charset="0"/>
                  <a:ea typeface="맑은 고딕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20" y="1870075"/>
                <a:ext cx="3463290" cy="10553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586355" y="3742690"/>
            <a:ext cx="6710680" cy="1200150"/>
            <a:chOff x="2586355" y="3742690"/>
            <a:chExt cx="6710680" cy="1200150"/>
          </a:xfrm>
        </p:grpSpPr>
        <p:sp>
          <p:nvSpPr>
            <p:cNvPr id="7" name="TextBox 6"/>
            <p:cNvSpPr txBox="1"/>
            <p:nvPr/>
          </p:nvSpPr>
          <p:spPr>
            <a:xfrm>
              <a:off x="2586355" y="3742690"/>
              <a:ext cx="1483360" cy="120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A</a:t>
              </a:r>
              <a:r>
                <a:rPr lang="en-US" altLang="ko-KR" dirty="0"/>
                <a:t>DLCOYH</a:t>
              </a:r>
              <a:r>
                <a:rPr lang="en-US" altLang="ko-KR" dirty="0">
                  <a:solidFill>
                    <a:srgbClr val="FF0000"/>
                  </a:solidFill>
                </a:rPr>
                <a:t>PA</a:t>
              </a:r>
            </a:p>
            <a:p>
              <a:r>
                <a:rPr lang="en-US" altLang="ko-KR" dirty="0"/>
                <a:t>C</a:t>
              </a:r>
              <a:r>
                <a:rPr lang="en-US" altLang="ko-KR" dirty="0">
                  <a:solidFill>
                    <a:srgbClr val="FF0000"/>
                  </a:solidFill>
                </a:rPr>
                <a:t>AP</a:t>
              </a:r>
              <a:r>
                <a:rPr lang="en-US" altLang="ko-KR" dirty="0"/>
                <a:t>LODH</a:t>
              </a:r>
              <a:r>
                <a:rPr lang="en-US" altLang="ko-KR" dirty="0">
                  <a:solidFill>
                    <a:srgbClr val="FF0000"/>
                  </a:solidFill>
                </a:rPr>
                <a:t>A</a:t>
              </a:r>
            </a:p>
            <a:p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/>
                <a:t>APA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00650" y="3742690"/>
              <a:ext cx="1483360" cy="120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ADL</a:t>
              </a:r>
              <a:r>
                <a:rPr lang="en-US" altLang="ko-KR" dirty="0">
                  <a:solidFill>
                    <a:srgbClr val="00B050"/>
                  </a:solidFill>
                </a:rPr>
                <a:t>CO</a:t>
              </a:r>
              <a:r>
                <a:rPr lang="en-US" altLang="ko-KR" dirty="0"/>
                <a:t>Y</a:t>
              </a:r>
              <a:r>
                <a:rPr lang="en-US" altLang="ko-KR" dirty="0">
                  <a:solidFill>
                    <a:srgbClr val="00B050"/>
                  </a:solidFill>
                </a:rPr>
                <a:t>H</a:t>
              </a:r>
              <a:r>
                <a:rPr lang="en-US" altLang="ko-KR" dirty="0"/>
                <a:t>P</a:t>
              </a:r>
              <a:r>
                <a:rPr lang="en-US" altLang="ko-KR" dirty="0">
                  <a:solidFill>
                    <a:srgbClr val="00B050"/>
                  </a:solidFill>
                </a:rPr>
                <a:t>A</a:t>
              </a:r>
            </a:p>
            <a:p>
              <a:r>
                <a:rPr lang="en-US" altLang="ko-KR" dirty="0">
                  <a:solidFill>
                    <a:srgbClr val="00B050"/>
                  </a:solidFill>
                </a:rPr>
                <a:t>C</a:t>
              </a:r>
              <a:r>
                <a:rPr lang="en-US" altLang="ko-KR" dirty="0"/>
                <a:t>APL</a:t>
              </a:r>
              <a:r>
                <a:rPr lang="en-US" altLang="ko-KR" dirty="0">
                  <a:solidFill>
                    <a:srgbClr val="00B050"/>
                  </a:solidFill>
                </a:rPr>
                <a:t>O</a:t>
              </a:r>
              <a:r>
                <a:rPr lang="en-US" altLang="ko-KR" dirty="0"/>
                <a:t>D</a:t>
              </a:r>
              <a:r>
                <a:rPr lang="en-US" altLang="ko-KR" dirty="0">
                  <a:solidFill>
                    <a:srgbClr val="00B050"/>
                  </a:solidFill>
                </a:rPr>
                <a:t>HA</a:t>
              </a:r>
            </a:p>
            <a:p>
              <a:endParaRPr lang="en-US" altLang="ko-KR" dirty="0">
                <a:solidFill>
                  <a:srgbClr val="00B050"/>
                </a:solidFill>
              </a:endParaRPr>
            </a:p>
            <a:p>
              <a:pPr algn="ctr"/>
              <a:r>
                <a:rPr lang="en-US" altLang="ko-KR" dirty="0"/>
                <a:t>COHA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14310" y="3742690"/>
              <a:ext cx="1483360" cy="1200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A</a:t>
              </a:r>
              <a:r>
                <a:rPr lang="en-US" altLang="ko-KR" dirty="0"/>
                <a:t>D</a:t>
              </a:r>
              <a:r>
                <a:rPr lang="en-US" altLang="ko-KR" dirty="0">
                  <a:solidFill>
                    <a:srgbClr val="0070C0"/>
                  </a:solidFill>
                </a:rPr>
                <a:t>L</a:t>
              </a:r>
              <a:r>
                <a:rPr lang="en-US" altLang="ko-KR" dirty="0"/>
                <a:t>C</a:t>
              </a:r>
              <a:r>
                <a:rPr lang="en-US" altLang="ko-KR" dirty="0">
                  <a:solidFill>
                    <a:srgbClr val="0070C0"/>
                  </a:solidFill>
                </a:rPr>
                <a:t>O</a:t>
              </a:r>
              <a:r>
                <a:rPr lang="en-US" altLang="ko-KR" dirty="0"/>
                <a:t>Y</a:t>
              </a:r>
              <a:r>
                <a:rPr lang="en-US" altLang="ko-KR" dirty="0">
                  <a:solidFill>
                    <a:srgbClr val="0070C0"/>
                  </a:solidFill>
                </a:rPr>
                <a:t>H</a:t>
              </a:r>
              <a:r>
                <a:rPr lang="en-US" altLang="ko-KR" dirty="0"/>
                <a:t>P</a:t>
              </a:r>
              <a:r>
                <a:rPr lang="en-US" altLang="ko-KR" dirty="0">
                  <a:solidFill>
                    <a:srgbClr val="0070C0"/>
                  </a:solidFill>
                </a:rPr>
                <a:t>A</a:t>
              </a:r>
            </a:p>
            <a:p>
              <a:r>
                <a:rPr lang="en-US" altLang="ko-KR" dirty="0"/>
                <a:t>C</a:t>
              </a:r>
              <a:r>
                <a:rPr lang="en-US" altLang="ko-KR" dirty="0">
                  <a:solidFill>
                    <a:srgbClr val="0070C0"/>
                  </a:solidFill>
                </a:rPr>
                <a:t>A</a:t>
              </a:r>
              <a:r>
                <a:rPr lang="en-US" altLang="ko-KR" dirty="0"/>
                <a:t>P</a:t>
              </a:r>
              <a:r>
                <a:rPr lang="en-US" altLang="ko-KR" dirty="0">
                  <a:solidFill>
                    <a:srgbClr val="0070C0"/>
                  </a:solidFill>
                </a:rPr>
                <a:t>LO</a:t>
              </a:r>
              <a:r>
                <a:rPr lang="en-US" altLang="ko-KR" dirty="0"/>
                <a:t>D</a:t>
              </a:r>
              <a:r>
                <a:rPr lang="en-US" altLang="ko-KR" dirty="0">
                  <a:solidFill>
                    <a:srgbClr val="0070C0"/>
                  </a:solidFill>
                </a:rPr>
                <a:t>HA</a:t>
              </a:r>
            </a:p>
            <a:p>
              <a:endParaRPr lang="en-US" altLang="ko-KR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dirty="0"/>
                <a:t>ALOHA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54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40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812165" y="22447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10 20 40 30 70 50 60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10  </a:t>
            </a:r>
            <a:r>
              <a:rPr lang="en-US" altLang="ko-KR" sz="6000" dirty="0">
                <a:latin typeface="맑은 고딕" charset="0"/>
                <a:ea typeface="맑은 고딕" charset="0"/>
              </a:rPr>
              <a:t> 20</a:t>
            </a:r>
            <a:r>
              <a:rPr lang="en-US" altLang="ko-KR" sz="6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30   50   60</a:t>
            </a:r>
            <a:endParaRPr lang="ko-KR" altLang="en-US" sz="6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52255-290D-4AD3-873F-B110532EAD51}"/>
              </a:ext>
            </a:extLst>
          </p:cNvPr>
          <p:cNvSpPr txBox="1"/>
          <p:nvPr/>
        </p:nvSpPr>
        <p:spPr>
          <a:xfrm>
            <a:off x="9148762" y="1183636"/>
            <a:ext cx="46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i</a:t>
            </a:r>
            <a:endParaRPr lang="ko-KR" altLang="en-US" sz="2000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4B078E-413C-4420-82DC-8B95E6077CE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9383712" y="2014633"/>
            <a:ext cx="0" cy="30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63E8-C128-46C0-AC8A-2D58290DCABC}"/>
              </a:ext>
            </a:extLst>
          </p:cNvPr>
          <p:cNvSpPr txBox="1"/>
          <p:nvPr/>
        </p:nvSpPr>
        <p:spPr>
          <a:xfrm>
            <a:off x="10393362" y="5046980"/>
            <a:ext cx="116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2"/>
                </a:solidFill>
                <a:highlight>
                  <a:srgbClr val="0000FF"/>
                </a:highlight>
              </a:rPr>
              <a:t>cnt</a:t>
            </a:r>
            <a:endParaRPr lang="ko-KR" altLang="en-US" dirty="0">
              <a:solidFill>
                <a:schemeClr val="bg2"/>
              </a:solidFill>
              <a:highlight>
                <a:srgbClr val="0000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ACEA8-32EA-40C3-89C0-76E67A5879A4}"/>
              </a:ext>
            </a:extLst>
          </p:cNvPr>
          <p:cNvCxnSpPr>
            <a:cxnSpLocks/>
          </p:cNvCxnSpPr>
          <p:nvPr/>
        </p:nvCxnSpPr>
        <p:spPr>
          <a:xfrm flipV="1">
            <a:off x="10963274" y="4632964"/>
            <a:ext cx="0" cy="32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2E43A4-586B-4B77-93EE-2C01BC33BB8E}"/>
              </a:ext>
            </a:extLst>
          </p:cNvPr>
          <p:cNvSpPr txBox="1"/>
          <p:nvPr/>
        </p:nvSpPr>
        <p:spPr>
          <a:xfrm>
            <a:off x="1765300" y="5877977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            …  20    40    30    70    50    60</a:t>
            </a:r>
          </a:p>
          <a:p>
            <a:r>
              <a:rPr lang="en-US" altLang="ko-KR" sz="2800" dirty="0"/>
              <a:t>Parent :    10  20  20  30  30  50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9D7B9-9D3A-4FEF-80DD-EF5C8F4E79BA}"/>
              </a:ext>
            </a:extLst>
          </p:cNvPr>
          <p:cNvSpPr txBox="1"/>
          <p:nvPr/>
        </p:nvSpPr>
        <p:spPr>
          <a:xfrm>
            <a:off x="11456035" y="5207000"/>
            <a:ext cx="7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=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0227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41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2405" cy="743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 - O(Nlog N)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798830" y="1615440"/>
            <a:ext cx="10516235" cy="43789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int child = DP[cnt - 1];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while (child != -1) {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printf(”%d\n”, child);  =&gt; </a:t>
            </a:r>
            <a:r>
              <a:rPr lang="ko-KR" altLang="en-US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거꾸로 출력</a:t>
            </a: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child = parent[child];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}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87795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42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3107690" y="2465705"/>
            <a:ext cx="5976620" cy="19278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끝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5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3040" cy="7442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LCS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733425" y="179133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i번째 문자와 j번째 문자가 다른 경우     If (str1[i] != str2[j])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1908175" y="4498340"/>
            <a:ext cx="8376920" cy="6064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734695" y="381698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DP[i][j] = max(DP[i-1][j], DP[i][j-1]);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1E5A9B"/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1200" b="1" cap="none" dirty="0">
              <a:solidFill>
                <a:srgbClr val="1E5A9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3"/>
          </p:nvPr>
        </p:nvSpPr>
        <p:spPr>
          <a:xfrm>
            <a:off x="1197610" y="278130"/>
            <a:ext cx="6543675" cy="7448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LCS</a:t>
            </a:r>
            <a:endParaRPr lang="ko-KR" altLang="en-US" sz="3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733425" y="179133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i번째 문자와 j번째 문자가 같은 경우     If (str1[i] == str2[j])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1908175" y="4498340"/>
            <a:ext cx="8377555" cy="6070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734695" y="381698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DP[i][j] = DP[i-1][j-1] + 1</a:t>
            </a:r>
            <a:endParaRPr lang="ko-KR" altLang="en-US" sz="4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75359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485662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87355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20985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50441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4238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736547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8658889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41444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00148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8632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0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166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4365625" y="515620"/>
                <a:ext cx="3463290" cy="105537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𝐴𝐷𝐿𝐶𝑂𝑌𝐻𝑃𝐴</m:t>
                              </m:r>
                            </m:e>
                            <m:e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2:   </m:t>
                              </m:r>
                              <m:r>
                                <a:rPr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𝐶𝐴𝑃𝐿𝑂𝐷𝐻𝐴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000" b="0" cap="none" dirty="0">
                  <a:latin typeface="맑은 고딕" charset="0"/>
                  <a:ea typeface="맑은 고딕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25" y="515620"/>
                <a:ext cx="3463290" cy="10553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11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485662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87355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20985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50441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42389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736547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8658889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414443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300148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8632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2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0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0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166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375" y="690245"/>
            <a:ext cx="18726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 L O H A</a:t>
            </a:r>
            <a:endParaRPr lang="ko-KR" altLang="en-US" sz="2800" dirty="0"/>
          </a:p>
        </p:txBody>
      </p:sp>
      <p:sp>
        <p:nvSpPr>
          <p:cNvPr id="3" name="오른쪽 화살표 2"/>
          <p:cNvSpPr/>
          <p:nvPr/>
        </p:nvSpPr>
        <p:spPr>
          <a:xfrm rot="13488718">
            <a:off x="10179050" y="543623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488718">
            <a:off x="9103995" y="4665980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8088630" y="413702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3488718">
            <a:off x="7003415" y="393255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3488718">
            <a:off x="5960110" y="319214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4913630" y="263969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3488718">
            <a:off x="3848735" y="2465705"/>
            <a:ext cx="271145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629265" y="5516245"/>
            <a:ext cx="388620" cy="3886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72045" y="4022725"/>
            <a:ext cx="388620" cy="3886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16730" y="2555875"/>
            <a:ext cx="388620" cy="3886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8613775" y="4292600"/>
            <a:ext cx="18796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9698355" y="5036185"/>
            <a:ext cx="18796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6532880" y="3556000"/>
            <a:ext cx="18796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6200000">
            <a:off x="5471160" y="2815590"/>
            <a:ext cx="18796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442710" y="3276600"/>
            <a:ext cx="388620" cy="3886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598025" y="4766310"/>
            <a:ext cx="388620" cy="3886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0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487795"/>
            <a:ext cx="2743835" cy="365760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107690" y="2465705"/>
            <a:ext cx="5976620" cy="192786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LIS</a:t>
            </a:r>
            <a:endParaRPr lang="ko-KR" altLang="en-US" sz="4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8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Pages>31</Pages>
  <Words>1476</Words>
  <Characters>0</Characters>
  <Application>Microsoft Office PowerPoint</Application>
  <DocSecurity>0</DocSecurity>
  <PresentationFormat>와이드스크린</PresentationFormat>
  <Lines>0</Lines>
  <Paragraphs>506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Cambria Math</vt:lpstr>
      <vt:lpstr>Office 테마</vt:lpstr>
      <vt:lpstr>LCS &amp; LIS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KwonGT</dc:creator>
  <cp:lastModifiedBy>전재일</cp:lastModifiedBy>
  <cp:revision>20</cp:revision>
  <dcterms:modified xsi:type="dcterms:W3CDTF">2020-04-19T17:01:24Z</dcterms:modified>
</cp:coreProperties>
</file>