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39"/>
  </p:notesMasterIdLst>
  <p:sldIdLst>
    <p:sldId id="272" r:id="rId2"/>
    <p:sldId id="293" r:id="rId3"/>
    <p:sldId id="271" r:id="rId4"/>
    <p:sldId id="294" r:id="rId5"/>
    <p:sldId id="295" r:id="rId6"/>
    <p:sldId id="296" r:id="rId7"/>
    <p:sldId id="297" r:id="rId8"/>
    <p:sldId id="298" r:id="rId9"/>
    <p:sldId id="299" r:id="rId10"/>
    <p:sldId id="301" r:id="rId11"/>
    <p:sldId id="300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21" r:id="rId20"/>
    <p:sldId id="318" r:id="rId21"/>
    <p:sldId id="320" r:id="rId22"/>
    <p:sldId id="322" r:id="rId23"/>
    <p:sldId id="319" r:id="rId24"/>
    <p:sldId id="260" r:id="rId25"/>
    <p:sldId id="323" r:id="rId26"/>
    <p:sldId id="325" r:id="rId27"/>
    <p:sldId id="328" r:id="rId28"/>
    <p:sldId id="329" r:id="rId29"/>
    <p:sldId id="330" r:id="rId30"/>
    <p:sldId id="331" r:id="rId31"/>
    <p:sldId id="302" r:id="rId32"/>
    <p:sldId id="261" r:id="rId33"/>
    <p:sldId id="324" r:id="rId34"/>
    <p:sldId id="326" r:id="rId35"/>
    <p:sldId id="327" r:id="rId36"/>
    <p:sldId id="332" r:id="rId37"/>
    <p:sldId id="317" r:id="rId38"/>
  </p:sldIdLst>
  <p:sldSz cx="12192000" cy="6858000"/>
  <p:notesSz cx="6858000" cy="9144000"/>
  <p:embeddedFontLst>
    <p:embeddedFont>
      <p:font typeface="a옛날목욕탕B" panose="020B0600000101010101" charset="-127"/>
      <p:regular r:id="rId40"/>
    </p:embeddedFont>
    <p:embeddedFont>
      <p:font typeface="D2Coding" panose="020B0600000101010101" charset="-127"/>
      <p:regular r:id="rId41"/>
      <p:bold r:id="rId42"/>
    </p:embeddedFont>
    <p:embeddedFont>
      <p:font typeface="나눔손글씨 펜" panose="020B0600000101010101" charset="-127"/>
      <p:regular r:id="rId43"/>
    </p:embeddedFont>
    <p:embeddedFont>
      <p:font typeface="서울남산체 B" panose="020B0600000101010101" charset="-127"/>
      <p:regular r:id="rId44"/>
    </p:embeddedFont>
    <p:embeddedFont>
      <p:font typeface="HY견고딕" panose="02030600000101010101" pitchFamily="18" charset="-127"/>
      <p:regular r:id="rId45"/>
    </p:embeddedFont>
    <p:embeddedFont>
      <p:font typeface="맑은 고딕" panose="020B0503020000020004" pitchFamily="50" charset="-127"/>
      <p:regular r:id="rId46"/>
      <p:bold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C2E17-2C72-4887-BDC1-FA48335926C6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08687-654E-497F-939C-5E86ADD43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0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 </a:t>
            </a:r>
            <a:r>
              <a:rPr lang="en-US" altLang="ko-KR" dirty="0"/>
              <a:t>Target</a:t>
            </a:r>
            <a:r>
              <a:rPr lang="ko-KR" altLang="en-US" dirty="0"/>
              <a:t>과 </a:t>
            </a:r>
            <a:r>
              <a:rPr lang="en-US" altLang="ko-KR" dirty="0"/>
              <a:t>Pattern</a:t>
            </a:r>
            <a:r>
              <a:rPr lang="ko-KR" altLang="en-US" dirty="0"/>
              <a:t>의 </a:t>
            </a:r>
            <a:r>
              <a:rPr lang="ko-KR" altLang="en-US" dirty="0" err="1"/>
              <a:t>약자랍니다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8687-654E-497F-939C-5E86ADD43B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48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8687-654E-497F-939C-5E86ADD43BD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546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8687-654E-497F-939C-5E86ADD43BD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" y="-1"/>
            <a:ext cx="12192000" cy="6858000"/>
          </a:xfrm>
          <a:prstGeom prst="rect">
            <a:avLst/>
          </a:prstGeom>
          <a:solidFill>
            <a:srgbClr val="043F8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 descr="54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1114" y="-1453244"/>
            <a:ext cx="10711543" cy="10727873"/>
          </a:xfrm>
          <a:prstGeom prst="rect">
            <a:avLst/>
          </a:prstGeom>
        </p:spPr>
      </p:pic>
      <p:sp>
        <p:nvSpPr>
          <p:cNvPr id="2" name="타원 1"/>
          <p:cNvSpPr/>
          <p:nvPr userDrawn="1"/>
        </p:nvSpPr>
        <p:spPr>
          <a:xfrm>
            <a:off x="3936000" y="1269000"/>
            <a:ext cx="4320000" cy="4320000"/>
          </a:xfrm>
          <a:prstGeom prst="ellipse">
            <a:avLst/>
          </a:prstGeom>
          <a:solidFill>
            <a:srgbClr val="043F83">
              <a:alpha val="70000"/>
            </a:srgbClr>
          </a:solidFill>
          <a:ln>
            <a:solidFill>
              <a:srgbClr val="043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440793" y="2203298"/>
            <a:ext cx="5285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ALOHA</a:t>
            </a:r>
            <a:endParaRPr lang="ko-KR" altLang="en-US" sz="90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103790" y="6319165"/>
            <a:ext cx="59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Algorithm research</a:t>
            </a:r>
            <a:r>
              <a:rPr lang="en-US" altLang="ko-KR" sz="2000" baseline="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team of </a:t>
            </a:r>
            <a:r>
              <a:rPr lang="en-US" altLang="ko-KR" sz="2000" baseline="0" dirty="0" err="1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Hanyang</a:t>
            </a:r>
            <a:r>
              <a:rPr lang="en-US" altLang="ko-KR" sz="2000" baseline="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Univ.</a:t>
            </a:r>
            <a:endParaRPr lang="ko-KR" altLang="en-US" sz="2000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4826273" y="3978434"/>
            <a:ext cx="2532062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주차</a:t>
            </a:r>
            <a:endParaRPr lang="en-US" altLang="ko-KR" dirty="0"/>
          </a:p>
        </p:txBody>
      </p:sp>
      <p:sp>
        <p:nvSpPr>
          <p:cNvPr id="28" name="텍스트 개체 틀 17"/>
          <p:cNvSpPr>
            <a:spLocks noGrp="1"/>
          </p:cNvSpPr>
          <p:nvPr>
            <p:ph type="body" sz="quarter" idx="17" hasCustomPrompt="1"/>
          </p:nvPr>
        </p:nvSpPr>
        <p:spPr>
          <a:xfrm>
            <a:off x="4826273" y="4458017"/>
            <a:ext cx="2532062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aseline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강사</a:t>
            </a:r>
            <a:r>
              <a:rPr lang="en-US" altLang="ko-KR" dirty="0"/>
              <a:t>: </a:t>
            </a:r>
            <a:r>
              <a:rPr lang="ko-KR" altLang="en-US" dirty="0" err="1"/>
              <a:t>ㅇㅇㅇ</a:t>
            </a:r>
            <a:endParaRPr lang="en-US" altLang="ko-KR" dirty="0"/>
          </a:p>
        </p:txBody>
      </p:sp>
      <p:pic>
        <p:nvPicPr>
          <p:cNvPr id="30" name="Picture 3" descr="C:\Users\n\Desktop\aloha.jp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rcRect/>
          <a:stretch>
            <a:fillRect/>
          </a:stretch>
        </p:blipFill>
        <p:spPr bwMode="auto">
          <a:xfrm>
            <a:off x="11230411" y="0"/>
            <a:ext cx="961589" cy="720000"/>
          </a:xfrm>
          <a:prstGeom prst="rect">
            <a:avLst/>
          </a:prstGeom>
          <a:noFill/>
        </p:spPr>
      </p:pic>
      <p:sp>
        <p:nvSpPr>
          <p:cNvPr id="13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3842056" y="3438375"/>
            <a:ext cx="4485703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658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09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43F8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Picture 3" descr="C:\Users\n\Desktop\aloha.jp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rcRect/>
          <a:stretch>
            <a:fillRect/>
          </a:stretch>
        </p:blipFill>
        <p:spPr bwMode="auto">
          <a:xfrm>
            <a:off x="11230411" y="6132875"/>
            <a:ext cx="961589" cy="720000"/>
          </a:xfrm>
          <a:prstGeom prst="rect">
            <a:avLst/>
          </a:prstGeom>
          <a:noFill/>
        </p:spPr>
      </p:pic>
      <p:sp>
        <p:nvSpPr>
          <p:cNvPr id="11" name="직각 삼각형 10"/>
          <p:cNvSpPr/>
          <p:nvPr userDrawn="1"/>
        </p:nvSpPr>
        <p:spPr>
          <a:xfrm rot="5400000">
            <a:off x="7592400" y="424928"/>
            <a:ext cx="792000" cy="432000"/>
          </a:xfrm>
          <a:prstGeom prst="rtTriangl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H="1" flipV="1">
            <a:off x="-25209" y="1013796"/>
            <a:ext cx="863409" cy="617"/>
          </a:xfrm>
          <a:prstGeom prst="line">
            <a:avLst/>
          </a:prstGeom>
          <a:ln w="5080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각 삼각형 11"/>
          <p:cNvSpPr/>
          <p:nvPr userDrawn="1"/>
        </p:nvSpPr>
        <p:spPr>
          <a:xfrm rot="16200000">
            <a:off x="614030" y="428978"/>
            <a:ext cx="800100" cy="432000"/>
          </a:xfrm>
          <a:prstGeom prst="rtTriangl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 flipH="1" flipV="1">
            <a:off x="8177213" y="266700"/>
            <a:ext cx="4014787" cy="11567"/>
          </a:xfrm>
          <a:prstGeom prst="line">
            <a:avLst/>
          </a:prstGeom>
          <a:ln w="5080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1230080" y="244927"/>
            <a:ext cx="6542320" cy="80010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1197654" y="278267"/>
            <a:ext cx="6542087" cy="742950"/>
          </a:xfrm>
        </p:spPr>
        <p:txBody>
          <a:bodyPr anchor="ctr">
            <a:normAutofit/>
          </a:bodyPr>
          <a:lstStyle>
            <a:lvl1pPr marL="0" indent="0">
              <a:buNone/>
              <a:defRPr sz="3600" baseline="0">
                <a:solidFill>
                  <a:srgbClr val="3B3B3B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(Index)</a:t>
            </a:r>
            <a:endParaRPr lang="ko-KR" altLang="en-US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1449161" y="1387928"/>
            <a:ext cx="9293679" cy="4914901"/>
          </a:xfrm>
          <a:prstGeom prst="rect">
            <a:avLst/>
          </a:prstGeom>
          <a:solidFill>
            <a:schemeClr val="bg1">
              <a:alpha val="8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4"/>
          </p:nvPr>
        </p:nvSpPr>
        <p:spPr>
          <a:xfrm>
            <a:off x="1649185" y="1583871"/>
            <a:ext cx="8899071" cy="4549004"/>
          </a:xfrm>
        </p:spPr>
        <p:txBody>
          <a:bodyPr>
            <a:normAutofit/>
          </a:bodyPr>
          <a:lstStyle>
            <a:lvl1pPr marL="742950" indent="-742950">
              <a:buFont typeface="+mj-lt"/>
              <a:buAutoNum type="arabicPeriod"/>
              <a:defRPr sz="3600">
                <a:solidFill>
                  <a:srgbClr val="3B3B3B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1pPr>
            <a:lvl2pPr marL="971550" indent="-514350">
              <a:buFont typeface="+mj-lt"/>
              <a:buAutoNum type="arabicPeriod"/>
              <a:defRPr sz="3200">
                <a:solidFill>
                  <a:srgbClr val="3B3B3B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2pPr>
            <a:lvl3pPr marL="1428750" indent="-514350">
              <a:buFont typeface="+mj-lt"/>
              <a:buAutoNum type="arabicPeriod"/>
              <a:defRPr sz="2800">
                <a:solidFill>
                  <a:srgbClr val="3B3B3B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3pPr>
            <a:lvl4pPr marL="1828800" indent="-457200">
              <a:buFont typeface="+mj-lt"/>
              <a:buAutoNum type="arabicPeriod"/>
              <a:defRPr sz="2400">
                <a:solidFill>
                  <a:srgbClr val="3B3B3B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4pPr>
            <a:lvl5pPr marL="2286000" indent="-457200">
              <a:buFont typeface="+mj-lt"/>
              <a:buAutoNum type="arabicPeriod"/>
              <a:defRPr sz="2400">
                <a:solidFill>
                  <a:srgbClr val="3B3B3B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2015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24400" y="6487750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1E5A9B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6" name="Picture 3" descr="C:\Users\n\Desktop\aloha.jpg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296340" y="6132875"/>
            <a:ext cx="895660" cy="72000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 userDrawn="1"/>
        </p:nvSpPr>
        <p:spPr>
          <a:xfrm>
            <a:off x="3107871" y="1983922"/>
            <a:ext cx="5976258" cy="2890157"/>
          </a:xfrm>
          <a:prstGeom prst="rect">
            <a:avLst/>
          </a:prstGeom>
          <a:solidFill>
            <a:srgbClr val="1E5A9B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107871" y="2465388"/>
            <a:ext cx="5976258" cy="19272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aseline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76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1E5A9B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4" name="Picture 3" descr="C:\Users\n\Desktop\aloha.jpg"/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11296340" y="6132875"/>
            <a:ext cx="895660" cy="720000"/>
          </a:xfrm>
          <a:prstGeom prst="rect">
            <a:avLst/>
          </a:prstGeom>
          <a:noFill/>
        </p:spPr>
      </p:pic>
      <p:sp>
        <p:nvSpPr>
          <p:cNvPr id="36" name="직각 삼각형 35"/>
          <p:cNvSpPr/>
          <p:nvPr userDrawn="1"/>
        </p:nvSpPr>
        <p:spPr>
          <a:xfrm rot="5400000">
            <a:off x="7592400" y="424928"/>
            <a:ext cx="792000" cy="432000"/>
          </a:xfrm>
          <a:prstGeom prst="rtTriangle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 userDrawn="1"/>
        </p:nvCxnSpPr>
        <p:spPr>
          <a:xfrm flipH="1" flipV="1">
            <a:off x="-25209" y="1013796"/>
            <a:ext cx="863409" cy="617"/>
          </a:xfrm>
          <a:prstGeom prst="line">
            <a:avLst/>
          </a:prstGeom>
          <a:ln w="50800">
            <a:solidFill>
              <a:srgbClr val="1E5A9B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각 삼각형 37"/>
          <p:cNvSpPr/>
          <p:nvPr userDrawn="1"/>
        </p:nvSpPr>
        <p:spPr>
          <a:xfrm rot="16200000">
            <a:off x="614030" y="428978"/>
            <a:ext cx="800100" cy="432000"/>
          </a:xfrm>
          <a:prstGeom prst="rtTriangle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 userDrawn="1"/>
        </p:nvCxnSpPr>
        <p:spPr>
          <a:xfrm flipH="1" flipV="1">
            <a:off x="8177213" y="266700"/>
            <a:ext cx="4014787" cy="11567"/>
          </a:xfrm>
          <a:prstGeom prst="line">
            <a:avLst/>
          </a:prstGeom>
          <a:ln w="50800">
            <a:solidFill>
              <a:srgbClr val="1E5A9B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 userDrawn="1"/>
        </p:nvSpPr>
        <p:spPr>
          <a:xfrm>
            <a:off x="1230080" y="244927"/>
            <a:ext cx="6542320" cy="800101"/>
          </a:xfrm>
          <a:prstGeom prst="rect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1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1197654" y="278267"/>
            <a:ext cx="6542087" cy="742950"/>
          </a:xfrm>
        </p:spPr>
        <p:txBody>
          <a:bodyPr anchor="ctr">
            <a:normAutofit/>
          </a:bodyPr>
          <a:lstStyle>
            <a:lvl1pPr marL="0" indent="0">
              <a:buNone/>
              <a:defRPr sz="3600" baseline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(Contents)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48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fld id="{09BBBC57-48FE-40C3-BF3F-AD1455CD876C}" type="datetime1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0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08서울남산체 B" panose="02020603020101020101" pitchFamily="18" charset="-127"/>
          <a:ea typeface="08서울남산체 B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08서울남산체 B" panose="02020603020101020101" pitchFamily="18" charset="-127"/>
          <a:ea typeface="08서울남산체 B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08서울남산체 B" panose="02020603020101020101" pitchFamily="18" charset="-127"/>
          <a:ea typeface="08서울남산체 B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08서울남산체 B" panose="02020603020101020101" pitchFamily="18" charset="-127"/>
          <a:ea typeface="08서울남산체 B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08서울남산체 B" panose="02020603020101020101" pitchFamily="18" charset="-127"/>
          <a:ea typeface="08서울남산체 B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08서울남산체 B" panose="02020603020101020101" pitchFamily="18" charset="-127"/>
          <a:ea typeface="08서울남산체 B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22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36195" y="4054684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36195" y="4856127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697645" y="3991904"/>
          <a:ext cx="6752770" cy="50680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75277">
                  <a:extLst>
                    <a:ext uri="{9D8B030D-6E8A-4147-A177-3AD203B41FA5}">
                      <a16:colId xmlns:a16="http://schemas.microsoft.com/office/drawing/2014/main" val="2466953827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114005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4328060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18509404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291679640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04058784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8334817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4608796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706780286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15359888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0637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724400" y="4787393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30929" y="2298521"/>
            <a:ext cx="7130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실패함수를 정의할 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P[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까지의 부분 문자열에서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접두사와 접미사가 같은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가장 긴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길이로 정의했다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따라서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오른쪽으로 움직일 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이보다 적게 움직인다면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무조건 틀리게 되어 있다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3292" y="5721748"/>
            <a:ext cx="43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3" name="직선 화살표 연결선 12"/>
          <p:cNvCxnSpPr>
            <a:stCxn id="11" idx="0"/>
          </p:cNvCxnSpPr>
          <p:nvPr/>
        </p:nvCxnSpPr>
        <p:spPr>
          <a:xfrm flipH="1" flipV="1">
            <a:off x="7092111" y="5294194"/>
            <a:ext cx="1" cy="427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35038" y="5721748"/>
            <a:ext cx="86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cxnSp>
        <p:nvCxnSpPr>
          <p:cNvPr id="15" name="직선 화살표 연결선 14"/>
          <p:cNvCxnSpPr>
            <a:cxnSpLocks/>
            <a:stCxn id="14" idx="0"/>
          </p:cNvCxnSpPr>
          <p:nvPr/>
        </p:nvCxnSpPr>
        <p:spPr>
          <a:xfrm flipV="1">
            <a:off x="5066195" y="5294194"/>
            <a:ext cx="0" cy="427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94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8" y="1258739"/>
            <a:ext cx="6624723" cy="208168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803042" y="4306193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08133" y="5350524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911373"/>
              </p:ext>
            </p:extLst>
          </p:nvPr>
        </p:nvGraphicFramePr>
        <p:xfrm>
          <a:off x="2697645" y="4243413"/>
          <a:ext cx="6752770" cy="50680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75277">
                  <a:extLst>
                    <a:ext uri="{9D8B030D-6E8A-4147-A177-3AD203B41FA5}">
                      <a16:colId xmlns:a16="http://schemas.microsoft.com/office/drawing/2014/main" val="2466953827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114005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4328060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18509404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291679640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04058784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8334817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4608796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706780286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15359888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06376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75982"/>
              </p:ext>
            </p:extLst>
          </p:nvPr>
        </p:nvGraphicFramePr>
        <p:xfrm>
          <a:off x="2697645" y="5281790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260006" y="6210189"/>
            <a:ext cx="437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직선 화살표 연결선 32"/>
          <p:cNvCxnSpPr>
            <a:cxnSpLocks/>
            <a:stCxn id="32" idx="0"/>
          </p:cNvCxnSpPr>
          <p:nvPr/>
        </p:nvCxnSpPr>
        <p:spPr>
          <a:xfrm flipV="1">
            <a:off x="2478826" y="5910369"/>
            <a:ext cx="0" cy="299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14508" y="4843723"/>
            <a:ext cx="7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210101"/>
              </p:ext>
            </p:extLst>
          </p:nvPr>
        </p:nvGraphicFramePr>
        <p:xfrm>
          <a:off x="2697645" y="4774989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756327" y="3526086"/>
            <a:ext cx="562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now</a:t>
            </a:r>
          </a:p>
        </p:txBody>
      </p:sp>
      <p:cxnSp>
        <p:nvCxnSpPr>
          <p:cNvPr id="39" name="직선 화살표 연결선 38"/>
          <p:cNvCxnSpPr>
            <a:cxnSpLocks/>
            <a:stCxn id="38" idx="2"/>
          </p:cNvCxnSpPr>
          <p:nvPr/>
        </p:nvCxnSpPr>
        <p:spPr>
          <a:xfrm>
            <a:off x="3037328" y="3864640"/>
            <a:ext cx="0" cy="328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480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8" y="1258739"/>
            <a:ext cx="6624723" cy="208168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803042" y="4306193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08133" y="5350524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740908"/>
              </p:ext>
            </p:extLst>
          </p:nvPr>
        </p:nvGraphicFramePr>
        <p:xfrm>
          <a:off x="2697645" y="4243413"/>
          <a:ext cx="6752770" cy="50680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75277">
                  <a:extLst>
                    <a:ext uri="{9D8B030D-6E8A-4147-A177-3AD203B41FA5}">
                      <a16:colId xmlns:a16="http://schemas.microsoft.com/office/drawing/2014/main" val="2466953827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114005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4328060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18509404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291679640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04058784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8334817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4608796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706780286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15359888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06376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53054"/>
              </p:ext>
            </p:extLst>
          </p:nvPr>
        </p:nvGraphicFramePr>
        <p:xfrm>
          <a:off x="2697645" y="5281790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260006" y="6210189"/>
            <a:ext cx="437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직선 화살표 연결선 32"/>
          <p:cNvCxnSpPr>
            <a:cxnSpLocks/>
            <a:stCxn id="32" idx="0"/>
          </p:cNvCxnSpPr>
          <p:nvPr/>
        </p:nvCxnSpPr>
        <p:spPr>
          <a:xfrm flipV="1">
            <a:off x="2478826" y="5910369"/>
            <a:ext cx="0" cy="299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14508" y="4843723"/>
            <a:ext cx="7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2697645" y="4774989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756327" y="3526086"/>
            <a:ext cx="562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now</a:t>
            </a:r>
          </a:p>
        </p:txBody>
      </p:sp>
      <p:cxnSp>
        <p:nvCxnSpPr>
          <p:cNvPr id="39" name="직선 화살표 연결선 38"/>
          <p:cNvCxnSpPr>
            <a:cxnSpLocks/>
            <a:stCxn id="38" idx="2"/>
          </p:cNvCxnSpPr>
          <p:nvPr/>
        </p:nvCxnSpPr>
        <p:spPr>
          <a:xfrm>
            <a:off x="3037328" y="3864640"/>
            <a:ext cx="0" cy="328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605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8" y="1258739"/>
            <a:ext cx="6624723" cy="208168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803042" y="4306193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08133" y="5350524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50661"/>
              </p:ext>
            </p:extLst>
          </p:nvPr>
        </p:nvGraphicFramePr>
        <p:xfrm>
          <a:off x="2697645" y="4243413"/>
          <a:ext cx="6752770" cy="50680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75277">
                  <a:extLst>
                    <a:ext uri="{9D8B030D-6E8A-4147-A177-3AD203B41FA5}">
                      <a16:colId xmlns:a16="http://schemas.microsoft.com/office/drawing/2014/main" val="2466953827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114005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4328060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18509404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291679640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04058784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8334817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4608796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706780286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15359888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06376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05666"/>
              </p:ext>
            </p:extLst>
          </p:nvPr>
        </p:nvGraphicFramePr>
        <p:xfrm>
          <a:off x="2697645" y="5281790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818508" y="6210189"/>
            <a:ext cx="437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직선 화살표 연결선 32"/>
          <p:cNvCxnSpPr>
            <a:cxnSpLocks/>
            <a:stCxn id="32" idx="0"/>
          </p:cNvCxnSpPr>
          <p:nvPr/>
        </p:nvCxnSpPr>
        <p:spPr>
          <a:xfrm flipV="1">
            <a:off x="3037328" y="5910369"/>
            <a:ext cx="0" cy="299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14508" y="4843723"/>
            <a:ext cx="7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2697645" y="4774989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432429" y="3526086"/>
            <a:ext cx="562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now</a:t>
            </a:r>
          </a:p>
        </p:txBody>
      </p:sp>
      <p:cxnSp>
        <p:nvCxnSpPr>
          <p:cNvPr id="39" name="직선 화살표 연결선 38"/>
          <p:cNvCxnSpPr>
            <a:cxnSpLocks/>
            <a:stCxn id="38" idx="2"/>
          </p:cNvCxnSpPr>
          <p:nvPr/>
        </p:nvCxnSpPr>
        <p:spPr>
          <a:xfrm>
            <a:off x="3713430" y="3864640"/>
            <a:ext cx="0" cy="328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564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8" y="1258739"/>
            <a:ext cx="6624723" cy="208168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803042" y="4306193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08133" y="5350524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12351"/>
              </p:ext>
            </p:extLst>
          </p:nvPr>
        </p:nvGraphicFramePr>
        <p:xfrm>
          <a:off x="2697645" y="4243413"/>
          <a:ext cx="6752770" cy="50680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75277">
                  <a:extLst>
                    <a:ext uri="{9D8B030D-6E8A-4147-A177-3AD203B41FA5}">
                      <a16:colId xmlns:a16="http://schemas.microsoft.com/office/drawing/2014/main" val="2466953827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114005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4328060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18509404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291679640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04058784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8334817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4608796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706780286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15359888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06376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928896"/>
              </p:ext>
            </p:extLst>
          </p:nvPr>
        </p:nvGraphicFramePr>
        <p:xfrm>
          <a:off x="2697645" y="5281790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852355" y="6210189"/>
            <a:ext cx="437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직선 화살표 연결선 32"/>
          <p:cNvCxnSpPr>
            <a:cxnSpLocks/>
            <a:stCxn id="32" idx="0"/>
          </p:cNvCxnSpPr>
          <p:nvPr/>
        </p:nvCxnSpPr>
        <p:spPr>
          <a:xfrm flipV="1">
            <a:off x="5071175" y="5910369"/>
            <a:ext cx="0" cy="299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14508" y="4843723"/>
            <a:ext cx="7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2697645" y="4774989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455192" y="3526086"/>
            <a:ext cx="562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now</a:t>
            </a:r>
          </a:p>
        </p:txBody>
      </p:sp>
      <p:cxnSp>
        <p:nvCxnSpPr>
          <p:cNvPr id="39" name="직선 화살표 연결선 38"/>
          <p:cNvCxnSpPr>
            <a:cxnSpLocks/>
            <a:stCxn id="38" idx="2"/>
          </p:cNvCxnSpPr>
          <p:nvPr/>
        </p:nvCxnSpPr>
        <p:spPr>
          <a:xfrm>
            <a:off x="5736193" y="3864640"/>
            <a:ext cx="0" cy="328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943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8" y="1258739"/>
            <a:ext cx="6624723" cy="208168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803042" y="4306193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08133" y="5350524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697645" y="4243413"/>
          <a:ext cx="6752770" cy="50680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75277">
                  <a:extLst>
                    <a:ext uri="{9D8B030D-6E8A-4147-A177-3AD203B41FA5}">
                      <a16:colId xmlns:a16="http://schemas.microsoft.com/office/drawing/2014/main" val="2466953827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114005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4328060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18509404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291679640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04058784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8334817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4608796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706780286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15359888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06376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94937"/>
              </p:ext>
            </p:extLst>
          </p:nvPr>
        </p:nvGraphicFramePr>
        <p:xfrm>
          <a:off x="4724400" y="5281790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852355" y="6210189"/>
            <a:ext cx="437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직선 화살표 연결선 32"/>
          <p:cNvCxnSpPr>
            <a:cxnSpLocks/>
            <a:stCxn id="32" idx="0"/>
          </p:cNvCxnSpPr>
          <p:nvPr/>
        </p:nvCxnSpPr>
        <p:spPr>
          <a:xfrm flipV="1">
            <a:off x="5071175" y="5910369"/>
            <a:ext cx="0" cy="299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14508" y="4843723"/>
            <a:ext cx="7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698648"/>
              </p:ext>
            </p:extLst>
          </p:nvPr>
        </p:nvGraphicFramePr>
        <p:xfrm>
          <a:off x="4724400" y="4774989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455192" y="3526086"/>
            <a:ext cx="562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now</a:t>
            </a:r>
          </a:p>
        </p:txBody>
      </p:sp>
      <p:cxnSp>
        <p:nvCxnSpPr>
          <p:cNvPr id="39" name="직선 화살표 연결선 38"/>
          <p:cNvCxnSpPr>
            <a:cxnSpLocks/>
            <a:stCxn id="38" idx="2"/>
          </p:cNvCxnSpPr>
          <p:nvPr/>
        </p:nvCxnSpPr>
        <p:spPr>
          <a:xfrm>
            <a:off x="5736193" y="3864640"/>
            <a:ext cx="0" cy="328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48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8" y="1258739"/>
            <a:ext cx="6624723" cy="208168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803042" y="4306193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08133" y="5350524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697645" y="4243413"/>
          <a:ext cx="6752770" cy="50680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75277">
                  <a:extLst>
                    <a:ext uri="{9D8B030D-6E8A-4147-A177-3AD203B41FA5}">
                      <a16:colId xmlns:a16="http://schemas.microsoft.com/office/drawing/2014/main" val="2466953827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114005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4328060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18509404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291679640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04058784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8334817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4608796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706780286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15359888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06376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514200"/>
              </p:ext>
            </p:extLst>
          </p:nvPr>
        </p:nvGraphicFramePr>
        <p:xfrm>
          <a:off x="5396905" y="5281790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852355" y="6210189"/>
            <a:ext cx="437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직선 화살표 연결선 32"/>
          <p:cNvCxnSpPr>
            <a:cxnSpLocks/>
            <a:stCxn id="32" idx="0"/>
          </p:cNvCxnSpPr>
          <p:nvPr/>
        </p:nvCxnSpPr>
        <p:spPr>
          <a:xfrm flipV="1">
            <a:off x="5071175" y="5910369"/>
            <a:ext cx="0" cy="299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14508" y="4843723"/>
            <a:ext cx="7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877235"/>
              </p:ext>
            </p:extLst>
          </p:nvPr>
        </p:nvGraphicFramePr>
        <p:xfrm>
          <a:off x="5396905" y="4774989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455192" y="3526086"/>
            <a:ext cx="562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now</a:t>
            </a:r>
          </a:p>
        </p:txBody>
      </p:sp>
      <p:cxnSp>
        <p:nvCxnSpPr>
          <p:cNvPr id="39" name="직선 화살표 연결선 38"/>
          <p:cNvCxnSpPr>
            <a:cxnSpLocks/>
            <a:stCxn id="38" idx="2"/>
          </p:cNvCxnSpPr>
          <p:nvPr/>
        </p:nvCxnSpPr>
        <p:spPr>
          <a:xfrm>
            <a:off x="5736193" y="3864640"/>
            <a:ext cx="0" cy="328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967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8" y="1258739"/>
            <a:ext cx="6624723" cy="208168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803042" y="4306193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08133" y="5350524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760764"/>
              </p:ext>
            </p:extLst>
          </p:nvPr>
        </p:nvGraphicFramePr>
        <p:xfrm>
          <a:off x="2697645" y="4243413"/>
          <a:ext cx="6752770" cy="50680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75277">
                  <a:extLst>
                    <a:ext uri="{9D8B030D-6E8A-4147-A177-3AD203B41FA5}">
                      <a16:colId xmlns:a16="http://schemas.microsoft.com/office/drawing/2014/main" val="2466953827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114005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4328060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18509404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291679640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04058784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8334817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4608796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706780286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15359888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06376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35998"/>
              </p:ext>
            </p:extLst>
          </p:nvPr>
        </p:nvGraphicFramePr>
        <p:xfrm>
          <a:off x="5396905" y="5281790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897882" y="6210189"/>
            <a:ext cx="437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직선 화살표 연결선 32"/>
          <p:cNvCxnSpPr>
            <a:cxnSpLocks/>
            <a:stCxn id="32" idx="0"/>
          </p:cNvCxnSpPr>
          <p:nvPr/>
        </p:nvCxnSpPr>
        <p:spPr>
          <a:xfrm flipV="1">
            <a:off x="9116702" y="5910369"/>
            <a:ext cx="0" cy="299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14508" y="4843723"/>
            <a:ext cx="7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5396905" y="4774989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846359" y="3526086"/>
            <a:ext cx="562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now</a:t>
            </a:r>
          </a:p>
        </p:txBody>
      </p:sp>
      <p:cxnSp>
        <p:nvCxnSpPr>
          <p:cNvPr id="39" name="직선 화살표 연결선 38"/>
          <p:cNvCxnSpPr>
            <a:cxnSpLocks/>
            <a:stCxn id="38" idx="2"/>
          </p:cNvCxnSpPr>
          <p:nvPr/>
        </p:nvCxnSpPr>
        <p:spPr>
          <a:xfrm>
            <a:off x="9127360" y="3864640"/>
            <a:ext cx="0" cy="328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454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6015" y="2695217"/>
            <a:ext cx="80799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실패함수 구하기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지금까지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KMP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알고리즘은 실패함수가 있다는 전제 하에 작동했다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그런데 실패함수는 과연 어떻게 구할까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??</a:t>
            </a:r>
          </a:p>
          <a:p>
            <a:pPr algn="ctr"/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KMP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알고리즘과 똑같은 방식으로 실패함수를 구할 수 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KMP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알고리즘에서는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두 개의 문자열이 있었지만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이번에는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문자열만 두 개 있다고 생각한다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8153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6962" y="5479272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093229" y="5410538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83337" y="4952684"/>
            <a:ext cx="7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89489"/>
              </p:ext>
            </p:extLst>
          </p:nvPr>
        </p:nvGraphicFramePr>
        <p:xfrm>
          <a:off x="6093229" y="4883950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76962" y="4426636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066474" y="4357902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56015" y="1665487"/>
            <a:ext cx="8079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f(1) ~ f(now-1)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까지의 실패함수가 구해져 있는 상태에서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f(now)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를 구하려 한다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16480" y="2344793"/>
            <a:ext cx="7559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f(now-1)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로 둔다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아래 그림에선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== 1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이는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P[1, now-1]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의 앞에서부터 한글자와 뒤에서부터 한글자가 같다는 뜻이다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여기서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P[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+ 1]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과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P[now]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를 비교한다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18479" y="3612060"/>
            <a:ext cx="562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now</a:t>
            </a:r>
          </a:p>
        </p:txBody>
      </p:sp>
      <p:cxnSp>
        <p:nvCxnSpPr>
          <p:cNvPr id="16" name="직선 화살표 연결선 15"/>
          <p:cNvCxnSpPr>
            <a:cxnSpLocks/>
            <a:stCxn id="14" idx="2"/>
          </p:cNvCxnSpPr>
          <p:nvPr/>
        </p:nvCxnSpPr>
        <p:spPr>
          <a:xfrm>
            <a:off x="7099480" y="3950614"/>
            <a:ext cx="0" cy="328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03008" y="6229976"/>
            <a:ext cx="437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8" name="직선 화살표 연결선 17"/>
          <p:cNvCxnSpPr>
            <a:cxnSpLocks/>
            <a:stCxn id="17" idx="0"/>
          </p:cNvCxnSpPr>
          <p:nvPr/>
        </p:nvCxnSpPr>
        <p:spPr>
          <a:xfrm flipV="1">
            <a:off x="6421828" y="5930156"/>
            <a:ext cx="0" cy="299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21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30929" y="2825996"/>
            <a:ext cx="71301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nuth–</a:t>
            </a:r>
            <a:r>
              <a:rPr lang="en-US" altLang="ko-KR" sz="2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orris–</a:t>
            </a:r>
            <a:r>
              <a:rPr lang="en-US" altLang="ko-KR" sz="2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ratt Algorithm</a:t>
            </a:r>
          </a:p>
          <a:p>
            <a:pPr algn="ctr"/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어떤 문자열이 다른 문자열의 부분 문자열인지를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판단하는 알고리즘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Donald Knuth, James H. Morris, Vaughan Pratt</a:t>
            </a: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세 사람이 공동으로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1977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년에 발표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288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6962" y="5479272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191147"/>
              </p:ext>
            </p:extLst>
          </p:nvPr>
        </p:nvGraphicFramePr>
        <p:xfrm>
          <a:off x="6093229" y="5410538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83337" y="4952684"/>
            <a:ext cx="7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14268"/>
              </p:ext>
            </p:extLst>
          </p:nvPr>
        </p:nvGraphicFramePr>
        <p:xfrm>
          <a:off x="6093229" y="4883950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76962" y="4426636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863401"/>
              </p:ext>
            </p:extLst>
          </p:nvPr>
        </p:nvGraphicFramePr>
        <p:xfrm>
          <a:off x="4066474" y="4357902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56015" y="1665487"/>
            <a:ext cx="8079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f(1) ~ f(now-1)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까지의 실패함수가 구해져 있는 상태에서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f(now)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를 구하려 한다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16480" y="2344793"/>
            <a:ext cx="7559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f(now-1)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로 둔다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아래 그림에선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== 1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이는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P[1, now-1]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의 앞에서부터 한글자와 뒤에서부터 한글자가 같다는 뜻이다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여기서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P[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+ 1]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과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P[now]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를 비교한다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만약 같으면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f(now) = i+1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18479" y="3612060"/>
            <a:ext cx="562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now</a:t>
            </a:r>
          </a:p>
        </p:txBody>
      </p:sp>
      <p:cxnSp>
        <p:nvCxnSpPr>
          <p:cNvPr id="16" name="직선 화살표 연결선 15"/>
          <p:cNvCxnSpPr>
            <a:cxnSpLocks/>
            <a:stCxn id="14" idx="2"/>
          </p:cNvCxnSpPr>
          <p:nvPr/>
        </p:nvCxnSpPr>
        <p:spPr>
          <a:xfrm>
            <a:off x="7099480" y="3950614"/>
            <a:ext cx="0" cy="328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03008" y="6229976"/>
            <a:ext cx="437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8" name="직선 화살표 연결선 17"/>
          <p:cNvCxnSpPr>
            <a:cxnSpLocks/>
            <a:stCxn id="17" idx="0"/>
          </p:cNvCxnSpPr>
          <p:nvPr/>
        </p:nvCxnSpPr>
        <p:spPr>
          <a:xfrm flipV="1">
            <a:off x="6421828" y="5930156"/>
            <a:ext cx="0" cy="299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472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56015" y="1665487"/>
            <a:ext cx="8079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f(1) ~ f(now-1)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까지의 실패함수가 구해져 있는 상태에서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f(now)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를 구하려 한다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16480" y="2344793"/>
            <a:ext cx="7559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f(now-1)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로 둔다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아래 그림에선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== 1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이는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P[1, now-1]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의 앞에서부터 한글자와 뒤에서부터 한글자가 같다는 뜻이다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여기서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P[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+ 1]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과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P[now]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를 비교한다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76962" y="5479272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515971"/>
              </p:ext>
            </p:extLst>
          </p:nvPr>
        </p:nvGraphicFramePr>
        <p:xfrm>
          <a:off x="6093229" y="5410538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883337" y="4952684"/>
            <a:ext cx="7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03033"/>
              </p:ext>
            </p:extLst>
          </p:nvPr>
        </p:nvGraphicFramePr>
        <p:xfrm>
          <a:off x="6093229" y="4883950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176962" y="4426636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807704"/>
              </p:ext>
            </p:extLst>
          </p:nvPr>
        </p:nvGraphicFramePr>
        <p:xfrm>
          <a:off x="4066474" y="4357902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818479" y="3612060"/>
            <a:ext cx="562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now</a:t>
            </a:r>
          </a:p>
        </p:txBody>
      </p:sp>
      <p:cxnSp>
        <p:nvCxnSpPr>
          <p:cNvPr id="28" name="직선 화살표 연결선 27"/>
          <p:cNvCxnSpPr>
            <a:cxnSpLocks/>
            <a:stCxn id="27" idx="2"/>
          </p:cNvCxnSpPr>
          <p:nvPr/>
        </p:nvCxnSpPr>
        <p:spPr>
          <a:xfrm>
            <a:off x="7099480" y="3950614"/>
            <a:ext cx="0" cy="328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cxnSpLocks/>
            <a:stCxn id="30" idx="0"/>
          </p:cNvCxnSpPr>
          <p:nvPr/>
        </p:nvCxnSpPr>
        <p:spPr>
          <a:xfrm flipV="1">
            <a:off x="6421828" y="5930156"/>
            <a:ext cx="0" cy="299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03008" y="6229976"/>
            <a:ext cx="437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189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56015" y="1665487"/>
            <a:ext cx="8079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f(1) ~ f(now-1)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까지의 실패함수가 구해져 있는 상태에서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f(now)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를 구하려 한다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16480" y="2207799"/>
            <a:ext cx="7559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f(now-1)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로 둔다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아래 그림에선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== 1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이는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P[1, now-1]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의 앞에서부터 한글자와 뒤에서부터 한글자가 같다는 뜻이다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여기서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P[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+ 1]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과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P[now]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를 비교한다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만약 다르면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f(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로 놓고 위 과정을 반복한다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== 0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일 때도 다르면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f(now)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76962" y="5479272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553200"/>
              </p:ext>
            </p:extLst>
          </p:nvPr>
        </p:nvGraphicFramePr>
        <p:xfrm>
          <a:off x="6769330" y="5410538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883337" y="4952684"/>
            <a:ext cx="7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08002"/>
              </p:ext>
            </p:extLst>
          </p:nvPr>
        </p:nvGraphicFramePr>
        <p:xfrm>
          <a:off x="6769330" y="4883950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176962" y="4426636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4066474" y="4357902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818479" y="3612060"/>
            <a:ext cx="562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now</a:t>
            </a:r>
          </a:p>
        </p:txBody>
      </p:sp>
      <p:cxnSp>
        <p:nvCxnSpPr>
          <p:cNvPr id="28" name="직선 화살표 연결선 27"/>
          <p:cNvCxnSpPr>
            <a:cxnSpLocks/>
            <a:stCxn id="27" idx="2"/>
          </p:cNvCxnSpPr>
          <p:nvPr/>
        </p:nvCxnSpPr>
        <p:spPr>
          <a:xfrm>
            <a:off x="7099480" y="3950614"/>
            <a:ext cx="0" cy="328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cxnSpLocks/>
            <a:stCxn id="30" idx="0"/>
          </p:cNvCxnSpPr>
          <p:nvPr/>
        </p:nvCxnSpPr>
        <p:spPr>
          <a:xfrm flipV="1">
            <a:off x="6421828" y="5930156"/>
            <a:ext cx="0" cy="299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03008" y="6229976"/>
            <a:ext cx="437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921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601" y="2777697"/>
            <a:ext cx="6264798" cy="24574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06982" y="2157013"/>
            <a:ext cx="4378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실패함수 코드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955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BOJ 1786:</a:t>
            </a:r>
          </a:p>
          <a:p>
            <a:r>
              <a:rPr lang="ko-KR" altLang="en-US" dirty="0"/>
              <a:t>찾기</a:t>
            </a:r>
          </a:p>
        </p:txBody>
      </p:sp>
    </p:spTree>
    <p:extLst>
      <p:ext uri="{BB962C8B-B14F-4D97-AF65-F5344CB8AC3E}">
        <p14:creationId xmlns:p14="http://schemas.microsoft.com/office/powerpoint/2010/main" val="3187796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BOJ 1786: </a:t>
            </a:r>
            <a:r>
              <a:rPr lang="ko-KR" altLang="en-US" dirty="0"/>
              <a:t>찾기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2105" y="1515452"/>
            <a:ext cx="8079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풀 때 주의점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2105" y="2267004"/>
            <a:ext cx="10209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KMP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1-base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좀 더 편한데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이렇게 하려면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fgets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로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입력받을때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+1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한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주소값을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넘겨줘야 하고 크기는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-1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해줘야 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2.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fgets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로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입력받으면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맨 끝에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‘\n’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버리지 않는다는 것을 기억하자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 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수업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첫부분에서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함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  이 문제는 채점데이터가 좀 이상해서 마지막 데이터에는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‘\n’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 포함되어 있지 않다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따라서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문을 써서 마지막 글자가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‘\n’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이면 문자열의 길이를 하나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빼준다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4" y="3028867"/>
            <a:ext cx="3861524" cy="10000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4" y="5520488"/>
            <a:ext cx="47720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64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BOJ 4354:</a:t>
            </a:r>
          </a:p>
          <a:p>
            <a:r>
              <a:rPr lang="ko-KR" altLang="en-US" dirty="0"/>
              <a:t>문자열 제곱</a:t>
            </a:r>
          </a:p>
        </p:txBody>
      </p:sp>
    </p:spTree>
    <p:extLst>
      <p:ext uri="{BB962C8B-B14F-4D97-AF65-F5344CB8AC3E}">
        <p14:creationId xmlns:p14="http://schemas.microsoft.com/office/powerpoint/2010/main" val="3972377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BOJ 4354: </a:t>
            </a:r>
            <a:r>
              <a:rPr lang="ko-KR" altLang="en-US" dirty="0"/>
              <a:t>문자열 제곱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105" y="2536290"/>
            <a:ext cx="10209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 이어 붙인 문자열일 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이를 만족하는 가장 큰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찾는 문제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abcd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-&gt; 1</a:t>
            </a:r>
          </a:p>
          <a:p>
            <a:pPr algn="ctr"/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aaaa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-&gt; 4</a:t>
            </a:r>
          </a:p>
          <a:p>
            <a:pPr algn="ctr"/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ababab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-&gt; 3</a:t>
            </a: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길이의 범위는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100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만까지이므로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Brute Force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로는 풀 수 없을 것이다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O(N)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만에 답을 찾을 수 있는 알고리즘이 필요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53760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BOJ 4354: </a:t>
            </a:r>
            <a:r>
              <a:rPr lang="ko-KR" altLang="en-US" dirty="0"/>
              <a:t>문자열 제곱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91865" y="2613876"/>
            <a:ext cx="642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는 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 이어 붙인 문자열이다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는 더 이상 쪼갤 수 없는 기본 문자열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641758"/>
              </p:ext>
            </p:extLst>
          </p:nvPr>
        </p:nvGraphicFramePr>
        <p:xfrm>
          <a:off x="3490124" y="3515546"/>
          <a:ext cx="5227152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394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811089922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3280613835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05413" y="3584280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01586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BOJ 4354: </a:t>
            </a:r>
            <a:r>
              <a:rPr lang="ko-KR" altLang="en-US" dirty="0"/>
              <a:t>문자열 제곱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8301" y="1827891"/>
            <a:ext cx="8036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는 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 이어 붙인 문자열이다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는 더 이상 쪼갤 수 없는 기본 문자열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길이를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이라고 할 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길이는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NM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실패함수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f(NM)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구하면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A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한 개가 빠진 문자열의 길이가 나온다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05413" y="3584280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490124" y="3515546"/>
          <a:ext cx="5227152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394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811089922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3280613835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53331"/>
              </p:ext>
            </p:extLst>
          </p:nvPr>
        </p:nvGraphicFramePr>
        <p:xfrm>
          <a:off x="3490124" y="4163939"/>
          <a:ext cx="4573758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394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811089922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53331"/>
              </p:ext>
            </p:extLst>
          </p:nvPr>
        </p:nvGraphicFramePr>
        <p:xfrm>
          <a:off x="4143518" y="4812332"/>
          <a:ext cx="4573758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394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811089922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40131" y="4232673"/>
            <a:ext cx="162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prefix of 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40131" y="4881066"/>
            <a:ext cx="162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suffix of 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3901" y="5536672"/>
            <a:ext cx="986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따라서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길이는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길이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NM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에서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마지막 요소의 실패함수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f(NM)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뺀 값이다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163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30929" y="1490111"/>
            <a:ext cx="713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길이가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인 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길이가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인 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주어졌을 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안에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어디에서 몇 번 나오는지 찾으려 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30929" y="2544128"/>
            <a:ext cx="7130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Brute Force</a:t>
            </a: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T[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부터 시작하는 문자열이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같은지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검사한다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검사하다가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랑 다르면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T[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+ 1]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부터 다시 검사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09931" y="3739832"/>
            <a:ext cx="6572137" cy="446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48481" y="3778323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09932" y="4400178"/>
            <a:ext cx="1479040" cy="446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48481" y="4438669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960914" y="4623335"/>
            <a:ext cx="11865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271382" y="5018841"/>
            <a:ext cx="1479040" cy="446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422364" y="5241998"/>
            <a:ext cx="11865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732832" y="5638874"/>
            <a:ext cx="1479040" cy="446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883814" y="5862031"/>
            <a:ext cx="11865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66726" y="4970178"/>
            <a:ext cx="301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최악의 경우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약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O(NM)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51705" y="6199419"/>
            <a:ext cx="45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37186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BOJ 4354: </a:t>
            </a:r>
            <a:r>
              <a:rPr lang="ko-KR" altLang="en-US" dirty="0"/>
              <a:t>문자열 제곱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8301" y="1827891"/>
            <a:ext cx="8036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는 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 이어 붙인 문자열이다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는 더 이상 쪼갤 수 없는 기본 문자열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길이를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이라고 할 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길이는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NM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실패함수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f(NM)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구하면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A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한 개가 빠진 문자열의 길이가 나온다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05413" y="3584280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490124" y="3515546"/>
          <a:ext cx="5227152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394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811089922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3280613835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490124" y="4163939"/>
          <a:ext cx="4573758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394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811089922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143518" y="4812332"/>
          <a:ext cx="4573758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394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811089922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40131" y="4232673"/>
            <a:ext cx="162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prefix of 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40131" y="4881066"/>
            <a:ext cx="162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suffix of 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3901" y="5536672"/>
            <a:ext cx="986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따라서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길이는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길이에서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마지막 요소의 실패함수를 뺀 값이다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이것을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길이에서 나눠 주면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결국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안에 나오는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수가 나온다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275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Hashing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823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Hashing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2105" y="2741383"/>
            <a:ext cx="10209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긴 문자열을 작은 값 하나로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치환시켜서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비교한다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A, B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있을 때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H(A) != H(B)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 != B</a:t>
            </a: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하지만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H(A) == H(B)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라고 항상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 == B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인 것은 아니다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서로 다른 문자열이 같은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해시값을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가질 수도 있기 때문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개념이 간단하고 풀이가 떠오르지 않을 때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해싱으로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풀 수도 있다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7406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Hashing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2105" y="2741383"/>
            <a:ext cx="10209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해싱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함수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H(X)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만드는 방법은 여러 가지가 있다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실제로 쓰이는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SHA1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등의 알고리즘이 있지만 복잡하게 하지 말고 간단하게 해보자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아스키 코드가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128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개이므로 각 문자는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0~127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숫자로 생각한다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이렇게 하면 문자열은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128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진수의 숫자로 생각할 수 있다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값이 너무 커질 수 있으므로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MOD M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취한다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 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해싱된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값이 골고루 나오게 하려면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은 소수인 것이 좋다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6545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Hashing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2105" y="2741383"/>
            <a:ext cx="10209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예시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 = “Ab C\n”</a:t>
            </a: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H(S) = (65*128^4 + 98*128^3 + 32*128^2 + 67*128^1 + 10*128^0) % MOD 1000007</a:t>
            </a:r>
          </a:p>
        </p:txBody>
      </p:sp>
    </p:spTree>
    <p:extLst>
      <p:ext uri="{BB962C8B-B14F-4D97-AF65-F5344CB8AC3E}">
        <p14:creationId xmlns:p14="http://schemas.microsoft.com/office/powerpoint/2010/main" val="134619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8404"/>
            <a:ext cx="6849849" cy="462959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Hashing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60771" y="2533205"/>
            <a:ext cx="53312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여기서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MOD1, MOD2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는 각각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1000000007, 1000000009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MOD1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사용한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해싱값과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MOD2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사용한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해시값이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모두 같을 때만 같은 문자열로 판단한다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H1(T) == H1(P) &amp;&amp; H2(T) == H2(P)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물론 서로 다른 문자열이 두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해싱함수에서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모두 같은 결과가 나올 수도 있지만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이런 채점 데이터를 만들기는 굉장히 어렵다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만약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해싱을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제대로 짰는데 틀리면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MOD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값을 다른 걸 써가면서 계속 시도해 보면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5744" y="2533205"/>
            <a:ext cx="2382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BOJ 1786: </a:t>
            </a:r>
            <a:r>
              <a:rPr lang="ko-KR" altLang="en-US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찾기</a:t>
            </a:r>
            <a:endParaRPr lang="en-US" altLang="ko-KR" sz="2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9185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107871" y="1875906"/>
            <a:ext cx="5976258" cy="3106190"/>
          </a:xfrm>
        </p:spPr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야매</a:t>
            </a:r>
            <a:r>
              <a:rPr lang="ko-KR" altLang="en-US" dirty="0"/>
              <a:t> 풀이라서</a:t>
            </a:r>
            <a:endParaRPr lang="en-US" altLang="ko-KR" dirty="0"/>
          </a:p>
          <a:p>
            <a:r>
              <a:rPr lang="ko-KR" altLang="en-US" dirty="0"/>
              <a:t>무슨 예제가 좋을지</a:t>
            </a:r>
            <a:endParaRPr lang="en-US" altLang="ko-KR" dirty="0"/>
          </a:p>
          <a:p>
            <a:r>
              <a:rPr lang="ko-KR" altLang="en-US" dirty="0" err="1"/>
              <a:t>못고름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074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file29.uf.tistory.com/image/22381042573F3DF7176231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726" y="4028901"/>
            <a:ext cx="3117273" cy="311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</a:p>
        </p:txBody>
      </p:sp>
    </p:spTree>
    <p:extLst>
      <p:ext uri="{BB962C8B-B14F-4D97-AF65-F5344CB8AC3E}">
        <p14:creationId xmlns:p14="http://schemas.microsoft.com/office/powerpoint/2010/main" val="428811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336" y="3837215"/>
            <a:ext cx="4341328" cy="259821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530929" y="1490111"/>
            <a:ext cx="713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길이가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인 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길이가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인 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주어졌을 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안에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어디에서 몇 번 나오는지 찾으려 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30929" y="2544128"/>
            <a:ext cx="7130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Brute Force</a:t>
            </a: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T[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부터 시작하는 문자열이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같은지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검사한다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검사하다가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랑 다르면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T[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+ 1]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부터 다시 검사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07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30929" y="1490111"/>
            <a:ext cx="713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길이가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인 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길이가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인 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주어졌을 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안에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어디에서 몇 번 나오는지 찾으려 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7881" y="2831315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57881" y="3632758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68697" y="5970886"/>
            <a:ext cx="45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19192"/>
              </p:ext>
            </p:extLst>
          </p:nvPr>
        </p:nvGraphicFramePr>
        <p:xfrm>
          <a:off x="1819331" y="2768535"/>
          <a:ext cx="6752770" cy="50680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75277">
                  <a:extLst>
                    <a:ext uri="{9D8B030D-6E8A-4147-A177-3AD203B41FA5}">
                      <a16:colId xmlns:a16="http://schemas.microsoft.com/office/drawing/2014/main" val="2466953827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114005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4328060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18509404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291679640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04058784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8334817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4608796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706780286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15359888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06376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78572"/>
              </p:ext>
            </p:extLst>
          </p:nvPr>
        </p:nvGraphicFramePr>
        <p:xfrm>
          <a:off x="1819331" y="3564024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89340"/>
              </p:ext>
            </p:extLst>
          </p:nvPr>
        </p:nvGraphicFramePr>
        <p:xfrm>
          <a:off x="2488803" y="4168566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671121"/>
              </p:ext>
            </p:extLst>
          </p:nvPr>
        </p:nvGraphicFramePr>
        <p:xfrm>
          <a:off x="3161105" y="4773108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051994"/>
              </p:ext>
            </p:extLst>
          </p:nvPr>
        </p:nvGraphicFramePr>
        <p:xfrm>
          <a:off x="3846086" y="5377650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079672" y="3632758"/>
            <a:ext cx="360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번째 문자가 다름을 발견</a:t>
            </a:r>
            <a:endParaRPr lang="en-US" altLang="ko-KR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50628" y="4505204"/>
            <a:ext cx="321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얘네를 꼭 다 해봐야 할까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9928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30929" y="2109468"/>
            <a:ext cx="713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실패함수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(Failure Function)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154266"/>
              </p:ext>
            </p:extLst>
          </p:nvPr>
        </p:nvGraphicFramePr>
        <p:xfrm>
          <a:off x="3539572" y="4000548"/>
          <a:ext cx="5112856" cy="16563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0408">
                  <a:extLst>
                    <a:ext uri="{9D8B030D-6E8A-4147-A177-3AD203B41FA5}">
                      <a16:colId xmlns:a16="http://schemas.microsoft.com/office/drawing/2014/main" val="2352218755"/>
                    </a:ext>
                  </a:extLst>
                </a:gridCol>
                <a:gridCol w="730408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730408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730408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730408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730408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730408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52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6252722"/>
                  </a:ext>
                </a:extLst>
              </a:tr>
              <a:tr h="552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P[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  <a:tr h="552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f(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18282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160814" y="2654883"/>
            <a:ext cx="7870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P[1, M]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 있을 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실패함수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P[1,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에서의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접두사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P[1, j] =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접미사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P[i-j+1,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만족하는 가장 큰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 (j &lt;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17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36195" y="4054684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36195" y="4856127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545142"/>
              </p:ext>
            </p:extLst>
          </p:nvPr>
        </p:nvGraphicFramePr>
        <p:xfrm>
          <a:off x="2697645" y="3991904"/>
          <a:ext cx="6752770" cy="50680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75277">
                  <a:extLst>
                    <a:ext uri="{9D8B030D-6E8A-4147-A177-3AD203B41FA5}">
                      <a16:colId xmlns:a16="http://schemas.microsoft.com/office/drawing/2014/main" val="2466953827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114005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4328060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18509404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291679640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04058784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8334817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4608796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706780286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15359888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0637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671456"/>
              </p:ext>
            </p:extLst>
          </p:nvPr>
        </p:nvGraphicFramePr>
        <p:xfrm>
          <a:off x="2697645" y="4787393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30929" y="1929515"/>
            <a:ext cx="7130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길이가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인 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길이가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인 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주어졌을 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안에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어디에서 몇 번 나오는지 찾으려 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어떤 위치를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맨 왼쪽부터 차례대로 비교해 나간다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그러다가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번째 글자까지 맞고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그 다음 글자에서 틀렸다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47375" y="5721748"/>
            <a:ext cx="43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" name="직선 화살표 연결선 3"/>
          <p:cNvCxnSpPr>
            <a:stCxn id="13" idx="0"/>
          </p:cNvCxnSpPr>
          <p:nvPr/>
        </p:nvCxnSpPr>
        <p:spPr>
          <a:xfrm flipH="1" flipV="1">
            <a:off x="5066194" y="5294194"/>
            <a:ext cx="1" cy="427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98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36195" y="4054684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36195" y="4856127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721904"/>
              </p:ext>
            </p:extLst>
          </p:nvPr>
        </p:nvGraphicFramePr>
        <p:xfrm>
          <a:off x="2697645" y="3991904"/>
          <a:ext cx="6752770" cy="50680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75277">
                  <a:extLst>
                    <a:ext uri="{9D8B030D-6E8A-4147-A177-3AD203B41FA5}">
                      <a16:colId xmlns:a16="http://schemas.microsoft.com/office/drawing/2014/main" val="2466953827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114005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4328060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18509404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291679640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04058784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8334817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4608796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706780286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15359888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0637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478003"/>
              </p:ext>
            </p:extLst>
          </p:nvPr>
        </p:nvGraphicFramePr>
        <p:xfrm>
          <a:off x="2697645" y="4787393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47375" y="5721748"/>
            <a:ext cx="43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" name="직선 화살표 연결선 3"/>
          <p:cNvCxnSpPr>
            <a:stCxn id="13" idx="0"/>
          </p:cNvCxnSpPr>
          <p:nvPr/>
        </p:nvCxnSpPr>
        <p:spPr>
          <a:xfrm flipH="1" flipV="1">
            <a:off x="5066194" y="5294194"/>
            <a:ext cx="1" cy="427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66745" y="2081117"/>
            <a:ext cx="8658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실패함수를 미리 어떻게 저렇게 계산해 놨다고 치자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아래 상황에서는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실패함수의 뜻을 생각해 보면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앞에서부터 한 글자와 뒤에서부터 한 글자가 같다는 뜻이다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2321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36195" y="4054684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36195" y="4856127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10453"/>
              </p:ext>
            </p:extLst>
          </p:nvPr>
        </p:nvGraphicFramePr>
        <p:xfrm>
          <a:off x="2697645" y="3991904"/>
          <a:ext cx="6752770" cy="50680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75277">
                  <a:extLst>
                    <a:ext uri="{9D8B030D-6E8A-4147-A177-3AD203B41FA5}">
                      <a16:colId xmlns:a16="http://schemas.microsoft.com/office/drawing/2014/main" val="2466953827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114005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4328060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18509404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291679640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04058784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8334817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4608796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706780286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15359888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0637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163401"/>
              </p:ext>
            </p:extLst>
          </p:nvPr>
        </p:nvGraphicFramePr>
        <p:xfrm>
          <a:off x="4724400" y="4787393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22941" y="2021523"/>
            <a:ext cx="87461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실패함수의 정의에 따라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에서 현재까지 맞은 위치와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P[f(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)]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맞추면 그 앞부분 또한 일치한다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그러면 그 다음 위치부터 다시 비교해 나가면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 과정은 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-f(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만큼 오른쪽으로 옮긴 것으로 생각할 수 있다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3292" y="5721748"/>
            <a:ext cx="43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직선 화살표 연결선 13"/>
          <p:cNvCxnSpPr>
            <a:stCxn id="11" idx="0"/>
          </p:cNvCxnSpPr>
          <p:nvPr/>
        </p:nvCxnSpPr>
        <p:spPr>
          <a:xfrm flipH="1" flipV="1">
            <a:off x="7092111" y="5294194"/>
            <a:ext cx="1" cy="427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35038" y="5721748"/>
            <a:ext cx="86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cxnSp>
        <p:nvCxnSpPr>
          <p:cNvPr id="18" name="직선 화살표 연결선 17"/>
          <p:cNvCxnSpPr>
            <a:cxnSpLocks/>
            <a:stCxn id="17" idx="0"/>
          </p:cNvCxnSpPr>
          <p:nvPr/>
        </p:nvCxnSpPr>
        <p:spPr>
          <a:xfrm flipV="1">
            <a:off x="5066195" y="5294194"/>
            <a:ext cx="0" cy="427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49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서울남산체 EB"/>
        <a:ea typeface="서울남산체 EB"/>
        <a:cs typeface=""/>
      </a:majorFont>
      <a:minorFont>
        <a:latin typeface="서울남산체 B"/>
        <a:ea typeface="서울남산체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3824</TotalTime>
  <Words>1992</Words>
  <Application>Microsoft Office PowerPoint</Application>
  <PresentationFormat>와이드스크린</PresentationFormat>
  <Paragraphs>700</Paragraphs>
  <Slides>37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HY견고딕</vt:lpstr>
      <vt:lpstr>나눔손글씨 펜</vt:lpstr>
      <vt:lpstr>08서울남산체 M</vt:lpstr>
      <vt:lpstr>a옛날목욕탕B</vt:lpstr>
      <vt:lpstr>08서울남산체 B</vt:lpstr>
      <vt:lpstr>Arial</vt:lpstr>
      <vt:lpstr>맑은 고딕</vt:lpstr>
      <vt:lpstr>서울남산체 B</vt:lpstr>
      <vt:lpstr>D2Coding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이주홍</dc:creator>
  <cp:lastModifiedBy>전재일</cp:lastModifiedBy>
  <cp:revision>81</cp:revision>
  <dcterms:created xsi:type="dcterms:W3CDTF">2015-05-03T15:07:32Z</dcterms:created>
  <dcterms:modified xsi:type="dcterms:W3CDTF">2020-08-19T08:31:13Z</dcterms:modified>
</cp:coreProperties>
</file>