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7" r:id="rId2"/>
    <p:sldId id="360" r:id="rId3"/>
    <p:sldId id="362" r:id="rId4"/>
    <p:sldId id="378" r:id="rId5"/>
    <p:sldId id="368" r:id="rId6"/>
    <p:sldId id="370" r:id="rId7"/>
    <p:sldId id="372" r:id="rId8"/>
    <p:sldId id="374" r:id="rId9"/>
    <p:sldId id="3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65" d="100"/>
          <a:sy n="65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45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1.1 - 1.2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91088-5D77-4D9A-BDFF-293926039FF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MATH 38 CD 2nd SEM 2010-2011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5C54F-FD34-423F-A3D8-3E27CF91A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1.1 - 1.2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70C9-6578-4C42-A8CB-0BCE9419575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MATH 38 CD 2nd SEM 2010-2011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B37F3-4692-45A7-A778-C247C007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58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1.1 - 1.2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 38 CD 2nd SEM 2010-2011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7F3-4692-45A7-A778-C247C00700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1.1 - 1.2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 38 CD 2nd SEM 2010-2011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37F3-4692-45A7-A778-C247C00700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512-6F5C-40FC-81D5-493D001EDB5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9226-1DFD-4CC3-8DC5-976B21CECE9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9FE-0AEF-4371-8D88-958C38679D4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81B-93E9-46B5-B5C1-503DE554F8F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6009-4E5E-4B47-9D6B-DAE7065B7A0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1A0E-6E28-4277-B007-2946E0BD749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2FE-1087-4995-907F-6D6759E4B6E4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E1B1-680D-48BE-8569-99AAF4E96282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4D07-4A7E-4902-B404-1ED00801F06D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FA89-C371-4BED-93CB-D4E55CF0D83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17B3-DDC5-40AC-9804-DBC3508CA006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9BBA-3C3A-4DE2-A0FC-BB791B9A317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21CC-E44D-4992-8969-3E4EA41E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png"/><Relationship Id="rId17" Type="http://schemas.openxmlformats.org/officeDocument/2006/relationships/oleObject" Target="../embeddings/oleObject4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19" Type="http://schemas.openxmlformats.org/officeDocument/2006/relationships/image" Target="../media/image45.png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0.bin"/><Relationship Id="rId14" Type="http://schemas.openxmlformats.org/officeDocument/2006/relationships/oleObject" Target="../embeddings/oleObject4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4.wmf"/><Relationship Id="rId32" Type="http://schemas.openxmlformats.org/officeDocument/2006/relationships/oleObject" Target="../embeddings/oleObject62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6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/>
        </p:nvSpPr>
        <p:spPr bwMode="auto">
          <a:xfrm>
            <a:off x="609600" y="11430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>
              <a:lnSpc>
                <a:spcPct val="95000"/>
              </a:lnSpc>
              <a:defRPr/>
            </a:pPr>
            <a:r>
              <a:rPr lang="en-US" sz="4000" b="1" kern="0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en-US" sz="4000" b="1" kern="0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.6</a:t>
            </a:r>
            <a:r>
              <a:rPr lang="en-US" sz="4000" b="1" kern="0" dirty="0" smtClean="0">
                <a:solidFill>
                  <a:srgbClr val="00B0F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sz="4000" b="1" kern="0" dirty="0">
              <a:solidFill>
                <a:srgbClr val="00B0F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lnSpc>
                <a:spcPct val="95000"/>
              </a:lnSpc>
              <a:defRPr/>
            </a:pPr>
            <a:r>
              <a:rPr lang="en-US" sz="4000" b="1" kern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ALTERNATING</a:t>
            </a:r>
          </a:p>
          <a:p>
            <a:pPr algn="ctr" eaLnBrk="0" hangingPunct="0">
              <a:lnSpc>
                <a:spcPct val="95000"/>
              </a:lnSpc>
              <a:defRPr/>
            </a:pPr>
            <a:r>
              <a:rPr lang="en-US" sz="4000" b="1" kern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SERIES</a:t>
            </a:r>
            <a:endParaRPr lang="en-US" sz="4000" b="1" kern="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797" y="3228975"/>
            <a:ext cx="50106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Tx/>
              <a:buAutoNum type="romanLcPeriod"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Alternating Series</a:t>
            </a:r>
          </a:p>
          <a:p>
            <a:pPr marL="514350" indent="-514350" algn="just">
              <a:buFontTx/>
              <a:buAutoNum type="romanLcPeriod"/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Alternating Series Test</a:t>
            </a:r>
          </a:p>
          <a:p>
            <a:pPr marL="514350" indent="-514350" algn="just">
              <a:buFontTx/>
              <a:buAutoNum type="romanLcPeriod"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Absolute Convergence Test</a:t>
            </a:r>
          </a:p>
          <a:p>
            <a:pPr marL="514350" indent="-514350" algn="just">
              <a:buFontTx/>
              <a:buAutoNum type="romanLcPeriod"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Absolute Ratio Test</a:t>
            </a:r>
          </a:p>
          <a:p>
            <a:pPr marL="514350" indent="-514350" algn="just">
              <a:buFontTx/>
              <a:buAutoNum type="romanLcPeriod"/>
              <a:defRPr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Root Test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9306" y="215153"/>
            <a:ext cx="4522694" cy="609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ALTERNATING SERIES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4724400" cy="5562600"/>
            <a:chOff x="0" y="838200"/>
            <a:chExt cx="4724400" cy="556260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445370"/>
                </p:ext>
              </p:extLst>
            </p:nvPr>
          </p:nvGraphicFramePr>
          <p:xfrm>
            <a:off x="361242" y="1219200"/>
            <a:ext cx="1865486" cy="1219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8" name="Equation" r:id="rId3" imgW="812520" imgH="533160" progId="Equation.DSMT4">
                    <p:embed/>
                  </p:oleObj>
                </mc:Choice>
                <mc:Fallback>
                  <p:oleObj name="Equation" r:id="rId3" imgW="81252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42" y="1219200"/>
                          <a:ext cx="1865486" cy="1219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192676"/>
                </p:ext>
              </p:extLst>
            </p:nvPr>
          </p:nvGraphicFramePr>
          <p:xfrm>
            <a:off x="361242" y="3334456"/>
            <a:ext cx="2127955" cy="1219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9" name="Equation" r:id="rId5" imgW="927000" imgH="533160" progId="Equation.DSMT4">
                    <p:embed/>
                  </p:oleObj>
                </mc:Choice>
                <mc:Fallback>
                  <p:oleObj name="Equation" r:id="rId5" imgW="9270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42" y="3334456"/>
                          <a:ext cx="2127955" cy="1219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61242" y="2912409"/>
              <a:ext cx="741362" cy="5165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0" y="5105400"/>
              <a:ext cx="22098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where</a:t>
              </a: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507367"/>
                </p:ext>
              </p:extLst>
            </p:nvPr>
          </p:nvGraphicFramePr>
          <p:xfrm>
            <a:off x="1027113" y="5181600"/>
            <a:ext cx="2478087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0" name="Equation" r:id="rId7" imgW="1079280" imgH="241200" progId="Equation.DSMT4">
                    <p:embed/>
                  </p:oleObj>
                </mc:Choice>
                <mc:Fallback>
                  <p:oleObj name="Equation" r:id="rId7" imgW="1079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113" y="5181600"/>
                          <a:ext cx="2478087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532997"/>
                </p:ext>
              </p:extLst>
            </p:nvPr>
          </p:nvGraphicFramePr>
          <p:xfrm>
            <a:off x="361242" y="2420055"/>
            <a:ext cx="2915358" cy="55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1" name="Equation" r:id="rId9" imgW="1269720" imgH="241200" progId="Equation.DSMT4">
                    <p:embed/>
                  </p:oleObj>
                </mc:Choice>
                <mc:Fallback>
                  <p:oleObj name="Equation" r:id="rId9" imgW="1269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42" y="2420055"/>
                          <a:ext cx="2915358" cy="55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613637"/>
                </p:ext>
              </p:extLst>
            </p:nvPr>
          </p:nvGraphicFramePr>
          <p:xfrm>
            <a:off x="361242" y="4553655"/>
            <a:ext cx="2710746" cy="55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2" name="Equation" r:id="rId11" imgW="1180800" imgH="241200" progId="Equation.DSMT4">
                    <p:embed/>
                  </p:oleObj>
                </mc:Choice>
                <mc:Fallback>
                  <p:oleObj name="Equation" r:id="rId11" imgW="1180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42" y="4553655"/>
                          <a:ext cx="2710746" cy="55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5638800"/>
              <a:ext cx="4572000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is called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 an </a:t>
              </a:r>
              <a:r>
                <a:rPr kumimoji="0" lang="en-US" sz="2800" u="sng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itchFamily="18" charset="0"/>
                  <a:cs typeface="Times New Roman" pitchFamily="18" charset="0"/>
                </a:rPr>
                <a:t>alternating series</a:t>
              </a:r>
              <a:r>
                <a:rPr kumimoji="0" lang="en-US" sz="2800" strike="noStrike" kern="1200" cap="none" spc="0" normalizeH="0" noProof="0" dirty="0" smtClean="0">
                  <a:ln>
                    <a:noFill/>
                  </a:ln>
                  <a:uLnTx/>
                  <a:uFillTx/>
                  <a:latin typeface="Times New Roman" pitchFamily="18" charset="0"/>
                  <a:cs typeface="Times New Roman" pitchFamily="18" charset="0"/>
                </a:rPr>
                <a:t>.</a:t>
              </a:r>
              <a:endParaRPr kumimoji="0" lang="en-US" sz="2800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0" y="838200"/>
              <a:ext cx="47244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An infinite series of the form</a:t>
              </a:r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359684"/>
              </p:ext>
            </p:extLst>
          </p:nvPr>
        </p:nvGraphicFramePr>
        <p:xfrm>
          <a:off x="4724400" y="775435"/>
          <a:ext cx="1903545" cy="12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3" name="Equation" r:id="rId13" imgW="838080" imgH="533160" progId="Equation.DSMT4">
                  <p:embed/>
                </p:oleObj>
              </mc:Choice>
              <mc:Fallback>
                <p:oleObj name="Equation" r:id="rId13" imgW="8380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775435"/>
                        <a:ext cx="1903545" cy="12057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879325"/>
              </p:ext>
            </p:extLst>
          </p:nvPr>
        </p:nvGraphicFramePr>
        <p:xfrm>
          <a:off x="4724400" y="2057400"/>
          <a:ext cx="2770188" cy="12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4" name="Equation" r:id="rId15" imgW="1218671" imgH="533169" progId="Equation.DSMT4">
                  <p:embed/>
                </p:oleObj>
              </mc:Choice>
              <mc:Fallback>
                <p:oleObj name="Equation" r:id="rId15" imgW="1218671" imgH="53316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2770188" cy="12057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00955"/>
              </p:ext>
            </p:extLst>
          </p:nvPr>
        </p:nvGraphicFramePr>
        <p:xfrm>
          <a:off x="6705600" y="775436"/>
          <a:ext cx="2308258" cy="120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5" name="Equation" r:id="rId17" imgW="1015920" imgH="533160" progId="Equation.DSMT4">
                  <p:embed/>
                </p:oleObj>
              </mc:Choice>
              <mc:Fallback>
                <p:oleObj name="Equation" r:id="rId17" imgW="1015920" imgH="533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775436"/>
                        <a:ext cx="2308258" cy="12057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45090"/>
              </p:ext>
            </p:extLst>
          </p:nvPr>
        </p:nvGraphicFramePr>
        <p:xfrm>
          <a:off x="4724400" y="4648200"/>
          <a:ext cx="2337564" cy="12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6" name="Equation" r:id="rId19" imgW="1028254" imgH="533169" progId="Equation.DSMT4">
                  <p:embed/>
                </p:oleObj>
              </mc:Choice>
              <mc:Fallback>
                <p:oleObj name="Equation" r:id="rId19" imgW="1028254" imgH="5331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2337564" cy="12057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66737"/>
              </p:ext>
            </p:extLst>
          </p:nvPr>
        </p:nvGraphicFramePr>
        <p:xfrm>
          <a:off x="4724400" y="3352800"/>
          <a:ext cx="2767397" cy="120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7" name="Equation" r:id="rId21" imgW="1218960" imgH="533160" progId="Equation.DSMT4">
                  <p:embed/>
                </p:oleObj>
              </mc:Choice>
              <mc:Fallback>
                <p:oleObj name="Equation" r:id="rId21" imgW="121896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2767397" cy="12057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81173"/>
              </p:ext>
            </p:extLst>
          </p:nvPr>
        </p:nvGraphicFramePr>
        <p:xfrm>
          <a:off x="7577896" y="2057400"/>
          <a:ext cx="1413704" cy="12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8" name="Equation" r:id="rId23" imgW="622080" imgH="533160" progId="Equation.DSMT4">
                  <p:embed/>
                </p:oleObj>
              </mc:Choice>
              <mc:Fallback>
                <p:oleObj name="Equation" r:id="rId23" imgW="62208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896" y="2057400"/>
                        <a:ext cx="1413704" cy="120576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4622800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5791200" y="762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7620000" y="762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010400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686800" y="29718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6553200" y="3276600"/>
            <a:ext cx="3810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553200" y="4572000"/>
            <a:ext cx="381000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4" grpId="0" animBg="1"/>
      <p:bldP spid="25" grpId="0" animBg="1"/>
      <p:bldP spid="27" grpId="0" animBg="1"/>
      <p:bldP spid="28" grpId="0" animBg="1"/>
      <p:bldP spid="5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295400"/>
            <a:ext cx="4495800" cy="4419600"/>
            <a:chOff x="76200" y="1295400"/>
            <a:chExt cx="4495800" cy="44196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6200" y="1295400"/>
              <a:ext cx="3657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The alternating series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087964"/>
                </p:ext>
              </p:extLst>
            </p:nvPr>
          </p:nvGraphicFramePr>
          <p:xfrm>
            <a:off x="76200" y="1802978"/>
            <a:ext cx="1904999" cy="1245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6" name="Equation" r:id="rId4" imgW="812520" imgH="533160" progId="Equation.DSMT4">
                    <p:embed/>
                  </p:oleObj>
                </mc:Choice>
                <mc:Fallback>
                  <p:oleObj name="Equation" r:id="rId4" imgW="81252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1802978"/>
                          <a:ext cx="1904999" cy="1245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67601"/>
                </p:ext>
              </p:extLst>
            </p:nvPr>
          </p:nvGraphicFramePr>
          <p:xfrm>
            <a:off x="2398975" y="1802978"/>
            <a:ext cx="2173025" cy="1245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7" name="Equation" r:id="rId6" imgW="927000" imgH="533160" progId="Equation.DSMT4">
                    <p:embed/>
                  </p:oleObj>
                </mc:Choice>
                <mc:Fallback>
                  <p:oleObj name="Equation" r:id="rId6" imgW="9270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975" y="1802978"/>
                          <a:ext cx="2173025" cy="1245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Content Placeholder 2"/>
            <p:cNvSpPr txBox="1">
              <a:spLocks/>
            </p:cNvSpPr>
            <p:nvPr/>
          </p:nvSpPr>
          <p:spPr>
            <a:xfrm flipH="1">
              <a:off x="1981200" y="2133600"/>
              <a:ext cx="10668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or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6200" y="3200400"/>
              <a:ext cx="42672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800" u="sng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converges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if both 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condi-tions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are satisfied: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6200" y="4267200"/>
              <a:ext cx="4191000" cy="1447800"/>
              <a:chOff x="76200" y="4419600"/>
              <a:chExt cx="4191000" cy="1447800"/>
            </a:xfrm>
          </p:grpSpPr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76200" y="4419600"/>
                <a:ext cx="41910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i.                     for all </a:t>
                </a: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100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501532"/>
                  </p:ext>
                </p:extLst>
              </p:nvPr>
            </p:nvGraphicFramePr>
            <p:xfrm>
              <a:off x="457200" y="4465769"/>
              <a:ext cx="1606713" cy="563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98" name="Equation" r:id="rId8" imgW="685800" imgH="241200" progId="Equation.DSMT4">
                      <p:embed/>
                    </p:oleObj>
                  </mc:Choice>
                  <mc:Fallback>
                    <p:oleObj name="Equation" r:id="rId8" imgW="6858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00" y="4465769"/>
                            <a:ext cx="1606713" cy="5634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5414388"/>
                  </p:ext>
                </p:extLst>
              </p:nvPr>
            </p:nvGraphicFramePr>
            <p:xfrm>
              <a:off x="3228975" y="4522788"/>
              <a:ext cx="893763" cy="385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99" name="Equation" r:id="rId10" imgW="380880" imgH="164880" progId="Equation.DSMT4">
                      <p:embed/>
                    </p:oleObj>
                  </mc:Choice>
                  <mc:Fallback>
                    <p:oleObj name="Equation" r:id="rId10" imgW="380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975" y="4522788"/>
                            <a:ext cx="893763" cy="3857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76200" y="5105400"/>
                <a:ext cx="8382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ii.                      </a:t>
                </a:r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8785880"/>
                  </p:ext>
                </p:extLst>
              </p:nvPr>
            </p:nvGraphicFramePr>
            <p:xfrm>
              <a:off x="400051" y="5216069"/>
              <a:ext cx="1874738" cy="651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00" name="Equation" r:id="rId12" imgW="799920" imgH="279360" progId="Equation.DSMT4">
                      <p:embed/>
                    </p:oleObj>
                  </mc:Choice>
                  <mc:Fallback>
                    <p:oleObj name="Equation" r:id="rId12" imgW="79992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051" y="5216069"/>
                            <a:ext cx="1874738" cy="651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6" name="Straight Connector 15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3374" y="304800"/>
            <a:ext cx="4446494" cy="976532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ALTERNATING SERIES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(AST)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622800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09813"/>
              </p:ext>
            </p:extLst>
          </p:nvPr>
        </p:nvGraphicFramePr>
        <p:xfrm>
          <a:off x="4784725" y="685800"/>
          <a:ext cx="28352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1" name="Equation" r:id="rId14" imgW="1218960" imgH="533160" progId="Equation.DSMT4">
                  <p:embed/>
                </p:oleObj>
              </mc:Choice>
              <mc:Fallback>
                <p:oleObj name="Equation" r:id="rId14" imgW="121896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685800"/>
                        <a:ext cx="28352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64583"/>
              </p:ext>
            </p:extLst>
          </p:nvPr>
        </p:nvGraphicFramePr>
        <p:xfrm>
          <a:off x="5046663" y="3251200"/>
          <a:ext cx="2741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2" name="Equation" r:id="rId16" imgW="1180800" imgH="241200" progId="Equation.DSMT4">
                  <p:embed/>
                </p:oleObj>
              </mc:Choice>
              <mc:Fallback>
                <p:oleObj name="Equation" r:id="rId16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51200"/>
                        <a:ext cx="2741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724400" y="2667000"/>
            <a:ext cx="1858963" cy="685800"/>
            <a:chOff x="4724400" y="2667000"/>
            <a:chExt cx="1858963" cy="685800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4724400" y="2667000"/>
              <a:ext cx="1600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. Let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707011"/>
                </p:ext>
              </p:extLst>
            </p:nvPr>
          </p:nvGraphicFramePr>
          <p:xfrm>
            <a:off x="5638800" y="2741613"/>
            <a:ext cx="9445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03" name="Equation" r:id="rId18" imgW="406080" imgH="164880" progId="Equation.DSMT4">
                    <p:embed/>
                  </p:oleObj>
                </mc:Choice>
                <mc:Fallback>
                  <p:oleObj name="Equation" r:id="rId18" imgW="4060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741613"/>
                          <a:ext cx="944563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324"/>
              </p:ext>
            </p:extLst>
          </p:nvPr>
        </p:nvGraphicFramePr>
        <p:xfrm>
          <a:off x="5029200" y="3754437"/>
          <a:ext cx="2832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4" name="Equation" r:id="rId20" imgW="1218960" imgH="419040" progId="Equation.DSMT4">
                  <p:embed/>
                </p:oleObj>
              </mc:Choice>
              <mc:Fallback>
                <p:oleObj name="Equation" r:id="rId20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54437"/>
                        <a:ext cx="28321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4724400" y="4764741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                  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3741"/>
              </p:ext>
            </p:extLst>
          </p:nvPr>
        </p:nvGraphicFramePr>
        <p:xfrm>
          <a:off x="5094288" y="4633913"/>
          <a:ext cx="15351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5" name="Equation" r:id="rId22" imgW="660240" imgH="368280" progId="Equation.DSMT4">
                  <p:embed/>
                </p:oleObj>
              </mc:Choice>
              <mc:Fallback>
                <p:oleObj name="Equation" r:id="rId22" imgW="6602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633913"/>
                        <a:ext cx="15351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4724400" y="55626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the given series is convergent by AST.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8675"/>
              </p:ext>
            </p:extLst>
          </p:nvPr>
        </p:nvGraphicFramePr>
        <p:xfrm>
          <a:off x="4789487" y="1752600"/>
          <a:ext cx="20685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6" name="Equation" r:id="rId24" imgW="888840" imgH="368280" progId="Equation.DSMT4">
                  <p:embed/>
                </p:oleObj>
              </mc:Choice>
              <mc:Fallback>
                <p:oleObj name="Equation" r:id="rId24" imgW="8888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7" y="1752600"/>
                        <a:ext cx="20685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82917"/>
              </p:ext>
            </p:extLst>
          </p:nvPr>
        </p:nvGraphicFramePr>
        <p:xfrm>
          <a:off x="6600825" y="4875212"/>
          <a:ext cx="5619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7" name="Equation" r:id="rId26" imgW="241200" imgH="164880" progId="Equation.DSMT4">
                  <p:embed/>
                </p:oleObj>
              </mc:Choice>
              <mc:Fallback>
                <p:oleObj name="Equation" r:id="rId26" imgW="24120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875212"/>
                        <a:ext cx="5619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22412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724400" y="1966912"/>
            <a:ext cx="388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the given series is convergent by AST.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550261"/>
              </p:ext>
            </p:extLst>
          </p:nvPr>
        </p:nvGraphicFramePr>
        <p:xfrm>
          <a:off x="163606" y="609600"/>
          <a:ext cx="30861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3" name="Equation" r:id="rId4" imgW="1346040" imgH="533160" progId="Equation.DSMT4">
                  <p:embed/>
                </p:oleObj>
              </mc:Choice>
              <mc:Fallback>
                <p:oleObj name="Equation" r:id="rId4" imgW="134604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06" y="609600"/>
                        <a:ext cx="30861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562093"/>
              </p:ext>
            </p:extLst>
          </p:nvPr>
        </p:nvGraphicFramePr>
        <p:xfrm>
          <a:off x="2743200" y="1752600"/>
          <a:ext cx="1196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4"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11969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99301"/>
              </p:ext>
            </p:extLst>
          </p:nvPr>
        </p:nvGraphicFramePr>
        <p:xfrm>
          <a:off x="1116106" y="2743200"/>
          <a:ext cx="21796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5" name="Equation" r:id="rId8" imgW="952200" imgH="431640" progId="Equation.DSMT4">
                  <p:embed/>
                </p:oleObj>
              </mc:Choice>
              <mc:Fallback>
                <p:oleObj name="Equation" r:id="rId8" imgW="9522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106" y="2743200"/>
                        <a:ext cx="217963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72532"/>
              </p:ext>
            </p:extLst>
          </p:nvPr>
        </p:nvGraphicFramePr>
        <p:xfrm>
          <a:off x="531813" y="3970336"/>
          <a:ext cx="30527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6" name="Equation" r:id="rId10" imgW="1333440" imgH="583920" progId="Equation.DSMT4">
                  <p:embed/>
                </p:oleObj>
              </mc:Choice>
              <mc:Fallback>
                <p:oleObj name="Equation" r:id="rId10" imgW="1333440" imgH="583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970336"/>
                        <a:ext cx="3052762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5506" y="1905000"/>
            <a:ext cx="2541494" cy="685800"/>
            <a:chOff x="152400" y="1828800"/>
            <a:chExt cx="2541494" cy="685800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888126"/>
                </p:ext>
              </p:extLst>
            </p:nvPr>
          </p:nvGraphicFramePr>
          <p:xfrm>
            <a:off x="874701" y="1890256"/>
            <a:ext cx="1819193" cy="51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67" name="Equation" r:id="rId12" imgW="888614" imgH="253890" progId="Equation.DSMT4">
                    <p:embed/>
                  </p:oleObj>
                </mc:Choice>
                <mc:Fallback>
                  <p:oleObj name="Equation" r:id="rId12" imgW="888614" imgH="25389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01" y="1890256"/>
                          <a:ext cx="1819193" cy="519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152400" y="1828800"/>
              <a:ext cx="1600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800" noProof="0" dirty="0" smtClean="0">
                  <a:latin typeface="Times New Roman" pitchFamily="18" charset="0"/>
                  <a:cs typeface="Times New Roman" pitchFamily="18" charset="0"/>
                </a:rPr>
                <a:t>Let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125506" y="2971800"/>
            <a:ext cx="1600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Let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85498"/>
              </p:ext>
            </p:extLst>
          </p:nvPr>
        </p:nvGraphicFramePr>
        <p:xfrm>
          <a:off x="3657600" y="4267200"/>
          <a:ext cx="590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8" name="Equation" r:id="rId14" imgW="228501" imgH="165028" progId="Equation.DSMT4">
                  <p:embed/>
                </p:oleObj>
              </mc:Choice>
              <mc:Fallback>
                <p:oleObj name="Equation" r:id="rId14" imgW="228501" imgH="16502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590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08"/>
              </p:ext>
            </p:extLst>
          </p:nvPr>
        </p:nvGraphicFramePr>
        <p:xfrm>
          <a:off x="606518" y="6035675"/>
          <a:ext cx="171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69" name="Equation" r:id="rId16" imgW="838080" imgH="215640" progId="Equation.DSMT4">
                  <p:embed/>
                </p:oleObj>
              </mc:Choice>
              <mc:Fallback>
                <p:oleObj name="Equation" r:id="rId16" imgW="8380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18" y="6035675"/>
                        <a:ext cx="1714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43564"/>
              </p:ext>
            </p:extLst>
          </p:nvPr>
        </p:nvGraphicFramePr>
        <p:xfrm>
          <a:off x="5154706" y="823912"/>
          <a:ext cx="1755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0" name="Equation" r:id="rId18" imgW="825480" imgH="431640" progId="Equation.DSMT4">
                  <p:embed/>
                </p:oleObj>
              </mc:Choice>
              <mc:Fallback>
                <p:oleObj name="Equation" r:id="rId18" imgW="825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706" y="823912"/>
                        <a:ext cx="17557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Content Placeholder 2"/>
          <p:cNvSpPr txBox="1">
            <a:spLocks/>
          </p:cNvSpPr>
          <p:nvPr/>
        </p:nvSpPr>
        <p:spPr>
          <a:xfrm>
            <a:off x="4773706" y="976312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ii.                   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808063"/>
              </p:ext>
            </p:extLst>
          </p:nvPr>
        </p:nvGraphicFramePr>
        <p:xfrm>
          <a:off x="6954837" y="1128712"/>
          <a:ext cx="512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1" name="Equation" r:id="rId20" imgW="241200" imgH="164880" progId="Equation.DSMT4">
                  <p:embed/>
                </p:oleObj>
              </mc:Choice>
              <mc:Fallback>
                <p:oleObj name="Equation" r:id="rId20" imgW="241200" imgH="1648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7" y="1128712"/>
                        <a:ext cx="512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56410"/>
              </p:ext>
            </p:extLst>
          </p:nvPr>
        </p:nvGraphicFramePr>
        <p:xfrm>
          <a:off x="990600" y="5334000"/>
          <a:ext cx="20335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2" name="Equation" r:id="rId22" imgW="787320" imgH="177480" progId="Equation.DSMT4">
                  <p:embed/>
                </p:oleObj>
              </mc:Choice>
              <mc:Fallback>
                <p:oleObj name="Equation" r:id="rId22" imgW="78732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0335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2625"/>
              </p:ext>
            </p:extLst>
          </p:nvPr>
        </p:nvGraphicFramePr>
        <p:xfrm>
          <a:off x="2347912" y="6019800"/>
          <a:ext cx="21320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73" name="Equation" r:id="rId24" imgW="825480" imgH="177480" progId="Equation.DSMT4">
                  <p:embed/>
                </p:oleObj>
              </mc:Choice>
              <mc:Fallback>
                <p:oleObj name="Equation" r:id="rId24" imgW="8254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2" y="6019800"/>
                        <a:ext cx="21320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9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038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infinite series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93204"/>
              </p:ext>
            </p:extLst>
          </p:nvPr>
        </p:nvGraphicFramePr>
        <p:xfrm>
          <a:off x="2743200" y="721212"/>
          <a:ext cx="990600" cy="118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0" name="Equation" r:id="rId3" imgW="444240" imgH="533160" progId="Equation.DSMT4">
                  <p:embed/>
                </p:oleObj>
              </mc:Choice>
              <mc:Fallback>
                <p:oleObj name="Equation" r:id="rId3" imgW="4442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21212"/>
                        <a:ext cx="990600" cy="118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306" y="215153"/>
            <a:ext cx="4522694" cy="609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" y="1686580"/>
            <a:ext cx="1887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said to be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200" y="2286000"/>
            <a:ext cx="4953000" cy="1653688"/>
            <a:chOff x="152400" y="2438400"/>
            <a:chExt cx="4953000" cy="165368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2400" y="2438400"/>
              <a:ext cx="39624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SzTx/>
                <a:tabLst/>
                <a:defRPr/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sz="2800" u="none" strike="noStrike" kern="1200" cap="none" spc="0" normalizeH="0" baseline="0" noProof="0" dirty="0" smtClean="0">
                  <a:ln>
                    <a:noFill/>
                  </a:ln>
                  <a:uLnTx/>
                  <a:uFillTx/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kumimoji="0" lang="en-US" sz="280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uLnTx/>
                  <a:uFillTx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2800" u="sng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itchFamily="18" charset="0"/>
                  <a:cs typeface="Times New Roman" pitchFamily="18" charset="0"/>
                </a:rPr>
                <a:t>absolutely convergen</a:t>
              </a:r>
              <a:r>
                <a:rPr kumimoji="0" lang="en-US" sz="2800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itchFamily="18" charset="0"/>
                  <a:cs typeface="Times New Roman" pitchFamily="18" charset="0"/>
                </a:rPr>
                <a:t>t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5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590684"/>
                </p:ext>
              </p:extLst>
            </p:nvPr>
          </p:nvGraphicFramePr>
          <p:xfrm>
            <a:off x="914400" y="2908300"/>
            <a:ext cx="1104321" cy="1183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1" name="Equation" r:id="rId5" imgW="495000" imgH="533160" progId="Equation.DSMT4">
                    <p:embed/>
                  </p:oleObj>
                </mc:Choice>
                <mc:Fallback>
                  <p:oleObj name="Equation" r:id="rId5" imgW="4950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908300"/>
                          <a:ext cx="1104321" cy="1183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533400" y="321058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14350" lvl="0" indent="-514350">
                <a:spcBef>
                  <a:spcPct val="20000"/>
                </a:spcBef>
                <a:defRPr/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if             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is convergent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" y="4038600"/>
            <a:ext cx="4953000" cy="2641600"/>
            <a:chOff x="152400" y="4114800"/>
            <a:chExt cx="4953000" cy="26416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2400" y="4114800"/>
              <a:ext cx="4876800" cy="609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SzTx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r>
                <a:rPr kumimoji="0" lang="en-US" sz="2800" u="none" strike="noStrike" kern="1200" cap="none" spc="0" normalizeH="0" baseline="0" noProof="0" dirty="0" smtClean="0">
                  <a:ln>
                    <a:noFill/>
                  </a:ln>
                  <a:uLnTx/>
                  <a:uFillTx/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kumimoji="0" lang="en-US" sz="2800" u="sng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itchFamily="18" charset="0"/>
                  <a:cs typeface="Times New Roman" pitchFamily="18" charset="0"/>
                </a:rPr>
                <a:t>conditionally convergent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261052"/>
                </p:ext>
              </p:extLst>
            </p:nvPr>
          </p:nvGraphicFramePr>
          <p:xfrm>
            <a:off x="1105479" y="5572612"/>
            <a:ext cx="1104321" cy="1183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2" name="Equation" r:id="rId7" imgW="495000" imgH="533160" progId="Equation.DSMT4">
                    <p:embed/>
                  </p:oleObj>
                </mc:Choice>
                <mc:Fallback>
                  <p:oleObj name="Equation" r:id="rId7" imgW="4950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479" y="5572612"/>
                          <a:ext cx="1104321" cy="1183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798501"/>
                </p:ext>
              </p:extLst>
            </p:nvPr>
          </p:nvGraphicFramePr>
          <p:xfrm>
            <a:off x="990600" y="4455012"/>
            <a:ext cx="990600" cy="1183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3" name="Equation" r:id="rId9" imgW="444240" imgH="533160" progId="Equation.DSMT4">
                    <p:embed/>
                  </p:oleObj>
                </mc:Choice>
                <mc:Fallback>
                  <p:oleObj name="Equation" r:id="rId9" imgW="4442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4455012"/>
                          <a:ext cx="990600" cy="1183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533400" y="481078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14350" lvl="0" indent="-514350">
                <a:spcBef>
                  <a:spcPct val="20000"/>
                </a:spcBef>
                <a:defRPr/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if             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is convergent</a:t>
              </a:r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" y="5877580"/>
              <a:ext cx="36663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lvl="0" indent="-514350">
                <a:spcBef>
                  <a:spcPct val="20000"/>
                </a:spcBef>
                <a:defRPr/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but             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is divergent.</a:t>
              </a:r>
              <a:endParaRPr lang="en-US" sz="2800" dirty="0"/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4622800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17149"/>
              </p:ext>
            </p:extLst>
          </p:nvPr>
        </p:nvGraphicFramePr>
        <p:xfrm>
          <a:off x="4648200" y="762000"/>
          <a:ext cx="2393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4" name="Equation" r:id="rId11" imgW="927000" imgH="533160" progId="Equation.DSMT4">
                  <p:embed/>
                </p:oleObj>
              </mc:Choice>
              <mc:Fallback>
                <p:oleObj name="Equation" r:id="rId11" imgW="927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3939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5154612" y="4648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absolutely convergent.</a:t>
            </a: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44701"/>
              </p:ext>
            </p:extLst>
          </p:nvPr>
        </p:nvGraphicFramePr>
        <p:xfrm>
          <a:off x="4648200" y="3276600"/>
          <a:ext cx="2952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5" name="Equation" r:id="rId13" imgW="1143000" imgH="533160" progId="Equation.DSMT4">
                  <p:embed/>
                </p:oleObj>
              </mc:Choice>
              <mc:Fallback>
                <p:oleObj name="Equation" r:id="rId13" imgW="1143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9527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2"/>
          <p:cNvSpPr txBox="1">
            <a:spLocks/>
          </p:cNvSpPr>
          <p:nvPr/>
        </p:nvSpPr>
        <p:spPr>
          <a:xfrm>
            <a:off x="5181600" y="21336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conditionally convergent.</a:t>
            </a: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  <p:bldP spid="16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647" y="838200"/>
            <a:ext cx="4343400" cy="167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infinite series that is absolutely convergent is convergent.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0828"/>
              </p:ext>
            </p:extLst>
          </p:nvPr>
        </p:nvGraphicFramePr>
        <p:xfrm>
          <a:off x="76200" y="2743200"/>
          <a:ext cx="25622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3" imgW="965160" imgH="533160" progId="Equation.DSMT4">
                  <p:embed/>
                </p:oleObj>
              </mc:Choice>
              <mc:Fallback>
                <p:oleObj name="Equation" r:id="rId3" imgW="9651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43200"/>
                        <a:ext cx="25622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0" y="5486400"/>
            <a:ext cx="4572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both convergent since both are absolutely convergent.</a:t>
            </a: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88150"/>
              </p:ext>
            </p:extLst>
          </p:nvPr>
        </p:nvGraphicFramePr>
        <p:xfrm>
          <a:off x="49212" y="4038600"/>
          <a:ext cx="36083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5" imgW="1358640" imgH="533160" progId="Equation.DSMT4">
                  <p:embed/>
                </p:oleObj>
              </mc:Choice>
              <mc:Fallback>
                <p:oleObj name="Equation" r:id="rId5" imgW="1358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" y="4038600"/>
                        <a:ext cx="36083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9306" y="215153"/>
            <a:ext cx="4522694" cy="609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2098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22412" y="201706"/>
            <a:ext cx="4751294" cy="609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ABSOLUTE RATIO TEST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510988"/>
            <a:ext cx="4588716" cy="5508812"/>
            <a:chOff x="0" y="510988"/>
            <a:chExt cx="4588716" cy="550881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0" y="839710"/>
              <a:ext cx="4495800" cy="6842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Let               be a series for w/c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2428066"/>
                    </p:ext>
                  </p:extLst>
                </p:nvPr>
              </p:nvGraphicFramePr>
              <p:xfrm>
                <a:off x="609600" y="510988"/>
                <a:ext cx="1124328" cy="13462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94" name="Equation" r:id="rId3" imgW="444240" imgH="533160" progId="Equation.DSMT4">
                        <p:embed/>
                      </p:oleObj>
                    </mc:Choice>
                    <mc:Fallback>
                      <p:oleObj name="Equation" r:id="rId3" imgW="44424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9600" y="510988"/>
                              <a:ext cx="1124328" cy="1346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2428066"/>
                    </p:ext>
                  </p:extLst>
                </p:nvPr>
              </p:nvGraphicFramePr>
              <p:xfrm>
                <a:off x="609600" y="510988"/>
                <a:ext cx="1124328" cy="13462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42" name="Equation" r:id="rId5" imgW="444240" imgH="533160" progId="Equation.DSMT4">
                        <p:embed/>
                      </p:oleObj>
                    </mc:Choice>
                    <mc:Fallback>
                      <p:oleObj name="Equation" r:id="rId5" imgW="44424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9600" y="510988"/>
                              <a:ext cx="1124328" cy="1346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9927286"/>
                    </p:ext>
                  </p:extLst>
                </p:nvPr>
              </p:nvGraphicFramePr>
              <p:xfrm>
                <a:off x="1891553" y="1472360"/>
                <a:ext cx="2697163" cy="12842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95" name="Equation" r:id="rId7" imgW="1066680" imgH="507960" progId="Equation.DSMT4">
                        <p:embed/>
                      </p:oleObj>
                    </mc:Choice>
                    <mc:Fallback>
                      <p:oleObj name="Equation" r:id="rId7" imgW="1066680" imgH="507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1553" y="1472360"/>
                              <a:ext cx="2697163" cy="12842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9927286"/>
                    </p:ext>
                  </p:extLst>
                </p:nvPr>
              </p:nvGraphicFramePr>
              <p:xfrm>
                <a:off x="1891553" y="1472360"/>
                <a:ext cx="2697163" cy="12842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43" name="Equation" r:id="rId9" imgW="1066680" imgH="507960" progId="Equation.DSMT4">
                        <p:embed/>
                      </p:oleObj>
                    </mc:Choice>
                    <mc:Fallback>
                      <p:oleObj name="Equation" r:id="rId9" imgW="1066680" imgH="507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1553" y="1472360"/>
                              <a:ext cx="2697163" cy="12842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0" y="2819400"/>
              <a:ext cx="4495800" cy="1219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14350" marR="0" lvl="0" indent="-5143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70000"/>
                <a:buFont typeface="Wingdings" pitchFamily="2" charset="2"/>
                <a:buChar char="v"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If L &lt; 1, then the given series is convergent.</a:t>
              </a:r>
              <a:endParaRPr kumimoji="0" lang="en-US" sz="28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0" y="3886200"/>
                  <a:ext cx="4343400" cy="12192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/>
                <a:p>
                  <a:pPr marL="514350" marR="0" lvl="0" indent="-514350" algn="just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70000"/>
                    <a:buFont typeface="Wingdings" pitchFamily="2" charset="2"/>
                    <a:buChar char="v"/>
                    <a:tabLst/>
                    <a:defRPr/>
                  </a:pPr>
                  <a:r>
                    <a:rPr lang="en-US" sz="2800" dirty="0" smtClean="0"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If L  &gt; 1 or if L 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  <a:cs typeface="Times New Roman" pitchFamily="18" charset="0"/>
                        </a:rPr>
                        <m:t>∞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, then the given series is divergent.</a:t>
                  </a:r>
                  <a:endParaRPr kumimoji="0" 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886200"/>
                  <a:ext cx="4343400" cy="12192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122" t="-5000" r="-4909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5334000"/>
              <a:ext cx="43434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14350" marR="0" lvl="0" indent="-5143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70000"/>
                <a:buFont typeface="Wingdings" pitchFamily="2" charset="2"/>
                <a:buChar char="v"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If L = 1, test fails.</a:t>
              </a:r>
              <a:endParaRPr kumimoji="0" lang="en-US" sz="28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0" y="1676400"/>
                  <a:ext cx="2514600" cy="6612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spcBef>
                      <a:spcPct val="20000"/>
                    </a:spcBef>
                    <a:defRPr/>
                  </a:pPr>
                  <a:r>
                    <a:rPr lang="en-US" sz="2800" i="1" dirty="0" smtClean="0"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  <a:r>
                    <a:rPr lang="en-US" sz="2800" i="1" baseline="-25000" dirty="0" smtClean="0"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sz="2800" i="1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0 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&amp;</m:t>
                      </m:r>
                    </m:oMath>
                  </a14:m>
                  <a:r>
                    <a:rPr lang="en-US" sz="28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let                             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676400"/>
                  <a:ext cx="2514600" cy="66120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843" r="-86199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itle 1"/>
          <p:cNvSpPr txBox="1">
            <a:spLocks/>
          </p:cNvSpPr>
          <p:nvPr/>
        </p:nvSpPr>
        <p:spPr>
          <a:xfrm>
            <a:off x="4648200" y="215153"/>
            <a:ext cx="3074894" cy="609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ROOT TEST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31484" y="510988"/>
            <a:ext cx="4495800" cy="5508812"/>
            <a:chOff x="0" y="510988"/>
            <a:chExt cx="4495800" cy="5508812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0" y="839710"/>
              <a:ext cx="4495800" cy="6842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Let               be a series for w/c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7211349"/>
                    </p:ext>
                  </p:extLst>
                </p:nvPr>
              </p:nvGraphicFramePr>
              <p:xfrm>
                <a:off x="609600" y="510988"/>
                <a:ext cx="1124328" cy="13462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96" name="Equation" r:id="rId13" imgW="444240" imgH="533160" progId="Equation.DSMT4">
                        <p:embed/>
                      </p:oleObj>
                    </mc:Choice>
                    <mc:Fallback>
                      <p:oleObj name="Equation" r:id="rId13" imgW="44424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9600" y="510988"/>
                              <a:ext cx="1124328" cy="1346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" name="Object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7211349"/>
                    </p:ext>
                  </p:extLst>
                </p:nvPr>
              </p:nvGraphicFramePr>
              <p:xfrm>
                <a:off x="609600" y="510988"/>
                <a:ext cx="1124328" cy="134621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44" name="Equation" r:id="rId14" imgW="444240" imgH="533160" progId="Equation.DSMT4">
                        <p:embed/>
                      </p:oleObj>
                    </mc:Choice>
                    <mc:Fallback>
                      <p:oleObj name="Equation" r:id="rId14" imgW="44424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9600" y="510988"/>
                              <a:ext cx="1124328" cy="1346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8336769"/>
                    </p:ext>
                  </p:extLst>
                </p:nvPr>
              </p:nvGraphicFramePr>
              <p:xfrm>
                <a:off x="1908269" y="1730469"/>
                <a:ext cx="2503488" cy="833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97" name="Equation" r:id="rId15" imgW="990360" imgH="330120" progId="Equation.DSMT4">
                        <p:embed/>
                      </p:oleObj>
                    </mc:Choice>
                    <mc:Fallback>
                      <p:oleObj name="Equation" r:id="rId15" imgW="99036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08269" y="1730469"/>
                              <a:ext cx="2503488" cy="833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8336769"/>
                    </p:ext>
                  </p:extLst>
                </p:nvPr>
              </p:nvGraphicFramePr>
              <p:xfrm>
                <a:off x="1908269" y="1730469"/>
                <a:ext cx="2503488" cy="8334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945" name="Equation" r:id="rId17" imgW="990360" imgH="330120" progId="Equation.DSMT4">
                        <p:embed/>
                      </p:oleObj>
                    </mc:Choice>
                    <mc:Fallback>
                      <p:oleObj name="Equation" r:id="rId17" imgW="990360" imgH="3301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08269" y="1730469"/>
                              <a:ext cx="2503488" cy="833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0" y="2819400"/>
              <a:ext cx="4495800" cy="1219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514350" marR="0" lvl="0" indent="-5143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70000"/>
                <a:buFont typeface="Wingdings" pitchFamily="2" charset="2"/>
                <a:buChar char="v"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If L &lt; 1, then the given series is convergent.</a:t>
              </a:r>
              <a:endParaRPr kumimoji="0" lang="en-US" sz="28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>
                <a:xfrm>
                  <a:off x="0" y="3886200"/>
                  <a:ext cx="4343400" cy="12192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/>
                <a:p>
                  <a:pPr marL="514350" marR="0" lvl="0" indent="-514350" algn="just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70000"/>
                    <a:buFont typeface="Wingdings" pitchFamily="2" charset="2"/>
                    <a:buChar char="v"/>
                    <a:tabLst/>
                    <a:defRPr/>
                  </a:pPr>
                  <a:r>
                    <a:rPr lang="en-US" sz="2800" dirty="0" smtClean="0"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If L  &gt; 1 or if L 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  <a:cs typeface="Times New Roman" pitchFamily="18" charset="0"/>
                        </a:rPr>
                        <m:t>∞</m:t>
                      </m:r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Times New Roman" pitchFamily="18" charset="0"/>
                    </a:rPr>
                    <a:t>, then the given series is divergent.</a:t>
                  </a:r>
                  <a:endParaRPr kumimoji="0" lang="en-US" sz="28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8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886200"/>
                  <a:ext cx="4343400" cy="12192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264" t="-5000" r="-5056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0" y="5334000"/>
              <a:ext cx="43434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514350" marR="0" lvl="0" indent="-5143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70000"/>
                <a:buFont typeface="Wingdings" pitchFamily="2" charset="2"/>
                <a:buChar char="v"/>
                <a:tabLst/>
                <a:defRPr/>
              </a:pP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If L = 1, test fails.</a:t>
              </a:r>
              <a:endParaRPr kumimoji="0" lang="en-US" sz="28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0" y="1676400"/>
                  <a:ext cx="2514600" cy="6612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spcBef>
                      <a:spcPct val="20000"/>
                    </a:spcBef>
                    <a:defRPr/>
                  </a:pPr>
                  <a:r>
                    <a:rPr lang="en-US" sz="2800" i="1" dirty="0" smtClean="0"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  <a:r>
                    <a:rPr lang="en-US" sz="2800" i="1" baseline="-25000" dirty="0" smtClean="0"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sz="2800" i="1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0 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&amp;</m:t>
                      </m:r>
                    </m:oMath>
                  </a14:m>
                  <a:r>
                    <a:rPr lang="en-US" sz="28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let                             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676400"/>
                  <a:ext cx="2514600" cy="66120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5097" r="-86650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3556"/>
              </p:ext>
            </p:extLst>
          </p:nvPr>
        </p:nvGraphicFramePr>
        <p:xfrm>
          <a:off x="66409" y="533400"/>
          <a:ext cx="1737432" cy="117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8" name="Equation" r:id="rId3" imgW="787320" imgH="533160" progId="Equation.DSMT4">
                  <p:embed/>
                </p:oleObj>
              </mc:Choice>
              <mc:Fallback>
                <p:oleObj name="Equation" r:id="rId3" imgW="7873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9" y="533400"/>
                        <a:ext cx="1737432" cy="1176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77787"/>
              </p:ext>
            </p:extLst>
          </p:nvPr>
        </p:nvGraphicFramePr>
        <p:xfrm>
          <a:off x="474397" y="4234520"/>
          <a:ext cx="334067" cy="33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9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97" y="4234520"/>
                        <a:ext cx="334067" cy="334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26251"/>
              </p:ext>
            </p:extLst>
          </p:nvPr>
        </p:nvGraphicFramePr>
        <p:xfrm>
          <a:off x="3048000" y="3982948"/>
          <a:ext cx="693770" cy="80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0" name="Equation" r:id="rId7" imgW="317160" imgH="368280" progId="Equation.DSMT4">
                  <p:embed/>
                </p:oleObj>
              </mc:Choice>
              <mc:Fallback>
                <p:oleObj name="Equation" r:id="rId7" imgW="317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82948"/>
                        <a:ext cx="693770" cy="80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96134"/>
              </p:ext>
            </p:extLst>
          </p:nvPr>
        </p:nvGraphicFramePr>
        <p:xfrm>
          <a:off x="3859306" y="4232956"/>
          <a:ext cx="457706" cy="32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1" name="Equation" r:id="rId9" imgW="215640" imgH="152280" progId="Equation.DSMT4">
                  <p:embed/>
                </p:oleObj>
              </mc:Choice>
              <mc:Fallback>
                <p:oleObj name="Equation" r:id="rId9" imgW="2156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306" y="4232956"/>
                        <a:ext cx="457706" cy="322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52400" y="50292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by the Ratio Test, the series is convergent.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9306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22729"/>
              </p:ext>
            </p:extLst>
          </p:nvPr>
        </p:nvGraphicFramePr>
        <p:xfrm>
          <a:off x="533400" y="1752600"/>
          <a:ext cx="889416" cy="9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2" name="Equation" r:id="rId11" imgW="406080" imgH="457200" progId="Equation.DSMT4">
                  <p:embed/>
                </p:oleObj>
              </mc:Choice>
              <mc:Fallback>
                <p:oleObj name="Equation" r:id="rId11" imgW="4060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89416" cy="99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83529"/>
              </p:ext>
            </p:extLst>
          </p:nvPr>
        </p:nvGraphicFramePr>
        <p:xfrm>
          <a:off x="1371600" y="1662953"/>
          <a:ext cx="2362736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3" name="Equation" r:id="rId13" imgW="1079280" imgH="558720" progId="Equation.DSMT4">
                  <p:embed/>
                </p:oleObj>
              </mc:Choice>
              <mc:Fallback>
                <p:oleObj name="Equation" r:id="rId13" imgW="1079280" imgH="55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62953"/>
                        <a:ext cx="2362736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59679"/>
              </p:ext>
            </p:extLst>
          </p:nvPr>
        </p:nvGraphicFramePr>
        <p:xfrm>
          <a:off x="1371600" y="2743200"/>
          <a:ext cx="1557550" cy="102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4" name="Equation" r:id="rId15" imgW="711000" imgH="469800" progId="Equation.DSMT4">
                  <p:embed/>
                </p:oleObj>
              </mc:Choice>
              <mc:Fallback>
                <p:oleObj name="Equation" r:id="rId15" imgW="71100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557550" cy="102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43530"/>
              </p:ext>
            </p:extLst>
          </p:nvPr>
        </p:nvGraphicFramePr>
        <p:xfrm>
          <a:off x="849047" y="3810000"/>
          <a:ext cx="2198558" cy="102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5" name="Equation" r:id="rId17" imgW="1002960" imgH="469800" progId="Equation.DSMT4">
                  <p:embed/>
                </p:oleObj>
              </mc:Choice>
              <mc:Fallback>
                <p:oleObj name="Equation" r:id="rId17" imgW="100296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047" y="3810000"/>
                        <a:ext cx="2198558" cy="102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59131"/>
              </p:ext>
            </p:extLst>
          </p:nvPr>
        </p:nvGraphicFramePr>
        <p:xfrm>
          <a:off x="4713287" y="381000"/>
          <a:ext cx="24495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6" name="Equation" r:id="rId19" imgW="901440" imgH="533160" progId="Equation.DSMT4">
                  <p:embed/>
                </p:oleObj>
              </mc:Choice>
              <mc:Fallback>
                <p:oleObj name="Equation" r:id="rId19" imgW="90144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7" y="381000"/>
                        <a:ext cx="244951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99473"/>
              </p:ext>
            </p:extLst>
          </p:nvPr>
        </p:nvGraphicFramePr>
        <p:xfrm>
          <a:off x="5334000" y="1905000"/>
          <a:ext cx="889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7" name="Equation" r:id="rId21" imgW="406080" imgH="457200" progId="Equation.DSMT4">
                  <p:embed/>
                </p:oleObj>
              </mc:Choice>
              <mc:Fallback>
                <p:oleObj name="Equation" r:id="rId21" imgW="4060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8890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923149"/>
              </p:ext>
            </p:extLst>
          </p:nvPr>
        </p:nvGraphicFramePr>
        <p:xfrm>
          <a:off x="6214222" y="1884363"/>
          <a:ext cx="20288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8" name="Equation" r:id="rId23" imgW="927000" imgH="495000" progId="Equation.DSMT4">
                  <p:embed/>
                </p:oleObj>
              </mc:Choice>
              <mc:Fallback>
                <p:oleObj name="Equation" r:id="rId23" imgW="92700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222" y="1884363"/>
                        <a:ext cx="20288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68629"/>
              </p:ext>
            </p:extLst>
          </p:nvPr>
        </p:nvGraphicFramePr>
        <p:xfrm>
          <a:off x="6237288" y="3048000"/>
          <a:ext cx="10017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9" name="Equation" r:id="rId25" imgW="457200" imgH="368280" progId="Equation.DSMT4">
                  <p:embed/>
                </p:oleObj>
              </mc:Choice>
              <mc:Fallback>
                <p:oleObj name="Equation" r:id="rId25" imgW="45720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3048000"/>
                        <a:ext cx="10017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5015"/>
              </p:ext>
            </p:extLst>
          </p:nvPr>
        </p:nvGraphicFramePr>
        <p:xfrm>
          <a:off x="5410200" y="4198938"/>
          <a:ext cx="3333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0" name="Equation" r:id="rId27" imgW="152280" imgH="152280" progId="Equation.DSMT4">
                  <p:embed/>
                </p:oleObj>
              </mc:Choice>
              <mc:Fallback>
                <p:oleObj name="Equation" r:id="rId27" imgW="15228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8938"/>
                        <a:ext cx="3333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95811"/>
              </p:ext>
            </p:extLst>
          </p:nvPr>
        </p:nvGraphicFramePr>
        <p:xfrm>
          <a:off x="5818188" y="3962400"/>
          <a:ext cx="16430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1" name="Equation" r:id="rId29" imgW="749160" imgH="368280" progId="Equation.DSMT4">
                  <p:embed/>
                </p:oleObj>
              </mc:Choice>
              <mc:Fallback>
                <p:oleObj name="Equation" r:id="rId29" imgW="749160" imgH="36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3962400"/>
                        <a:ext cx="16430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70657"/>
              </p:ext>
            </p:extLst>
          </p:nvPr>
        </p:nvGraphicFramePr>
        <p:xfrm>
          <a:off x="8077200" y="4191000"/>
          <a:ext cx="457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2" name="Equation" r:id="rId31" imgW="215713" imgH="152268" progId="Equation.DSMT4">
                  <p:embed/>
                </p:oleObj>
              </mc:Choice>
              <mc:Fallback>
                <p:oleObj name="Equation" r:id="rId31" imgW="215713" imgH="1522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91000"/>
                        <a:ext cx="457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29572"/>
              </p:ext>
            </p:extLst>
          </p:nvPr>
        </p:nvGraphicFramePr>
        <p:xfrm>
          <a:off x="7500938" y="4177553"/>
          <a:ext cx="5286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3" name="Equation" r:id="rId32" imgW="241200" imgH="164880" progId="Equation.DSMT4">
                  <p:embed/>
                </p:oleObj>
              </mc:Choice>
              <mc:Fallback>
                <p:oleObj name="Equation" r:id="rId32" imgW="24120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177553"/>
                        <a:ext cx="5286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4724400" y="50292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by the Ratio Test, the series is convergent.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31960"/>
              </p:ext>
            </p:extLst>
          </p:nvPr>
        </p:nvGraphicFramePr>
        <p:xfrm>
          <a:off x="68262" y="533400"/>
          <a:ext cx="19891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7" name="Equation" r:id="rId3" imgW="901440" imgH="533160" progId="Equation.DSMT4">
                  <p:embed/>
                </p:oleObj>
              </mc:Choice>
              <mc:Fallback>
                <p:oleObj name="Equation" r:id="rId3" imgW="901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" y="533400"/>
                        <a:ext cx="198913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658034"/>
              </p:ext>
            </p:extLst>
          </p:nvPr>
        </p:nvGraphicFramePr>
        <p:xfrm>
          <a:off x="533400" y="4141694"/>
          <a:ext cx="334067" cy="33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8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41694"/>
                        <a:ext cx="334067" cy="334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52400" y="50292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by the Root Test, the series is divergent.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59300" y="0"/>
            <a:ext cx="0" cy="6858000"/>
          </a:xfrm>
          <a:prstGeom prst="line">
            <a:avLst/>
          </a:prstGeom>
          <a:ln w="635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49306" y="215900"/>
            <a:ext cx="3455894" cy="66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75697"/>
              </p:ext>
            </p:extLst>
          </p:nvPr>
        </p:nvGraphicFramePr>
        <p:xfrm>
          <a:off x="574675" y="1931988"/>
          <a:ext cx="8048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19" name="Equation" r:id="rId7" imgW="368280" imgH="291960" progId="Equation.DSMT4">
                  <p:embed/>
                </p:oleObj>
              </mc:Choice>
              <mc:Fallback>
                <p:oleObj name="Equation" r:id="rId7" imgW="368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931988"/>
                        <a:ext cx="8048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41850"/>
              </p:ext>
            </p:extLst>
          </p:nvPr>
        </p:nvGraphicFramePr>
        <p:xfrm>
          <a:off x="1371600" y="1622425"/>
          <a:ext cx="1500187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0" name="Equation" r:id="rId9" imgW="685800" imgH="596880" progId="Equation.DSMT4">
                  <p:embed/>
                </p:oleObj>
              </mc:Choice>
              <mc:Fallback>
                <p:oleObj name="Equation" r:id="rId9" imgW="6858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22425"/>
                        <a:ext cx="1500187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73425"/>
              </p:ext>
            </p:extLst>
          </p:nvPr>
        </p:nvGraphicFramePr>
        <p:xfrm>
          <a:off x="1371600" y="3048000"/>
          <a:ext cx="555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1" name="Equation" r:id="rId11" imgW="253800" imgH="368280" progId="Equation.DSMT4">
                  <p:embed/>
                </p:oleObj>
              </mc:Choice>
              <mc:Fallback>
                <p:oleObj name="Equation" r:id="rId11" imgW="253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5556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20163"/>
              </p:ext>
            </p:extLst>
          </p:nvPr>
        </p:nvGraphicFramePr>
        <p:xfrm>
          <a:off x="860425" y="3886200"/>
          <a:ext cx="11969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2" name="Equation" r:id="rId13" imgW="545760" imgH="368280" progId="Equation.DSMT4">
                  <p:embed/>
                </p:oleObj>
              </mc:Choice>
              <mc:Fallback>
                <p:oleObj name="Equation" r:id="rId13" imgW="545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886200"/>
                        <a:ext cx="11969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79636"/>
              </p:ext>
            </p:extLst>
          </p:nvPr>
        </p:nvGraphicFramePr>
        <p:xfrm>
          <a:off x="2895600" y="1676400"/>
          <a:ext cx="12779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3" name="Equation" r:id="rId15" imgW="583920" imgH="495000" progId="Equation.DSMT4">
                  <p:embed/>
                </p:oleObj>
              </mc:Choice>
              <mc:Fallback>
                <p:oleObj name="Equation" r:id="rId15" imgW="58392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12779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40449"/>
              </p:ext>
            </p:extLst>
          </p:nvPr>
        </p:nvGraphicFramePr>
        <p:xfrm>
          <a:off x="2111375" y="3891616"/>
          <a:ext cx="5556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4" name="Equation" r:id="rId17" imgW="253800" imgH="368280" progId="Equation.DSMT4">
                  <p:embed/>
                </p:oleObj>
              </mc:Choice>
              <mc:Fallback>
                <p:oleObj name="Equation" r:id="rId17" imgW="25380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891616"/>
                        <a:ext cx="5556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18302"/>
              </p:ext>
            </p:extLst>
          </p:nvPr>
        </p:nvGraphicFramePr>
        <p:xfrm>
          <a:off x="2805112" y="4091641"/>
          <a:ext cx="4714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5" name="Equation" r:id="rId19" imgW="215640" imgH="152280" progId="Equation.DSMT4">
                  <p:embed/>
                </p:oleObj>
              </mc:Choice>
              <mc:Fallback>
                <p:oleObj name="Equation" r:id="rId19" imgW="21564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2" y="4091641"/>
                        <a:ext cx="4714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7924800" y="6172200"/>
            <a:ext cx="1219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kumimoji="0" lang="en-US" sz="36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21CC-E44D-4992-8969-3E4EA41E8B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315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Jane</dc:creator>
  <cp:lastModifiedBy>LLF</cp:lastModifiedBy>
  <cp:revision>109</cp:revision>
  <dcterms:created xsi:type="dcterms:W3CDTF">2010-11-11T21:56:23Z</dcterms:created>
  <dcterms:modified xsi:type="dcterms:W3CDTF">2017-02-06T23:31:17Z</dcterms:modified>
</cp:coreProperties>
</file>