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82" r:id="rId17"/>
    <p:sldId id="283" r:id="rId18"/>
    <p:sldId id="273" r:id="rId19"/>
    <p:sldId id="274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93813-BD0D-4A88-BB66-3E752E17E17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A9C4-0836-4638-AC94-F4D6816C0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8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A9C4-0836-4638-AC94-F4D6816C041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0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A9C4-0836-4638-AC94-F4D6816C04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3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A9C4-0836-4638-AC94-F4D6816C041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3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A9C4-0836-4638-AC94-F4D6816C041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A9C4-0836-4638-AC94-F4D6816C041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9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0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4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90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35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2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0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7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36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6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7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AF24-5D33-48A1-A836-8597324004E8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F0B6-B380-4B81-B41D-8377132D5A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5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download/77370348/105-inacomm2013_submission_202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i-ia.com/app_content/documents/9610-05-1022%20Quick%20Start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22413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/>
                <a:cs typeface="Times New Roman"/>
              </a:rPr>
              <a:t>STIFFNESS MATRIX CALCULATION OF KUKA KR5 ROBOT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8064896" cy="302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1600" dirty="0"/>
          </a:p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YASH DEV TIWARI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(BTECH/10049/21)</a:t>
            </a:r>
            <a:endParaRPr lang="en-IN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AYUSH TIWARI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(BTECH/10613/21)</a:t>
            </a:r>
            <a:endParaRPr lang="en-IN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SHRUTI JAIN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(BTECH/10481/21)</a:t>
            </a:r>
            <a:endParaRPr lang="en-IN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Supervised by: Dr. Nirmal Kumar 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Mechanical Engineering</a:t>
            </a:r>
            <a:r>
              <a:rPr lang="en-IN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Birla Institute of Technology,</a:t>
            </a:r>
            <a:endParaRPr lang="en-IN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Mesra Ranchi - 835215</a:t>
            </a:r>
            <a:endParaRPr lang="en-IN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600" dirty="0"/>
          </a:p>
          <a:p>
            <a:pPr algn="l"/>
            <a:endParaRPr lang="en-IN" sz="1600" dirty="0"/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66421" y="1556792"/>
            <a:ext cx="1890886" cy="1728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726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D1DF-8863-AEDB-4E8E-055916EB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86CD-6A61-F07E-11C5-FE822268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Calculated the Transformation matrix</a:t>
            </a:r>
          </a:p>
          <a:p>
            <a:pPr algn="l"/>
            <a:r>
              <a:rPr lang="en-IN" sz="1800" b="0" i="0" u="none" strike="noStrike" dirty="0">
                <a:latin typeface="Consolas" panose="020B0609020204030204" pitchFamily="49" charset="0"/>
              </a:rPr>
              <a:t>T01 = </a:t>
            </a:r>
            <a:r>
              <a:rPr lang="en-IN" sz="1800" b="0" i="0" u="none" strike="noStrike" dirty="0" err="1">
                <a:latin typeface="Consolas" panose="020B0609020204030204" pitchFamily="49" charset="0"/>
              </a:rPr>
              <a:t>dhtransform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[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θ1 , 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  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0.4,  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 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0.18,  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Pi/2]</a:t>
            </a:r>
          </a:p>
          <a:p>
            <a:pPr algn="l"/>
            <a:r>
              <a:rPr lang="en-IN" sz="1800" b="0" i="0" u="none" strike="noStrike" dirty="0">
                <a:latin typeface="Consolas" panose="020B0609020204030204" pitchFamily="49" charset="0"/>
              </a:rPr>
              <a:t>T12 = </a:t>
            </a:r>
            <a:r>
              <a:rPr lang="en-IN" sz="1800" b="0" i="0" u="none" strike="noStrike" dirty="0" err="1">
                <a:latin typeface="Consolas" panose="020B0609020204030204" pitchFamily="49" charset="0"/>
              </a:rPr>
              <a:t>dhtransform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[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θ2 ,  0.135,     0.6,    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Pi]</a:t>
            </a:r>
          </a:p>
          <a:p>
            <a:pPr algn="l"/>
            <a:r>
              <a:rPr lang="en-IN" sz="1800" b="0" i="0" u="none" strike="noStrike" dirty="0">
                <a:latin typeface="Consolas" panose="020B0609020204030204" pitchFamily="49" charset="0"/>
              </a:rPr>
              <a:t>T23 = </a:t>
            </a:r>
            <a:r>
              <a:rPr lang="en-IN" sz="1800" b="0" i="0" u="none" strike="noStrike" dirty="0" err="1">
                <a:latin typeface="Consolas" panose="020B0609020204030204" pitchFamily="49" charset="0"/>
              </a:rPr>
              <a:t>dhtransform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[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θ3 ,  0.135,  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 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0.12,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  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-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Pi/2]</a:t>
            </a:r>
          </a:p>
          <a:p>
            <a:pPr algn="l"/>
            <a:r>
              <a:rPr lang="en-IN" sz="1800" b="0" i="0" u="none" strike="noStrike" dirty="0">
                <a:latin typeface="Consolas" panose="020B0609020204030204" pitchFamily="49" charset="0"/>
              </a:rPr>
              <a:t>T34 = </a:t>
            </a:r>
            <a:r>
              <a:rPr lang="en-IN" sz="1800" b="0" i="0" u="none" strike="noStrike" dirty="0" err="1">
                <a:latin typeface="Consolas" panose="020B0609020204030204" pitchFamily="49" charset="0"/>
              </a:rPr>
              <a:t>dhtransform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[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θ4 ,   0.62,       0,  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Pi/2]</a:t>
            </a:r>
          </a:p>
          <a:p>
            <a:pPr algn="l"/>
            <a:r>
              <a:rPr lang="en-IN" sz="1800" b="0" i="0" u="none" strike="noStrike" dirty="0">
                <a:latin typeface="Consolas" panose="020B0609020204030204" pitchFamily="49" charset="0"/>
              </a:rPr>
              <a:t>T45 = </a:t>
            </a:r>
            <a:r>
              <a:rPr lang="en-IN" sz="1800" b="0" i="0" u="none" strike="noStrike" dirty="0" err="1">
                <a:latin typeface="Consolas" panose="020B0609020204030204" pitchFamily="49" charset="0"/>
              </a:rPr>
              <a:t>dhtransform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[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θ5 ,      0,       0, 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 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-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Pi/2]</a:t>
            </a:r>
          </a:p>
          <a:p>
            <a:pPr algn="l"/>
            <a:r>
              <a:rPr lang="en-IN" sz="1800" b="0" i="0" u="none" strike="noStrike" dirty="0">
                <a:latin typeface="Consolas" panose="020B0609020204030204" pitchFamily="49" charset="0"/>
              </a:rPr>
              <a:t>T56 = </a:t>
            </a:r>
            <a:r>
              <a:rPr lang="en-IN" sz="1800" b="0" i="0" u="none" strike="noStrike" dirty="0" err="1">
                <a:latin typeface="Consolas" panose="020B0609020204030204" pitchFamily="49" charset="0"/>
              </a:rPr>
              <a:t>dhtransform</a:t>
            </a:r>
            <a:r>
              <a:rPr lang="en-IN" sz="1800" b="0" i="0" u="none" strike="noStrike" dirty="0">
                <a:latin typeface="Consolas" panose="020B0609020204030204" pitchFamily="49" charset="0"/>
              </a:rPr>
              <a:t>[</a:t>
            </a:r>
            <a:r>
              <a:rPr lang="el-GR" sz="1800" b="0" i="0" u="none" strike="noStrike" dirty="0">
                <a:latin typeface="Consolas" panose="020B0609020204030204" pitchFamily="49" charset="0"/>
              </a:rPr>
              <a:t>θ6 ,  0.115,       0,      0]</a:t>
            </a:r>
            <a:endParaRPr lang="en-IN" sz="1800" b="0" i="0" u="none" strike="noStrike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Overall transformation matrix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0" i="0" u="none" strike="noStrike" dirty="0">
                <a:latin typeface="Consolas" panose="020B0609020204030204" pitchFamily="49" charset="0"/>
              </a:rPr>
              <a:t>	TT= T01.T12.T23.T34.T45.T56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069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500A1-AD2D-DD16-D79D-04CF9279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D772-DE62-526D-B37A-AFF062D5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51A8-AFA0-7FD2-7ABC-9C04E677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Calculated the Jacobian vector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dirty="0"/>
              <a:t>‘t’ is its end-effector twist, which is composed of its translational velocity vector ‘p’ and its angular velocity vector ‘w’.</a:t>
            </a:r>
            <a:endParaRPr lang="en-IN" sz="4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AEFAE-7591-C7DD-69B3-C63070C5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3038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2AFE-1CCD-A3DA-B848-3A637877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2EFD-2161-0CB8-549A-A22022B0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E4B6-BE76-EFD7-9AE7-DEC9E6908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0" y="1585452"/>
            <a:ext cx="8509819" cy="4525963"/>
          </a:xfrm>
        </p:spPr>
        <p:txBody>
          <a:bodyPr/>
          <a:lstStyle/>
          <a:p>
            <a:r>
              <a:rPr lang="en-IN" dirty="0"/>
              <a:t>Calculated the Stiffness matrix: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b="0" i="0" u="none" strike="noStrike" dirty="0">
              <a:latin typeface="Consolas" panose="020B0609020204030204" pitchFamily="49" charset="0"/>
            </a:endParaRPr>
          </a:p>
          <a:p>
            <a:pPr algn="l"/>
            <a:r>
              <a:rPr lang="en-IN" sz="2400" b="0" i="0" u="none" strike="noStrike" dirty="0">
                <a:latin typeface="Consolas" panose="020B0609020204030204" pitchFamily="49" charset="0"/>
              </a:rPr>
              <a:t>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θ=</a:t>
            </a:r>
            <a:r>
              <a:rPr lang="en-IN" sz="2400" b="0" i="0" u="none" strike="noStrike" dirty="0" err="1">
                <a:latin typeface="Consolas" panose="020B0609020204030204" pitchFamily="49" charset="0"/>
              </a:rPr>
              <a:t>DiagonalMatrix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[{k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θ1,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θ2,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θ3,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θ4,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θ5,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θ6}];</a:t>
            </a:r>
          </a:p>
          <a:p>
            <a:pPr algn="l"/>
            <a:r>
              <a:rPr lang="fr-FR" sz="2400" b="0" i="0" u="none" strike="noStrike" dirty="0" err="1">
                <a:latin typeface="Consolas" panose="020B0609020204030204" pitchFamily="49" charset="0"/>
              </a:rPr>
              <a:t>Kx</a:t>
            </a:r>
            <a:r>
              <a:rPr lang="fr-FR" sz="2400" b="0" i="0" u="none" strike="noStrike" dirty="0">
                <a:latin typeface="Consolas" panose="020B0609020204030204" pitchFamily="49" charset="0"/>
              </a:rPr>
              <a:t>=Transpose[</a:t>
            </a:r>
            <a:r>
              <a:rPr lang="fr-FR" sz="2400" b="0" i="0" u="none" strike="noStrike" dirty="0" err="1">
                <a:latin typeface="Consolas" panose="020B0609020204030204" pitchFamily="49" charset="0"/>
              </a:rPr>
              <a:t>Jn</a:t>
            </a:r>
            <a:r>
              <a:rPr lang="fr-FR" sz="2400" b="0" i="0" u="none" strike="noStrike" dirty="0">
                <a:latin typeface="Consolas" panose="020B0609020204030204" pitchFamily="49" charset="0"/>
              </a:rPr>
              <a:t>].</a:t>
            </a:r>
            <a:r>
              <a:rPr lang="fr-FR" sz="2400" b="0" i="0" u="none" strike="noStrike" dirty="0" err="1">
                <a:latin typeface="Consolas" panose="020B0609020204030204" pitchFamily="49" charset="0"/>
              </a:rPr>
              <a:t>Kθ.Jn</a:t>
            </a:r>
            <a:r>
              <a:rPr lang="fr-FR" sz="2400" b="0" i="0" u="none" strike="noStrike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IN" sz="2400" dirty="0">
              <a:latin typeface="Consolas" panose="020B0609020204030204" pitchFamily="49" charset="0"/>
            </a:endParaRPr>
          </a:p>
          <a:p>
            <a:pPr algn="l"/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latin typeface="Consolas" panose="020B0609020204030204" pitchFamily="49" charset="0"/>
              </a:rPr>
              <a:t>Where, K</a:t>
            </a:r>
            <a:r>
              <a:rPr lang="el-GR" sz="2400" b="0" i="0" u="none" strike="noStrike" dirty="0">
                <a:latin typeface="Consolas" panose="020B0609020204030204" pitchFamily="49" charset="0"/>
              </a:rPr>
              <a:t>θ</a:t>
            </a:r>
            <a:r>
              <a:rPr lang="en-IN" sz="2400" b="0" i="0" u="none" strike="noStrike" dirty="0">
                <a:latin typeface="Consolas" panose="020B0609020204030204" pitchFamily="49" charset="0"/>
              </a:rPr>
              <a:t> = Joint stiffness matrix</a:t>
            </a:r>
          </a:p>
          <a:p>
            <a:pPr marL="0" indent="0" algn="l">
              <a:buNone/>
            </a:pPr>
            <a:r>
              <a:rPr lang="en-IN" sz="2400" dirty="0">
                <a:latin typeface="Consolas" panose="020B0609020204030204" pitchFamily="49" charset="0"/>
              </a:rPr>
              <a:t>         Kx = Stiffness Matrix</a:t>
            </a:r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776" y="609600"/>
            <a:ext cx="717560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774" y="2194102"/>
            <a:ext cx="7391633" cy="41872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Stiffness Matrix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Derived from experimental data at various configurations.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High stiffness observed in configurations maximizing mechanical advantage.</a:t>
            </a:r>
            <a:endParaRPr lang="en-US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7772400" cy="938535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/>
                <a:cs typeface="Times New Roman"/>
              </a:rPr>
              <a:t>Results</a:t>
            </a:r>
            <a:r>
              <a:rPr lang="en-IN" sz="4000" dirty="0">
                <a:ea typeface="+mj-lt"/>
                <a:cs typeface="+mj-lt"/>
              </a:rPr>
              <a:t>(Key findings)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208912" cy="52565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Regions of high stiffness (yellow/orange) allow better accuracy at higher speeds.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Low-stiffness regions (blue/purple) identified as potential risk areas for inaccuracies.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endParaRPr lang="en-US" sz="20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endParaRPr lang="en-US" sz="20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l"/>
            <a:endParaRPr lang="en-US" sz="20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diagram of a contour plot&#10;&#10;Description automatically generated">
            <a:extLst>
              <a:ext uri="{FF2B5EF4-FFF2-40B4-BE49-F238E27FC236}">
                <a16:creationId xmlns:a16="http://schemas.microsoft.com/office/drawing/2014/main" id="{26E9516F-7A75-BDED-1726-0E25E999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94" y="3043386"/>
            <a:ext cx="3105150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56ED6-4816-1D91-B109-A3A531B4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043386"/>
            <a:ext cx="3286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100B-E7C3-107D-D0D0-C6B6A704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Actual experimental process (future scope)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FE71-24AE-68B4-653B-7126FB5E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Measuring the Force/Torque in end-effector of the robotic manipulator.</a:t>
            </a:r>
          </a:p>
          <a:p>
            <a:endParaRPr lang="en-US" sz="2800" dirty="0"/>
          </a:p>
          <a:p>
            <a:r>
              <a:rPr lang="en-US" sz="2800" dirty="0"/>
              <a:t>This will be achieved with the help of a Force/Torque sensor.</a:t>
            </a:r>
          </a:p>
          <a:p>
            <a:endParaRPr lang="en-US" sz="2800" dirty="0"/>
          </a:p>
          <a:p>
            <a:r>
              <a:rPr lang="en-US" sz="2800" dirty="0"/>
              <a:t>Connecting the Force/Torque sensor with the transducer of KUKA KR-5 robot.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332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E63E-275A-808E-9F2D-8FFFDB0A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1D994-1CC3-420E-298A-1F1C22D0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568" y="1417638"/>
            <a:ext cx="5210902" cy="4258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A551B-84C7-0CC4-2F08-ADE485D7452D}"/>
              </a:ext>
            </a:extLst>
          </p:cNvPr>
          <p:cNvSpPr txBox="1"/>
          <p:nvPr/>
        </p:nvSpPr>
        <p:spPr>
          <a:xfrm>
            <a:off x="604684" y="5914103"/>
            <a:ext cx="77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</a:t>
            </a:r>
            <a:r>
              <a:rPr lang="en-US" dirty="0">
                <a:hlinkClick r:id="rId3"/>
              </a:rPr>
              <a:t>https://www.academia.edu/download/77370348/105-inacomm2013_submission_202.pdf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00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0181-2D63-A0C3-02B3-E09595F3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C20F1-03A5-65A6-07C6-47408638B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Torque for each arm is written as: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IN" sz="2000"/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.  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Whereas, Jacobian for each arm will be written as: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C20F1-03A5-65A6-07C6-47408638B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uble Brace 5">
            <a:extLst>
              <a:ext uri="{FF2B5EF4-FFF2-40B4-BE49-F238E27FC236}">
                <a16:creationId xmlns:a16="http://schemas.microsoft.com/office/drawing/2014/main" id="{34E7C641-33C0-5FFB-64F2-C5C68A43B3ED}"/>
              </a:ext>
            </a:extLst>
          </p:cNvPr>
          <p:cNvSpPr/>
          <p:nvPr/>
        </p:nvSpPr>
        <p:spPr>
          <a:xfrm>
            <a:off x="1385740" y="2069183"/>
            <a:ext cx="471340" cy="702297"/>
          </a:xfrm>
          <a:prstGeom prst="brace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C4A9859A-D934-4776-8DE8-67BB52F8E6E2}"/>
              </a:ext>
            </a:extLst>
          </p:cNvPr>
          <p:cNvSpPr/>
          <p:nvPr/>
        </p:nvSpPr>
        <p:spPr>
          <a:xfrm>
            <a:off x="2785620" y="2069183"/>
            <a:ext cx="471340" cy="702297"/>
          </a:xfrm>
          <a:prstGeom prst="brace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6AAF1-547C-C08F-D71D-E492F6A9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43" y="3584272"/>
            <a:ext cx="3667027" cy="24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181A-E074-6A7F-C30B-F0F04EC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FCEC-09A2-5CE8-6A24-9F48B68B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Setting up the Net Box.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Source – Robotics lab BIT Mesra.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0786F-B018-8EFD-04E5-53FCB9B8A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9970" y="1000550"/>
            <a:ext cx="3281972" cy="58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4275-2B6A-C41D-46BC-83E87694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/>
          <a:lstStyle/>
          <a:p>
            <a:r>
              <a:rPr lang="en-US" dirty="0"/>
              <a:t>Toggling the 9</a:t>
            </a:r>
            <a:r>
              <a:rPr lang="en-US" baseline="30000" dirty="0"/>
              <a:t>th</a:t>
            </a:r>
            <a:r>
              <a:rPr lang="en-US" dirty="0"/>
              <a:t> DIP (Duel In-Line Package) switch.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Why?</a:t>
            </a:r>
            <a:r>
              <a:rPr lang="en-IN" dirty="0"/>
              <a:t> – To get a specified IP address so that the results can be displayed on the browser of a computer.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5BA86-D246-4C80-7F3A-71A7BC8A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99" y="3284984"/>
            <a:ext cx="703940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CONTENTS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12057"/>
              </p:ext>
            </p:extLst>
          </p:nvPr>
        </p:nvGraphicFramePr>
        <p:xfrm>
          <a:off x="251520" y="980724"/>
          <a:ext cx="8712969" cy="465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8412">
                <a:tc>
                  <a:txBody>
                    <a:bodyPr/>
                    <a:lstStyle/>
                    <a:p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SLIDE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INTRODUCTION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RESEARCH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METHODOLOGY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271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811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563-A7B6-12BF-D4FE-F720BE24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Connecting the equipment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0077-4CA6-4B2C-7FA2-003C2D2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 involves setting up the computer system.</a:t>
            </a:r>
          </a:p>
          <a:p>
            <a:r>
              <a:rPr lang="en-US" dirty="0"/>
              <a:t>OS – Windows XP, Windows 7</a:t>
            </a:r>
          </a:p>
          <a:p>
            <a:r>
              <a:rPr lang="en-IN" dirty="0"/>
              <a:t>Software – ATI FT Data Viewer</a:t>
            </a:r>
          </a:p>
          <a:p>
            <a:endParaRPr lang="en-IN" dirty="0"/>
          </a:p>
          <a:p>
            <a:r>
              <a:rPr lang="en-IN" dirty="0"/>
              <a:t>This action will be completed by connecting the computer to the net box with the help of a Ethernet cable. </a:t>
            </a:r>
          </a:p>
        </p:txBody>
      </p:sp>
    </p:spTree>
    <p:extLst>
      <p:ext uri="{BB962C8B-B14F-4D97-AF65-F5344CB8AC3E}">
        <p14:creationId xmlns:p14="http://schemas.microsoft.com/office/powerpoint/2010/main" val="235706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D53-E9EC-FD73-D898-2EEFD6FC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Connecting the equipment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4AD68-13E7-BA0E-33CC-32CE6A1B0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351" y="1343199"/>
            <a:ext cx="6768839" cy="36296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62B42-CB8F-6D22-0053-763D6806AB2E}"/>
              </a:ext>
            </a:extLst>
          </p:cNvPr>
          <p:cNvSpPr txBox="1"/>
          <p:nvPr/>
        </p:nvSpPr>
        <p:spPr>
          <a:xfrm>
            <a:off x="827584" y="537321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</a:t>
            </a:r>
            <a:r>
              <a:rPr lang="en-US" dirty="0">
                <a:hlinkClick r:id="rId3"/>
              </a:rPr>
              <a:t>https://www.ati-ia.com/app_content/documents/9610-05-1022%20Quick%20Start.pdf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5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AF63-B9A4-744D-E6F9-D1718C53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the equipment</a:t>
            </a:r>
            <a:br>
              <a:rPr lang="en-US" b="1" dirty="0"/>
            </a:br>
            <a:r>
              <a:rPr lang="en-US" b="1" dirty="0"/>
              <a:t>(UI of Force/Torque readings)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471D6-8A90-2176-7561-DADF1164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290" y="1600200"/>
            <a:ext cx="3241420" cy="4525963"/>
          </a:xfrm>
        </p:spPr>
      </p:pic>
    </p:spTree>
    <p:extLst>
      <p:ext uri="{BB962C8B-B14F-4D97-AF65-F5344CB8AC3E}">
        <p14:creationId xmlns:p14="http://schemas.microsoft.com/office/powerpoint/2010/main" val="268390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776" y="609600"/>
            <a:ext cx="7823680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/>
              <a:t>Conclusion</a:t>
            </a:r>
            <a:r>
              <a:rPr lang="en-US" sz="4100" b="1" baseline="0" dirty="0"/>
              <a:t> 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7" y="1947573"/>
            <a:ext cx="7975791" cy="39085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transformation matrix is calculated.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The accuracy of the transformation matrix is checked experimentally.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Using the transformation matrix and Jacobian vectors, the stiffness matrix is calculated.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57150" algn="l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Future Scope: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stiffness matrix will be checked experimentally.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5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64D-75DC-4D22-9356-0F9D6B1B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D12-DC61-894F-6D42-6DDBE362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Dumas, C., Caro, S., Cherif, M., Garnier, S. and Furet, B., 2012. Joint stiffness identification of industrial serial robots.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Robotica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pp.649-659. </a:t>
            </a:r>
          </a:p>
          <a:p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Khalil, W. and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Dombre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2004. Modeling, identification and control of robots. Butterworth-Heinemann. 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Golub, G.H. and Van Loan, C.F., 2013. Matrix computations. JHU press. 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Renders, J.M., Rossignol, E.,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Becquet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and Hanus, R., 1991. Kinematic calibration and geometrical parameter identification for robots. IEEE Transactions on robotics and automation, 7(6), pp.721-732.</a:t>
            </a:r>
          </a:p>
          <a:p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Nagata F, Hase T, Haga Z,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Omota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Watanabe K. CAD/CAM-based position.</a:t>
            </a:r>
          </a:p>
          <a:p>
            <a:pPr marL="0" indent="0">
              <a:buNone/>
            </a:pP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F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orce controller for a mold polishing robot. Mechatronics 2007;17:207–16.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Angeles J, Caro S, Khan W, Morozov A. The design and prototyping of an innovative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Schonflies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motion generator. Proceedings of the IMechE Part C, Journal of Mechanical Engineering Science, special issue: Kinematics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Kinmatic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Geometry and their applications 2006;220(7):935–44.</a:t>
            </a:r>
          </a:p>
          <a:p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 Z. Geometrical consideration of robot kinematics. The International Journal of Robotics and Automation 1990;5(3):139–45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Chen S-F, Kao I. Conservative congruence transformation for joint and Cartesian stiffness matrices of robotics hands and fingers. The International Journal of robotics Research 2000;19:835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Alici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Shirinzadeh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B. Enhanced stiffness modeling, identification and characterization for robot manipulators. IEEE Transactions on Robotics 2005;21(4):554–64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chine drilling a piece of wood&#10;&#10;Description automatically generated">
            <a:extLst>
              <a:ext uri="{FF2B5EF4-FFF2-40B4-BE49-F238E27FC236}">
                <a16:creationId xmlns:a16="http://schemas.microsoft.com/office/drawing/2014/main" id="{7E8C63C1-6A6C-E84F-2CC7-CB7601F6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4" y="338510"/>
            <a:ext cx="3998174" cy="2248972"/>
          </a:xfrm>
          <a:prstGeom prst="rect">
            <a:avLst/>
          </a:prstGeom>
        </p:spPr>
      </p:pic>
      <p:pic>
        <p:nvPicPr>
          <p:cNvPr id="5" name="Picture 4" descr="A machine with a blue light&#10;&#10;Description automatically generated">
            <a:extLst>
              <a:ext uri="{FF2B5EF4-FFF2-40B4-BE49-F238E27FC236}">
                <a16:creationId xmlns:a16="http://schemas.microsoft.com/office/drawing/2014/main" id="{F7781EEE-5163-813A-4E45-8A61F63A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33" y="338510"/>
            <a:ext cx="3998173" cy="2163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02" y="4018137"/>
            <a:ext cx="3488307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b="1" dirty="0"/>
              <a:t>Introduction to the Problem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560" y="3413026"/>
            <a:ext cx="4495999" cy="273471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Operational Dilemma:</a:t>
            </a: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High speed sacrifices positional accuracy.</a:t>
            </a: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High accuracy reduces speed and efficiency.</a:t>
            </a: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Balancing speed and precision is crucial for industrial applications.</a:t>
            </a: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613A1-C9B5-492F-921A-605A9A7B3A32}"/>
              </a:ext>
            </a:extLst>
          </p:cNvPr>
          <p:cNvSpPr/>
          <p:nvPr/>
        </p:nvSpPr>
        <p:spPr>
          <a:xfrm>
            <a:off x="755576" y="2780928"/>
            <a:ext cx="4680520" cy="3600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Source: https://kuka.com/images</a:t>
            </a:r>
          </a:p>
        </p:txBody>
      </p:sp>
    </p:spTree>
    <p:extLst>
      <p:ext uri="{BB962C8B-B14F-4D97-AF65-F5344CB8AC3E}">
        <p14:creationId xmlns:p14="http://schemas.microsoft.com/office/powerpoint/2010/main" val="21364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4B4-FD87-1DEF-B248-E982EED1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Stiffness &amp; Mobility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1A0DF-7AB1-66E5-20E8-111373909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69916"/>
              </p:ext>
            </p:extLst>
          </p:nvPr>
        </p:nvGraphicFramePr>
        <p:xfrm>
          <a:off x="457200" y="1600200"/>
          <a:ext cx="8229600" cy="43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89500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53030677"/>
                    </a:ext>
                  </a:extLst>
                </a:gridCol>
              </a:tblGrid>
              <a:tr h="108727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Stiffness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Mobility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99507"/>
                  </a:ext>
                </a:extLst>
              </a:tr>
              <a:tr h="1087270">
                <a:tc>
                  <a:txBody>
                    <a:bodyPr/>
                    <a:lstStyle/>
                    <a:p>
                      <a:r>
                        <a:rPr lang="en-IN" dirty="0"/>
                        <a:t>With high stiffness, cutting of hard materials can be achieved.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high mobility, cutting of soft materials can be achieved with precision.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8832"/>
                  </a:ext>
                </a:extLst>
              </a:tr>
              <a:tr h="1087270">
                <a:tc>
                  <a:txBody>
                    <a:bodyPr/>
                    <a:lstStyle/>
                    <a:p>
                      <a:r>
                        <a:rPr lang="en-IN" dirty="0"/>
                        <a:t>High stiffness generates higher torques and forces.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Mobility generates lower torques and forces.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69347"/>
                  </a:ext>
                </a:extLst>
              </a:tr>
              <a:tr h="1087270">
                <a:tc>
                  <a:txBody>
                    <a:bodyPr/>
                    <a:lstStyle/>
                    <a:p>
                      <a:r>
                        <a:rPr lang="en-IN" dirty="0"/>
                        <a:t>There is low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There is higher precision.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3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0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65125"/>
            <a:ext cx="8603326" cy="12636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Objective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52536" y="1124744"/>
            <a:ext cx="9395415" cy="4435895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lvl="1"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  <a:r>
              <a:rPr lang="en-US" b="1" dirty="0">
                <a:solidFill>
                  <a:schemeClr val="tx1"/>
                </a:solidFill>
              </a:rPr>
              <a:t>Primary Objectives:</a:t>
            </a:r>
          </a:p>
          <a:p>
            <a:pPr marL="285750" lvl="1"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marL="1200150" lvl="2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Calculating </a:t>
            </a:r>
            <a:r>
              <a:rPr lang="en-US" sz="2800" dirty="0">
                <a:solidFill>
                  <a:schemeClr val="tx1"/>
                </a:solidFill>
              </a:rPr>
              <a:t>the stiffness matrix of the Kuka KR5 robot.</a:t>
            </a:r>
          </a:p>
          <a:p>
            <a:pPr marL="1200150" lvl="2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1200150" lvl="2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Analyze stiffness variations and identify optimal configurations.</a:t>
            </a:r>
          </a:p>
          <a:p>
            <a:pPr marL="1200150" lvl="2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9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350" y="328512"/>
            <a:ext cx="7601050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b="1" dirty="0"/>
              <a:t>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943" y="1988653"/>
            <a:ext cx="8177114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E286CF-98B2-C637-03A1-B97EC51EC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92291"/>
              </p:ext>
            </p:extLst>
          </p:nvPr>
        </p:nvGraphicFramePr>
        <p:xfrm>
          <a:off x="536943" y="1495211"/>
          <a:ext cx="8177114" cy="530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557">
                  <a:extLst>
                    <a:ext uri="{9D8B030D-6E8A-4147-A177-3AD203B41FA5}">
                      <a16:colId xmlns:a16="http://schemas.microsoft.com/office/drawing/2014/main" val="2805136407"/>
                    </a:ext>
                  </a:extLst>
                </a:gridCol>
                <a:gridCol w="4088557">
                  <a:extLst>
                    <a:ext uri="{9D8B030D-6E8A-4147-A177-3AD203B41FA5}">
                      <a16:colId xmlns:a16="http://schemas.microsoft.com/office/drawing/2014/main" val="1978605775"/>
                    </a:ext>
                  </a:extLst>
                </a:gridCol>
              </a:tblGrid>
              <a:tr h="53707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Literature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Insights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34462"/>
                  </a:ext>
                </a:extLst>
              </a:tr>
              <a:tr h="1273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Dumas, C., Caro, S., Cherif, M., Garnier, S. and Furet, B., 2012. Joint stiffness identification of industrial serial robots. </a:t>
                      </a:r>
                      <a:r>
                        <a:rPr lang="en-US" sz="1600" b="0" i="1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Robotica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 </a:t>
                      </a:r>
                      <a:r>
                        <a:rPr lang="en-US" sz="1600" b="0" i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(4), pp.649-659.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Followed the methodology of calculating </a:t>
                      </a:r>
                    </a:p>
                    <a:p>
                      <a:pPr algn="l"/>
                      <a:r>
                        <a:rPr lang="en-IN" dirty="0"/>
                        <a:t>the stiffness matrix.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26035"/>
                  </a:ext>
                </a:extLst>
              </a:tr>
              <a:tr h="1128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Khalil, W. and </a:t>
                      </a:r>
                      <a:r>
                        <a:rPr lang="en-US" sz="18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Dombre</a:t>
                      </a: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E., 2004. Modeling, identification and control of robots. Butterworth-Heinemann.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Calculation of D-H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57407"/>
                  </a:ext>
                </a:extLst>
              </a:tr>
              <a:tr h="802776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Golub, G.H. and Van Loan, C.F., 2013. Matrix computations. JHU press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Transformation matrices.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42620"/>
                  </a:ext>
                </a:extLst>
              </a:tr>
              <a:tr h="1360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Renders, J.M., Rossignol, E., </a:t>
                      </a:r>
                      <a:r>
                        <a:rPr lang="en-US" sz="14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Becquet</a:t>
                      </a:r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, M. and Hanus, R., 1991. Kinematic calibration and geometrical parameter identification for robots. IEEE Transactions on robotics and automation, 7(6), pp.721-732.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Calculation of Jacobian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1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23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776" y="609600"/>
            <a:ext cx="7607656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Research Gaps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775" y="2194102"/>
            <a:ext cx="7535650" cy="390858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</a:rPr>
              <a:t>Specific Gaps</a:t>
            </a:r>
          </a:p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Limited focus on Kuka KR5 stiffness behavior.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Lack of insights into stiffness-speed-accuracy trade-offs.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Opportunity:</a:t>
            </a:r>
            <a:r>
              <a:rPr lang="en-US" sz="2000" dirty="0">
                <a:solidFill>
                  <a:schemeClr val="tx1"/>
                </a:solidFill>
              </a:rPr>
              <a:t> Targeted research on stiffness profiles for enhanced robotic performance.</a:t>
            </a: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6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737" y="1065862"/>
            <a:ext cx="4539716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 b="1">
                <a:ln w="22225">
                  <a:solidFill>
                    <a:srgbClr val="FFFFFF"/>
                  </a:solidFill>
                </a:ln>
                <a:noFill/>
              </a:rPr>
              <a:t>METHODOLOGY</a:t>
            </a:r>
            <a:r>
              <a:rPr lang="en-US" sz="4900" b="1" baseline="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4900">
                <a:ln w="22225">
                  <a:solidFill>
                    <a:srgbClr val="FFFFFF"/>
                  </a:solidFill>
                </a:ln>
                <a:noFill/>
              </a:rPr>
              <a:t>(Kinematic Modeling)</a:t>
            </a:r>
            <a:br>
              <a:rPr lang="en-US" sz="490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490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2892" y="1065862"/>
            <a:ext cx="3657001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>
                <a:solidFill>
                  <a:srgbClr val="FFFFFF"/>
                </a:solidFill>
              </a:rPr>
              <a:t>Steps Involved:</a:t>
            </a: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Define D-H parameters.</a:t>
            </a: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Calculate transformation matrices for each joint.</a:t>
            </a: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Derive Jacobian vectors for stiffness calculations.</a:t>
            </a: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4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69925"/>
            <a:ext cx="523949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b="1" kern="1200" dirty="0">
                <a:latin typeface="+mj-lt"/>
                <a:ea typeface="+mj-ea"/>
                <a:cs typeface="+mj-cs"/>
              </a:rPr>
              <a:t>METHODOLOGY</a:t>
            </a:r>
            <a:r>
              <a:rPr lang="en-US" sz="37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500" y="1844832"/>
            <a:ext cx="7054999" cy="4897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Developed a kinematic model using D-H parameters.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	Source: https://images.app.goo.gl/fi6Gu5atmMnjHmif6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C41D-3006-2D99-75F9-87C6B6F5C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08920"/>
            <a:ext cx="3240359" cy="28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1239</Words>
  <Application>Microsoft Office PowerPoint</Application>
  <PresentationFormat>On-screen Show (4:3)</PresentationFormat>
  <Paragraphs>218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Times New Roman</vt:lpstr>
      <vt:lpstr>Office Theme</vt:lpstr>
      <vt:lpstr>STIFFNESS MATRIX CALCULATION OF KUKA KR5 ROBOT </vt:lpstr>
      <vt:lpstr>CONTENTS </vt:lpstr>
      <vt:lpstr>Introduction to the Problem</vt:lpstr>
      <vt:lpstr>Stiffness &amp; Mobility</vt:lpstr>
      <vt:lpstr>Research Objective  </vt:lpstr>
      <vt:lpstr>Literature Review</vt:lpstr>
      <vt:lpstr>Research Gaps</vt:lpstr>
      <vt:lpstr>METHODOLOGY (Kinematic Modeling) </vt:lpstr>
      <vt:lpstr>METHODOLOGY  </vt:lpstr>
      <vt:lpstr>Methodology</vt:lpstr>
      <vt:lpstr>Methodology</vt:lpstr>
      <vt:lpstr>Methodology</vt:lpstr>
      <vt:lpstr>Results</vt:lpstr>
      <vt:lpstr>Results(Key findings) </vt:lpstr>
      <vt:lpstr>Actual experimental process (future scope)</vt:lpstr>
      <vt:lpstr>Methodology</vt:lpstr>
      <vt:lpstr>Calculations</vt:lpstr>
      <vt:lpstr>Procedure</vt:lpstr>
      <vt:lpstr>PowerPoint Presentation</vt:lpstr>
      <vt:lpstr>Connecting the equipment</vt:lpstr>
      <vt:lpstr>Connecting the equipment</vt:lpstr>
      <vt:lpstr>Connecting the equipment (UI of Force/Torque readings)</vt:lpstr>
      <vt:lpstr>Conclusion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 Tiwari</dc:creator>
  <cp:lastModifiedBy>Yashdev Tiwari</cp:lastModifiedBy>
  <cp:revision>5</cp:revision>
  <dcterms:modified xsi:type="dcterms:W3CDTF">2025-03-25T19:45:55Z</dcterms:modified>
</cp:coreProperties>
</file>