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3ef4fd7684_0_158: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g13ef4fd7684_0_158: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54" name="Google Shape;54;g13ef4fd7684_0_158: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2eca245f6_0_42: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142eca245f6_0_4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131" name="Google Shape;131;g142eca245f6_0_4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2eca245f6_0_50: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42eca245f6_0_50: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140" name="Google Shape;140;g142eca245f6_0_50: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016cf52cb_0_74: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14016cf52cb_0_7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61" name="Google Shape;61;g14016cf52cb_0_7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04b7ff948_0_264: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g1404b7ff948_0_26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69" name="Google Shape;69;g1404b7ff948_0_26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016cf52cb_0_82: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14016cf52cb_0_8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76" name="Google Shape;76;g14016cf52cb_0_8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2eca245f6_0_1: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g142eca245f6_0_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86" name="Google Shape;86;g142eca245f6_0_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2eca245f6_0_16: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142eca245f6_0_16: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96" name="Google Shape;96;g142eca245f6_0_16: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2eca245f6_0_10: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142eca245f6_0_10: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106" name="Google Shape;106;g142eca245f6_0_10: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2eca245f6_0_25: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142eca245f6_0_25: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113" name="Google Shape;113;g142eca245f6_0_25: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2eca245f6_0_34: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42eca245f6_0_3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122" name="Google Shape;122;g142eca245f6_0_3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pt-PT" sz="900"/>
              <a:t>‹#›</a:t>
            </a:fld>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pic>
        <p:nvPicPr>
          <p:cNvPr id="56" name="Google Shape;56;p14"/>
          <p:cNvPicPr preferRelativeResize="0"/>
          <p:nvPr/>
        </p:nvPicPr>
        <p:blipFill>
          <a:blip r:embed="rId4">
            <a:alphaModFix/>
          </a:blip>
          <a:stretch>
            <a:fillRect/>
          </a:stretch>
        </p:blipFill>
        <p:spPr>
          <a:xfrm>
            <a:off x="2000238" y="4"/>
            <a:ext cx="5143532" cy="5143500"/>
          </a:xfrm>
          <a:prstGeom prst="rect">
            <a:avLst/>
          </a:prstGeom>
          <a:noFill/>
          <a:ln>
            <a:noFill/>
          </a:ln>
        </p:spPr>
      </p:pic>
      <p:sp>
        <p:nvSpPr>
          <p:cNvPr id="57" name="Google Shape;57;p14"/>
          <p:cNvSpPr txBox="1"/>
          <p:nvPr/>
        </p:nvSpPr>
        <p:spPr>
          <a:xfrm>
            <a:off x="2806650" y="2040738"/>
            <a:ext cx="35307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5700">
                <a:solidFill>
                  <a:srgbClr val="1E3945"/>
                </a:solidFill>
                <a:latin typeface="Calibri"/>
                <a:ea typeface="Calibri"/>
                <a:cs typeface="Calibri"/>
                <a:sym typeface="Calibri"/>
              </a:rPr>
              <a:t>Dashboard</a:t>
            </a:r>
            <a:endParaRPr b="1" sz="5700">
              <a:solidFill>
                <a:srgbClr val="1E3945"/>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134" name="Google Shape;134;p23"/>
          <p:cNvSpPr txBox="1"/>
          <p:nvPr/>
        </p:nvSpPr>
        <p:spPr>
          <a:xfrm>
            <a:off x="184150" y="94075"/>
            <a:ext cx="193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KPI’s</a:t>
            </a:r>
            <a:endParaRPr b="1" sz="3000">
              <a:solidFill>
                <a:srgbClr val="1E3945"/>
              </a:solidFill>
              <a:latin typeface="Calibri"/>
              <a:ea typeface="Calibri"/>
              <a:cs typeface="Calibri"/>
              <a:sym typeface="Calibri"/>
            </a:endParaRPr>
          </a:p>
          <a:p>
            <a:pPr indent="0" lvl="0" marL="0" rtl="0" algn="l">
              <a:spcBef>
                <a:spcPts val="0"/>
              </a:spcBef>
              <a:spcAft>
                <a:spcPts val="0"/>
              </a:spcAft>
              <a:buNone/>
            </a:pPr>
            <a:r>
              <a:t/>
            </a:r>
            <a:endParaRPr b="1" sz="3000">
              <a:solidFill>
                <a:srgbClr val="1E3945"/>
              </a:solidFill>
              <a:latin typeface="Calibri"/>
              <a:ea typeface="Calibri"/>
              <a:cs typeface="Calibri"/>
              <a:sym typeface="Calibri"/>
            </a:endParaRPr>
          </a:p>
        </p:txBody>
      </p:sp>
      <p:sp>
        <p:nvSpPr>
          <p:cNvPr id="135" name="Google Shape;135;p23"/>
          <p:cNvSpPr txBox="1"/>
          <p:nvPr/>
        </p:nvSpPr>
        <p:spPr>
          <a:xfrm>
            <a:off x="970350" y="722125"/>
            <a:ext cx="43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2000">
                <a:solidFill>
                  <a:srgbClr val="1E3945"/>
                </a:solidFill>
              </a:rPr>
              <a:t>List KPIs</a:t>
            </a:r>
            <a:endParaRPr sz="2000">
              <a:solidFill>
                <a:srgbClr val="1E3945"/>
              </a:solidFill>
            </a:endParaRPr>
          </a:p>
        </p:txBody>
      </p:sp>
      <p:sp>
        <p:nvSpPr>
          <p:cNvPr id="136" name="Google Shape;136;p23"/>
          <p:cNvSpPr txBox="1"/>
          <p:nvPr/>
        </p:nvSpPr>
        <p:spPr>
          <a:xfrm>
            <a:off x="970350" y="1461975"/>
            <a:ext cx="7336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t>Talk Time Per Agent (Show how long one selectable Agent spends on and Active Call for a given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Calls Per Agent (Should Show how many calls a selectable Agent did for a given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First Call Close (Should show how long it took since the first call made, until the first sale for a given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After Call Work Time per Agent (Should show how long a selectable Agent takes between each call on a given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Inactive Time per Agent (Should show how long a selectable Agent was in a Status other than Available on a given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Sales and Revenue per Agent (Should show how many Sales a Selectable Agent did and the revenue brought by these sales on a given day)</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143" name="Google Shape;143;p24"/>
          <p:cNvSpPr txBox="1"/>
          <p:nvPr/>
        </p:nvSpPr>
        <p:spPr>
          <a:xfrm>
            <a:off x="184150" y="94075"/>
            <a:ext cx="193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KPI’s</a:t>
            </a:r>
            <a:endParaRPr b="1" sz="3000">
              <a:solidFill>
                <a:srgbClr val="1E3945"/>
              </a:solidFill>
              <a:latin typeface="Calibri"/>
              <a:ea typeface="Calibri"/>
              <a:cs typeface="Calibri"/>
              <a:sym typeface="Calibri"/>
            </a:endParaRPr>
          </a:p>
        </p:txBody>
      </p:sp>
      <p:sp>
        <p:nvSpPr>
          <p:cNvPr id="144" name="Google Shape;144;p24"/>
          <p:cNvSpPr txBox="1"/>
          <p:nvPr/>
        </p:nvSpPr>
        <p:spPr>
          <a:xfrm>
            <a:off x="970350" y="722125"/>
            <a:ext cx="43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2000">
                <a:solidFill>
                  <a:srgbClr val="1E3945"/>
                </a:solidFill>
              </a:rPr>
              <a:t>Dialing </a:t>
            </a:r>
            <a:r>
              <a:rPr lang="pt-PT" sz="2000">
                <a:solidFill>
                  <a:srgbClr val="1E3945"/>
                </a:solidFill>
              </a:rPr>
              <a:t>KPIs</a:t>
            </a:r>
            <a:endParaRPr sz="2000">
              <a:solidFill>
                <a:srgbClr val="1E3945"/>
              </a:solidFill>
            </a:endParaRPr>
          </a:p>
        </p:txBody>
      </p:sp>
      <p:sp>
        <p:nvSpPr>
          <p:cNvPr id="145" name="Google Shape;145;p24"/>
          <p:cNvSpPr txBox="1"/>
          <p:nvPr/>
        </p:nvSpPr>
        <p:spPr>
          <a:xfrm>
            <a:off x="970350" y="1461975"/>
            <a:ext cx="7336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t>Average Hold Time (Should show how long a Call takes to be answered from the moment it starts calling)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Voicemail Call Rate (Should show how many calls end up being tagged as voicemails)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Abandoned Call Rate (Should show how many Customers disconnect the call before answering)</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pic>
        <p:nvPicPr>
          <p:cNvPr id="63" name="Google Shape;63;p15"/>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64" name="Google Shape;64;p15"/>
          <p:cNvSpPr txBox="1"/>
          <p:nvPr/>
        </p:nvSpPr>
        <p:spPr>
          <a:xfrm>
            <a:off x="184150" y="94075"/>
            <a:ext cx="1251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Index</a:t>
            </a:r>
            <a:endParaRPr b="1" sz="3000">
              <a:solidFill>
                <a:srgbClr val="1E3945"/>
              </a:solidFill>
              <a:latin typeface="Calibri"/>
              <a:ea typeface="Calibri"/>
              <a:cs typeface="Calibri"/>
              <a:sym typeface="Calibri"/>
            </a:endParaRPr>
          </a:p>
        </p:txBody>
      </p:sp>
      <p:sp>
        <p:nvSpPr>
          <p:cNvPr id="65" name="Google Shape;65;p15"/>
          <p:cNvSpPr txBox="1"/>
          <p:nvPr/>
        </p:nvSpPr>
        <p:spPr>
          <a:xfrm>
            <a:off x="184150" y="936100"/>
            <a:ext cx="48246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1E3945"/>
              </a:buClr>
              <a:buSzPts val="2000"/>
              <a:buFont typeface="Calibri"/>
              <a:buChar char="●"/>
            </a:pPr>
            <a:r>
              <a:rPr lang="pt-PT" sz="2000">
                <a:solidFill>
                  <a:srgbClr val="1E3945"/>
                </a:solidFill>
                <a:latin typeface="Calibri"/>
                <a:ea typeface="Calibri"/>
                <a:cs typeface="Calibri"/>
                <a:sym typeface="Calibri"/>
              </a:rPr>
              <a:t>Metrics</a:t>
            </a:r>
            <a:endParaRPr sz="2000">
              <a:solidFill>
                <a:srgbClr val="1E3945"/>
              </a:solidFill>
              <a:latin typeface="Calibri"/>
              <a:ea typeface="Calibri"/>
              <a:cs typeface="Calibri"/>
              <a:sym typeface="Calibri"/>
            </a:endParaRPr>
          </a:p>
          <a:p>
            <a:pPr indent="-355600" lvl="1" marL="914400" rtl="0" algn="l">
              <a:spcBef>
                <a:spcPts val="0"/>
              </a:spcBef>
              <a:spcAft>
                <a:spcPts val="0"/>
              </a:spcAft>
              <a:buClr>
                <a:srgbClr val="1E3945"/>
              </a:buClr>
              <a:buSzPts val="2000"/>
              <a:buFont typeface="Calibri"/>
              <a:buChar char="○"/>
            </a:pPr>
            <a:r>
              <a:rPr lang="pt-PT" sz="2000">
                <a:solidFill>
                  <a:srgbClr val="1E3945"/>
                </a:solidFill>
                <a:latin typeface="Calibri"/>
                <a:ea typeface="Calibri"/>
                <a:cs typeface="Calibri"/>
                <a:sym typeface="Calibri"/>
              </a:rPr>
              <a:t>Call Centre Performance</a:t>
            </a:r>
            <a:endParaRPr sz="2000">
              <a:solidFill>
                <a:srgbClr val="1E3945"/>
              </a:solidFill>
              <a:latin typeface="Calibri"/>
              <a:ea typeface="Calibri"/>
              <a:cs typeface="Calibri"/>
              <a:sym typeface="Calibri"/>
            </a:endParaRPr>
          </a:p>
          <a:p>
            <a:pPr indent="-355600" lvl="1" marL="914400" rtl="0" algn="l">
              <a:spcBef>
                <a:spcPts val="0"/>
              </a:spcBef>
              <a:spcAft>
                <a:spcPts val="0"/>
              </a:spcAft>
              <a:buClr>
                <a:srgbClr val="1E3945"/>
              </a:buClr>
              <a:buSzPts val="2000"/>
              <a:buFont typeface="Calibri"/>
              <a:buChar char="○"/>
            </a:pPr>
            <a:r>
              <a:rPr lang="pt-PT" sz="2000">
                <a:solidFill>
                  <a:srgbClr val="1E3945"/>
                </a:solidFill>
                <a:latin typeface="Calibri"/>
                <a:ea typeface="Calibri"/>
                <a:cs typeface="Calibri"/>
                <a:sym typeface="Calibri"/>
              </a:rPr>
              <a:t>Call Distribution</a:t>
            </a:r>
            <a:endParaRPr sz="2000">
              <a:solidFill>
                <a:srgbClr val="1E3945"/>
              </a:solidFill>
              <a:latin typeface="Calibri"/>
              <a:ea typeface="Calibri"/>
              <a:cs typeface="Calibri"/>
              <a:sym typeface="Calibri"/>
            </a:endParaRPr>
          </a:p>
          <a:p>
            <a:pPr indent="-355600" lvl="0" marL="457200" rtl="0" algn="l">
              <a:spcBef>
                <a:spcPts val="0"/>
              </a:spcBef>
              <a:spcAft>
                <a:spcPts val="0"/>
              </a:spcAft>
              <a:buClr>
                <a:srgbClr val="1E3945"/>
              </a:buClr>
              <a:buSzPts val="2000"/>
              <a:buFont typeface="Calibri"/>
              <a:buChar char="●"/>
            </a:pPr>
            <a:r>
              <a:rPr lang="pt-PT" sz="2000">
                <a:solidFill>
                  <a:srgbClr val="1E3945"/>
                </a:solidFill>
                <a:latin typeface="Calibri"/>
                <a:ea typeface="Calibri"/>
                <a:cs typeface="Calibri"/>
                <a:sym typeface="Calibri"/>
              </a:rPr>
              <a:t>KPIs</a:t>
            </a:r>
            <a:endParaRPr sz="2000">
              <a:solidFill>
                <a:srgbClr val="1E3945"/>
              </a:solidFill>
              <a:latin typeface="Calibri"/>
              <a:ea typeface="Calibri"/>
              <a:cs typeface="Calibri"/>
              <a:sym typeface="Calibri"/>
            </a:endParaRPr>
          </a:p>
          <a:p>
            <a:pPr indent="-355600" lvl="1" marL="914400" rtl="0" algn="l">
              <a:spcBef>
                <a:spcPts val="0"/>
              </a:spcBef>
              <a:spcAft>
                <a:spcPts val="0"/>
              </a:spcAft>
              <a:buClr>
                <a:srgbClr val="1E3945"/>
              </a:buClr>
              <a:buSzPts val="2000"/>
              <a:buFont typeface="Calibri"/>
              <a:buChar char="○"/>
            </a:pPr>
            <a:r>
              <a:rPr lang="pt-PT" sz="2000">
                <a:solidFill>
                  <a:srgbClr val="1E3945"/>
                </a:solidFill>
                <a:latin typeface="Calibri"/>
                <a:ea typeface="Calibri"/>
                <a:cs typeface="Calibri"/>
                <a:sym typeface="Calibri"/>
              </a:rPr>
              <a:t>Lead KPIs</a:t>
            </a:r>
            <a:endParaRPr sz="2000">
              <a:solidFill>
                <a:srgbClr val="1E3945"/>
              </a:solidFill>
              <a:latin typeface="Calibri"/>
              <a:ea typeface="Calibri"/>
              <a:cs typeface="Calibri"/>
              <a:sym typeface="Calibri"/>
            </a:endParaRPr>
          </a:p>
          <a:p>
            <a:pPr indent="-355600" lvl="1" marL="914400" rtl="0" algn="l">
              <a:spcBef>
                <a:spcPts val="0"/>
              </a:spcBef>
              <a:spcAft>
                <a:spcPts val="0"/>
              </a:spcAft>
              <a:buClr>
                <a:srgbClr val="1E3945"/>
              </a:buClr>
              <a:buSzPts val="2000"/>
              <a:buFont typeface="Calibri"/>
              <a:buChar char="○"/>
            </a:pPr>
            <a:r>
              <a:rPr lang="pt-PT" sz="2000">
                <a:solidFill>
                  <a:srgbClr val="1E3945"/>
                </a:solidFill>
                <a:latin typeface="Calibri"/>
                <a:ea typeface="Calibri"/>
                <a:cs typeface="Calibri"/>
                <a:sym typeface="Calibri"/>
              </a:rPr>
              <a:t>List KPIs</a:t>
            </a:r>
            <a:endParaRPr sz="2000">
              <a:solidFill>
                <a:srgbClr val="1E3945"/>
              </a:solidFill>
              <a:latin typeface="Calibri"/>
              <a:ea typeface="Calibri"/>
              <a:cs typeface="Calibri"/>
              <a:sym typeface="Calibri"/>
            </a:endParaRPr>
          </a:p>
          <a:p>
            <a:pPr indent="-355600" lvl="1" marL="914400" rtl="0" algn="l">
              <a:spcBef>
                <a:spcPts val="0"/>
              </a:spcBef>
              <a:spcAft>
                <a:spcPts val="0"/>
              </a:spcAft>
              <a:buClr>
                <a:srgbClr val="1E3945"/>
              </a:buClr>
              <a:buSzPts val="2000"/>
              <a:buFont typeface="Calibri"/>
              <a:buChar char="○"/>
            </a:pPr>
            <a:r>
              <a:rPr lang="pt-PT" sz="2000">
                <a:solidFill>
                  <a:srgbClr val="1E3945"/>
                </a:solidFill>
                <a:latin typeface="Calibri"/>
                <a:ea typeface="Calibri"/>
                <a:cs typeface="Calibri"/>
                <a:sym typeface="Calibri"/>
              </a:rPr>
              <a:t>Dialing KPIs</a:t>
            </a:r>
            <a:endParaRPr sz="2000">
              <a:solidFill>
                <a:srgbClr val="1E394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pic>
        <p:nvPicPr>
          <p:cNvPr id="71" name="Google Shape;71;p16"/>
          <p:cNvPicPr preferRelativeResize="0"/>
          <p:nvPr/>
        </p:nvPicPr>
        <p:blipFill>
          <a:blip r:embed="rId4">
            <a:alphaModFix/>
          </a:blip>
          <a:stretch>
            <a:fillRect/>
          </a:stretch>
        </p:blipFill>
        <p:spPr>
          <a:xfrm>
            <a:off x="2000238" y="4"/>
            <a:ext cx="5143532" cy="5143500"/>
          </a:xfrm>
          <a:prstGeom prst="rect">
            <a:avLst/>
          </a:prstGeom>
          <a:noFill/>
          <a:ln>
            <a:noFill/>
          </a:ln>
        </p:spPr>
      </p:pic>
      <p:sp>
        <p:nvSpPr>
          <p:cNvPr id="72" name="Google Shape;72;p16"/>
          <p:cNvSpPr txBox="1"/>
          <p:nvPr/>
        </p:nvSpPr>
        <p:spPr>
          <a:xfrm>
            <a:off x="3336900" y="2040750"/>
            <a:ext cx="2470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5700">
                <a:solidFill>
                  <a:srgbClr val="1E3945"/>
                </a:solidFill>
                <a:latin typeface="Calibri"/>
                <a:ea typeface="Calibri"/>
                <a:cs typeface="Calibri"/>
                <a:sym typeface="Calibri"/>
              </a:rPr>
              <a:t>Metrics</a:t>
            </a:r>
            <a:endParaRPr b="1" sz="5700">
              <a:solidFill>
                <a:srgbClr val="1E394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pic>
        <p:nvPicPr>
          <p:cNvPr id="78" name="Google Shape;78;p17"/>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79" name="Google Shape;79;p17"/>
          <p:cNvSpPr txBox="1"/>
          <p:nvPr/>
        </p:nvSpPr>
        <p:spPr>
          <a:xfrm>
            <a:off x="184150" y="94075"/>
            <a:ext cx="193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Metrics</a:t>
            </a:r>
            <a:endParaRPr b="1" sz="3000">
              <a:solidFill>
                <a:srgbClr val="1E3945"/>
              </a:solidFill>
              <a:latin typeface="Calibri"/>
              <a:ea typeface="Calibri"/>
              <a:cs typeface="Calibri"/>
              <a:sym typeface="Calibri"/>
            </a:endParaRPr>
          </a:p>
        </p:txBody>
      </p:sp>
      <p:sp>
        <p:nvSpPr>
          <p:cNvPr id="80" name="Google Shape;80;p17"/>
          <p:cNvSpPr txBox="1"/>
          <p:nvPr/>
        </p:nvSpPr>
        <p:spPr>
          <a:xfrm>
            <a:off x="3485550" y="1214725"/>
            <a:ext cx="217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600">
                <a:solidFill>
                  <a:srgbClr val="1E3945"/>
                </a:solidFill>
                <a:latin typeface="Calibri"/>
                <a:ea typeface="Calibri"/>
                <a:cs typeface="Calibri"/>
                <a:sym typeface="Calibri"/>
              </a:rPr>
              <a:t>Main Numbers</a:t>
            </a:r>
            <a:endParaRPr sz="1600">
              <a:solidFill>
                <a:srgbClr val="1E3945"/>
              </a:solidFill>
              <a:latin typeface="Calibri"/>
              <a:ea typeface="Calibri"/>
              <a:cs typeface="Calibri"/>
              <a:sym typeface="Calibri"/>
            </a:endParaRPr>
          </a:p>
        </p:txBody>
      </p:sp>
      <p:sp>
        <p:nvSpPr>
          <p:cNvPr id="81" name="Google Shape;81;p17"/>
          <p:cNvSpPr txBox="1"/>
          <p:nvPr/>
        </p:nvSpPr>
        <p:spPr>
          <a:xfrm>
            <a:off x="970350" y="722125"/>
            <a:ext cx="43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2000">
                <a:solidFill>
                  <a:srgbClr val="1E3945"/>
                </a:solidFill>
              </a:rPr>
              <a:t>Call Centre Performance Dashboard</a:t>
            </a:r>
            <a:endParaRPr sz="2000">
              <a:solidFill>
                <a:srgbClr val="1E3945"/>
              </a:solidFill>
            </a:endParaRPr>
          </a:p>
        </p:txBody>
      </p:sp>
      <p:sp>
        <p:nvSpPr>
          <p:cNvPr id="82" name="Google Shape;82;p17"/>
          <p:cNvSpPr txBox="1"/>
          <p:nvPr/>
        </p:nvSpPr>
        <p:spPr>
          <a:xfrm>
            <a:off x="970350" y="1754375"/>
            <a:ext cx="733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t>Average Waiting Time (Should show the average time between an agent going online and taking a call, or hanging up a call and taking another)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Average Call Duration (Should show the average duration of a call excluding Voicemails)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Sales Total (Total Number of Sales for the Day)</a:t>
            </a:r>
            <a:endParaRPr sz="1200"/>
          </a:p>
          <a:p>
            <a:pPr indent="0" lvl="0" marL="0" rtl="0" algn="l">
              <a:spcBef>
                <a:spcPts val="0"/>
              </a:spcBef>
              <a:spcAft>
                <a:spcPts val="0"/>
              </a:spcAft>
              <a:buNone/>
            </a:pPr>
            <a:r>
              <a:rPr lang="pt-PT" sz="1200"/>
              <a:t>Products Total (Total Number of each product Sold for the Day)</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89" name="Google Shape;89;p18"/>
          <p:cNvSpPr txBox="1"/>
          <p:nvPr/>
        </p:nvSpPr>
        <p:spPr>
          <a:xfrm>
            <a:off x="184150" y="94075"/>
            <a:ext cx="193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Metrics</a:t>
            </a:r>
            <a:endParaRPr b="1" sz="3000">
              <a:solidFill>
                <a:srgbClr val="1E3945"/>
              </a:solidFill>
              <a:latin typeface="Calibri"/>
              <a:ea typeface="Calibri"/>
              <a:cs typeface="Calibri"/>
              <a:sym typeface="Calibri"/>
            </a:endParaRPr>
          </a:p>
        </p:txBody>
      </p:sp>
      <p:sp>
        <p:nvSpPr>
          <p:cNvPr id="90" name="Google Shape;90;p18"/>
          <p:cNvSpPr txBox="1"/>
          <p:nvPr/>
        </p:nvSpPr>
        <p:spPr>
          <a:xfrm>
            <a:off x="3485550" y="1214725"/>
            <a:ext cx="217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600">
                <a:solidFill>
                  <a:srgbClr val="1E3945"/>
                </a:solidFill>
                <a:latin typeface="Calibri"/>
                <a:ea typeface="Calibri"/>
                <a:cs typeface="Calibri"/>
                <a:sym typeface="Calibri"/>
              </a:rPr>
              <a:t>Sub Number</a:t>
            </a:r>
            <a:endParaRPr sz="1600">
              <a:solidFill>
                <a:srgbClr val="1E3945"/>
              </a:solidFill>
              <a:latin typeface="Calibri"/>
              <a:ea typeface="Calibri"/>
              <a:cs typeface="Calibri"/>
              <a:sym typeface="Calibri"/>
            </a:endParaRPr>
          </a:p>
        </p:txBody>
      </p:sp>
      <p:sp>
        <p:nvSpPr>
          <p:cNvPr id="91" name="Google Shape;91;p18"/>
          <p:cNvSpPr txBox="1"/>
          <p:nvPr/>
        </p:nvSpPr>
        <p:spPr>
          <a:xfrm>
            <a:off x="970350" y="722125"/>
            <a:ext cx="43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2000">
                <a:solidFill>
                  <a:srgbClr val="1E3945"/>
                </a:solidFill>
              </a:rPr>
              <a:t>Call Centre Performance Dashboard</a:t>
            </a:r>
            <a:endParaRPr sz="2000">
              <a:solidFill>
                <a:srgbClr val="1E3945"/>
              </a:solidFill>
            </a:endParaRPr>
          </a:p>
        </p:txBody>
      </p:sp>
      <p:sp>
        <p:nvSpPr>
          <p:cNvPr id="92" name="Google Shape;92;p18"/>
          <p:cNvSpPr txBox="1"/>
          <p:nvPr/>
        </p:nvSpPr>
        <p:spPr>
          <a:xfrm>
            <a:off x="903750" y="1592650"/>
            <a:ext cx="7336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t>Outbound Calls by Agent By Hour of Day (This should be toggleable per Agent, and should show a Bar graph representing each hour of the day and the number of calls done on each hour of this day either in total or by selected agent)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Sales By Agent By Hour of Day (T</a:t>
            </a:r>
            <a:r>
              <a:rPr lang="pt-PT" sz="1200">
                <a:solidFill>
                  <a:schemeClr val="dk1"/>
                </a:solidFill>
              </a:rPr>
              <a:t>his should be toggleable per Agent, and should show a Bar graph representing each hour of the day and the number of sales done on each hour of this day either in total or by selected agent)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pt-PT" sz="1200">
                <a:solidFill>
                  <a:schemeClr val="dk1"/>
                </a:solidFill>
              </a:rPr>
              <a:t>Calls Per Contact (Should show in relation to the calls done by the agents, what is the number of calls that the agent actually reached talking with the customer, should show in percentages)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pt-PT" sz="1200">
                <a:solidFill>
                  <a:schemeClr val="dk1"/>
                </a:solidFill>
              </a:rPr>
              <a:t>Missed Calls per Contact (Should show in relation to the calls done by the agents, what is the number of calls that the agent was unable to talk with the customer, should show in percentages)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pt-PT" sz="1200">
                <a:solidFill>
                  <a:schemeClr val="dk1"/>
                </a:solidFill>
              </a:rPr>
              <a:t>Hang-Up Reasons (Should show each Hang-Up reason and number of contacts that were given that reason on hang-up)</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99" name="Google Shape;99;p19"/>
          <p:cNvSpPr txBox="1"/>
          <p:nvPr/>
        </p:nvSpPr>
        <p:spPr>
          <a:xfrm>
            <a:off x="184150" y="94075"/>
            <a:ext cx="193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Metrics</a:t>
            </a:r>
            <a:endParaRPr b="1" sz="3000">
              <a:solidFill>
                <a:srgbClr val="1E3945"/>
              </a:solidFill>
              <a:latin typeface="Calibri"/>
              <a:ea typeface="Calibri"/>
              <a:cs typeface="Calibri"/>
              <a:sym typeface="Calibri"/>
            </a:endParaRPr>
          </a:p>
        </p:txBody>
      </p:sp>
      <p:sp>
        <p:nvSpPr>
          <p:cNvPr id="100" name="Google Shape;100;p19"/>
          <p:cNvSpPr txBox="1"/>
          <p:nvPr/>
        </p:nvSpPr>
        <p:spPr>
          <a:xfrm>
            <a:off x="3485550" y="1214725"/>
            <a:ext cx="217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600">
                <a:solidFill>
                  <a:srgbClr val="1E3945"/>
                </a:solidFill>
                <a:latin typeface="Calibri"/>
                <a:ea typeface="Calibri"/>
                <a:cs typeface="Calibri"/>
                <a:sym typeface="Calibri"/>
              </a:rPr>
              <a:t>Main Numbers</a:t>
            </a:r>
            <a:endParaRPr sz="1600">
              <a:solidFill>
                <a:srgbClr val="1E3945"/>
              </a:solidFill>
              <a:latin typeface="Calibri"/>
              <a:ea typeface="Calibri"/>
              <a:cs typeface="Calibri"/>
              <a:sym typeface="Calibri"/>
            </a:endParaRPr>
          </a:p>
        </p:txBody>
      </p:sp>
      <p:sp>
        <p:nvSpPr>
          <p:cNvPr id="101" name="Google Shape;101;p19"/>
          <p:cNvSpPr txBox="1"/>
          <p:nvPr/>
        </p:nvSpPr>
        <p:spPr>
          <a:xfrm>
            <a:off x="970350" y="722125"/>
            <a:ext cx="43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2000">
                <a:solidFill>
                  <a:srgbClr val="1E3945"/>
                </a:solidFill>
              </a:rPr>
              <a:t>Call Distribution Dashboard</a:t>
            </a:r>
            <a:endParaRPr sz="2000">
              <a:solidFill>
                <a:srgbClr val="1E3945"/>
              </a:solidFill>
            </a:endParaRPr>
          </a:p>
        </p:txBody>
      </p:sp>
      <p:sp>
        <p:nvSpPr>
          <p:cNvPr id="102" name="Google Shape;102;p19"/>
          <p:cNvSpPr txBox="1"/>
          <p:nvPr/>
        </p:nvSpPr>
        <p:spPr>
          <a:xfrm>
            <a:off x="970350" y="1754375"/>
            <a:ext cx="7336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t>Total Calls (Total Number of Calls Done Daily)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Outbound Calls (Total Number of Outbound Calls Done Daily)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Scheduled Calls (Total Number of Scheduled Callbacks Done Daily)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Inbound Callbacks (Total Number of Inbound Callbacks Done Daily)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Average Time on Call Trend (Should show a graph since the beggining of usage that shows the average time an agent spend on call, with the ability to select for the day/Week/Month)</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4">
            <a:alphaModFix/>
          </a:blip>
          <a:stretch>
            <a:fillRect/>
          </a:stretch>
        </p:blipFill>
        <p:spPr>
          <a:xfrm>
            <a:off x="2000238" y="4"/>
            <a:ext cx="5143532" cy="5143500"/>
          </a:xfrm>
          <a:prstGeom prst="rect">
            <a:avLst/>
          </a:prstGeom>
          <a:noFill/>
          <a:ln>
            <a:noFill/>
          </a:ln>
        </p:spPr>
      </p:pic>
      <p:sp>
        <p:nvSpPr>
          <p:cNvPr id="109" name="Google Shape;109;p20"/>
          <p:cNvSpPr txBox="1"/>
          <p:nvPr/>
        </p:nvSpPr>
        <p:spPr>
          <a:xfrm>
            <a:off x="3762300" y="2040750"/>
            <a:ext cx="16194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5700">
                <a:solidFill>
                  <a:srgbClr val="1E3945"/>
                </a:solidFill>
                <a:latin typeface="Calibri"/>
                <a:ea typeface="Calibri"/>
                <a:cs typeface="Calibri"/>
                <a:sym typeface="Calibri"/>
              </a:rPr>
              <a:t>KPI’s</a:t>
            </a:r>
            <a:endParaRPr b="1" sz="5700">
              <a:solidFill>
                <a:srgbClr val="1E3945"/>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116" name="Google Shape;116;p21"/>
          <p:cNvSpPr txBox="1"/>
          <p:nvPr/>
        </p:nvSpPr>
        <p:spPr>
          <a:xfrm>
            <a:off x="184150" y="94075"/>
            <a:ext cx="1935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Metrics</a:t>
            </a:r>
            <a:endParaRPr b="1" sz="3000">
              <a:solidFill>
                <a:srgbClr val="1E3945"/>
              </a:solidFill>
              <a:latin typeface="Calibri"/>
              <a:ea typeface="Calibri"/>
              <a:cs typeface="Calibri"/>
              <a:sym typeface="Calibri"/>
            </a:endParaRPr>
          </a:p>
        </p:txBody>
      </p:sp>
      <p:sp>
        <p:nvSpPr>
          <p:cNvPr id="117" name="Google Shape;117;p21"/>
          <p:cNvSpPr txBox="1"/>
          <p:nvPr/>
        </p:nvSpPr>
        <p:spPr>
          <a:xfrm>
            <a:off x="970350" y="722125"/>
            <a:ext cx="43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2000">
                <a:solidFill>
                  <a:srgbClr val="1E3945"/>
                </a:solidFill>
              </a:rPr>
              <a:t>Lead KPIs</a:t>
            </a:r>
            <a:endParaRPr sz="2000">
              <a:solidFill>
                <a:srgbClr val="1E3945"/>
              </a:solidFill>
            </a:endParaRPr>
          </a:p>
        </p:txBody>
      </p:sp>
      <p:sp>
        <p:nvSpPr>
          <p:cNvPr id="118" name="Google Shape;118;p21"/>
          <p:cNvSpPr txBox="1"/>
          <p:nvPr/>
        </p:nvSpPr>
        <p:spPr>
          <a:xfrm>
            <a:off x="970350" y="1461975"/>
            <a:ext cx="7336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t>Cost Per Aquisition (Should show the costs with converting a lead, taking in account Profit and Loss as well as Average Time on Call, can go into Negative if the profit does not outweight the loss)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Connection Rate (Should show the amount of calls that the call were answered including voicemails with mind on the Total of Calls done in the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Lead Conversion Rate (Should show how many calls in average are needed for a sale to be made, should take into account total Connection Rate)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4">
            <a:alphaModFix/>
          </a:blip>
          <a:stretch>
            <a:fillRect/>
          </a:stretch>
        </p:blipFill>
        <p:spPr>
          <a:xfrm>
            <a:off x="3143250" y="4371975"/>
            <a:ext cx="2857500" cy="609600"/>
          </a:xfrm>
          <a:prstGeom prst="rect">
            <a:avLst/>
          </a:prstGeom>
          <a:noFill/>
          <a:ln>
            <a:noFill/>
          </a:ln>
        </p:spPr>
      </p:pic>
      <p:sp>
        <p:nvSpPr>
          <p:cNvPr id="125" name="Google Shape;125;p22"/>
          <p:cNvSpPr txBox="1"/>
          <p:nvPr/>
        </p:nvSpPr>
        <p:spPr>
          <a:xfrm>
            <a:off x="184150" y="94075"/>
            <a:ext cx="193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3000">
                <a:solidFill>
                  <a:srgbClr val="1E3945"/>
                </a:solidFill>
                <a:latin typeface="Calibri"/>
                <a:ea typeface="Calibri"/>
                <a:cs typeface="Calibri"/>
                <a:sym typeface="Calibri"/>
              </a:rPr>
              <a:t>KPI’s</a:t>
            </a:r>
            <a:endParaRPr b="1" sz="3000">
              <a:solidFill>
                <a:srgbClr val="1E3945"/>
              </a:solidFill>
              <a:latin typeface="Calibri"/>
              <a:ea typeface="Calibri"/>
              <a:cs typeface="Calibri"/>
              <a:sym typeface="Calibri"/>
            </a:endParaRPr>
          </a:p>
          <a:p>
            <a:pPr indent="0" lvl="0" marL="0" rtl="0" algn="l">
              <a:spcBef>
                <a:spcPts val="0"/>
              </a:spcBef>
              <a:spcAft>
                <a:spcPts val="0"/>
              </a:spcAft>
              <a:buNone/>
            </a:pPr>
            <a:r>
              <a:t/>
            </a:r>
            <a:endParaRPr b="1" sz="3000">
              <a:solidFill>
                <a:srgbClr val="1E3945"/>
              </a:solidFill>
              <a:latin typeface="Calibri"/>
              <a:ea typeface="Calibri"/>
              <a:cs typeface="Calibri"/>
              <a:sym typeface="Calibri"/>
            </a:endParaRPr>
          </a:p>
        </p:txBody>
      </p:sp>
      <p:sp>
        <p:nvSpPr>
          <p:cNvPr id="126" name="Google Shape;126;p22"/>
          <p:cNvSpPr txBox="1"/>
          <p:nvPr/>
        </p:nvSpPr>
        <p:spPr>
          <a:xfrm>
            <a:off x="970350" y="722125"/>
            <a:ext cx="439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2000">
                <a:solidFill>
                  <a:srgbClr val="1E3945"/>
                </a:solidFill>
              </a:rPr>
              <a:t>List</a:t>
            </a:r>
            <a:r>
              <a:rPr lang="pt-PT" sz="2000">
                <a:solidFill>
                  <a:srgbClr val="1E3945"/>
                </a:solidFill>
              </a:rPr>
              <a:t> KPIs</a:t>
            </a:r>
            <a:endParaRPr sz="2000">
              <a:solidFill>
                <a:srgbClr val="1E3945"/>
              </a:solidFill>
            </a:endParaRPr>
          </a:p>
        </p:txBody>
      </p:sp>
      <p:sp>
        <p:nvSpPr>
          <p:cNvPr id="127" name="Google Shape;127;p22"/>
          <p:cNvSpPr txBox="1"/>
          <p:nvPr/>
        </p:nvSpPr>
        <p:spPr>
          <a:xfrm>
            <a:off x="970350" y="1461975"/>
            <a:ext cx="7336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t>Contact Rate (Should show the amount of Calls answered, excluding voicemails taking in account the total number of calls done throughout the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Total Revenue (Should show the total amount of Sales in (Country Currency) for the day)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pt-PT" sz="1200"/>
              <a:t>List Profit and Loss (This should show multiple options defined below)</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pt-PT" sz="1200"/>
              <a:t>Revenue per Hour = Revenue / Estimated Billable Hour</a:t>
            </a:r>
            <a:endParaRPr sz="1200"/>
          </a:p>
          <a:p>
            <a:pPr indent="-304800" lvl="0" marL="457200" rtl="0" algn="l">
              <a:spcBef>
                <a:spcPts val="0"/>
              </a:spcBef>
              <a:spcAft>
                <a:spcPts val="0"/>
              </a:spcAft>
              <a:buSzPts val="1200"/>
              <a:buChar char="-"/>
            </a:pPr>
            <a:r>
              <a:rPr lang="pt-PT" sz="1200"/>
              <a:t>Agent Cost = Billable Hours * Agent Cost per Hour</a:t>
            </a:r>
            <a:endParaRPr sz="1200"/>
          </a:p>
          <a:p>
            <a:pPr indent="-304800" lvl="0" marL="457200" rtl="0" algn="l">
              <a:spcBef>
                <a:spcPts val="0"/>
              </a:spcBef>
              <a:spcAft>
                <a:spcPts val="0"/>
              </a:spcAft>
              <a:buSzPts val="1200"/>
              <a:buChar char="-"/>
            </a:pPr>
            <a:r>
              <a:rPr lang="pt-PT" sz="1200"/>
              <a:t>Total Cost = Agent Cost + Lead Cost + Minute Cost</a:t>
            </a:r>
            <a:endParaRPr sz="1200"/>
          </a:p>
          <a:p>
            <a:pPr indent="-304800" lvl="0" marL="457200" rtl="0" algn="l">
              <a:spcBef>
                <a:spcPts val="0"/>
              </a:spcBef>
              <a:spcAft>
                <a:spcPts val="0"/>
              </a:spcAft>
              <a:buSzPts val="1200"/>
              <a:buChar char="-"/>
            </a:pPr>
            <a:r>
              <a:rPr lang="pt-PT" sz="1200"/>
              <a:t>Profit = Revenue - Total Cost</a:t>
            </a:r>
            <a:endParaRPr sz="1200"/>
          </a:p>
          <a:p>
            <a:pPr indent="0" lvl="0" marL="0" rtl="0" algn="l">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