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261" r:id="rId3"/>
    <p:sldId id="257" r:id="rId4"/>
    <p:sldId id="2119" r:id="rId5"/>
    <p:sldId id="267" r:id="rId6"/>
    <p:sldId id="268" r:id="rId7"/>
    <p:sldId id="269" r:id="rId8"/>
    <p:sldId id="271" r:id="rId9"/>
    <p:sldId id="272" r:id="rId10"/>
    <p:sldId id="275" r:id="rId11"/>
    <p:sldId id="270" r:id="rId12"/>
    <p:sldId id="277" r:id="rId13"/>
    <p:sldId id="266" r:id="rId14"/>
    <p:sldId id="278" r:id="rId15"/>
    <p:sldId id="273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11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E0EF5-B586-4245-B9AE-565FD77D5C6E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A6609-22B9-4EF6-9E4C-D19C1AA09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83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9EE71-511D-5546-9EFA-22C748766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84644-71E8-EFBF-D6B6-772B67C2A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D18C9-96C3-0E83-B4B0-A6DC7CE67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FA49C-7E0B-4FE1-B433-6CA2FA85994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4D1C7-2986-7907-B3FF-6A44FDD88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70D26-4609-7BC8-C442-67113B855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0193-87B5-4D50-9791-5D9CD49E2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0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9C00-4B91-BABD-452A-9FFE31C20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1605E-AD5E-FC0B-FE7E-DF52D2275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9745C-9A89-7A41-53C4-10FEEA25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FA49C-7E0B-4FE1-B433-6CA2FA85994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9D993-2724-0530-E808-BD0F437B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94CB2-FEC4-F1D1-6B5D-943504869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0193-87B5-4D50-9791-5D9CD49E2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0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311F20-1A91-2D05-0BD8-8F1F772F3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4648A-AB15-109B-19D0-45E6B1B89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18F33-E2D6-413F-6247-985E877DF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FA49C-7E0B-4FE1-B433-6CA2FA85994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A4D81-B256-89AD-2554-13CA7512A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34015-1309-EE61-62E7-0478DA95A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0193-87B5-4D50-9791-5D9CD49E2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1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C714-D019-BEA4-783A-109A5773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DA830-EA66-7B8A-E5F9-E94DD0106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0B463-335A-7A06-EBE5-253EDB9A6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FA49C-7E0B-4FE1-B433-6CA2FA85994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21A12-F472-B914-FE6E-8DA54CDBA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6AB8E-2BC3-36B4-924F-1E05446F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0193-87B5-4D50-9791-5D9CD49E2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0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4461A-50F0-EFE5-99A7-5B6E21B04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FFC72-C7E4-C15C-80C3-D999E16ED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9FAD0-193B-7774-0651-22E459C3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FA49C-7E0B-4FE1-B433-6CA2FA85994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1A7DC-F3EF-E0B9-0804-7B73F384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BF47A-463F-70C8-912C-2B30F0F1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0193-87B5-4D50-9791-5D9CD49E2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6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082E5-F943-7789-FCDD-FA6BF2CE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4ECCF-14B0-2CC8-8689-FD382D1BE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83627-C0FA-503B-2E56-6159ED622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1AB7F-8CA5-002B-69AD-B35F25F4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FA49C-7E0B-4FE1-B433-6CA2FA85994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A7FCC-C139-9832-7B21-4B6CE20E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63D15-D8D4-E335-D16D-D559E9C7D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0193-87B5-4D50-9791-5D9CD49E2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5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E4DC1-4EC9-462A-60C1-D7BDA4C51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850DE-3D07-3D04-F604-FE8858B3D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7A0C1-B1E2-8FF3-2243-996739CAC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9AD07D-A461-CD8E-F13A-9B25B94CA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E14408-B6D6-D0FB-8C26-A14ECBB61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B18BCE-E5E9-C714-299F-B63ADA09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FA49C-7E0B-4FE1-B433-6CA2FA85994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07C8D-7684-314B-9C1E-E8F691C76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D71FE0-C1E6-6BC5-0920-9E73304CC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0193-87B5-4D50-9791-5D9CD49E2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2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05EC9-AE5D-2F52-3824-44A7CA71A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0C9E20-C6CD-C540-C7F7-B1EB44A04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FA49C-7E0B-4FE1-B433-6CA2FA85994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8DB80-36FF-D26E-E43D-CB658710A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3A280-9319-842E-EEFE-BA0D8B703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0193-87B5-4D50-9791-5D9CD49E2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6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17ECB8-FFCF-FBA4-EA3D-C61F7EB3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FA49C-7E0B-4FE1-B433-6CA2FA85994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C1738-8113-720A-59BA-952B8A27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FF0EF-6205-D91B-20A5-C5D944E33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0193-87B5-4D50-9791-5D9CD49E2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8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5FE73-0D71-0C85-2364-D8D24A295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21BB-854E-566C-10E3-ED207C0FA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1278D-803E-0524-3B4F-48163B4D0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4CFBC-55A9-C086-F2A0-CFD0E62C2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FA49C-7E0B-4FE1-B433-6CA2FA85994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66CB2-0C2E-4C82-7600-FEE8A4407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28310-34FB-1B46-F767-8ACA16A7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0193-87B5-4D50-9791-5D9CD49E2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3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98F34-A4EF-0584-8837-E63227AFE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9EEFE3-DB18-7C9A-2FA5-8F426D3F2B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A93F6-FE6B-A520-7156-282499D7E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9A21D-29E7-BFF6-1A5A-823B3AF67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FA49C-7E0B-4FE1-B433-6CA2FA85994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EBF9A-33A0-0897-2337-8A94EB5A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C2AB4-BD32-8455-C032-21957954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0193-87B5-4D50-9791-5D9CD49E2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0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FC5575-535C-9610-37DB-3E7D1268E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C242C-854E-060D-AE7B-59FD04F84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2C56F-8B05-3330-6908-A9E55FA56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FA49C-7E0B-4FE1-B433-6CA2FA85994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C76A1-6906-06C8-F0DD-77BB266EA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AEF59-FAEE-E93F-C6CF-2451F5A4B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C0193-87B5-4D50-9791-5D9CD49E2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2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17/06/relationships/model3d" Target="../media/model3d1.glb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image" Target="../media/image9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571DDB8-6828-FB95-EB40-CB204B0D976F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350519"/>
                <a:ext cx="9144000" cy="165576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>
                    <a:latin typeface="Britannic Bold" panose="020B0903060703020204" pitchFamily="34" charset="0"/>
                  </a:rPr>
                  <a:t>ME 607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latin typeface="Britannic Bold" panose="020B0903060703020204" pitchFamily="34" charset="0"/>
                  </a:rPr>
                  <a:t> Introduction to composite materials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571DDB8-6828-FB95-EB40-CB204B0D97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350519"/>
                <a:ext cx="9144000" cy="1655763"/>
              </a:xfrm>
              <a:blipFill>
                <a:blip r:embed="rId2"/>
                <a:stretch>
                  <a:fillRect t="-9926" b="-2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50580516-07F6-B4C3-4A23-BCE0F7EB3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87123"/>
            <a:ext cx="9144000" cy="11890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nstantia" panose="02030602050306030303" pitchFamily="18" charset="0"/>
              </a:rPr>
              <a:t>Term Project: </a:t>
            </a:r>
          </a:p>
          <a:p>
            <a:r>
              <a:rPr lang="en-US" sz="2800" b="1" dirty="0">
                <a:solidFill>
                  <a:srgbClr val="00B050"/>
                </a:solidFill>
                <a:latin typeface="Eras Demi ITC" panose="020B0805030504020804" pitchFamily="34" charset="0"/>
              </a:rPr>
              <a:t>Complete and partial degradation of laminate under mechanical and hygro-thermal loading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9FDFDEB-5168-86F3-9173-38D9EFCAD035}"/>
              </a:ext>
            </a:extLst>
          </p:cNvPr>
          <p:cNvSpPr txBox="1">
            <a:spLocks/>
          </p:cNvSpPr>
          <p:nvPr/>
        </p:nvSpPr>
        <p:spPr>
          <a:xfrm>
            <a:off x="1524000" y="3957002"/>
            <a:ext cx="9144000" cy="2474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no: 1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Sabyasachi Kashyap  (244103429)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Dushyant Pratap Singh (244103101)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Vikas Prajapati (244103107)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Partha Pratim Borah (246103104)</a:t>
            </a:r>
          </a:p>
        </p:txBody>
      </p:sp>
    </p:spTree>
    <p:extLst>
      <p:ext uri="{BB962C8B-B14F-4D97-AF65-F5344CB8AC3E}">
        <p14:creationId xmlns:p14="http://schemas.microsoft.com/office/powerpoint/2010/main" val="1759500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642E0-B648-1FA0-78D6-F0FDB75B2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FF844C-F422-BAAE-D013-38AB4B2CF2B0}"/>
                  </a:ext>
                </a:extLst>
              </p:cNvPr>
              <p:cNvSpPr txBox="1"/>
              <p:nvPr/>
            </p:nvSpPr>
            <p:spPr>
              <a:xfrm>
                <a:off x="838200" y="1622897"/>
                <a:ext cx="493662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Ply layer 4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𝟗𝟎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°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5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𝟗𝟎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°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will fail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FF844C-F422-BAAE-D013-38AB4B2CF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22897"/>
                <a:ext cx="4936623" cy="400110"/>
              </a:xfrm>
              <a:prstGeom prst="rect">
                <a:avLst/>
              </a:prstGeom>
              <a:blipFill>
                <a:blip r:embed="rId2"/>
                <a:stretch>
                  <a:fillRect l="-1360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D72E7F-6AA1-F157-B066-7D78356250BC}"/>
                  </a:ext>
                </a:extLst>
              </p:cNvPr>
              <p:cNvSpPr txBox="1"/>
              <p:nvPr/>
            </p:nvSpPr>
            <p:spPr>
              <a:xfrm>
                <a:off x="838200" y="2110450"/>
                <a:ext cx="115338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D72E7F-6AA1-F157-B066-7D7835625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10450"/>
                <a:ext cx="1153381" cy="615553"/>
              </a:xfrm>
              <a:prstGeom prst="rect">
                <a:avLst/>
              </a:prstGeom>
              <a:blipFill>
                <a:blip r:embed="rId3"/>
                <a:stretch>
                  <a:fillRect b="-7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3B4678-26E0-6B26-702A-B7B83AF45E48}"/>
                  </a:ext>
                </a:extLst>
              </p:cNvPr>
              <p:cNvSpPr txBox="1"/>
              <p:nvPr/>
            </p:nvSpPr>
            <p:spPr>
              <a:xfrm>
                <a:off x="3887028" y="2726003"/>
                <a:ext cx="4133851" cy="17307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𝐹𝑖𝑟𝑠𝑡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𝑝𝑙𝑦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𝑓𝑎𝑖𝑙𝑢𝑟𝑒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𝑆𝑅</m:t>
                          </m:r>
                        </m:den>
                      </m:f>
                    </m:oMath>
                  </m:oMathPara>
                </a14:m>
                <a:endParaRPr lang="en-US" sz="20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29.39</m:t>
                          </m:r>
                        </m:den>
                      </m:f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=34.02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3B4678-26E0-6B26-702A-B7B83AF45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028" y="2726003"/>
                <a:ext cx="4133851" cy="17307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045DA23-F84B-84E8-FC9B-10C6B6D46A82}"/>
              </a:ext>
            </a:extLst>
          </p:cNvPr>
          <p:cNvSpPr txBox="1"/>
          <p:nvPr/>
        </p:nvSpPr>
        <p:spPr>
          <a:xfrm>
            <a:off x="838200" y="1048601"/>
            <a:ext cx="6097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Iteration 1: </a:t>
            </a:r>
            <a:r>
              <a:rPr lang="en-US" sz="2000" dirty="0" err="1">
                <a:solidFill>
                  <a:srgbClr val="FF000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cont</a:t>
            </a:r>
            <a:r>
              <a:rPr lang="en-US" sz="2000" dirty="0">
                <a:solidFill>
                  <a:srgbClr val="FF000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…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179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B3B42-87D6-0C47-2D23-E2BE5038D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45E6-FE1E-379C-AFF7-4A40B99836D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ritannic Bold" panose="020B0903060703020204" pitchFamily="34" charset="0"/>
                <a:cs typeface="Times New Roman" panose="02020603050405020304" pitchFamily="18" charset="0"/>
              </a:rPr>
              <a:t>Partial degradation of laminate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5AF2A33-D455-5E3F-09B2-54A76876A9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2720060"/>
                  </p:ext>
                </p:extLst>
              </p:nvPr>
            </p:nvGraphicFramePr>
            <p:xfrm>
              <a:off x="731520" y="1603429"/>
              <a:ext cx="10728960" cy="429657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70560">
                      <a:extLst>
                        <a:ext uri="{9D8B030D-6E8A-4147-A177-3AD203B41FA5}">
                          <a16:colId xmlns:a16="http://schemas.microsoft.com/office/drawing/2014/main" val="3656785344"/>
                        </a:ext>
                      </a:extLst>
                    </a:gridCol>
                    <a:gridCol w="670560">
                      <a:extLst>
                        <a:ext uri="{9D8B030D-6E8A-4147-A177-3AD203B41FA5}">
                          <a16:colId xmlns:a16="http://schemas.microsoft.com/office/drawing/2014/main" val="1908657064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756915314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2776761172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3145895941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211167444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902654218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681536819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70314250"/>
                        </a:ext>
                      </a:extLst>
                    </a:gridCol>
                  </a:tblGrid>
                  <a:tr h="72992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Ply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𝑺𝑹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𝑳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𝑺𝑹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𝑺𝑹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Failure mode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6470021"/>
                      </a:ext>
                    </a:extLst>
                  </a:tr>
                  <a:tr h="6421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−2591.4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−840.51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4.248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7.123 (TC)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75119337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𝟒𝟓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−1978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−1978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−1243.2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3.243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16.762 (TC)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17.267 (S)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46191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𝟒𝟓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−1978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−1978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−1243.2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3.243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16.762 (TC)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17.267 (S)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04283742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𝟗𝟎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−2373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609082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𝟗𝟎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−2373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3113709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𝟒𝟓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−1978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−1978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−1243.2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3.243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16.762 (TC)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17.267 (S)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9784676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𝟒𝟓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−1978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−1978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−1243.2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3.243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16.762 (TC)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17.267 (S)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0710054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−2591.4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−840.51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4.248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7.123 (TC)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438813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5AF2A33-D455-5E3F-09B2-54A76876A9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2720060"/>
                  </p:ext>
                </p:extLst>
              </p:nvPr>
            </p:nvGraphicFramePr>
            <p:xfrm>
              <a:off x="731520" y="1603429"/>
              <a:ext cx="10728960" cy="429657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70560">
                      <a:extLst>
                        <a:ext uri="{9D8B030D-6E8A-4147-A177-3AD203B41FA5}">
                          <a16:colId xmlns:a16="http://schemas.microsoft.com/office/drawing/2014/main" val="3656785344"/>
                        </a:ext>
                      </a:extLst>
                    </a:gridCol>
                    <a:gridCol w="670560">
                      <a:extLst>
                        <a:ext uri="{9D8B030D-6E8A-4147-A177-3AD203B41FA5}">
                          <a16:colId xmlns:a16="http://schemas.microsoft.com/office/drawing/2014/main" val="1908657064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756915314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2776761172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3145895941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211167444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902654218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681536819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70314250"/>
                        </a:ext>
                      </a:extLst>
                    </a:gridCol>
                  </a:tblGrid>
                  <a:tr h="72992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Ply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833" r="-600909" b="-49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833" r="-500909" b="-49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55" t="-833" r="-400909" b="-49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455" t="-833" r="-300909" b="-49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455" t="-833" r="-200909" b="-49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455" t="-833" r="-100909" b="-49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Failure mode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6470021"/>
                      </a:ext>
                    </a:extLst>
                  </a:tr>
                  <a:tr h="6421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115238" r="-1401818" b="-46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115238" r="-600909" b="-46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115238" r="-500909" b="-46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4.248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7.123 (TC)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75119337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327536" r="-1401818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327536" r="-600909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327536" r="-500909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55" t="-327536" r="-400909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3.243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16.762 (TC)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17.267 (S)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46191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433824" r="-1401818" b="-513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433824" r="-600909" b="-513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433824" r="-500909" b="-513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55" t="-433824" r="-400909" b="-513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3.243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16.762 (TC)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17.267 (S)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04283742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526087" r="-1401818" b="-405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526087" r="-600909" b="-405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526087" r="-500909" b="-405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609082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635294" r="-1401818" b="-3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635294" r="-600909" b="-3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635294" r="-500909" b="-3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3113709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724638" r="-1401818" b="-2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724638" r="-600909" b="-2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724638" r="-500909" b="-2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55" t="-724638" r="-400909" b="-2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3.243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16.762 (TC)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17.267 (S)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9784676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836765" r="-1401818" b="-1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836765" r="-600909" b="-1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836765" r="-500909" b="-1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55" t="-836765" r="-400909" b="-1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3.243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16.762 (TC)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17.267 (S)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0710054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923188" r="-1401818" b="-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923188" r="-600909" b="-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923188" r="-500909" b="-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4.248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7.123 (TC)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4388138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0A44ABA-A569-1E30-F0C2-6CC831D2BB18}"/>
              </a:ext>
            </a:extLst>
          </p:cNvPr>
          <p:cNvSpPr txBox="1"/>
          <p:nvPr/>
        </p:nvSpPr>
        <p:spPr>
          <a:xfrm>
            <a:off x="838200" y="1048601"/>
            <a:ext cx="6097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Iteration 2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536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1654D-5D42-DD16-BC2F-A993CBF23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AE0E6C-ACE3-4FF3-DD0B-1D79CCA15138}"/>
                  </a:ext>
                </a:extLst>
              </p:cNvPr>
              <p:cNvSpPr txBox="1"/>
              <p:nvPr/>
            </p:nvSpPr>
            <p:spPr>
              <a:xfrm>
                <a:off x="4264715" y="2563602"/>
                <a:ext cx="3662570" cy="17307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𝑒𝑐𝑜𝑛𝑑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𝑝𝑙𝑦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𝑓𝑎𝑙𝑖𝑢𝑟𝑒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𝑆𝑅</m:t>
                          </m:r>
                        </m:den>
                      </m:f>
                    </m:oMath>
                  </m:oMathPara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17.267</m:t>
                          </m:r>
                        </m:den>
                      </m:f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=57.913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AE0E6C-ACE3-4FF3-DD0B-1D79CCA15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715" y="2563602"/>
                <a:ext cx="3662570" cy="17307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C23BF1-16BF-8CD1-3BBA-7FC456993D2A}"/>
                  </a:ext>
                </a:extLst>
              </p:cNvPr>
              <p:cNvSpPr txBox="1"/>
              <p:nvPr/>
            </p:nvSpPr>
            <p:spPr>
              <a:xfrm>
                <a:off x="838200" y="2255825"/>
                <a:ext cx="12395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C23BF1-16BF-8CD1-3BBA-7FC456993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55825"/>
                <a:ext cx="1239520" cy="307777"/>
              </a:xfrm>
              <a:prstGeom prst="rect">
                <a:avLst/>
              </a:prstGeom>
              <a:blipFill>
                <a:blip r:embed="rId3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4A07DC-36A8-6C68-7C3C-14F42146383A}"/>
                  </a:ext>
                </a:extLst>
              </p:cNvPr>
              <p:cNvSpPr txBox="1"/>
              <p:nvPr/>
            </p:nvSpPr>
            <p:spPr>
              <a:xfrm>
                <a:off x="838200" y="1704735"/>
                <a:ext cx="71329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Ply layer 2 &amp; 7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𝟒𝟓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°</m:t>
                        </m:r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ply layer 3 &amp; 6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𝟒𝟓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°)</m:t>
                    </m:r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will fail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4A07DC-36A8-6C68-7C3C-14F421463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04735"/>
                <a:ext cx="7132983" cy="400110"/>
              </a:xfrm>
              <a:prstGeom prst="rect">
                <a:avLst/>
              </a:prstGeom>
              <a:blipFill>
                <a:blip r:embed="rId4"/>
                <a:stretch>
                  <a:fillRect l="-940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10272A6-34C6-E357-B88E-903AB8D0EAD2}"/>
              </a:ext>
            </a:extLst>
          </p:cNvPr>
          <p:cNvSpPr txBox="1"/>
          <p:nvPr/>
        </p:nvSpPr>
        <p:spPr>
          <a:xfrm>
            <a:off x="838200" y="1048601"/>
            <a:ext cx="6097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Iteration 2: </a:t>
            </a:r>
            <a:r>
              <a:rPr lang="en-US" sz="2000" dirty="0" err="1">
                <a:solidFill>
                  <a:srgbClr val="FF000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cont</a:t>
            </a:r>
            <a:r>
              <a:rPr lang="en-US" sz="2000" dirty="0">
                <a:solidFill>
                  <a:srgbClr val="FF000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…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569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8A7D8-F674-047E-C7FE-9BD19E22F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7E307-79F1-5FB7-8FC8-623D2E51614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ritannic Bold" panose="020B0903060703020204" pitchFamily="34" charset="0"/>
                <a:cs typeface="Times New Roman" panose="02020603050405020304" pitchFamily="18" charset="0"/>
              </a:rPr>
              <a:t>Partial degradation of laminate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D100F8B-E7CC-4D53-CB91-AFD091C000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1673410"/>
                  </p:ext>
                </p:extLst>
              </p:nvPr>
            </p:nvGraphicFramePr>
            <p:xfrm>
              <a:off x="731520" y="1603429"/>
              <a:ext cx="10728960" cy="429657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70560">
                      <a:extLst>
                        <a:ext uri="{9D8B030D-6E8A-4147-A177-3AD203B41FA5}">
                          <a16:colId xmlns:a16="http://schemas.microsoft.com/office/drawing/2014/main" val="3656785344"/>
                        </a:ext>
                      </a:extLst>
                    </a:gridCol>
                    <a:gridCol w="670560">
                      <a:extLst>
                        <a:ext uri="{9D8B030D-6E8A-4147-A177-3AD203B41FA5}">
                          <a16:colId xmlns:a16="http://schemas.microsoft.com/office/drawing/2014/main" val="3664046753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756915314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2776761172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3145895941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211167444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902654218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681536819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70314250"/>
                        </a:ext>
                      </a:extLst>
                    </a:gridCol>
                  </a:tblGrid>
                  <a:tr h="72992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Ply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𝑺𝑹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𝑳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𝑺𝑹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𝑺𝑹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Failure mode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6470021"/>
                      </a:ext>
                    </a:extLst>
                  </a:tr>
                  <a:tr h="6421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−2413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−867.2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3.956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7.349 (TC)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75119337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𝟒𝟓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−2000.87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−2000.87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−1290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3.292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17.02 (TC)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446191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𝟒𝟓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−2000.87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−2000.87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−1290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3.292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17.02 (TC)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283742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𝟗𝟎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−2187.5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609082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𝟗𝟎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−2187.5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3933327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𝟒𝟓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−2000.87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−2000.87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−1290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3.292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17.02 (TC)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1424033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𝟒𝟓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−2000.87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−2000.87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−1290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3.292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17.02 (TC)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100547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−2413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−867.2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3.956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7.349 (TC)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46567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D100F8B-E7CC-4D53-CB91-AFD091C000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1673410"/>
                  </p:ext>
                </p:extLst>
              </p:nvPr>
            </p:nvGraphicFramePr>
            <p:xfrm>
              <a:off x="731520" y="1603429"/>
              <a:ext cx="10728960" cy="429657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70560">
                      <a:extLst>
                        <a:ext uri="{9D8B030D-6E8A-4147-A177-3AD203B41FA5}">
                          <a16:colId xmlns:a16="http://schemas.microsoft.com/office/drawing/2014/main" val="3656785344"/>
                        </a:ext>
                      </a:extLst>
                    </a:gridCol>
                    <a:gridCol w="670560">
                      <a:extLst>
                        <a:ext uri="{9D8B030D-6E8A-4147-A177-3AD203B41FA5}">
                          <a16:colId xmlns:a16="http://schemas.microsoft.com/office/drawing/2014/main" val="3664046753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756915314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2776761172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3145895941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211167444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902654218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681536819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70314250"/>
                        </a:ext>
                      </a:extLst>
                    </a:gridCol>
                  </a:tblGrid>
                  <a:tr h="72992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Ply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833" r="-600909" b="-49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833" r="-500909" b="-49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55" t="-833" r="-400909" b="-49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455" t="-833" r="-300909" b="-49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455" t="-833" r="-200909" b="-49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455" t="-833" r="-100909" b="-49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Failure mode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6470021"/>
                      </a:ext>
                    </a:extLst>
                  </a:tr>
                  <a:tr h="6421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115238" r="-1401818" b="-46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115238" r="-600909" b="-46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115238" r="-500909" b="-46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3.956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7.349 (TC)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75119337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327536" r="-1401818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327536" r="-600909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327536" r="-500909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55" t="-327536" r="-400909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3.292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17.02 (TC)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446191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433824" r="-1401818" b="-513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433824" r="-600909" b="-513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433824" r="-500909" b="-513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55" t="-433824" r="-400909" b="-513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3.292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17.02 (TC)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283742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526087" r="-1401818" b="-405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526087" r="-500909" b="-405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609082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635294" r="-1401818" b="-3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635294" r="-500909" b="-3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3933327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724638" r="-1401818" b="-2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724638" r="-600909" b="-2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724638" r="-500909" b="-2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55" t="-724638" r="-400909" b="-2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3.292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17.02 (TC)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1424033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836765" r="-1401818" b="-1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836765" r="-600909" b="-1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836765" r="-500909" b="-1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55" t="-836765" r="-400909" b="-1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3.292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17.02 (TC)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100547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923188" r="-1401818" b="-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923188" r="-600909" b="-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923188" r="-500909" b="-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3.956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7.349 (TC)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465674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CB699C9-B02C-E9B0-1953-A5FA84B2E6E2}"/>
              </a:ext>
            </a:extLst>
          </p:cNvPr>
          <p:cNvSpPr txBox="1"/>
          <p:nvPr/>
        </p:nvSpPr>
        <p:spPr>
          <a:xfrm>
            <a:off x="838200" y="1048601"/>
            <a:ext cx="6097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Iteration 3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259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EEA5A-3518-0C65-5FA5-FF9272905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76EB12-5EA2-68C9-FB1F-D5E960921D40}"/>
                  </a:ext>
                </a:extLst>
              </p:cNvPr>
              <p:cNvSpPr txBox="1"/>
              <p:nvPr/>
            </p:nvSpPr>
            <p:spPr>
              <a:xfrm>
                <a:off x="838200" y="1704735"/>
                <a:ext cx="69938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Ply layer 2 &amp; 7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𝟒𝟓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°</m:t>
                        </m:r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ply layer 3 &amp; 6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𝟒𝟓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°)</m:t>
                    </m:r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will fail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76EB12-5EA2-68C9-FB1F-D5E960921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04735"/>
                <a:ext cx="6993835" cy="400110"/>
              </a:xfrm>
              <a:prstGeom prst="rect">
                <a:avLst/>
              </a:prstGeom>
              <a:blipFill>
                <a:blip r:embed="rId2"/>
                <a:stretch>
                  <a:fillRect l="-959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CA08CA-3C6E-FB86-9AD5-D617B59CF502}"/>
                  </a:ext>
                </a:extLst>
              </p:cNvPr>
              <p:cNvSpPr txBox="1"/>
              <p:nvPr/>
            </p:nvSpPr>
            <p:spPr>
              <a:xfrm>
                <a:off x="4335117" y="2563602"/>
                <a:ext cx="3523422" cy="17307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h𝑖𝑟𝑑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𝑝𝑙𝑦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𝑓𝑎𝑖𝑙𝑢𝑟𝑒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𝑆𝑅</m:t>
                          </m:r>
                        </m:den>
                      </m:f>
                    </m:oMath>
                  </m:oMathPara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17.07</m:t>
                          </m:r>
                        </m:den>
                      </m:f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=58.745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CA08CA-3C6E-FB86-9AD5-D617B59CF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117" y="2563602"/>
                <a:ext cx="3523422" cy="17307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E6DCB2-F000-1F2F-3BEB-EA63AE839267}"/>
                  </a:ext>
                </a:extLst>
              </p:cNvPr>
              <p:cNvSpPr txBox="1"/>
              <p:nvPr/>
            </p:nvSpPr>
            <p:spPr>
              <a:xfrm>
                <a:off x="838200" y="2310534"/>
                <a:ext cx="1239520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E6DCB2-F000-1F2F-3BEB-EA63AE839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10534"/>
                <a:ext cx="1239520" cy="615553"/>
              </a:xfrm>
              <a:prstGeom prst="rect">
                <a:avLst/>
              </a:prstGeom>
              <a:blipFill>
                <a:blip r:embed="rId4"/>
                <a:stretch>
                  <a:fillRect b="-7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965BC43-2392-B5E9-792E-14F7CDEE953D}"/>
              </a:ext>
            </a:extLst>
          </p:cNvPr>
          <p:cNvSpPr txBox="1"/>
          <p:nvPr/>
        </p:nvSpPr>
        <p:spPr>
          <a:xfrm>
            <a:off x="838200" y="1048601"/>
            <a:ext cx="6097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Iteration 3: </a:t>
            </a:r>
            <a:r>
              <a:rPr lang="en-US" sz="2000" dirty="0" err="1">
                <a:solidFill>
                  <a:srgbClr val="FF000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cont</a:t>
            </a:r>
            <a:r>
              <a:rPr lang="en-US" sz="2000" dirty="0">
                <a:solidFill>
                  <a:srgbClr val="FF000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…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26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0B5DC-8EBA-A47D-D319-D227AEEA0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984A-E23F-235D-61FC-BF89E02BEB9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ritannic Bold" panose="020B0903060703020204" pitchFamily="34" charset="0"/>
                <a:cs typeface="Times New Roman" panose="02020603050405020304" pitchFamily="18" charset="0"/>
              </a:rPr>
              <a:t>Partial degradation of laminate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CDDD86D-4915-D4E3-AA62-F22AA1FA25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9520484"/>
                  </p:ext>
                </p:extLst>
              </p:nvPr>
            </p:nvGraphicFramePr>
            <p:xfrm>
              <a:off x="731520" y="1603429"/>
              <a:ext cx="10728960" cy="429657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70560">
                      <a:extLst>
                        <a:ext uri="{9D8B030D-6E8A-4147-A177-3AD203B41FA5}">
                          <a16:colId xmlns:a16="http://schemas.microsoft.com/office/drawing/2014/main" val="3656785344"/>
                        </a:ext>
                      </a:extLst>
                    </a:gridCol>
                    <a:gridCol w="670560">
                      <a:extLst>
                        <a:ext uri="{9D8B030D-6E8A-4147-A177-3AD203B41FA5}">
                          <a16:colId xmlns:a16="http://schemas.microsoft.com/office/drawing/2014/main" val="1530768859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756915314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2776761172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3145895941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211167444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902654218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681536819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70314250"/>
                        </a:ext>
                      </a:extLst>
                    </a:gridCol>
                  </a:tblGrid>
                  <a:tr h="72992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Ply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𝑺𝑹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𝑳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𝑺𝑹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𝑺𝑹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Failure mode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6470021"/>
                      </a:ext>
                    </a:extLst>
                  </a:tr>
                  <a:tr h="6421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−1537.2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−672.5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2.52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5.69 (TC)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75119337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𝟒𝟓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−1197.5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−1197.5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−1197.5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1.963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446191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𝟒𝟓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−1197.5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−1197.5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1197.5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1.963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283742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𝟗𝟎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−1362.3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609082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𝟗𝟎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−1362.3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1982372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𝟒𝟓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−1197.5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−1197.5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1197.5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1.963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0751155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𝟒𝟓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−1197.5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−1197.5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−1197.5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1.963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8555419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−1537.2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−672.5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2.52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5.69 (TC)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56009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CDDD86D-4915-D4E3-AA62-F22AA1FA25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9520484"/>
                  </p:ext>
                </p:extLst>
              </p:nvPr>
            </p:nvGraphicFramePr>
            <p:xfrm>
              <a:off x="731520" y="1603429"/>
              <a:ext cx="10728960" cy="429657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70560">
                      <a:extLst>
                        <a:ext uri="{9D8B030D-6E8A-4147-A177-3AD203B41FA5}">
                          <a16:colId xmlns:a16="http://schemas.microsoft.com/office/drawing/2014/main" val="3656785344"/>
                        </a:ext>
                      </a:extLst>
                    </a:gridCol>
                    <a:gridCol w="670560">
                      <a:extLst>
                        <a:ext uri="{9D8B030D-6E8A-4147-A177-3AD203B41FA5}">
                          <a16:colId xmlns:a16="http://schemas.microsoft.com/office/drawing/2014/main" val="1530768859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756915314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2776761172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3145895941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211167444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902654218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681536819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70314250"/>
                        </a:ext>
                      </a:extLst>
                    </a:gridCol>
                  </a:tblGrid>
                  <a:tr h="72992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Ply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833" r="-600909" b="-49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833" r="-500909" b="-49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55" t="-833" r="-400909" b="-49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455" t="-833" r="-300909" b="-49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455" t="-833" r="-200909" b="-49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455" t="-833" r="-100909" b="-49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Failure mode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6470021"/>
                      </a:ext>
                    </a:extLst>
                  </a:tr>
                  <a:tr h="6421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115238" r="-1401818" b="-46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115238" r="-600909" b="-46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115238" r="-500909" b="-46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2.52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5.69 (TC)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75119337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327536" r="-1401818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327536" r="-600909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327536" r="-500909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55" t="-327536" r="-400909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1.963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446191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433824" r="-1401818" b="-513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433824" r="-600909" b="-513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433824" r="-500909" b="-513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55" t="-433824" r="-400909" b="-513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1.963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283742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526087" r="-1401818" b="-405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526087" r="-500909" b="-405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609082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635294" r="-1401818" b="-3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635294" r="-500909" b="-3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1982372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724638" r="-1401818" b="-2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724638" r="-600909" b="-2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724638" r="-500909" b="-2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55" t="-724638" r="-400909" b="-2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1.963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0751155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836765" r="-1401818" b="-1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836765" r="-600909" b="-1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836765" r="-500909" b="-1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55" t="-836765" r="-400909" b="-1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1.963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8555419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923188" r="-1401818" b="-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923188" r="-600909" b="-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923188" r="-500909" b="-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2.52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5.69 (TC)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56009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7C84F99-C1CF-F4C9-843F-00BEEAFD500D}"/>
              </a:ext>
            </a:extLst>
          </p:cNvPr>
          <p:cNvSpPr txBox="1"/>
          <p:nvPr/>
        </p:nvSpPr>
        <p:spPr>
          <a:xfrm>
            <a:off x="838200" y="1048601"/>
            <a:ext cx="6097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Iteration 4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542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61D36-C054-F247-D758-15D17A774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BC884E-1007-416F-D7A1-412157F50504}"/>
                  </a:ext>
                </a:extLst>
              </p:cNvPr>
              <p:cNvSpPr txBox="1"/>
              <p:nvPr/>
            </p:nvSpPr>
            <p:spPr>
              <a:xfrm>
                <a:off x="838200" y="1608234"/>
                <a:ext cx="493662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Ply layer 8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°</m:t>
                        </m:r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fail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BC884E-1007-416F-D7A1-412157F50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08234"/>
                <a:ext cx="4936623" cy="400110"/>
              </a:xfrm>
              <a:prstGeom prst="rect">
                <a:avLst/>
              </a:prstGeom>
              <a:blipFill>
                <a:blip r:embed="rId2"/>
                <a:stretch>
                  <a:fillRect l="-1360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1A356B-C7A1-2E7A-5479-D47D5DD62C8D}"/>
                  </a:ext>
                </a:extLst>
              </p:cNvPr>
              <p:cNvSpPr txBox="1"/>
              <p:nvPr/>
            </p:nvSpPr>
            <p:spPr>
              <a:xfrm>
                <a:off x="4419599" y="2310537"/>
                <a:ext cx="3352801" cy="17307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𝑜𝑢𝑟𝑡h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𝑝𝑙𝑦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𝑓𝑎𝑖𝑙𝑢𝑟𝑒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𝑆𝑅</m:t>
                          </m:r>
                        </m:den>
                      </m:f>
                    </m:oMath>
                  </m:oMathPara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5.69</m:t>
                          </m:r>
                        </m:den>
                      </m:f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=175.46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1A356B-C7A1-2E7A-5479-D47D5DD62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599" y="2310537"/>
                <a:ext cx="3352801" cy="17307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421363-5612-788D-6DC0-738B1FF6B37A}"/>
                  </a:ext>
                </a:extLst>
              </p:cNvPr>
              <p:cNvSpPr txBox="1"/>
              <p:nvPr/>
            </p:nvSpPr>
            <p:spPr>
              <a:xfrm>
                <a:off x="838200" y="2329279"/>
                <a:ext cx="1239520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421363-5612-788D-6DC0-738B1FF6B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29279"/>
                <a:ext cx="1239520" cy="615553"/>
              </a:xfrm>
              <a:prstGeom prst="rect">
                <a:avLst/>
              </a:prstGeom>
              <a:blipFill>
                <a:blip r:embed="rId4"/>
                <a:stretch>
                  <a:fillRect b="-7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B98AC63-E537-CEBA-1DFD-5D9B0052BBD6}"/>
              </a:ext>
            </a:extLst>
          </p:cNvPr>
          <p:cNvSpPr txBox="1"/>
          <p:nvPr/>
        </p:nvSpPr>
        <p:spPr>
          <a:xfrm>
            <a:off x="838200" y="1048601"/>
            <a:ext cx="6097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Iteration 4: </a:t>
            </a:r>
            <a:r>
              <a:rPr lang="en-US" sz="2000" dirty="0" err="1">
                <a:solidFill>
                  <a:srgbClr val="FF000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cont</a:t>
            </a:r>
            <a:r>
              <a:rPr lang="en-US" sz="2000" dirty="0">
                <a:solidFill>
                  <a:srgbClr val="FF000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…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60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603F3-2429-DF91-7FD0-FF32547DE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1D0EF-D1F8-E6CE-944F-00D34B03387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ritannic Bold" panose="020B0903060703020204" pitchFamily="34" charset="0"/>
                <a:cs typeface="Times New Roman" panose="02020603050405020304" pitchFamily="18" charset="0"/>
              </a:rPr>
              <a:t>Partial degradation of laminate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A578EE2-9816-35DE-4F81-8AFA8D012A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3492805"/>
                  </p:ext>
                </p:extLst>
              </p:nvPr>
            </p:nvGraphicFramePr>
            <p:xfrm>
              <a:off x="731520" y="1603429"/>
              <a:ext cx="10728960" cy="429657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70560">
                      <a:extLst>
                        <a:ext uri="{9D8B030D-6E8A-4147-A177-3AD203B41FA5}">
                          <a16:colId xmlns:a16="http://schemas.microsoft.com/office/drawing/2014/main" val="3656785344"/>
                        </a:ext>
                      </a:extLst>
                    </a:gridCol>
                    <a:gridCol w="670560">
                      <a:extLst>
                        <a:ext uri="{9D8B030D-6E8A-4147-A177-3AD203B41FA5}">
                          <a16:colId xmlns:a16="http://schemas.microsoft.com/office/drawing/2014/main" val="1530768859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756915314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2776761172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3145895941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211167444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902654218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681536819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70314250"/>
                        </a:ext>
                      </a:extLst>
                    </a:gridCol>
                  </a:tblGrid>
                  <a:tr h="72992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Ply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𝑺𝑹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𝑳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𝑺𝑹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𝑺𝑹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Failure mode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6470021"/>
                      </a:ext>
                    </a:extLst>
                  </a:tr>
                  <a:tr h="6421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−1420.8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−1298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60.48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2.32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 (TC)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0.84 (S)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75119337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𝟒𝟓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1874.1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1874.1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1874.1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3.072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446191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𝟒𝟓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−1479.4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−1479.4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1479.4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2.425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283742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𝟗𝟎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−1380.9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609082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𝟗𝟎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−1480.1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1982372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𝟒𝟓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−295.33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−295.33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295.33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0.484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0751155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𝟒𝟓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99.37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99.37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99.37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0.0935 (TC)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8555419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−1777.7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2.914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56009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A578EE2-9816-35DE-4F81-8AFA8D012A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3492805"/>
                  </p:ext>
                </p:extLst>
              </p:nvPr>
            </p:nvGraphicFramePr>
            <p:xfrm>
              <a:off x="731520" y="1603429"/>
              <a:ext cx="10728960" cy="429657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70560">
                      <a:extLst>
                        <a:ext uri="{9D8B030D-6E8A-4147-A177-3AD203B41FA5}">
                          <a16:colId xmlns:a16="http://schemas.microsoft.com/office/drawing/2014/main" val="3656785344"/>
                        </a:ext>
                      </a:extLst>
                    </a:gridCol>
                    <a:gridCol w="670560">
                      <a:extLst>
                        <a:ext uri="{9D8B030D-6E8A-4147-A177-3AD203B41FA5}">
                          <a16:colId xmlns:a16="http://schemas.microsoft.com/office/drawing/2014/main" val="1530768859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756915314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2776761172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3145895941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211167444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902654218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681536819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70314250"/>
                        </a:ext>
                      </a:extLst>
                    </a:gridCol>
                  </a:tblGrid>
                  <a:tr h="72992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Ply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833" r="-600909" b="-49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833" r="-500909" b="-49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55" t="-833" r="-400909" b="-49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455" t="-833" r="-300909" b="-49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455" t="-833" r="-200909" b="-49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455" t="-833" r="-100909" b="-49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Failure mode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6470021"/>
                      </a:ext>
                    </a:extLst>
                  </a:tr>
                  <a:tr h="6421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115238" r="-1401818" b="-46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115238" r="-600909" b="-46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115238" r="-500909" b="-46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60.48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2.32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 (TC)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0.84 (S)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75119337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327536" r="-1401818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327536" r="-600909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327536" r="-500909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55" t="-327536" r="-400909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3.072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446191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433824" r="-1401818" b="-513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433824" r="-600909" b="-513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433824" r="-500909" b="-513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55" t="-433824" r="-400909" b="-513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2.425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283742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526087" r="-1401818" b="-405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526087" r="-500909" b="-405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609082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635294" r="-1401818" b="-3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635294" r="-500909" b="-3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1982372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724638" r="-1401818" b="-2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724638" r="-600909" b="-2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724638" r="-500909" b="-2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55" t="-724638" r="-400909" b="-2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0.484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0751155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836765" r="-1401818" b="-1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836765" r="-600909" b="-1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836765" r="-500909" b="-1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55" t="-836765" r="-400909" b="-1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0.0935 (TC)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8555419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923188" r="-1401818" b="-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923188" r="-600909" b="-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923188" r="-500909" b="-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2.914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56009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2967E2C-D206-12BC-718D-6258558DCD52}"/>
              </a:ext>
            </a:extLst>
          </p:cNvPr>
          <p:cNvSpPr txBox="1"/>
          <p:nvPr/>
        </p:nvSpPr>
        <p:spPr>
          <a:xfrm>
            <a:off x="838200" y="1048601"/>
            <a:ext cx="6097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Iteration 5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745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19742-EB37-DC1A-DF02-4AF1ABFBE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B7BFD4-4DE9-D0D6-796A-9D345B1EF020}"/>
                  </a:ext>
                </a:extLst>
              </p:cNvPr>
              <p:cNvSpPr txBox="1"/>
              <p:nvPr/>
            </p:nvSpPr>
            <p:spPr>
              <a:xfrm>
                <a:off x="838200" y="1608234"/>
                <a:ext cx="493662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Ply layer 1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°</m:t>
                        </m:r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fail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B7BFD4-4DE9-D0D6-796A-9D345B1EF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08234"/>
                <a:ext cx="4936623" cy="400110"/>
              </a:xfrm>
              <a:prstGeom prst="rect">
                <a:avLst/>
              </a:prstGeom>
              <a:blipFill>
                <a:blip r:embed="rId2"/>
                <a:stretch>
                  <a:fillRect l="-1360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D609957-F2F1-2BE5-2C33-2C9D5E5E571E}"/>
                  </a:ext>
                </a:extLst>
              </p:cNvPr>
              <p:cNvSpPr txBox="1"/>
              <p:nvPr/>
            </p:nvSpPr>
            <p:spPr>
              <a:xfrm>
                <a:off x="4419599" y="2310537"/>
                <a:ext cx="3352801" cy="17307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𝑖𝑓𝑡h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𝑝𝑙𝑦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𝑓𝑎𝑖𝑙𝑢𝑟𝑒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𝑆𝑅</m:t>
                          </m:r>
                        </m:den>
                      </m:f>
                    </m:oMath>
                  </m:oMathPara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=90.91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D609957-F2F1-2BE5-2C33-2C9D5E5E5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599" y="2310537"/>
                <a:ext cx="3352801" cy="17307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FE634E-B70F-DCB3-5C54-887AB5661CAB}"/>
                  </a:ext>
                </a:extLst>
              </p:cNvPr>
              <p:cNvSpPr txBox="1"/>
              <p:nvPr/>
            </p:nvSpPr>
            <p:spPr>
              <a:xfrm>
                <a:off x="838200" y="2329279"/>
                <a:ext cx="1239520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FE634E-B70F-DCB3-5C54-887AB5661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29279"/>
                <a:ext cx="1239520" cy="615553"/>
              </a:xfrm>
              <a:prstGeom prst="rect">
                <a:avLst/>
              </a:prstGeom>
              <a:blipFill>
                <a:blip r:embed="rId4"/>
                <a:stretch>
                  <a:fillRect b="-7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EA016E1-3B37-D6AA-C022-82E640676CA7}"/>
              </a:ext>
            </a:extLst>
          </p:cNvPr>
          <p:cNvSpPr txBox="1"/>
          <p:nvPr/>
        </p:nvSpPr>
        <p:spPr>
          <a:xfrm>
            <a:off x="838200" y="1048601"/>
            <a:ext cx="6097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Iteration 5: </a:t>
            </a:r>
            <a:r>
              <a:rPr lang="en-US" sz="2000" dirty="0" err="1">
                <a:solidFill>
                  <a:srgbClr val="FF000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cont</a:t>
            </a:r>
            <a:r>
              <a:rPr lang="en-US" sz="2000" dirty="0">
                <a:solidFill>
                  <a:srgbClr val="FF000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…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734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AF47A-0A3B-CDBB-8D69-D7D28629C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296C-872C-EEBC-8D0E-2A9FE711764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ritannic Bold" panose="020B0903060703020204" pitchFamily="34" charset="0"/>
                <a:cs typeface="Times New Roman" panose="02020603050405020304" pitchFamily="18" charset="0"/>
              </a:rPr>
              <a:t>Partial degradation of laminate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2258591-7400-DF46-AC5C-8EB0AA4905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6121970"/>
                  </p:ext>
                </p:extLst>
              </p:nvPr>
            </p:nvGraphicFramePr>
            <p:xfrm>
              <a:off x="731520" y="1603429"/>
              <a:ext cx="10728960" cy="429657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70560">
                      <a:extLst>
                        <a:ext uri="{9D8B030D-6E8A-4147-A177-3AD203B41FA5}">
                          <a16:colId xmlns:a16="http://schemas.microsoft.com/office/drawing/2014/main" val="3656785344"/>
                        </a:ext>
                      </a:extLst>
                    </a:gridCol>
                    <a:gridCol w="670560">
                      <a:extLst>
                        <a:ext uri="{9D8B030D-6E8A-4147-A177-3AD203B41FA5}">
                          <a16:colId xmlns:a16="http://schemas.microsoft.com/office/drawing/2014/main" val="1530768859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756915314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2776761172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3145895941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211167444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902654218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681536819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70314250"/>
                        </a:ext>
                      </a:extLst>
                    </a:gridCol>
                  </a:tblGrid>
                  <a:tr h="72992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Ply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𝑺𝑹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𝑳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𝑺𝑹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𝑺𝑹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Failure mode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6470021"/>
                      </a:ext>
                    </a:extLst>
                  </a:tr>
                  <a:tr h="6421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−1464.4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2.4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75119337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𝟒𝟓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−733.68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−733.68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−733.68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1.202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446191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𝟒𝟓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−733.68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−733.68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733.68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1.202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283742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𝟗𝟎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−1464.4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609082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𝟗𝟎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−1464.4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1982372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𝟒𝟓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−733.68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−733.68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733.68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1.202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0751155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𝟒𝟓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−733.68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−733.68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−733.68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1.202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8555419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−1464.4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2.4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56009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2258591-7400-DF46-AC5C-8EB0AA4905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6121970"/>
                  </p:ext>
                </p:extLst>
              </p:nvPr>
            </p:nvGraphicFramePr>
            <p:xfrm>
              <a:off x="731520" y="1603429"/>
              <a:ext cx="10728960" cy="429657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70560">
                      <a:extLst>
                        <a:ext uri="{9D8B030D-6E8A-4147-A177-3AD203B41FA5}">
                          <a16:colId xmlns:a16="http://schemas.microsoft.com/office/drawing/2014/main" val="3656785344"/>
                        </a:ext>
                      </a:extLst>
                    </a:gridCol>
                    <a:gridCol w="670560">
                      <a:extLst>
                        <a:ext uri="{9D8B030D-6E8A-4147-A177-3AD203B41FA5}">
                          <a16:colId xmlns:a16="http://schemas.microsoft.com/office/drawing/2014/main" val="1530768859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756915314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2776761172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3145895941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211167444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902654218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681536819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70314250"/>
                        </a:ext>
                      </a:extLst>
                    </a:gridCol>
                  </a:tblGrid>
                  <a:tr h="72992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Ply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833" r="-600909" b="-49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833" r="-500909" b="-49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55" t="-833" r="-400909" b="-49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455" t="-833" r="-300909" b="-49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455" t="-833" r="-200909" b="-49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455" t="-833" r="-100909" b="-49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Failure mode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6470021"/>
                      </a:ext>
                    </a:extLst>
                  </a:tr>
                  <a:tr h="6421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115238" r="-1401818" b="-46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115238" r="-600909" b="-46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2.4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75119337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327536" r="-1401818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327536" r="-600909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327536" r="-500909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55" t="-327536" r="-400909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1.202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446191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433824" r="-1401818" b="-513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433824" r="-600909" b="-513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433824" r="-500909" b="-513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55" t="-433824" r="-400909" b="-513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1.202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283742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526087" r="-1401818" b="-405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526087" r="-500909" b="-405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609082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635294" r="-1401818" b="-3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635294" r="-500909" b="-3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1982372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724638" r="-1401818" b="-2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724638" r="-600909" b="-2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724638" r="-500909" b="-2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55" t="-724638" r="-400909" b="-2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1.202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0751155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836765" r="-1401818" b="-1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836765" r="-600909" b="-1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836765" r="-500909" b="-1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55" t="-836765" r="-400909" b="-1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1.202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8555419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923188" r="-1401818" b="-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923188" r="-600909" b="-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2.4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56009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4E4CA2B-4489-0B35-FE42-C5866CBA04E2}"/>
              </a:ext>
            </a:extLst>
          </p:cNvPr>
          <p:cNvSpPr txBox="1"/>
          <p:nvPr/>
        </p:nvSpPr>
        <p:spPr>
          <a:xfrm>
            <a:off x="838200" y="1048601"/>
            <a:ext cx="6097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Iteration 6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055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9786E-DD07-473C-6935-987380215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6245"/>
            <a:ext cx="10515600" cy="65087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Britannic Bold" panose="020B0903060703020204" pitchFamily="34" charset="0"/>
                <a:cs typeface="Times New Roman" panose="02020603050405020304" pitchFamily="18" charset="0"/>
              </a:rPr>
              <a:t>Complete and partial degradation of composites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733BB5-42B7-C24F-E056-1CF98BC91244}"/>
              </a:ext>
            </a:extLst>
          </p:cNvPr>
          <p:cNvSpPr txBox="1"/>
          <p:nvPr/>
        </p:nvSpPr>
        <p:spPr>
          <a:xfrm>
            <a:off x="710567" y="1976209"/>
            <a:ext cx="4994909" cy="135421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22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Degradation</a:t>
            </a:r>
          </a:p>
          <a:p>
            <a:pPr algn="ctr">
              <a:spcAft>
                <a:spcPts val="1200"/>
              </a:spcAft>
            </a:pPr>
            <a:r>
              <a:rPr sz="22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Assumes that once a failure criterion is met, the material properties at the failed point reduce to zero instantly.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C4F103-0F70-55F7-32F7-B85E4D2FD64F}"/>
              </a:ext>
            </a:extLst>
          </p:cNvPr>
          <p:cNvSpPr txBox="1"/>
          <p:nvPr/>
        </p:nvSpPr>
        <p:spPr>
          <a:xfrm>
            <a:off x="6486524" y="1976209"/>
            <a:ext cx="4994909" cy="101566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22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Degradation</a:t>
            </a:r>
          </a:p>
          <a:p>
            <a:pPr algn="ctr">
              <a:spcAft>
                <a:spcPts val="1200"/>
              </a:spcAft>
            </a:pPr>
            <a:r>
              <a:rPr lang="en-US" sz="22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the failed m</a:t>
            </a:r>
            <a:r>
              <a:rPr sz="22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aterial stiffness </a:t>
            </a:r>
            <a:r>
              <a:rPr lang="en-US" sz="22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sz="22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others remains intact</a:t>
            </a:r>
            <a:r>
              <a:rPr sz="22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3" name="Picture 12" descr="tmpuf5mq2oi.png">
            <a:extLst>
              <a:ext uri="{FF2B5EF4-FFF2-40B4-BE49-F238E27FC236}">
                <a16:creationId xmlns:a16="http://schemas.microsoft.com/office/drawing/2014/main" id="{75FDB94E-F6DE-82C8-6D95-62F8E2C2C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1" y="1411921"/>
            <a:ext cx="469900" cy="469900"/>
          </a:xfrm>
          <a:prstGeom prst="rect">
            <a:avLst/>
          </a:prstGeom>
        </p:spPr>
      </p:pic>
      <p:pic>
        <p:nvPicPr>
          <p:cNvPr id="14" name="Picture 13" descr="tmpqasjgyzh.png">
            <a:extLst>
              <a:ext uri="{FF2B5EF4-FFF2-40B4-BE49-F238E27FC236}">
                <a16:creationId xmlns:a16="http://schemas.microsoft.com/office/drawing/2014/main" id="{D69F625B-375B-C478-D09C-6715BAE55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9029" y="1411921"/>
            <a:ext cx="469900" cy="469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3A0F9A-ECDE-9A17-EB75-EF6886285B5D}"/>
                  </a:ext>
                </a:extLst>
              </p:cNvPr>
              <p:cNvSpPr txBox="1"/>
              <p:nvPr/>
            </p:nvSpPr>
            <p:spPr>
              <a:xfrm>
                <a:off x="760732" y="4291093"/>
                <a:ext cx="992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3A0F9A-ECDE-9A17-EB75-EF6886285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32" y="4291093"/>
                <a:ext cx="992579" cy="276999"/>
              </a:xfrm>
              <a:prstGeom prst="rect">
                <a:avLst/>
              </a:prstGeom>
              <a:blipFill>
                <a:blip r:embed="rId4"/>
                <a:stretch>
                  <a:fillRect r="-4908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64DA47A-AFBF-E1C2-20E2-197EF8561BF3}"/>
                  </a:ext>
                </a:extLst>
              </p:cNvPr>
              <p:cNvSpPr txBox="1"/>
              <p:nvPr/>
            </p:nvSpPr>
            <p:spPr>
              <a:xfrm>
                <a:off x="710567" y="3428167"/>
                <a:ext cx="49949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e.g.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Uniaxial loading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direction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90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ply failed (FPF)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64DA47A-AFBF-E1C2-20E2-197EF8561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67" y="3428167"/>
                <a:ext cx="4994909" cy="646331"/>
              </a:xfrm>
              <a:prstGeom prst="rect">
                <a:avLst/>
              </a:prstGeom>
              <a:blipFill>
                <a:blip r:embed="rId5"/>
                <a:stretch>
                  <a:fillRect l="-1099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F20820-C3DB-3B61-9661-3FD73856E277}"/>
                  </a:ext>
                </a:extLst>
              </p:cNvPr>
              <p:cNvSpPr txBox="1"/>
              <p:nvPr/>
            </p:nvSpPr>
            <p:spPr>
              <a:xfrm>
                <a:off x="760732" y="5091955"/>
                <a:ext cx="2065116" cy="59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°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F20820-C3DB-3B61-9661-3FD73856E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32" y="5091955"/>
                <a:ext cx="2065116" cy="5949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CA72C952-30D5-8846-BC93-7DAA41414AAF}"/>
              </a:ext>
            </a:extLst>
          </p:cNvPr>
          <p:cNvSpPr txBox="1"/>
          <p:nvPr/>
        </p:nvSpPr>
        <p:spPr>
          <a:xfrm>
            <a:off x="715011" y="465043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for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8DAC26-CC35-7B81-2826-5145BDFB45CA}"/>
                  </a:ext>
                </a:extLst>
              </p:cNvPr>
              <p:cNvSpPr txBox="1"/>
              <p:nvPr/>
            </p:nvSpPr>
            <p:spPr>
              <a:xfrm>
                <a:off x="6658611" y="3880961"/>
                <a:ext cx="4415789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e.g.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Based on the failure mode: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Longitudinal: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Transverse: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Shear: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8DAC26-CC35-7B81-2826-5145BDFB4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611" y="3880961"/>
                <a:ext cx="4415789" cy="2862322"/>
              </a:xfrm>
              <a:prstGeom prst="rect">
                <a:avLst/>
              </a:prstGeom>
              <a:blipFill>
                <a:blip r:embed="rId7"/>
                <a:stretch>
                  <a:fillRect l="-1103" t="-1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509206A-ECB5-2826-6693-A153B506C492}"/>
                  </a:ext>
                </a:extLst>
              </p:cNvPr>
              <p:cNvSpPr txBox="1"/>
              <p:nvPr/>
            </p:nvSpPr>
            <p:spPr>
              <a:xfrm>
                <a:off x="6658611" y="3420000"/>
                <a:ext cx="27151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509206A-ECB5-2826-6693-A153B506C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611" y="3420000"/>
                <a:ext cx="2715166" cy="276999"/>
              </a:xfrm>
              <a:prstGeom prst="rect">
                <a:avLst/>
              </a:prstGeom>
              <a:blipFill>
                <a:blip r:embed="rId8"/>
                <a:stretch>
                  <a:fillRect l="-2691" t="-2222" r="-2466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989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F2F20-345C-B903-1F13-EAA7101E4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A07585-904F-0421-FC0C-15068E438EF2}"/>
                  </a:ext>
                </a:extLst>
              </p:cNvPr>
              <p:cNvSpPr txBox="1"/>
              <p:nvPr/>
            </p:nvSpPr>
            <p:spPr>
              <a:xfrm>
                <a:off x="838200" y="1608234"/>
                <a:ext cx="493662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Ply layer 1 and 8 both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°</m:t>
                        </m:r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fail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A07585-904F-0421-FC0C-15068E438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08234"/>
                <a:ext cx="4936623" cy="400110"/>
              </a:xfrm>
              <a:prstGeom prst="rect">
                <a:avLst/>
              </a:prstGeom>
              <a:blipFill>
                <a:blip r:embed="rId2"/>
                <a:stretch>
                  <a:fillRect l="-1360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5E6A57-1C55-7DFA-64F4-73724C642FE6}"/>
                  </a:ext>
                </a:extLst>
              </p:cNvPr>
              <p:cNvSpPr txBox="1"/>
              <p:nvPr/>
            </p:nvSpPr>
            <p:spPr>
              <a:xfrm>
                <a:off x="4419599" y="2310537"/>
                <a:ext cx="3352801" cy="17307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𝑆𝑖𝑥𝑡h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𝑝𝑙𝑦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𝑓𝑎𝑖𝑙𝑢𝑟𝑒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𝑆𝑅</m:t>
                          </m:r>
                        </m:den>
                      </m:f>
                    </m:oMath>
                  </m:oMathPara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2.4</m:t>
                          </m:r>
                        </m:den>
                      </m:f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=416.56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5E6A57-1C55-7DFA-64F4-73724C642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599" y="2310537"/>
                <a:ext cx="3352801" cy="17307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98B1C59-973C-6F75-DAB8-EEED171A13CF}"/>
                  </a:ext>
                </a:extLst>
              </p:cNvPr>
              <p:cNvSpPr txBox="1"/>
              <p:nvPr/>
            </p:nvSpPr>
            <p:spPr>
              <a:xfrm>
                <a:off x="838200" y="2329279"/>
                <a:ext cx="12395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98B1C59-973C-6F75-DAB8-EEED171A1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29279"/>
                <a:ext cx="1239520" cy="307777"/>
              </a:xfrm>
              <a:prstGeom prst="rect">
                <a:avLst/>
              </a:prstGeom>
              <a:blipFill>
                <a:blip r:embed="rId4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2665967-75D8-B5A6-2048-1B9FACA58EB2}"/>
              </a:ext>
            </a:extLst>
          </p:cNvPr>
          <p:cNvSpPr txBox="1"/>
          <p:nvPr/>
        </p:nvSpPr>
        <p:spPr>
          <a:xfrm>
            <a:off x="838200" y="1048601"/>
            <a:ext cx="6097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Iteration 6: </a:t>
            </a:r>
            <a:r>
              <a:rPr lang="en-US" sz="2000" dirty="0" err="1">
                <a:solidFill>
                  <a:srgbClr val="FF000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cont</a:t>
            </a:r>
            <a:r>
              <a:rPr lang="en-US" sz="2000" dirty="0">
                <a:solidFill>
                  <a:srgbClr val="FF000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…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56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DAABB-C5AC-E31C-D168-6082A93EC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212E-EF6E-FB19-BD52-DAEA3E3DF1E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ritannic Bold" panose="020B0903060703020204" pitchFamily="34" charset="0"/>
                <a:cs typeface="Times New Roman" panose="02020603050405020304" pitchFamily="18" charset="0"/>
              </a:rPr>
              <a:t>Partial degradation of laminate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82BBF2E-BA0B-0539-B447-86FC0B6DCC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3203750"/>
                  </p:ext>
                </p:extLst>
              </p:nvPr>
            </p:nvGraphicFramePr>
            <p:xfrm>
              <a:off x="731520" y="1603429"/>
              <a:ext cx="10728960" cy="429657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70560">
                      <a:extLst>
                        <a:ext uri="{9D8B030D-6E8A-4147-A177-3AD203B41FA5}">
                          <a16:colId xmlns:a16="http://schemas.microsoft.com/office/drawing/2014/main" val="3656785344"/>
                        </a:ext>
                      </a:extLst>
                    </a:gridCol>
                    <a:gridCol w="670560">
                      <a:extLst>
                        <a:ext uri="{9D8B030D-6E8A-4147-A177-3AD203B41FA5}">
                          <a16:colId xmlns:a16="http://schemas.microsoft.com/office/drawing/2014/main" val="1530768859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756915314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2776761172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3145895941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211167444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902654218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681536819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70314250"/>
                        </a:ext>
                      </a:extLst>
                    </a:gridCol>
                  </a:tblGrid>
                  <a:tr h="72992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Ply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𝑺𝑹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𝑳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𝑺𝑹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𝑺𝑹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Failure mode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6470021"/>
                      </a:ext>
                    </a:extLst>
                  </a:tr>
                  <a:tr h="6421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119337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𝟒𝟓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−733.68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−733.68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−733.68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1.202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446191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𝟒𝟓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−733.68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−733.68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733.68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1.202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283742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𝟗𝟎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−5807.6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609082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𝟗𝟎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−5807.6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1982372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𝟒𝟓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−733.68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−733.68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733.68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1.202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0751155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𝟒𝟓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−733.68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−733.68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−733.68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1.202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8555419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56009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82BBF2E-BA0B-0539-B447-86FC0B6DCC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3203750"/>
                  </p:ext>
                </p:extLst>
              </p:nvPr>
            </p:nvGraphicFramePr>
            <p:xfrm>
              <a:off x="731520" y="1603429"/>
              <a:ext cx="10728960" cy="429657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70560">
                      <a:extLst>
                        <a:ext uri="{9D8B030D-6E8A-4147-A177-3AD203B41FA5}">
                          <a16:colId xmlns:a16="http://schemas.microsoft.com/office/drawing/2014/main" val="3656785344"/>
                        </a:ext>
                      </a:extLst>
                    </a:gridCol>
                    <a:gridCol w="670560">
                      <a:extLst>
                        <a:ext uri="{9D8B030D-6E8A-4147-A177-3AD203B41FA5}">
                          <a16:colId xmlns:a16="http://schemas.microsoft.com/office/drawing/2014/main" val="1530768859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756915314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2776761172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3145895941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211167444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902654218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681536819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70314250"/>
                        </a:ext>
                      </a:extLst>
                    </a:gridCol>
                  </a:tblGrid>
                  <a:tr h="72992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Ply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833" r="-600909" b="-49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833" r="-500909" b="-49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55" t="-833" r="-400909" b="-49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455" t="-833" r="-300909" b="-49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455" t="-833" r="-200909" b="-49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455" t="-833" r="-100909" b="-49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Failure mode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6470021"/>
                      </a:ext>
                    </a:extLst>
                  </a:tr>
                  <a:tr h="6421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115238" r="-1401818" b="-46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115238" r="-600909" b="-46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119337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327536" r="-1401818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327536" r="-600909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327536" r="-500909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55" t="-327536" r="-400909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1.202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446191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433824" r="-1401818" b="-513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433824" r="-600909" b="-513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433824" r="-500909" b="-513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55" t="-433824" r="-400909" b="-513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1.202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283742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526087" r="-1401818" b="-405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526087" r="-500909" b="-405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609082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635294" r="-1401818" b="-3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635294" r="-500909" b="-3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1982372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724638" r="-1401818" b="-2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724638" r="-600909" b="-2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724638" r="-500909" b="-2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55" t="-724638" r="-400909" b="-2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1.202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0751155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836765" r="-1401818" b="-1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836765" r="-600909" b="-1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836765" r="-500909" b="-1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55" t="-836765" r="-400909" b="-1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1.202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8555419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923188" r="-1401818" b="-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56009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4B51D40-4FD1-45C2-43F4-D770B5A5F76B}"/>
              </a:ext>
            </a:extLst>
          </p:cNvPr>
          <p:cNvSpPr txBox="1"/>
          <p:nvPr/>
        </p:nvSpPr>
        <p:spPr>
          <a:xfrm>
            <a:off x="838200" y="1048601"/>
            <a:ext cx="6097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Iteration 7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078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738E5-37FD-20D0-6D7A-23408EE97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1BE5F6-BB53-7AB0-891C-A46868585839}"/>
                  </a:ext>
                </a:extLst>
              </p:cNvPr>
              <p:cNvSpPr txBox="1"/>
              <p:nvPr/>
            </p:nvSpPr>
            <p:spPr>
              <a:xfrm>
                <a:off x="838200" y="1608234"/>
                <a:ext cx="493662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Ply layer 1 and 8 both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°</m:t>
                        </m:r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fail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1BE5F6-BB53-7AB0-891C-A46868585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08234"/>
                <a:ext cx="4936623" cy="400110"/>
              </a:xfrm>
              <a:prstGeom prst="rect">
                <a:avLst/>
              </a:prstGeom>
              <a:blipFill>
                <a:blip r:embed="rId2"/>
                <a:stretch>
                  <a:fillRect l="-1360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288466-024F-8829-61F1-17C0D200FCB0}"/>
                  </a:ext>
                </a:extLst>
              </p:cNvPr>
              <p:cNvSpPr txBox="1"/>
              <p:nvPr/>
            </p:nvSpPr>
            <p:spPr>
              <a:xfrm>
                <a:off x="4419599" y="2310537"/>
                <a:ext cx="3352801" cy="17307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𝑆𝑒𝑣𝑒𝑛𝑡h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𝑝𝑙𝑦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𝑓𝑎𝑖𝑙𝑢𝑟𝑒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𝑆𝑅</m:t>
                          </m:r>
                        </m:den>
                      </m:f>
                    </m:oMath>
                  </m:oMathPara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1.202</m:t>
                          </m:r>
                        </m:den>
                      </m:f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=831.428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288466-024F-8829-61F1-17C0D200F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599" y="2310537"/>
                <a:ext cx="3352801" cy="17307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72566E-99DE-F27F-AFD9-299EA7ACF008}"/>
                  </a:ext>
                </a:extLst>
              </p:cNvPr>
              <p:cNvSpPr txBox="1"/>
              <p:nvPr/>
            </p:nvSpPr>
            <p:spPr>
              <a:xfrm>
                <a:off x="838200" y="2329279"/>
                <a:ext cx="12395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72566E-99DE-F27F-AFD9-299EA7ACF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29279"/>
                <a:ext cx="1239520" cy="307777"/>
              </a:xfrm>
              <a:prstGeom prst="rect">
                <a:avLst/>
              </a:prstGeom>
              <a:blipFill>
                <a:blip r:embed="rId4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8CD96FB-26E2-3054-00CE-44102F5B9AAE}"/>
              </a:ext>
            </a:extLst>
          </p:cNvPr>
          <p:cNvSpPr txBox="1"/>
          <p:nvPr/>
        </p:nvSpPr>
        <p:spPr>
          <a:xfrm>
            <a:off x="838200" y="1048601"/>
            <a:ext cx="6097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Iteration 7: </a:t>
            </a:r>
            <a:r>
              <a:rPr lang="en-US" sz="2000" dirty="0" err="1">
                <a:solidFill>
                  <a:srgbClr val="FF000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cont</a:t>
            </a:r>
            <a:r>
              <a:rPr lang="en-US" sz="2000" dirty="0">
                <a:solidFill>
                  <a:srgbClr val="FF000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…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40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336F1C-8809-0B64-633D-18C95CE8EE3C}"/>
              </a:ext>
            </a:extLst>
          </p:cNvPr>
          <p:cNvSpPr txBox="1"/>
          <p:nvPr/>
        </p:nvSpPr>
        <p:spPr>
          <a:xfrm>
            <a:off x="4600237" y="2598003"/>
            <a:ext cx="2991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Britannic Bold" panose="020B0903060703020204" pitchFamily="34" charset="0"/>
              </a:rPr>
              <a:t>Thank you</a:t>
            </a:r>
          </a:p>
        </p:txBody>
      </p:sp>
      <p:sp>
        <p:nvSpPr>
          <p:cNvPr id="3" name="Partial Circle 2">
            <a:extLst>
              <a:ext uri="{FF2B5EF4-FFF2-40B4-BE49-F238E27FC236}">
                <a16:creationId xmlns:a16="http://schemas.microsoft.com/office/drawing/2014/main" id="{82A858D7-D4CD-5174-AFEB-CFDD73DC9FAC}"/>
              </a:ext>
            </a:extLst>
          </p:cNvPr>
          <p:cNvSpPr/>
          <p:nvPr/>
        </p:nvSpPr>
        <p:spPr>
          <a:xfrm>
            <a:off x="2776406" y="1639956"/>
            <a:ext cx="3647661" cy="3578087"/>
          </a:xfrm>
          <a:prstGeom prst="pie">
            <a:avLst/>
          </a:prstGeom>
          <a:gradFill>
            <a:gsLst>
              <a:gs pos="0">
                <a:srgbClr val="00B0F0"/>
              </a:gs>
              <a:gs pos="56000">
                <a:schemeClr val="accent1">
                  <a:lumMod val="45000"/>
                  <a:lumOff val="55000"/>
                </a:schemeClr>
              </a:gs>
              <a:gs pos="57000">
                <a:schemeClr val="accent1">
                  <a:lumMod val="45000"/>
                  <a:lumOff val="55000"/>
                </a:schemeClr>
              </a:gs>
              <a:gs pos="100000">
                <a:srgbClr val="FFFF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595F5-9184-F7F8-0084-0CA40759E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74C7-1CA1-4920-AAFC-EB81AA2E95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2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EA5FDF-76A3-CE3B-FDE2-CA23B0376510}"/>
              </a:ext>
            </a:extLst>
          </p:cNvPr>
          <p:cNvSpPr txBox="1"/>
          <p:nvPr/>
        </p:nvSpPr>
        <p:spPr>
          <a:xfrm>
            <a:off x="680418" y="67670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itannic Bold" panose="020B0903060703020204" pitchFamily="34" charset="0"/>
              </a:rPr>
              <a:t>Glass epoxy laminate properties: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00FBFA-D578-1FAD-FAD0-B3A269F7F5E5}"/>
                  </a:ext>
                </a:extLst>
              </p:cNvPr>
              <p:cNvSpPr txBox="1"/>
              <p:nvPr/>
            </p:nvSpPr>
            <p:spPr>
              <a:xfrm>
                <a:off x="414765" y="1035440"/>
                <a:ext cx="4352976" cy="42580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=36.8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𝐺𝑃𝑎</m:t>
                      </m:r>
                    </m:oMath>
                  </m:oMathPara>
                </a14:m>
                <a:endParaRPr lang="en-US" sz="1800" b="0" dirty="0">
                  <a:latin typeface="Britannic Bold" panose="020B0903060703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=8.27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𝐺𝑃𝑎</m:t>
                      </m:r>
                    </m:oMath>
                  </m:oMathPara>
                </a14:m>
                <a:endParaRPr lang="en-US" sz="1800" b="0" dirty="0">
                  <a:latin typeface="Britannic Bold" panose="020B0903060703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=0.26</m:t>
                      </m:r>
                    </m:oMath>
                  </m:oMathPara>
                </a14:m>
                <a:endParaRPr lang="en-US" sz="1800" b="0" dirty="0">
                  <a:latin typeface="Britannic Bold" panose="020B0903060703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=4.19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𝐺𝑃𝑎</m:t>
                      </m:r>
                    </m:oMath>
                  </m:oMathPara>
                </a14:m>
                <a:endParaRPr lang="en-US" sz="1800" dirty="0">
                  <a:latin typeface="Britannic Bold" panose="020B0903060703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800" dirty="0">
                  <a:latin typeface="Britannic Bold" panose="020B0903060703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=1062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𝑀𝑃𝑎</m:t>
                      </m:r>
                    </m:oMath>
                  </m:oMathPara>
                </a14:m>
                <a:endParaRPr lang="en-US" sz="1800" dirty="0">
                  <a:latin typeface="Britannic Bold" panose="020B0903060703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=610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𝑀𝑃𝑎</m:t>
                      </m:r>
                    </m:oMath>
                  </m:oMathPara>
                </a14:m>
                <a:endParaRPr lang="en-US" sz="1800" dirty="0">
                  <a:latin typeface="Britannic Bold" panose="020B0903060703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=31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𝑀𝑃𝑎</m:t>
                      </m:r>
                    </m:oMath>
                  </m:oMathPara>
                </a14:m>
                <a:endParaRPr lang="en-US" sz="1800" b="0" dirty="0">
                  <a:latin typeface="Britannic Bold" panose="020B0903060703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=118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𝑀𝑃𝑎</m:t>
                      </m:r>
                    </m:oMath>
                  </m:oMathPara>
                </a14:m>
                <a:endParaRPr lang="en-US" sz="1800" b="0" dirty="0">
                  <a:latin typeface="Britannic Bold" panose="020B0903060703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=72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𝑀𝑃𝑎</m:t>
                      </m:r>
                    </m:oMath>
                  </m:oMathPara>
                </a14:m>
                <a:endParaRPr lang="en-US" sz="1800" dirty="0">
                  <a:latin typeface="Britannic Bold" panose="020B0903060703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00FBFA-D578-1FAD-FAD0-B3A269F7F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65" y="1035440"/>
                <a:ext cx="4352976" cy="42580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E403C0-BEEA-121B-844C-68058C70334F}"/>
                  </a:ext>
                </a:extLst>
              </p:cNvPr>
              <p:cNvSpPr txBox="1"/>
              <p:nvPr/>
            </p:nvSpPr>
            <p:spPr>
              <a:xfrm>
                <a:off x="4429760" y="1046040"/>
                <a:ext cx="4135422" cy="21184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=8.6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−6 </m:t>
                        </m:r>
                      </m:sup>
                    </m:sSup>
                  </m:oMath>
                </a14:m>
                <a:r>
                  <a:rPr lang="en-US" sz="18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m/m/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1800" i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=22.1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−6 </m:t>
                        </m:r>
                      </m:sup>
                    </m:sSup>
                  </m:oMath>
                </a14:m>
                <a:r>
                  <a:rPr lang="en-US" sz="18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m/m/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1800" i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 m/m/Kg/Kg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 m/m/Kg/Kg</a:t>
                </a:r>
              </a:p>
              <a:p>
                <a:pPr algn="ctr">
                  <a:lnSpc>
                    <a:spcPct val="150000"/>
                  </a:lnSpc>
                </a:pPr>
                <a:endParaRPr lang="en-US" sz="1800" i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E403C0-BEEA-121B-844C-68058C703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760" y="1046040"/>
                <a:ext cx="4135422" cy="21184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3CF40BC-D35B-F4A8-249E-0C97BD4441EC}"/>
                  </a:ext>
                </a:extLst>
              </p:cNvPr>
              <p:cNvSpPr txBox="1"/>
              <p:nvPr/>
            </p:nvSpPr>
            <p:spPr>
              <a:xfrm>
                <a:off x="8702416" y="1171310"/>
                <a:ext cx="2115481" cy="1064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=1000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3CF40BC-D35B-F4A8-249E-0C97BD444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416" y="1171310"/>
                <a:ext cx="2115481" cy="1064009"/>
              </a:xfrm>
              <a:prstGeom prst="rect">
                <a:avLst/>
              </a:prstGeom>
              <a:blipFill>
                <a:blip r:embed="rId4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AAB57DE-2EFC-36DC-4653-CB2FAEAEE37B}"/>
                  </a:ext>
                </a:extLst>
              </p:cNvPr>
              <p:cNvSpPr txBox="1"/>
              <p:nvPr/>
            </p:nvSpPr>
            <p:spPr>
              <a:xfrm>
                <a:off x="8565182" y="2272146"/>
                <a:ext cx="2514363" cy="1371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000" dirty="0"/>
              </a:p>
              <a:p>
                <a:pPr/>
                <a:endParaRPr lang="en-US" sz="2000" dirty="0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AAB57DE-2EFC-36DC-4653-CB2FAEAEE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182" y="2272146"/>
                <a:ext cx="2514363" cy="13717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7FD6ED8-B024-74B5-94DB-A06F62F74DA5}"/>
              </a:ext>
            </a:extLst>
          </p:cNvPr>
          <p:cNvSpPr txBox="1"/>
          <p:nvPr/>
        </p:nvSpPr>
        <p:spPr>
          <a:xfrm>
            <a:off x="5197464" y="676708"/>
            <a:ext cx="2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itannic Bold" panose="020B0903060703020204" pitchFamily="34" charset="0"/>
              </a:rPr>
              <a:t>Hygrothermal properties: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AF89ED-98B6-4ED1-3DCC-EE3683BF2415}"/>
              </a:ext>
            </a:extLst>
          </p:cNvPr>
          <p:cNvSpPr txBox="1"/>
          <p:nvPr/>
        </p:nvSpPr>
        <p:spPr>
          <a:xfrm>
            <a:off x="8654207" y="676708"/>
            <a:ext cx="2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itannic Bold" panose="020B0903060703020204" pitchFamily="34" charset="0"/>
              </a:rPr>
              <a:t>Mechanical loading: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06264EA-17A4-755D-C54E-8AA1F08C3A40}"/>
                  </a:ext>
                </a:extLst>
              </p:cNvPr>
              <p:cNvSpPr txBox="1"/>
              <p:nvPr/>
            </p:nvSpPr>
            <p:spPr>
              <a:xfrm>
                <a:off x="10871316" y="4341589"/>
                <a:ext cx="749319" cy="2902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06264EA-17A4-755D-C54E-8AA1F08C3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1316" y="4341589"/>
                <a:ext cx="749319" cy="290292"/>
              </a:xfrm>
              <a:prstGeom prst="rect">
                <a:avLst/>
              </a:prstGeom>
              <a:blipFill>
                <a:blip r:embed="rId6"/>
                <a:stretch>
                  <a:fillRect b="-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E5198B0-B181-2F4D-532F-B6E4639CA729}"/>
                  </a:ext>
                </a:extLst>
              </p:cNvPr>
              <p:cNvSpPr txBox="1"/>
              <p:nvPr/>
            </p:nvSpPr>
            <p:spPr>
              <a:xfrm>
                <a:off x="4822804" y="4553609"/>
                <a:ext cx="749319" cy="2902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E5198B0-B181-2F4D-532F-B6E4639CA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804" y="4553609"/>
                <a:ext cx="749319" cy="290292"/>
              </a:xfrm>
              <a:prstGeom prst="rect">
                <a:avLst/>
              </a:prstGeom>
              <a:blipFill>
                <a:blip r:embed="rId7"/>
                <a:stretch>
                  <a:fillRect b="-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85FC88F-9043-0944-D70D-4CB91C70E62F}"/>
              </a:ext>
            </a:extLst>
          </p:cNvPr>
          <p:cNvGrpSpPr/>
          <p:nvPr/>
        </p:nvGrpSpPr>
        <p:grpSpPr>
          <a:xfrm>
            <a:off x="5155107" y="3429000"/>
            <a:ext cx="6188047" cy="2776095"/>
            <a:chOff x="5155107" y="3429000"/>
            <a:chExt cx="6188047" cy="2776095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5" name="3D Model 64" descr="Pointing Arrow">
                  <a:extLst>
                    <a:ext uri="{FF2B5EF4-FFF2-40B4-BE49-F238E27FC236}">
                      <a16:creationId xmlns:a16="http://schemas.microsoft.com/office/drawing/2014/main" id="{83DC8427-85A6-5CD8-9996-4B6FDF68ED79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85616169"/>
                    </p:ext>
                  </p:extLst>
                </p:nvPr>
              </p:nvGraphicFramePr>
              <p:xfrm rot="16726546">
                <a:off x="5547796" y="4055045"/>
                <a:ext cx="624988" cy="1410365"/>
              </p:xfrm>
              <a:graphic>
                <a:graphicData uri="http://schemas.microsoft.com/office/drawing/2017/model3d">
                  <am3d:model3d r:embed="rId8">
                    <am3d:spPr>
                      <a:xfrm rot="16726546">
                        <a:off x="0" y="0"/>
                        <a:ext cx="624988" cy="1410365"/>
                      </a:xfrm>
                      <a:prstGeom prst="rect">
                        <a:avLst/>
                      </a:prstGeom>
                      <a:solidFill>
                        <a:schemeClr val="bg1">
                          <a:alpha val="0"/>
                        </a:schemeClr>
                      </a:solidFill>
                      <a:ln>
                        <a:noFill/>
                      </a:ln>
                    </am3d:spPr>
                    <am3d:camera>
                      <am3d:pos x="0" y="0" z="53229038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21206" d="1000000"/>
                      <am3d:preTrans dx="0" dy="-1800000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547539" ay="-2027407" az="8224402"/>
                      <am3d:postTrans dx="0" dy="0" dz="0"/>
                    </am3d:trans>
                    <am3d:raster rName="Office3DRenderer" rVer="16.0.8326">
                      <am3d:blip r:embed="rId9"/>
                    </am3d:raster>
                    <am3d:objViewport viewportSz="1578935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5" name="3D Model 64" descr="Pointing Arrow">
                  <a:extLst>
                    <a:ext uri="{FF2B5EF4-FFF2-40B4-BE49-F238E27FC236}">
                      <a16:creationId xmlns:a16="http://schemas.microsoft.com/office/drawing/2014/main" id="{83DC8427-85A6-5CD8-9996-4B6FDF68ED7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 rot="16726546">
                  <a:off x="5547796" y="4055045"/>
                  <a:ext cx="624988" cy="1410365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  <a:ln>
                  <a:noFill/>
                </a:ln>
              </p:spPr>
            </p:pic>
          </mc:Fallback>
        </mc:AlternateContent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4E168382-75B5-CA7F-B6F0-0230CCAE97E1}"/>
                </a:ext>
              </a:extLst>
            </p:cNvPr>
            <p:cNvGrpSpPr/>
            <p:nvPr/>
          </p:nvGrpSpPr>
          <p:grpSpPr>
            <a:xfrm>
              <a:off x="5707495" y="3429000"/>
              <a:ext cx="5008293" cy="2776095"/>
              <a:chOff x="1314676" y="833228"/>
              <a:chExt cx="8465428" cy="4514024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7B0AD04-B07C-A054-D0DF-4910CF0E2C1C}"/>
                  </a:ext>
                </a:extLst>
              </p:cNvPr>
              <p:cNvSpPr/>
              <p:nvPr/>
            </p:nvSpPr>
            <p:spPr>
              <a:xfrm>
                <a:off x="1314680" y="4054838"/>
                <a:ext cx="5822277" cy="4231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93AC937-9D32-10D9-33A8-5AFA3BCC90C1}"/>
                  </a:ext>
                </a:extLst>
              </p:cNvPr>
              <p:cNvSpPr/>
              <p:nvPr/>
            </p:nvSpPr>
            <p:spPr>
              <a:xfrm>
                <a:off x="3957827" y="1268922"/>
                <a:ext cx="5822277" cy="423122"/>
              </a:xfrm>
              <a:prstGeom prst="rect">
                <a:avLst/>
              </a:prstGeom>
              <a:noFill/>
              <a:ln w="19050">
                <a:solidFill>
                  <a:schemeClr val="tx1">
                    <a:alpha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EBAFBFC-A89B-0167-53FF-05B2E66F54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4680" y="1692044"/>
                <a:ext cx="2643147" cy="27859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28E47AD6-63F6-16A3-30C4-F9D4032E02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4680" y="845800"/>
                <a:ext cx="2643147" cy="2785916"/>
              </a:xfrm>
              <a:prstGeom prst="line">
                <a:avLst/>
              </a:prstGeom>
              <a:ln w="19050" cap="flat" cmpd="sng" algn="ctr">
                <a:solidFill>
                  <a:schemeClr val="accent5">
                    <a:alpha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DF838B2-6B18-5056-DB87-451E7BF5A4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36957" y="833228"/>
                <a:ext cx="2643147" cy="2785916"/>
              </a:xfrm>
              <a:prstGeom prst="line">
                <a:avLst/>
              </a:prstGeom>
              <a:ln w="1905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67F5238-B548-C18B-AF61-FBB1A73926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36957" y="1715087"/>
                <a:ext cx="2643147" cy="27859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115B3E48-9402-312F-4EFD-C29C3ACE70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36956" y="1268922"/>
                <a:ext cx="2643147" cy="2785916"/>
              </a:xfrm>
              <a:prstGeom prst="line">
                <a:avLst/>
              </a:prstGeom>
              <a:ln w="1905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DEDD9C19-90BA-C2D1-3F55-00DF723291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4680" y="1480483"/>
                <a:ext cx="2643147" cy="2785916"/>
              </a:xfrm>
              <a:prstGeom prst="line">
                <a:avLst/>
              </a:prstGeom>
              <a:ln w="19050" cap="flat" cmpd="sng" algn="ctr">
                <a:solidFill>
                  <a:schemeClr val="accent5">
                    <a:alpha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1C1C045-CB21-9B53-ECC2-C644B3C11C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4680" y="1245879"/>
                <a:ext cx="2643147" cy="2785916"/>
              </a:xfrm>
              <a:prstGeom prst="line">
                <a:avLst/>
              </a:prstGeom>
              <a:ln w="19050" cap="flat" cmpd="sng" algn="ctr">
                <a:solidFill>
                  <a:schemeClr val="accent5">
                    <a:alpha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375373A-1A12-D8A0-9B18-BFAD6233B4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4679" y="1057361"/>
                <a:ext cx="2643147" cy="2785916"/>
              </a:xfrm>
              <a:prstGeom prst="line">
                <a:avLst/>
              </a:prstGeom>
              <a:ln w="19050" cap="flat" cmpd="sng" algn="ctr">
                <a:solidFill>
                  <a:schemeClr val="accent5">
                    <a:alpha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2370920-BD3D-38AA-5020-8A31DFA918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4677" y="2092127"/>
                <a:ext cx="2643147" cy="2785916"/>
              </a:xfrm>
              <a:prstGeom prst="line">
                <a:avLst/>
              </a:prstGeom>
              <a:ln w="19050" cap="flat" cmpd="sng" algn="ctr">
                <a:solidFill>
                  <a:schemeClr val="accent5">
                    <a:alpha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10D6EA77-507C-427A-5A93-82FC50DE58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4676" y="1903609"/>
                <a:ext cx="2643147" cy="2785916"/>
              </a:xfrm>
              <a:prstGeom prst="line">
                <a:avLst/>
              </a:prstGeom>
              <a:ln w="19050" cap="flat" cmpd="sng" algn="ctr">
                <a:solidFill>
                  <a:schemeClr val="accent5">
                    <a:alpha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EBC22B6A-6D9D-F14F-6689-C04108FCA9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36953" y="2115170"/>
                <a:ext cx="2643147" cy="2785916"/>
              </a:xfrm>
              <a:prstGeom prst="line">
                <a:avLst/>
              </a:prstGeom>
              <a:ln w="1905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85EDC40-2643-F5B6-D573-F0D246393653}"/>
                  </a:ext>
                </a:extLst>
              </p:cNvPr>
              <p:cNvSpPr/>
              <p:nvPr/>
            </p:nvSpPr>
            <p:spPr>
              <a:xfrm>
                <a:off x="1314680" y="3631716"/>
                <a:ext cx="5822277" cy="4231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B951512-E362-A9CA-F54A-7436B3AED507}"/>
                  </a:ext>
                </a:extLst>
              </p:cNvPr>
              <p:cNvSpPr/>
              <p:nvPr/>
            </p:nvSpPr>
            <p:spPr>
              <a:xfrm>
                <a:off x="1314680" y="3843277"/>
                <a:ext cx="5822277" cy="4231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51A7037B-C668-689C-3F49-C6E8FB9D56C0}"/>
                  </a:ext>
                </a:extLst>
              </p:cNvPr>
              <p:cNvSpPr/>
              <p:nvPr/>
            </p:nvSpPr>
            <p:spPr>
              <a:xfrm>
                <a:off x="3957827" y="845800"/>
                <a:ext cx="5822277" cy="423122"/>
              </a:xfrm>
              <a:prstGeom prst="rect">
                <a:avLst/>
              </a:prstGeom>
              <a:noFill/>
              <a:ln w="19050">
                <a:solidFill>
                  <a:schemeClr val="tx1">
                    <a:alpha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24A17960-B863-7B1B-99BA-1C7F333F351E}"/>
                  </a:ext>
                </a:extLst>
              </p:cNvPr>
              <p:cNvSpPr/>
              <p:nvPr/>
            </p:nvSpPr>
            <p:spPr>
              <a:xfrm>
                <a:off x="3957827" y="1057361"/>
                <a:ext cx="5822277" cy="423122"/>
              </a:xfrm>
              <a:prstGeom prst="rect">
                <a:avLst/>
              </a:prstGeom>
              <a:noFill/>
              <a:ln w="19050">
                <a:solidFill>
                  <a:schemeClr val="tx1">
                    <a:alpha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A326F63-D1D3-B4D4-8D74-5B36B7C3CE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36956" y="1499331"/>
                <a:ext cx="2643147" cy="2785916"/>
              </a:xfrm>
              <a:prstGeom prst="line">
                <a:avLst/>
              </a:prstGeom>
              <a:ln w="1905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DAE53368-1084-61A1-CDD4-1704130F9C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36955" y="1076208"/>
                <a:ext cx="2643147" cy="2785916"/>
              </a:xfrm>
              <a:prstGeom prst="line">
                <a:avLst/>
              </a:prstGeom>
              <a:ln w="1905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779A52FF-B704-BFA7-9D54-7430B9F5D1C4}"/>
                  </a:ext>
                </a:extLst>
              </p:cNvPr>
              <p:cNvSpPr/>
              <p:nvPr/>
            </p:nvSpPr>
            <p:spPr>
              <a:xfrm>
                <a:off x="1314677" y="4477964"/>
                <a:ext cx="5822277" cy="4231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FAFC4D43-5F00-4CDA-8FFE-80027AA1898B}"/>
                  </a:ext>
                </a:extLst>
              </p:cNvPr>
              <p:cNvSpPr/>
              <p:nvPr/>
            </p:nvSpPr>
            <p:spPr>
              <a:xfrm>
                <a:off x="1314677" y="4689525"/>
                <a:ext cx="5822277" cy="4231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7DC2CC07-4E11-7198-83B5-3623167EFF75}"/>
                  </a:ext>
                </a:extLst>
              </p:cNvPr>
              <p:cNvSpPr/>
              <p:nvPr/>
            </p:nvSpPr>
            <p:spPr>
              <a:xfrm>
                <a:off x="1314677" y="4901087"/>
                <a:ext cx="5822277" cy="42312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82D5D4F-2698-55A9-D19F-91362A32E419}"/>
                  </a:ext>
                </a:extLst>
              </p:cNvPr>
              <p:cNvSpPr/>
              <p:nvPr/>
            </p:nvSpPr>
            <p:spPr>
              <a:xfrm>
                <a:off x="3957824" y="1692048"/>
                <a:ext cx="5822277" cy="423122"/>
              </a:xfrm>
              <a:prstGeom prst="rect">
                <a:avLst/>
              </a:prstGeom>
              <a:noFill/>
              <a:ln w="19050">
                <a:solidFill>
                  <a:schemeClr val="tx1">
                    <a:alpha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A6F3062D-F4DF-1FEE-EF66-12582492B588}"/>
                  </a:ext>
                </a:extLst>
              </p:cNvPr>
              <p:cNvSpPr/>
              <p:nvPr/>
            </p:nvSpPr>
            <p:spPr>
              <a:xfrm>
                <a:off x="3957824" y="1903609"/>
                <a:ext cx="5822277" cy="423122"/>
              </a:xfrm>
              <a:prstGeom prst="rect">
                <a:avLst/>
              </a:prstGeom>
              <a:noFill/>
              <a:ln w="19050">
                <a:solidFill>
                  <a:schemeClr val="tx1">
                    <a:alpha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8A40DBC-F311-DC76-7DC1-CD50FD00C8F7}"/>
                  </a:ext>
                </a:extLst>
              </p:cNvPr>
              <p:cNvSpPr/>
              <p:nvPr/>
            </p:nvSpPr>
            <p:spPr>
              <a:xfrm>
                <a:off x="3957824" y="2115170"/>
                <a:ext cx="5822277" cy="423122"/>
              </a:xfrm>
              <a:prstGeom prst="rect">
                <a:avLst/>
              </a:prstGeom>
              <a:noFill/>
              <a:ln w="19050">
                <a:solidFill>
                  <a:schemeClr val="tx1">
                    <a:alpha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1457E0DF-CC84-9E36-3E8C-DBA019A60A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4677" y="2538293"/>
                <a:ext cx="2643147" cy="2785916"/>
              </a:xfrm>
              <a:prstGeom prst="line">
                <a:avLst/>
              </a:prstGeom>
              <a:ln w="19050" cap="flat" cmpd="sng" algn="ctr">
                <a:solidFill>
                  <a:schemeClr val="accent5">
                    <a:alpha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DE385D33-60A7-7970-954B-BBB170E87A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4677" y="1692048"/>
                <a:ext cx="2643147" cy="2785916"/>
              </a:xfrm>
              <a:prstGeom prst="line">
                <a:avLst/>
              </a:prstGeom>
              <a:ln w="19050" cap="flat" cmpd="sng" algn="ctr">
                <a:solidFill>
                  <a:schemeClr val="accent5">
                    <a:alpha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F96EB8BC-B2D0-8AB2-71DF-60EF8345C2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36955" y="1717180"/>
                <a:ext cx="2643147" cy="278591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036A1C9E-D10A-1204-138A-3AF19D8E00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36955" y="2561336"/>
                <a:ext cx="2643147" cy="2785916"/>
              </a:xfrm>
              <a:prstGeom prst="line">
                <a:avLst/>
              </a:prstGeom>
              <a:ln w="1905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37A42C67-4417-E35B-1710-D161FE1F41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4677" y="2326732"/>
                <a:ext cx="2643147" cy="2785916"/>
              </a:xfrm>
              <a:prstGeom prst="line">
                <a:avLst/>
              </a:prstGeom>
              <a:ln w="19050" cap="flat" cmpd="sng" algn="ctr">
                <a:solidFill>
                  <a:schemeClr val="accent5">
                    <a:alpha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D680D403-9FE7-15E0-9770-32B324ABB8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36953" y="2345579"/>
                <a:ext cx="2643147" cy="2785916"/>
              </a:xfrm>
              <a:prstGeom prst="line">
                <a:avLst/>
              </a:prstGeom>
              <a:ln w="1905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179FF2E6-AE18-4E97-CCB2-357DFE1CBE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36952" y="1922457"/>
                <a:ext cx="2643147" cy="2785916"/>
              </a:xfrm>
              <a:prstGeom prst="line">
                <a:avLst/>
              </a:prstGeom>
              <a:ln w="1905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7" name="3D Model 66" descr="Pointing Arrow">
                  <a:extLst>
                    <a:ext uri="{FF2B5EF4-FFF2-40B4-BE49-F238E27FC236}">
                      <a16:creationId xmlns:a16="http://schemas.microsoft.com/office/drawing/2014/main" id="{8A2C8AC6-EE5F-625A-F039-BAC0E9D2F4B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635384733"/>
                    </p:ext>
                  </p:extLst>
                </p:nvPr>
              </p:nvGraphicFramePr>
              <p:xfrm rot="5657035">
                <a:off x="10151900" y="3977212"/>
                <a:ext cx="672276" cy="1710233"/>
              </p:xfrm>
              <a:graphic>
                <a:graphicData uri="http://schemas.microsoft.com/office/drawing/2017/model3d">
                  <am3d:model3d r:embed="rId8">
                    <am3d:spPr>
                      <a:xfrm rot="5657035">
                        <a:off x="0" y="0"/>
                        <a:ext cx="672276" cy="1710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am3d:spPr>
                    <am3d:camera>
                      <am3d:pos x="0" y="0" z="53229038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21206" d="1000000"/>
                      <am3d:preTrans dx="0" dy="-1800000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9063877" ay="-3050320" az="-1392092"/>
                      <am3d:postTrans dx="0" dy="0" dz="0"/>
                    </am3d:trans>
                    <am3d:raster rName="Office3DRenderer" rVer="16.0.8326">
                      <am3d:blip r:embed="rId10"/>
                    </am3d:raster>
                    <am3d:objViewport viewportSz="1587475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7" name="3D Model 66" descr="Pointing Arrow">
                  <a:extLst>
                    <a:ext uri="{FF2B5EF4-FFF2-40B4-BE49-F238E27FC236}">
                      <a16:creationId xmlns:a16="http://schemas.microsoft.com/office/drawing/2014/main" id="{8A2C8AC6-EE5F-625A-F039-BAC0E9D2F4B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 rot="5657035">
                  <a:off x="10151900" y="3977212"/>
                  <a:ext cx="672276" cy="171023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19F6F94B-2D8B-517E-9433-2DE198EAAB74}"/>
                    </a:ext>
                  </a:extLst>
                </p:cNvPr>
                <p:cNvSpPr txBox="1"/>
                <p:nvPr/>
              </p:nvSpPr>
              <p:spPr>
                <a:xfrm>
                  <a:off x="7350587" y="6026054"/>
                  <a:ext cx="116597" cy="1288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19F6F94B-2D8B-517E-9433-2DE198EAAB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0587" y="6026054"/>
                  <a:ext cx="116597" cy="128812"/>
                </a:xfrm>
                <a:prstGeom prst="rect">
                  <a:avLst/>
                </a:prstGeom>
                <a:blipFill>
                  <a:blip r:embed="rId11"/>
                  <a:stretch>
                    <a:fillRect l="-47368" r="-68421" b="-5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E03909A-B40D-4FF1-E6DA-A94D6F23F00F}"/>
                    </a:ext>
                  </a:extLst>
                </p:cNvPr>
                <p:cNvSpPr txBox="1"/>
                <p:nvPr/>
              </p:nvSpPr>
              <p:spPr>
                <a:xfrm>
                  <a:off x="7350587" y="5116704"/>
                  <a:ext cx="116597" cy="1288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E03909A-B40D-4FF1-E6DA-A94D6F23F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0587" y="5116704"/>
                  <a:ext cx="116597" cy="128812"/>
                </a:xfrm>
                <a:prstGeom prst="rect">
                  <a:avLst/>
                </a:prstGeom>
                <a:blipFill>
                  <a:blip r:embed="rId11"/>
                  <a:stretch>
                    <a:fillRect l="-47368" r="-68421" b="-5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5DD8B4EA-473B-CC41-E44C-48765C7BA5A9}"/>
                    </a:ext>
                  </a:extLst>
                </p:cNvPr>
                <p:cNvSpPr txBox="1"/>
                <p:nvPr/>
              </p:nvSpPr>
              <p:spPr>
                <a:xfrm>
                  <a:off x="7312652" y="5505616"/>
                  <a:ext cx="172269" cy="1288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90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5DD8B4EA-473B-CC41-E44C-48765C7BA5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2652" y="5505616"/>
                  <a:ext cx="172269" cy="128812"/>
                </a:xfrm>
                <a:prstGeom prst="rect">
                  <a:avLst/>
                </a:prstGeom>
                <a:blipFill>
                  <a:blip r:embed="rId12"/>
                  <a:stretch>
                    <a:fillRect l="-32143" r="-64286" b="-5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FAB2C75A-93F2-0819-97DF-07627E57F59E}"/>
                    </a:ext>
                  </a:extLst>
                </p:cNvPr>
                <p:cNvSpPr txBox="1"/>
                <p:nvPr/>
              </p:nvSpPr>
              <p:spPr>
                <a:xfrm>
                  <a:off x="7312650" y="5641165"/>
                  <a:ext cx="172269" cy="1288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90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FAB2C75A-93F2-0819-97DF-07627E57F5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2650" y="5641165"/>
                  <a:ext cx="172269" cy="128812"/>
                </a:xfrm>
                <a:prstGeom prst="rect">
                  <a:avLst/>
                </a:prstGeom>
                <a:blipFill>
                  <a:blip r:embed="rId12"/>
                  <a:stretch>
                    <a:fillRect l="-32143" r="-64286" b="-4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2310A81-54E9-4428-3178-2F031CFEB6B2}"/>
                    </a:ext>
                  </a:extLst>
                </p:cNvPr>
                <p:cNvSpPr txBox="1"/>
                <p:nvPr/>
              </p:nvSpPr>
              <p:spPr>
                <a:xfrm>
                  <a:off x="7312650" y="5250180"/>
                  <a:ext cx="172269" cy="1288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2310A81-54E9-4428-3178-2F031CFEB6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2650" y="5250180"/>
                  <a:ext cx="172269" cy="128812"/>
                </a:xfrm>
                <a:prstGeom prst="rect">
                  <a:avLst/>
                </a:prstGeom>
                <a:blipFill>
                  <a:blip r:embed="rId13"/>
                  <a:stretch>
                    <a:fillRect l="-32143" r="-64286" b="-5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C997115-72F4-C322-732D-810F884C5B32}"/>
                    </a:ext>
                  </a:extLst>
                </p:cNvPr>
                <p:cNvSpPr txBox="1"/>
                <p:nvPr/>
              </p:nvSpPr>
              <p:spPr>
                <a:xfrm>
                  <a:off x="7312649" y="5894888"/>
                  <a:ext cx="172269" cy="1288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C997115-72F4-C322-732D-810F884C5B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2649" y="5894888"/>
                  <a:ext cx="172269" cy="128812"/>
                </a:xfrm>
                <a:prstGeom prst="rect">
                  <a:avLst/>
                </a:prstGeom>
                <a:blipFill>
                  <a:blip r:embed="rId13"/>
                  <a:stretch>
                    <a:fillRect l="-32143" r="-64286" b="-5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A2502251-AED7-2647-5F9E-D9C677630795}"/>
                    </a:ext>
                  </a:extLst>
                </p:cNvPr>
                <p:cNvSpPr txBox="1"/>
                <p:nvPr/>
              </p:nvSpPr>
              <p:spPr>
                <a:xfrm>
                  <a:off x="7210227" y="5770525"/>
                  <a:ext cx="247900" cy="1288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A2502251-AED7-2647-5F9E-D9C6776307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0227" y="5770525"/>
                  <a:ext cx="247900" cy="128812"/>
                </a:xfrm>
                <a:prstGeom prst="rect">
                  <a:avLst/>
                </a:prstGeom>
                <a:blipFill>
                  <a:blip r:embed="rId14"/>
                  <a:stretch>
                    <a:fillRect l="-12500" r="-62500" b="-5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8073B177-9DE1-A1DF-1D25-C804C6FB9225}"/>
                    </a:ext>
                  </a:extLst>
                </p:cNvPr>
                <p:cNvSpPr txBox="1"/>
                <p:nvPr/>
              </p:nvSpPr>
              <p:spPr>
                <a:xfrm>
                  <a:off x="7210227" y="5377537"/>
                  <a:ext cx="247900" cy="1288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8073B177-9DE1-A1DF-1D25-C804C6FB92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0227" y="5377537"/>
                  <a:ext cx="247900" cy="128812"/>
                </a:xfrm>
                <a:prstGeom prst="rect">
                  <a:avLst/>
                </a:prstGeom>
                <a:blipFill>
                  <a:blip r:embed="rId15"/>
                  <a:stretch>
                    <a:fillRect l="-12500" r="-62500" b="-5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68CC817-20DA-C7EB-325E-A4438C22937F}"/>
                  </a:ext>
                </a:extLst>
              </p:cNvPr>
              <p:cNvSpPr txBox="1"/>
              <p:nvPr/>
            </p:nvSpPr>
            <p:spPr>
              <a:xfrm>
                <a:off x="5782299" y="6241922"/>
                <a:ext cx="4545079" cy="382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ritannic Bold" panose="020B0903060703020204" pitchFamily="34" charset="0"/>
                  </a:rPr>
                  <a:t>Fig: Glass epoxy laminate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 smtClean="0">
                            <a:latin typeface="Britannic Bold" panose="020B0903060703020204" pitchFamily="34" charset="0"/>
                          </a:rPr>
                          <m:t>[0/</m:t>
                        </m:r>
                        <m:r>
                          <m:rPr>
                            <m:nor/>
                          </m:rPr>
                          <a:rPr lang="en-US" dirty="0" smtClean="0">
                            <a:latin typeface="Britannic Bold" panose="020B0903060703020204" pitchFamily="34" charset="0"/>
                          </a:rPr>
                          <m:t>±</m:t>
                        </m:r>
                        <m:r>
                          <m:rPr>
                            <m:nor/>
                          </m:rPr>
                          <a:rPr lang="en-US" dirty="0" smtClean="0">
                            <a:latin typeface="Britannic Bold" panose="020B0903060703020204" pitchFamily="34" charset="0"/>
                          </a:rPr>
                          <m:t>45/90]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>
                  <a:latin typeface="Britannic Bold" panose="020B0903060703020204" pitchFamily="34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68CC817-20DA-C7EB-325E-A4438C229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299" y="6241922"/>
                <a:ext cx="4545079" cy="382398"/>
              </a:xfrm>
              <a:prstGeom prst="rect">
                <a:avLst/>
              </a:prstGeom>
              <a:blipFill>
                <a:blip r:embed="rId16"/>
                <a:stretch>
                  <a:fillRect l="-1208" t="-9524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73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A0B56-3878-AAAD-A7AC-138448C61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1D9ED58-5D0C-5353-C8E0-23B1CF1435C1}"/>
              </a:ext>
            </a:extLst>
          </p:cNvPr>
          <p:cNvSpPr txBox="1"/>
          <p:nvPr/>
        </p:nvSpPr>
        <p:spPr>
          <a:xfrm>
            <a:off x="2527023" y="1905506"/>
            <a:ext cx="71379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Britannic Bold" panose="020B0903060703020204" pitchFamily="34" charset="0"/>
              </a:rPr>
              <a:t>Complete Degradation</a:t>
            </a:r>
          </a:p>
        </p:txBody>
      </p:sp>
    </p:spTree>
    <p:extLst>
      <p:ext uri="{BB962C8B-B14F-4D97-AF65-F5344CB8AC3E}">
        <p14:creationId xmlns:p14="http://schemas.microsoft.com/office/powerpoint/2010/main" val="298084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A4BB4-19DB-FB11-BC3A-92B8560CC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42689-F5A2-AF30-F388-6D13C8CB36A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ritannic Bold" panose="020B0903060703020204" pitchFamily="34" charset="0"/>
                <a:cs typeface="Times New Roman" panose="02020603050405020304" pitchFamily="18" charset="0"/>
              </a:rPr>
              <a:t>Complete degradation of laminate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D9459DF-E2C7-44A5-725C-A1AFD7DBB95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1520" y="1603429"/>
              <a:ext cx="10728960" cy="26254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41120">
                      <a:extLst>
                        <a:ext uri="{9D8B030D-6E8A-4147-A177-3AD203B41FA5}">
                          <a16:colId xmlns:a16="http://schemas.microsoft.com/office/drawing/2014/main" val="3656785344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756915314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2776761172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3145895941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211167444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902654218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681536819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70314250"/>
                        </a:ext>
                      </a:extLst>
                    </a:gridCol>
                  </a:tblGrid>
                  <a:tr h="7299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Ply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𝑺𝑹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𝑳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𝑺𝑹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𝑺𝑹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Failure mode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6470021"/>
                      </a:ext>
                    </a:extLst>
                  </a:tr>
                  <a:tr h="6421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−3468.7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−887.49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5.686</m:t>
                              </m:r>
                            </m:oMath>
                          </a14:m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7.521</m:t>
                              </m:r>
                            </m:oMath>
                          </a14:m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(TC)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75119337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𝟒𝟓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−2178.8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−2178.8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−1291.7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3.572 </m:t>
                              </m:r>
                            </m:oMath>
                          </a14:m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18.465 (TC)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17.939 (S)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46191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𝟒𝟓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−2178.8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−2178.8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−1291.7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3.572 </m:t>
                              </m:r>
                            </m:oMath>
                          </a14:m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18.465 (TC)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17.939 (S)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04283742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𝟗𝟎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−887.49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−3468.7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1.455</m:t>
                              </m:r>
                            </m:oMath>
                          </a14:m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29.39</m:t>
                              </m:r>
                            </m:oMath>
                          </a14:m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(TC)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266090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D9459DF-E2C7-44A5-725C-A1AFD7DBB95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1520" y="1603429"/>
              <a:ext cx="10728960" cy="26254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41120">
                      <a:extLst>
                        <a:ext uri="{9D8B030D-6E8A-4147-A177-3AD203B41FA5}">
                          <a16:colId xmlns:a16="http://schemas.microsoft.com/office/drawing/2014/main" val="3656785344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756915314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2776761172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3145895941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211167444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902654218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681536819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70314250"/>
                        </a:ext>
                      </a:extLst>
                    </a:gridCol>
                  </a:tblGrid>
                  <a:tr h="7299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Ply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833" r="-600909" b="-26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833" r="-500909" b="-26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55" t="-833" r="-400909" b="-26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455" t="-833" r="-300909" b="-26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455" t="-833" r="-200909" b="-26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455" t="-833" r="-100909" b="-26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Failure mode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6470021"/>
                      </a:ext>
                    </a:extLst>
                  </a:tr>
                  <a:tr h="642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5" t="-115238" r="-700909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115238" r="-600909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115238" r="-500909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455" t="-115238" r="-300909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455" t="-115238" r="-200909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75119337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5" t="-327536" r="-700909" b="-2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327536" r="-600909" b="-2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327536" r="-500909" b="-2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55" t="-327536" r="-400909" b="-2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455" t="-327536" r="-300909" b="-2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18.465 (TC)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17.939 (S)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46191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5" t="-433824" r="-700909" b="-1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433824" r="-600909" b="-1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433824" r="-500909" b="-1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55" t="-433824" r="-400909" b="-1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455" t="-433824" r="-300909" b="-1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18.465 (TC)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17.939 (S)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04283742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5" t="-526087" r="-700909" b="-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526087" r="-600909" b="-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526087" r="-500909" b="-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455" t="-526087" r="-300909" b="-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455" t="-526087" r="-200909" b="-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2660908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11B997-ACE8-807F-F13E-75B24A9F8906}"/>
                  </a:ext>
                </a:extLst>
              </p:cNvPr>
              <p:cNvSpPr txBox="1"/>
              <p:nvPr/>
            </p:nvSpPr>
            <p:spPr>
              <a:xfrm>
                <a:off x="731520" y="4416206"/>
                <a:ext cx="493662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Ply layer 4 will fail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𝟗𝟎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°</m:t>
                        </m:r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11B997-ACE8-807F-F13E-75B24A9F8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" y="4416206"/>
                <a:ext cx="4936623" cy="400110"/>
              </a:xfrm>
              <a:prstGeom prst="rect">
                <a:avLst/>
              </a:prstGeom>
              <a:blipFill>
                <a:blip r:embed="rId3"/>
                <a:stretch>
                  <a:fillRect l="-1235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240E4B-0577-7F33-8B3A-379BEE2D28CA}"/>
                  </a:ext>
                </a:extLst>
              </p:cNvPr>
              <p:cNvSpPr txBox="1"/>
              <p:nvPr/>
            </p:nvSpPr>
            <p:spPr>
              <a:xfrm>
                <a:off x="731520" y="4953210"/>
                <a:ext cx="12395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240E4B-0577-7F33-8B3A-379BEE2D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" y="4953210"/>
                <a:ext cx="1239520" cy="307777"/>
              </a:xfrm>
              <a:prstGeom prst="rect">
                <a:avLst/>
              </a:prstGeom>
              <a:blipFill>
                <a:blip r:embed="rId4"/>
                <a:stretch>
                  <a:fillRect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6651D0-B1FA-7593-AB60-8902A8094647}"/>
                  </a:ext>
                </a:extLst>
              </p:cNvPr>
              <p:cNvSpPr txBox="1"/>
              <p:nvPr/>
            </p:nvSpPr>
            <p:spPr>
              <a:xfrm>
                <a:off x="5372100" y="4849656"/>
                <a:ext cx="1447800" cy="17572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𝐹𝑃𝐹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𝑆𝑅</m:t>
                          </m:r>
                        </m:den>
                      </m:f>
                    </m:oMath>
                  </m:oMathPara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29.39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=34.02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6651D0-B1FA-7593-AB60-8902A8094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100" y="4849656"/>
                <a:ext cx="1447800" cy="17572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1A2CA4E-BCE3-A068-9165-8FD8484D4766}"/>
              </a:ext>
            </a:extLst>
          </p:cNvPr>
          <p:cNvSpPr txBox="1"/>
          <p:nvPr/>
        </p:nvSpPr>
        <p:spPr>
          <a:xfrm>
            <a:off x="838200" y="1048601"/>
            <a:ext cx="6097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Iteration 1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35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18696-C8E1-3680-0E27-7CFC14AB2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EA9F-A68F-2C04-AD04-E8AE17E39A4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ritannic Bold" panose="020B0903060703020204" pitchFamily="34" charset="0"/>
                <a:cs typeface="Times New Roman" panose="02020603050405020304" pitchFamily="18" charset="0"/>
              </a:rPr>
              <a:t>Complete degradation of laminate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3116D68-A749-A008-17DB-F68697153C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2055720"/>
                  </p:ext>
                </p:extLst>
              </p:nvPr>
            </p:nvGraphicFramePr>
            <p:xfrm>
              <a:off x="731520" y="1603429"/>
              <a:ext cx="10728960" cy="26254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41120">
                      <a:extLst>
                        <a:ext uri="{9D8B030D-6E8A-4147-A177-3AD203B41FA5}">
                          <a16:colId xmlns:a16="http://schemas.microsoft.com/office/drawing/2014/main" val="3656785344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756915314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2776761172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3145895941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211167444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902654218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681536819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70314250"/>
                        </a:ext>
                      </a:extLst>
                    </a:gridCol>
                  </a:tblGrid>
                  <a:tr h="7299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Ply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𝑺𝑹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𝑳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𝑺𝑹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𝑺𝑹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Failure mode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6470021"/>
                      </a:ext>
                    </a:extLst>
                  </a:tr>
                  <a:tr h="6421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−1861.1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−1517.4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3.051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12.859 (TC)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75119337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𝟒𝟓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−3223.4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−3223.4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−2325.4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5.284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27.318 (TC)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32.297 (S)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46191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𝟒𝟓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−3223.4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−3223.4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2325.4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5.284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27.318 (TC)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32.297 (S)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04283742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𝟗𝟎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7"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Fully Degraded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6090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3116D68-A749-A008-17DB-F68697153C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2055720"/>
                  </p:ext>
                </p:extLst>
              </p:nvPr>
            </p:nvGraphicFramePr>
            <p:xfrm>
              <a:off x="731520" y="1603429"/>
              <a:ext cx="10728960" cy="26254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41120">
                      <a:extLst>
                        <a:ext uri="{9D8B030D-6E8A-4147-A177-3AD203B41FA5}">
                          <a16:colId xmlns:a16="http://schemas.microsoft.com/office/drawing/2014/main" val="3656785344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756915314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2776761172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3145895941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211167444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902654218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681536819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70314250"/>
                        </a:ext>
                      </a:extLst>
                    </a:gridCol>
                  </a:tblGrid>
                  <a:tr h="7299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Ply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833" r="-600909" b="-26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833" r="-500909" b="-26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55" t="-833" r="-400909" b="-26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455" t="-833" r="-300909" b="-26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455" t="-833" r="-200909" b="-26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455" t="-833" r="-100909" b="-26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Failure mode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6470021"/>
                      </a:ext>
                    </a:extLst>
                  </a:tr>
                  <a:tr h="642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5" t="-115238" r="-700909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115238" r="-600909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115238" r="-500909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3.051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12.859 (TC)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75119337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5" t="-327536" r="-700909" b="-2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327536" r="-600909" b="-2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327536" r="-500909" b="-2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55" t="-327536" r="-400909" b="-2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5.284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27.318 (TC)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32.297 (S)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46191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5" t="-433824" r="-700909" b="-1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433824" r="-600909" b="-1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433824" r="-500909" b="-1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55" t="-433824" r="-400909" b="-1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5.284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27.318 (TC)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32.297 (S)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04283742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5" t="-526087" r="-700909" b="-8696"/>
                          </a:stretch>
                        </a:blipFill>
                      </a:tcPr>
                    </a:tc>
                    <a:tc gridSpan="7"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Fully Degraded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60908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8B9E70-CCDF-67B5-8AA9-67FE219BD054}"/>
                  </a:ext>
                </a:extLst>
              </p:cNvPr>
              <p:cNvSpPr txBox="1"/>
              <p:nvPr/>
            </p:nvSpPr>
            <p:spPr>
              <a:xfrm>
                <a:off x="731520" y="4416206"/>
                <a:ext cx="493662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Ply layer 2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𝟒𝟓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°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 layer 3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𝟒𝟓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°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will fail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8B9E70-CCDF-67B5-8AA9-67FE219BD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" y="4416206"/>
                <a:ext cx="4936623" cy="400110"/>
              </a:xfrm>
              <a:prstGeom prst="rect">
                <a:avLst/>
              </a:prstGeom>
              <a:blipFill>
                <a:blip r:embed="rId3"/>
                <a:stretch>
                  <a:fillRect l="-1235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9073CB-6B75-F3DC-74AD-19ED63E49F69}"/>
                  </a:ext>
                </a:extLst>
              </p:cNvPr>
              <p:cNvSpPr txBox="1"/>
              <p:nvPr/>
            </p:nvSpPr>
            <p:spPr>
              <a:xfrm>
                <a:off x="5372100" y="4849656"/>
                <a:ext cx="1447800" cy="17307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𝑆𝑃𝐹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𝑆𝑅</m:t>
                          </m:r>
                        </m:den>
                      </m:f>
                    </m:oMath>
                  </m:oMathPara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32.297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=30.962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9073CB-6B75-F3DC-74AD-19ED63E49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100" y="4849656"/>
                <a:ext cx="1447800" cy="17307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ADA1A22-6B0A-6B19-EA82-0CF6A43DD70A}"/>
              </a:ext>
            </a:extLst>
          </p:cNvPr>
          <p:cNvSpPr txBox="1"/>
          <p:nvPr/>
        </p:nvSpPr>
        <p:spPr>
          <a:xfrm>
            <a:off x="838200" y="1048601"/>
            <a:ext cx="6097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Iteration 2</a:t>
            </a:r>
            <a:endParaRPr 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F60B29-C5A1-57DB-14ED-324D702D2082}"/>
                  </a:ext>
                </a:extLst>
              </p:cNvPr>
              <p:cNvSpPr txBox="1"/>
              <p:nvPr/>
            </p:nvSpPr>
            <p:spPr>
              <a:xfrm>
                <a:off x="731520" y="4953210"/>
                <a:ext cx="1239520" cy="5847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−45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F60B29-C5A1-57DB-14ED-324D702D2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" y="4953210"/>
                <a:ext cx="1239520" cy="584775"/>
              </a:xfrm>
              <a:prstGeom prst="rect">
                <a:avLst/>
              </a:prstGeom>
              <a:blipFill>
                <a:blip r:embed="rId5"/>
                <a:stretch>
                  <a:fillRect b="-1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720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822C9-C42C-5F99-1662-7BA90D451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79C1-DF8B-2552-A5DE-662CF82A7D5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ritannic Bold" panose="020B0903060703020204" pitchFamily="34" charset="0"/>
                <a:cs typeface="Times New Roman" panose="02020603050405020304" pitchFamily="18" charset="0"/>
              </a:rPr>
              <a:t>Complete degradation of laminate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A5DE204-95A6-F99B-A100-3DF3703F04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1654994"/>
                  </p:ext>
                </p:extLst>
              </p:nvPr>
            </p:nvGraphicFramePr>
            <p:xfrm>
              <a:off x="731520" y="1603429"/>
              <a:ext cx="10728960" cy="26254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41120">
                      <a:extLst>
                        <a:ext uri="{9D8B030D-6E8A-4147-A177-3AD203B41FA5}">
                          <a16:colId xmlns:a16="http://schemas.microsoft.com/office/drawing/2014/main" val="3656785344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756915314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2776761172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3145895941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211167444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902654218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681536819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70314250"/>
                        </a:ext>
                      </a:extLst>
                    </a:gridCol>
                  </a:tblGrid>
                  <a:tr h="7299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Ply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𝑺𝑹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𝑳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𝑺𝑹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𝑺𝑹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Failure mode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6470021"/>
                      </a:ext>
                    </a:extLst>
                  </a:tr>
                  <a:tr h="6421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−669.8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−2527.7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1.098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21.42 (TC)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75119337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𝟒𝟓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2" gridSpan="7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Fully Degraded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𝑛𝑑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Iteration)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446191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𝟒𝟓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7" vMerge="1"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283742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𝟗𝟎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7"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Fully Degraded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Iteration)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6090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A5DE204-95A6-F99B-A100-3DF3703F04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1654994"/>
                  </p:ext>
                </p:extLst>
              </p:nvPr>
            </p:nvGraphicFramePr>
            <p:xfrm>
              <a:off x="731520" y="1603429"/>
              <a:ext cx="10728960" cy="26254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41120">
                      <a:extLst>
                        <a:ext uri="{9D8B030D-6E8A-4147-A177-3AD203B41FA5}">
                          <a16:colId xmlns:a16="http://schemas.microsoft.com/office/drawing/2014/main" val="3656785344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756915314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2776761172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3145895941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211167444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902654218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681536819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70314250"/>
                        </a:ext>
                      </a:extLst>
                    </a:gridCol>
                  </a:tblGrid>
                  <a:tr h="7299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Ply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833" r="-600909" b="-26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833" r="-500909" b="-26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55" t="-833" r="-400909" b="-26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455" t="-833" r="-300909" b="-26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455" t="-833" r="-200909" b="-26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455" t="-833" r="-100909" b="-26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Failure mode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6470021"/>
                      </a:ext>
                    </a:extLst>
                  </a:tr>
                  <a:tr h="6421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5" t="-115238" r="-700909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115238" r="-600909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115238" r="-500909" b="-2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1.098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21.42 (TC)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75119337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5" t="-327536" r="-700909" b="-207246"/>
                          </a:stretch>
                        </a:blipFill>
                      </a:tcPr>
                    </a:tc>
                    <a:tc rowSpan="2" gridSpan="7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351" t="-164964" r="-130" b="-54745"/>
                          </a:stretch>
                        </a:blip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446191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5" t="-433824" r="-700909" b="-110294"/>
                          </a:stretch>
                        </a:blipFill>
                      </a:tcPr>
                    </a:tc>
                    <a:tc gridSpan="7" vMerge="1"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4283742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5" t="-526087" r="-700909" b="-8696"/>
                          </a:stretch>
                        </a:blipFill>
                      </a:tcPr>
                    </a:tc>
                    <a:tc gridSpan="7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351" t="-526087" r="-130" b="-869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660908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A619D8-6323-24B5-0A6B-E8A5D8D638F1}"/>
                  </a:ext>
                </a:extLst>
              </p:cNvPr>
              <p:cNvSpPr txBox="1"/>
              <p:nvPr/>
            </p:nvSpPr>
            <p:spPr>
              <a:xfrm>
                <a:off x="731520" y="4416206"/>
                <a:ext cx="493662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Ply layer 1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°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will fail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A619D8-6323-24B5-0A6B-E8A5D8D63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" y="4416206"/>
                <a:ext cx="4936623" cy="400110"/>
              </a:xfrm>
              <a:prstGeom prst="rect">
                <a:avLst/>
              </a:prstGeom>
              <a:blipFill>
                <a:blip r:embed="rId3"/>
                <a:stretch>
                  <a:fillRect l="-1235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85ECA0-3073-2024-05D3-07B9AA06A9B8}"/>
                  </a:ext>
                </a:extLst>
              </p:cNvPr>
              <p:cNvSpPr txBox="1"/>
              <p:nvPr/>
            </p:nvSpPr>
            <p:spPr>
              <a:xfrm>
                <a:off x="5372100" y="4849656"/>
                <a:ext cx="1447800" cy="17307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𝐿𝑃𝐹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𝑆𝑅</m:t>
                          </m:r>
                        </m:den>
                      </m:f>
                    </m:oMath>
                  </m:oMathPara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21.42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=46.68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85ECA0-3073-2024-05D3-07B9AA06A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100" y="4849656"/>
                <a:ext cx="1447800" cy="17307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18283C1-843B-C82E-4724-88DA3803EC6B}"/>
              </a:ext>
            </a:extLst>
          </p:cNvPr>
          <p:cNvSpPr txBox="1"/>
          <p:nvPr/>
        </p:nvSpPr>
        <p:spPr>
          <a:xfrm>
            <a:off x="838200" y="1048601"/>
            <a:ext cx="6097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Iteration 3</a:t>
            </a:r>
            <a:endParaRPr 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16170B-E8D7-9B04-A27E-DC99FF898C1B}"/>
                  </a:ext>
                </a:extLst>
              </p:cNvPr>
              <p:cNvSpPr txBox="1"/>
              <p:nvPr/>
            </p:nvSpPr>
            <p:spPr>
              <a:xfrm>
                <a:off x="731520" y="4953210"/>
                <a:ext cx="12395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16170B-E8D7-9B04-A27E-DC99FF898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" y="4953210"/>
                <a:ext cx="1239520" cy="307777"/>
              </a:xfrm>
              <a:prstGeom prst="rect">
                <a:avLst/>
              </a:prstGeom>
              <a:blipFill>
                <a:blip r:embed="rId5"/>
                <a:stretch>
                  <a:fillRect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230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E0361-CBA5-FAD1-71DC-791197FB6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7ABB486-AF8B-AC38-B2CB-4B311E5AFDFE}"/>
              </a:ext>
            </a:extLst>
          </p:cNvPr>
          <p:cNvSpPr txBox="1"/>
          <p:nvPr/>
        </p:nvSpPr>
        <p:spPr>
          <a:xfrm>
            <a:off x="2488095" y="1905506"/>
            <a:ext cx="72158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Britannic Bold" panose="020B0903060703020204" pitchFamily="34" charset="0"/>
              </a:rPr>
              <a:t>Partial Degradation</a:t>
            </a:r>
          </a:p>
        </p:txBody>
      </p:sp>
    </p:spTree>
    <p:extLst>
      <p:ext uri="{BB962C8B-B14F-4D97-AF65-F5344CB8AC3E}">
        <p14:creationId xmlns:p14="http://schemas.microsoft.com/office/powerpoint/2010/main" val="2652572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1234D-5C29-EDED-79FB-7E89A9403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406C-1589-091C-4759-F23AC2F10CD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ritannic Bold" panose="020B0903060703020204" pitchFamily="34" charset="0"/>
                <a:cs typeface="Times New Roman" panose="02020603050405020304" pitchFamily="18" charset="0"/>
              </a:rPr>
              <a:t>Partial degradation of laminate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600523E-5DCC-FE69-6E6A-738C71F17C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7279783"/>
                  </p:ext>
                </p:extLst>
              </p:nvPr>
            </p:nvGraphicFramePr>
            <p:xfrm>
              <a:off x="731520" y="1603429"/>
              <a:ext cx="10728960" cy="429657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70560">
                      <a:extLst>
                        <a:ext uri="{9D8B030D-6E8A-4147-A177-3AD203B41FA5}">
                          <a16:colId xmlns:a16="http://schemas.microsoft.com/office/drawing/2014/main" val="3656785344"/>
                        </a:ext>
                      </a:extLst>
                    </a:gridCol>
                    <a:gridCol w="670560">
                      <a:extLst>
                        <a:ext uri="{9D8B030D-6E8A-4147-A177-3AD203B41FA5}">
                          <a16:colId xmlns:a16="http://schemas.microsoft.com/office/drawing/2014/main" val="2729762989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756915314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2776761172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3145895941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211167444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902654218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681536819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70314250"/>
                        </a:ext>
                      </a:extLst>
                    </a:gridCol>
                  </a:tblGrid>
                  <a:tr h="72992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Ply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𝑺𝑹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𝑳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𝑺𝑹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𝑺𝑹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𝑺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Failure mode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6470021"/>
                      </a:ext>
                    </a:extLst>
                  </a:tr>
                  <a:tr h="6421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−3468.7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−887.49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5.686</m:t>
                              </m:r>
                            </m:oMath>
                          </a14:m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7.521</m:t>
                              </m:r>
                            </m:oMath>
                          </a14:m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(TC)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75119337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𝟒𝟓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−2178.8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−2178.8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−1291.7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3.572 </m:t>
                              </m:r>
                            </m:oMath>
                          </a14:m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18.465 (TC)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17.939 (S)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46191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𝟒𝟓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−2178.8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−2178.8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−1291.7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3.572 </m:t>
                              </m:r>
                            </m:oMath>
                          </a14:m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18.465 (TC)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17.939 (S)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04283742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𝟗𝟎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−887.49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−3468.7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1.455</m:t>
                              </m:r>
                            </m:oMath>
                          </a14:m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29.39</m:t>
                              </m:r>
                            </m:oMath>
                          </a14:m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(TC)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26609082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𝟗𝟎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−887.49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−3468.7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1.455</m:t>
                              </m:r>
                            </m:oMath>
                          </a14:m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29.39</m:t>
                              </m:r>
                            </m:oMath>
                          </a14:m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(TC)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14285693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𝟒𝟓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−2178.8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−2178.8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−1291.7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3.572 </m:t>
                              </m:r>
                            </m:oMath>
                          </a14:m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18.465 (TC)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17.939 (S)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68710989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𝟒𝟓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−2178.8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−2178.8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−1291.7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3.572 </m:t>
                              </m:r>
                            </m:oMath>
                          </a14:m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18.465 (TC)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17.939 (S)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09268673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−3468.7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−887.49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5.686</m:t>
                              </m:r>
                            </m:oMath>
                          </a14:m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(LC)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7.521</m:t>
                              </m:r>
                            </m:oMath>
                          </a14:m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(TC)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934557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600523E-5DCC-FE69-6E6A-738C71F17C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7279783"/>
                  </p:ext>
                </p:extLst>
              </p:nvPr>
            </p:nvGraphicFramePr>
            <p:xfrm>
              <a:off x="731520" y="1603429"/>
              <a:ext cx="10728960" cy="429657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70560">
                      <a:extLst>
                        <a:ext uri="{9D8B030D-6E8A-4147-A177-3AD203B41FA5}">
                          <a16:colId xmlns:a16="http://schemas.microsoft.com/office/drawing/2014/main" val="3656785344"/>
                        </a:ext>
                      </a:extLst>
                    </a:gridCol>
                    <a:gridCol w="670560">
                      <a:extLst>
                        <a:ext uri="{9D8B030D-6E8A-4147-A177-3AD203B41FA5}">
                          <a16:colId xmlns:a16="http://schemas.microsoft.com/office/drawing/2014/main" val="2729762989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756915314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2776761172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3145895941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211167444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1902654218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681536819"/>
                        </a:ext>
                      </a:extLst>
                    </a:gridCol>
                    <a:gridCol w="1341120">
                      <a:extLst>
                        <a:ext uri="{9D8B030D-6E8A-4147-A177-3AD203B41FA5}">
                          <a16:colId xmlns:a16="http://schemas.microsoft.com/office/drawing/2014/main" val="70314250"/>
                        </a:ext>
                      </a:extLst>
                    </a:gridCol>
                  </a:tblGrid>
                  <a:tr h="72992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Ply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833" r="-600909" b="-49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833" r="-500909" b="-49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55" t="-833" r="-400909" b="-49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455" t="-833" r="-300909" b="-49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455" t="-833" r="-200909" b="-49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455" t="-833" r="-100909" b="-49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Failure mode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6470021"/>
                      </a:ext>
                    </a:extLst>
                  </a:tr>
                  <a:tr h="6421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115238" r="-1401818" b="-46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115238" r="-600909" b="-46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115238" r="-500909" b="-46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455" t="-115238" r="-300909" b="-46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455" t="-115238" r="-200909" b="-46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75119337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327536" r="-1401818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327536" r="-600909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327536" r="-500909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55" t="-327536" r="-400909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455" t="-327536" r="-300909" b="-6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18.465 (TC)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17.939 (S)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46191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433824" r="-1401818" b="-513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433824" r="-600909" b="-513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433824" r="-500909" b="-513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55" t="-433824" r="-400909" b="-513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455" t="-433824" r="-300909" b="-513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18.465 (TC)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17.939 (S)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04283742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526087" r="-1401818" b="-405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526087" r="-600909" b="-405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526087" r="-500909" b="-405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455" t="-526087" r="-300909" b="-405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455" t="-526087" r="-200909" b="-405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26609082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635294" r="-1401818" b="-3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635294" r="-600909" b="-3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635294" r="-500909" b="-3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455" t="-635294" r="-300909" b="-3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455" t="-635294" r="-200909" b="-3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14285693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724638" r="-1401818" b="-2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724638" r="-600909" b="-2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724638" r="-500909" b="-2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55" t="-724638" r="-400909" b="-2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455" t="-724638" r="-300909" b="-2072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18.465 (TC)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17.939 (S)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68710989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836765" r="-1401818" b="-1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836765" r="-600909" b="-1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836765" r="-500909" b="-1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455" t="-836765" r="-400909" b="-1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455" t="-836765" r="-300909" b="-1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18.465 (TC)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17.939 (S)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09268673"/>
                      </a:ext>
                    </a:extLst>
                  </a:tr>
                  <a:tr h="4177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09" t="-923188" r="-1401818" b="-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55" t="-923188" r="-600909" b="-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55" t="-923188" r="-500909" b="-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455" t="-923188" r="-300909" b="-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455" t="-923188" r="-200909" b="-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TC</a:t>
                          </a:r>
                        </a:p>
                      </a:txBody>
                      <a:tcPr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934557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2C3A5E1-CEA1-F6E2-1976-BA30D2268BCF}"/>
              </a:ext>
            </a:extLst>
          </p:cNvPr>
          <p:cNvSpPr txBox="1"/>
          <p:nvPr/>
        </p:nvSpPr>
        <p:spPr>
          <a:xfrm>
            <a:off x="838200" y="1048601"/>
            <a:ext cx="6097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Britannic Bold" panose="020B0903060703020204" pitchFamily="34" charset="0"/>
                <a:cs typeface="Times New Roman" panose="02020603050405020304" pitchFamily="18" charset="0"/>
              </a:rPr>
              <a:t>Iteration 1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790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245</TotalTime>
  <Words>1734</Words>
  <Application>Microsoft Office PowerPoint</Application>
  <PresentationFormat>Widescreen</PresentationFormat>
  <Paragraphs>699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Britannic Bold</vt:lpstr>
      <vt:lpstr>Calibri</vt:lpstr>
      <vt:lpstr>Calibri Light</vt:lpstr>
      <vt:lpstr>Cambria</vt:lpstr>
      <vt:lpstr>Cambria Math</vt:lpstr>
      <vt:lpstr>Constantia</vt:lpstr>
      <vt:lpstr>Eras Demi ITC</vt:lpstr>
      <vt:lpstr>Times New Roman</vt:lpstr>
      <vt:lpstr>Office Theme</vt:lpstr>
      <vt:lpstr>ME 607 - Introduction to composite materials</vt:lpstr>
      <vt:lpstr>Complete and partial degradation of composites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PARTHA PRATIM BORAH</dc:creator>
  <cp:lastModifiedBy>PARTHA PRATIM BORAH</cp:lastModifiedBy>
  <cp:revision>65</cp:revision>
  <dcterms:created xsi:type="dcterms:W3CDTF">2025-05-03T13:49:39Z</dcterms:created>
  <dcterms:modified xsi:type="dcterms:W3CDTF">2025-05-03T19:18:25Z</dcterms:modified>
</cp:coreProperties>
</file>