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06c37bf929fff92" providerId="LiveId" clId="{2466D396-9B5F-4D4F-AC74-54566FF626A4}"/>
    <pc:docChg chg="undo addSld delSld modSld sldOrd">
      <pc:chgData name="" userId="206c37bf929fff92" providerId="LiveId" clId="{2466D396-9B5F-4D4F-AC74-54566FF626A4}" dt="2025-05-26T11:34:20.292" v="597" actId="14100"/>
      <pc:docMkLst>
        <pc:docMk/>
      </pc:docMkLst>
      <pc:sldChg chg="del">
        <pc:chgData name="" userId="206c37bf929fff92" providerId="LiveId" clId="{2466D396-9B5F-4D4F-AC74-54566FF626A4}" dt="2025-05-26T11:26:20.946" v="487" actId="2696"/>
        <pc:sldMkLst>
          <pc:docMk/>
          <pc:sldMk cId="825798882" sldId="256"/>
        </pc:sldMkLst>
      </pc:sldChg>
      <pc:sldChg chg="modSp add ord">
        <pc:chgData name="" userId="206c37bf929fff92" providerId="LiveId" clId="{2466D396-9B5F-4D4F-AC74-54566FF626A4}" dt="2025-05-26T11:27:39.718" v="510" actId="20577"/>
        <pc:sldMkLst>
          <pc:docMk/>
          <pc:sldMk cId="1442732676" sldId="256"/>
        </pc:sldMkLst>
        <pc:spChg chg="mod">
          <ac:chgData name="" userId="206c37bf929fff92" providerId="LiveId" clId="{2466D396-9B5F-4D4F-AC74-54566FF626A4}" dt="2025-05-26T11:27:39.718" v="510" actId="20577"/>
          <ac:spMkLst>
            <pc:docMk/>
            <pc:sldMk cId="1442732676" sldId="256"/>
            <ac:spMk id="3" creationId="{CCEE6A7C-89FB-424D-8DF5-7FA9B98C0783}"/>
          </ac:spMkLst>
        </pc:spChg>
      </pc:sldChg>
      <pc:sldChg chg="addSp modSp">
        <pc:chgData name="" userId="206c37bf929fff92" providerId="LiveId" clId="{2466D396-9B5F-4D4F-AC74-54566FF626A4}" dt="2025-05-26T11:34:20.292" v="597" actId="14100"/>
        <pc:sldMkLst>
          <pc:docMk/>
          <pc:sldMk cId="1359284322" sldId="257"/>
        </pc:sldMkLst>
        <pc:spChg chg="add mod">
          <ac:chgData name="" userId="206c37bf929fff92" providerId="LiveId" clId="{2466D396-9B5F-4D4F-AC74-54566FF626A4}" dt="2025-05-26T11:34:20.292" v="597" actId="14100"/>
          <ac:spMkLst>
            <pc:docMk/>
            <pc:sldMk cId="1359284322" sldId="257"/>
            <ac:spMk id="10" creationId="{0BFD2E7E-40D2-43BF-9FFE-B84A24C50703}"/>
          </ac:spMkLst>
        </pc:spChg>
        <pc:picChg chg="mod">
          <ac:chgData name="" userId="206c37bf929fff92" providerId="LiveId" clId="{2466D396-9B5F-4D4F-AC74-54566FF626A4}" dt="2025-05-26T11:22:27.067" v="371" actId="14100"/>
          <ac:picMkLst>
            <pc:docMk/>
            <pc:sldMk cId="1359284322" sldId="257"/>
            <ac:picMk id="8" creationId="{A2F063B1-E33A-4B9F-8C0E-E344023EF48C}"/>
          </ac:picMkLst>
        </pc:picChg>
        <pc:picChg chg="mod">
          <ac:chgData name="" userId="206c37bf929fff92" providerId="LiveId" clId="{2466D396-9B5F-4D4F-AC74-54566FF626A4}" dt="2025-05-26T11:22:32.371" v="372" actId="14100"/>
          <ac:picMkLst>
            <pc:docMk/>
            <pc:sldMk cId="1359284322" sldId="257"/>
            <ac:picMk id="9" creationId="{8B0FE33B-172B-4F5E-89AD-2CE3E27C30A9}"/>
          </ac:picMkLst>
        </pc:picChg>
      </pc:sldChg>
      <pc:sldChg chg="addSp modSp">
        <pc:chgData name="" userId="206c37bf929fff92" providerId="LiveId" clId="{2466D396-9B5F-4D4F-AC74-54566FF626A4}" dt="2025-05-26T10:49:12.187" v="57" actId="20577"/>
        <pc:sldMkLst>
          <pc:docMk/>
          <pc:sldMk cId="1215815353" sldId="258"/>
        </pc:sldMkLst>
        <pc:spChg chg="add mod">
          <ac:chgData name="" userId="206c37bf929fff92" providerId="LiveId" clId="{2466D396-9B5F-4D4F-AC74-54566FF626A4}" dt="2025-05-26T10:49:12.187" v="57" actId="20577"/>
          <ac:spMkLst>
            <pc:docMk/>
            <pc:sldMk cId="1215815353" sldId="258"/>
            <ac:spMk id="5" creationId="{96B9C499-1166-4B06-9F5B-8B97AE879DC8}"/>
          </ac:spMkLst>
        </pc:spChg>
      </pc:sldChg>
      <pc:sldChg chg="addSp modSp">
        <pc:chgData name="" userId="206c37bf929fff92" providerId="LiveId" clId="{2466D396-9B5F-4D4F-AC74-54566FF626A4}" dt="2025-05-26T10:59:03.841" v="82" actId="113"/>
        <pc:sldMkLst>
          <pc:docMk/>
          <pc:sldMk cId="3302592921" sldId="259"/>
        </pc:sldMkLst>
        <pc:spChg chg="add mod">
          <ac:chgData name="" userId="206c37bf929fff92" providerId="LiveId" clId="{2466D396-9B5F-4D4F-AC74-54566FF626A4}" dt="2025-05-26T10:59:03.841" v="82" actId="113"/>
          <ac:spMkLst>
            <pc:docMk/>
            <pc:sldMk cId="3302592921" sldId="259"/>
            <ac:spMk id="4" creationId="{6D0B8E9A-A2E8-4C4F-86A6-56831CD6EFAE}"/>
          </ac:spMkLst>
        </pc:spChg>
      </pc:sldChg>
      <pc:sldChg chg="addSp modSp add">
        <pc:chgData name="" userId="206c37bf929fff92" providerId="LiveId" clId="{2466D396-9B5F-4D4F-AC74-54566FF626A4}" dt="2025-05-26T11:07:19.086" v="222" actId="20577"/>
        <pc:sldMkLst>
          <pc:docMk/>
          <pc:sldMk cId="1668621862" sldId="260"/>
        </pc:sldMkLst>
        <pc:spChg chg="add mod">
          <ac:chgData name="" userId="206c37bf929fff92" providerId="LiveId" clId="{2466D396-9B5F-4D4F-AC74-54566FF626A4}" dt="2025-05-26T11:03:09.992" v="172" actId="1076"/>
          <ac:spMkLst>
            <pc:docMk/>
            <pc:sldMk cId="1668621862" sldId="260"/>
            <ac:spMk id="4" creationId="{E0224595-7731-44BE-95D2-82057C789A5A}"/>
          </ac:spMkLst>
        </pc:spChg>
        <pc:spChg chg="add mod">
          <ac:chgData name="" userId="206c37bf929fff92" providerId="LiveId" clId="{2466D396-9B5F-4D4F-AC74-54566FF626A4}" dt="2025-05-26T11:07:19.086" v="222" actId="20577"/>
          <ac:spMkLst>
            <pc:docMk/>
            <pc:sldMk cId="1668621862" sldId="260"/>
            <ac:spMk id="5" creationId="{A76F76E4-47A8-4779-9CB5-41488F572C32}"/>
          </ac:spMkLst>
        </pc:spChg>
        <pc:picChg chg="add mod">
          <ac:chgData name="" userId="206c37bf929fff92" providerId="LiveId" clId="{2466D396-9B5F-4D4F-AC74-54566FF626A4}" dt="2025-05-26T11:03:47.020" v="183" actId="1076"/>
          <ac:picMkLst>
            <pc:docMk/>
            <pc:sldMk cId="1668621862" sldId="260"/>
            <ac:picMk id="2" creationId="{FA6171B3-10E3-40BF-8477-5B05428F96EA}"/>
          </ac:picMkLst>
        </pc:picChg>
        <pc:picChg chg="add mod">
          <ac:chgData name="" userId="206c37bf929fff92" providerId="LiveId" clId="{2466D396-9B5F-4D4F-AC74-54566FF626A4}" dt="2025-05-26T11:05:00.651" v="190" actId="1076"/>
          <ac:picMkLst>
            <pc:docMk/>
            <pc:sldMk cId="1668621862" sldId="260"/>
            <ac:picMk id="3" creationId="{E4354BB1-2413-4E79-BC9B-132E7DCC0336}"/>
          </ac:picMkLst>
        </pc:picChg>
      </pc:sldChg>
      <pc:sldChg chg="addSp modSp add">
        <pc:chgData name="" userId="206c37bf929fff92" providerId="LiveId" clId="{2466D396-9B5F-4D4F-AC74-54566FF626A4}" dt="2025-05-26T11:21:47.768" v="370" actId="207"/>
        <pc:sldMkLst>
          <pc:docMk/>
          <pc:sldMk cId="831772042" sldId="261"/>
        </pc:sldMkLst>
        <pc:spChg chg="add mod">
          <ac:chgData name="" userId="206c37bf929fff92" providerId="LiveId" clId="{2466D396-9B5F-4D4F-AC74-54566FF626A4}" dt="2025-05-26T11:14:30.224" v="339" actId="403"/>
          <ac:spMkLst>
            <pc:docMk/>
            <pc:sldMk cId="831772042" sldId="261"/>
            <ac:spMk id="3" creationId="{00DC74C0-9AC5-432E-9E32-734C6BEAA359}"/>
          </ac:spMkLst>
        </pc:spChg>
        <pc:spChg chg="add mod">
          <ac:chgData name="" userId="206c37bf929fff92" providerId="LiveId" clId="{2466D396-9B5F-4D4F-AC74-54566FF626A4}" dt="2025-05-26T11:21:47.768" v="370" actId="207"/>
          <ac:spMkLst>
            <pc:docMk/>
            <pc:sldMk cId="831772042" sldId="261"/>
            <ac:spMk id="4" creationId="{2A58F9DA-8BAF-430C-830D-75A4CFC05BA8}"/>
          </ac:spMkLst>
        </pc:spChg>
        <pc:picChg chg="add mod">
          <ac:chgData name="" userId="206c37bf929fff92" providerId="LiveId" clId="{2466D396-9B5F-4D4F-AC74-54566FF626A4}" dt="2025-05-26T11:15:24.307" v="344" actId="1076"/>
          <ac:picMkLst>
            <pc:docMk/>
            <pc:sldMk cId="831772042" sldId="261"/>
            <ac:picMk id="2" creationId="{FB00F63C-DB57-4197-A40E-99898B431784}"/>
          </ac:picMkLst>
        </pc:picChg>
      </pc:sldChg>
      <pc:sldChg chg="add del ord">
        <pc:chgData name="" userId="206c37bf929fff92" providerId="LiveId" clId="{2466D396-9B5F-4D4F-AC74-54566FF626A4}" dt="2025-05-26T11:32:26.223" v="512" actId="2696"/>
        <pc:sldMkLst>
          <pc:docMk/>
          <pc:sldMk cId="1064346163" sldId="262"/>
        </pc:sldMkLst>
      </pc:sldChg>
      <pc:sldChg chg="add">
        <pc:chgData name="" userId="206c37bf929fff92" providerId="LiveId" clId="{2466D396-9B5F-4D4F-AC74-54566FF626A4}" dt="2025-05-26T11:32:22.191" v="511"/>
        <pc:sldMkLst>
          <pc:docMk/>
          <pc:sldMk cId="3190915362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FB68-43EA-4961-81EF-DD0E03F36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767D5-B0D7-4196-80CB-43879AAA2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8EC52-0447-4644-A2E3-7611CB6A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1138-8792-4E1D-A41D-EF6B714ECCA4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13941-582A-4397-947A-AA161E40D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BF4EB-ECBA-4699-B6B3-650EABEE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BE6-55A3-4F5D-BD68-455B6755D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49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3740-FF71-4888-8593-6CF57E38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B6F6B-5CC4-47FB-BCB0-B6C4E64CC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6F488-6DAE-4EB1-B005-9F76FF5F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1138-8792-4E1D-A41D-EF6B714ECCA4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BD79D-06D4-4280-B9D6-FE8492DE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15D20-E9DE-4539-AF0B-9C2F1EC6E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BE6-55A3-4F5D-BD68-455B6755D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05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15A6F-4721-4490-BDC7-2F8BF079A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3B1F9-2A77-4566-A75B-45D621722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460AE-968E-4125-A27A-262DE2A7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1138-8792-4E1D-A41D-EF6B714ECCA4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F4EBF-6D7A-4C3D-9A41-9A352270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59931-0768-410B-AAAB-5F31979B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BE6-55A3-4F5D-BD68-455B6755D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29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0110-B99B-4ECE-B51F-CD064445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4C17B-A56E-41D4-8E54-F990423A5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400FC-43A7-4FBB-8067-8EA91BF1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1138-8792-4E1D-A41D-EF6B714ECCA4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BF227-95AE-4C12-B95A-26392044C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E1657-5C93-4378-AE3C-EF986A90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BE6-55A3-4F5D-BD68-455B6755D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145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40E4-7D39-42B2-91A0-FBE7E2B45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93019-B2D6-4099-8813-93C1D42C7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2FE3F-28F2-4C70-93E7-7B6B4A4C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1138-8792-4E1D-A41D-EF6B714ECCA4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6E19C-8144-40FB-A739-DCF750D67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0E237-DC58-4131-88DF-DAF06B04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BE6-55A3-4F5D-BD68-455B6755D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45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F17F-D9F9-45D2-92C2-DA6221CF9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DCD1C-39AC-4BA0-9AFF-BE16FCEE2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7882C-D61F-4F15-90E6-5E165D296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EBDE3-F62E-4A49-9B28-1593E199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1138-8792-4E1D-A41D-EF6B714ECCA4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7DD06-0C0C-40E8-BAF3-A7927FAA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6EC24-3079-4AE9-987B-7A93DCF63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BE6-55A3-4F5D-BD68-455B6755D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566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8C6D7-B237-46C1-B023-8E7314915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AF1A5-80C5-4EE6-97BE-35ECC6AA7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17911-1963-4890-95A8-45F5C4782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07E83-ABA2-4BB0-BE2C-AE3CF23D3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BEE307-ED26-4E3E-9875-1192B04C5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94AB03-FCD7-4946-82B7-44BBC369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1138-8792-4E1D-A41D-EF6B714ECCA4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419A37-ED4F-48AE-8C7F-0FC3B208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FFCE3-DFB2-47EE-9764-AE9C7168C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BE6-55A3-4F5D-BD68-455B6755D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363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A3805-FD62-4268-91B8-480E84CF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4FCE86-BBB6-4928-8911-4977C7AB1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1138-8792-4E1D-A41D-EF6B714ECCA4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1C93C-3335-4B67-9FCC-6A5EF8E9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1DA31-0806-4A90-A331-5A8781E0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BE6-55A3-4F5D-BD68-455B6755D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98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AEA0C-7268-4559-8B79-B4C4F9A2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1138-8792-4E1D-A41D-EF6B714ECCA4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6AD7F1-F2A1-4842-BF75-45022B2F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B474F-9ACE-4FC2-8906-85793C84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BE6-55A3-4F5D-BD68-455B6755D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682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6C6E-844C-4347-8CB1-B7DA21CDA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609FC-4A5B-4FEE-82E8-7389181D9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1AFE4-47B5-4534-A7A4-6CAB8A026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991FA-54F4-4804-B740-00BC67111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1138-8792-4E1D-A41D-EF6B714ECCA4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FCCE8-608E-4D04-A7E9-DAF226C6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9F11B-4139-442F-A6C9-9C58B948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BE6-55A3-4F5D-BD68-455B6755D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81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D65F-968D-41ED-9F9F-D4ACBE6B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CBDF5-24CA-4578-A09E-7CC0A8FFF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71A29-A2DD-4DAA-89F8-D12538975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6B41FF-4098-46AD-8151-DA4F3778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01138-8792-4E1D-A41D-EF6B714ECCA4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3ED7F-492D-470A-A6BB-49291338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2318A-1BF7-4307-AB02-5BE76A52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1BE6-55A3-4F5D-BD68-455B6755D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4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D6CEFA-BE97-45B2-A6F5-454FC72E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E44E9-E4F7-40BD-ADE4-D1AFD4DB3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F8FEA-1FA8-4BCD-B887-7ACF3D6B6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F01138-8792-4E1D-A41D-EF6B714ECCA4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5F048-A1BE-46ED-A776-30032137D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D424D-B49E-4D7F-B135-E7170B2306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51BE6-55A3-4F5D-BD68-455B6755D1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85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ushyant.singh@iitg.ac.i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71E6-4631-477A-99A4-9B5437F43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8297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Project 1</a:t>
            </a:r>
            <a:endParaRPr lang="en-IN" sz="96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E6A7C-89FB-424D-8DF5-7FA9B98C0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1862"/>
            <a:ext cx="9144000" cy="1655762"/>
          </a:xfrm>
        </p:spPr>
        <p:txBody>
          <a:bodyPr/>
          <a:lstStyle/>
          <a:p>
            <a:r>
              <a:rPr lang="en-IN" sz="40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Observations on Sales Prediction Dataset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A03533-F4C5-4691-BFCE-C88AF4BBCD55}"/>
              </a:ext>
            </a:extLst>
          </p:cNvPr>
          <p:cNvSpPr txBox="1"/>
          <p:nvPr/>
        </p:nvSpPr>
        <p:spPr>
          <a:xfrm>
            <a:off x="7172588" y="5201174"/>
            <a:ext cx="46391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Algerian" panose="04020705040A02060702" pitchFamily="82" charset="0"/>
              </a:rPr>
              <a:t>Dushyant Pratap Singh</a:t>
            </a:r>
          </a:p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  <a:latin typeface="Bell MT" panose="020205030603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dushyant.singh@iitg.ac.in</a:t>
            </a:r>
            <a:endParaRPr lang="en-US" i="1" dirty="0">
              <a:solidFill>
                <a:schemeClr val="accent2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732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6D52C9-7037-4605-8DEA-C73AFBA65652}"/>
              </a:ext>
            </a:extLst>
          </p:cNvPr>
          <p:cNvSpPr txBox="1"/>
          <p:nvPr/>
        </p:nvSpPr>
        <p:spPr>
          <a:xfrm>
            <a:off x="794158" y="631205"/>
            <a:ext cx="1060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Comparison of Total and Average Advertisement Expenditure on Medium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F063B1-E33A-4B9F-8C0E-E344023EF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11" y="1792841"/>
            <a:ext cx="4847395" cy="34427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0FE33B-172B-4F5E-89AD-2CE3E27C3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606" y="1686828"/>
            <a:ext cx="4847395" cy="3537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FD2E7E-40D2-43BF-9FFE-B84A24C50703}"/>
              </a:ext>
            </a:extLst>
          </p:cNvPr>
          <p:cNvSpPr txBox="1"/>
          <p:nvPr/>
        </p:nvSpPr>
        <p:spPr>
          <a:xfrm>
            <a:off x="562062" y="5670958"/>
            <a:ext cx="1083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Above two plots shows that most amount of money has been spent on advertising the product on Television and very less amount has been spent on advertising through Radio.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28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777550-BE0E-4A7B-976D-6EBFC01B3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44" y="2010956"/>
            <a:ext cx="4803376" cy="39032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51BE83-804C-4388-B39D-68222EBB7CA0}"/>
              </a:ext>
            </a:extLst>
          </p:cNvPr>
          <p:cNvSpPr txBox="1"/>
          <p:nvPr/>
        </p:nvSpPr>
        <p:spPr>
          <a:xfrm>
            <a:off x="612395" y="545284"/>
            <a:ext cx="1124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Correlation between Product Sales and Advertising Expenditure on different medium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B9C499-1166-4B06-9F5B-8B97AE879DC8}"/>
              </a:ext>
            </a:extLst>
          </p:cNvPr>
          <p:cNvSpPr txBox="1"/>
          <p:nvPr/>
        </p:nvSpPr>
        <p:spPr>
          <a:xfrm>
            <a:off x="5704514" y="1853967"/>
            <a:ext cx="614913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TV has the strongest positive correlation with Sales (0.90)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TV advertising is the most effective channel in driving product sales.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A company investing more in TV ads is highly likely to see a boost in sales.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Radio has a moderate positive correlation with Sales (0.35)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Radio contributes to sales, but not as strongly as TV.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Radio ads may be more effective in niche markets or combined with other media.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Newspaper shows a weak correlation with Sales (0.16)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Advertising in newspapers has little impact on driving sales in this case.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/>
              <a:t>Spending on print ads may not yield good ROI for this product.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1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BAFE69-F1FD-4D0B-BF19-00E5509E0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47" y="1878523"/>
            <a:ext cx="5011985" cy="37871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A8D500D-2F9B-4C9E-95F5-94427B4E0BA8}"/>
              </a:ext>
            </a:extLst>
          </p:cNvPr>
          <p:cNvSpPr txBox="1"/>
          <p:nvPr/>
        </p:nvSpPr>
        <p:spPr>
          <a:xfrm>
            <a:off x="813733" y="520117"/>
            <a:ext cx="10494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Actual vs Predicted Sales (Linear Regression)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B8E9A-A2E8-4C4F-86A6-56831CD6EFAE}"/>
              </a:ext>
            </a:extLst>
          </p:cNvPr>
          <p:cNvSpPr txBox="1"/>
          <p:nvPr/>
        </p:nvSpPr>
        <p:spPr>
          <a:xfrm>
            <a:off x="5788405" y="1878523"/>
            <a:ext cx="59477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blue dots (predicted sales) lie close to the red line (ideal predictions = actual values), indicating </a:t>
            </a:r>
            <a:r>
              <a:rPr lang="en-US" b="1" dirty="0"/>
              <a:t>good model accuracy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There’s a </a:t>
            </a:r>
            <a:r>
              <a:rPr lang="en-US" b="1" dirty="0"/>
              <a:t>strong positive linear relationship</a:t>
            </a:r>
            <a:r>
              <a:rPr lang="en-US" dirty="0"/>
              <a:t>, meaning the model is effective in capturing the trend in sales data.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spread of points is relatively balanced above and below the line, indicating the model </a:t>
            </a:r>
            <a:r>
              <a:rPr lang="en-US" b="1" dirty="0"/>
              <a:t>does not systematically overpredict or underpredict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supports the assumption that residuals are </a:t>
            </a:r>
            <a:r>
              <a:rPr lang="en-US" b="1" dirty="0"/>
              <a:t>randomly distributed</a:t>
            </a:r>
            <a:r>
              <a:rPr lang="en-US" dirty="0"/>
              <a:t>, which is good for linear regression.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High predictions align well for high actual sales.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59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6171B3-10E3-40BF-8477-5B05428F9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75" y="1205376"/>
            <a:ext cx="4378697" cy="28381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354BB1-2413-4E79-BC9B-132E7DCC0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41" y="1187016"/>
            <a:ext cx="4378697" cy="28748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224595-7731-44BE-95D2-82057C789A5A}"/>
              </a:ext>
            </a:extLst>
          </p:cNvPr>
          <p:cNvSpPr txBox="1"/>
          <p:nvPr/>
        </p:nvSpPr>
        <p:spPr>
          <a:xfrm>
            <a:off x="629175" y="176169"/>
            <a:ext cx="107798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Model Performance after Standardization and Normalization </a:t>
            </a:r>
            <a:endParaRPr lang="en-IN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F76E4-47A8-4779-9CB5-41488F572C32}"/>
              </a:ext>
            </a:extLst>
          </p:cNvPr>
          <p:cNvSpPr txBox="1"/>
          <p:nvPr/>
        </p:nvSpPr>
        <p:spPr>
          <a:xfrm>
            <a:off x="739629" y="4545322"/>
            <a:ext cx="107127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Linear regression is not affected by feature scaling (normalization or standardization) in terms of predictions and metrics like R2, MSE, and MAE.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model automatically adjusts its coefficients to account for the scale of each feature.</a:t>
            </a:r>
          </a:p>
          <a:p>
            <a:r>
              <a:rPr lang="en-US" dirty="0"/>
              <a:t>      So, normalizing the features does not change the predictions or the fit for standard linear regression.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621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00F63C-DB57-4197-A40E-99898B431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2" y="1761688"/>
            <a:ext cx="5128513" cy="43329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DC74C0-9AC5-432E-9E32-734C6BEAA359}"/>
              </a:ext>
            </a:extLst>
          </p:cNvPr>
          <p:cNvSpPr txBox="1"/>
          <p:nvPr/>
        </p:nvSpPr>
        <p:spPr>
          <a:xfrm>
            <a:off x="433388" y="553673"/>
            <a:ext cx="112860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Impact of TV Advertising on Model Accuracy</a:t>
            </a:r>
            <a:endParaRPr lang="en-IN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F9DA-8BAF-430C-830D-75A4CFC05BA8}"/>
              </a:ext>
            </a:extLst>
          </p:cNvPr>
          <p:cNvSpPr txBox="1"/>
          <p:nvPr/>
        </p:nvSpPr>
        <p:spPr>
          <a:xfrm>
            <a:off x="5469622" y="1761688"/>
            <a:ext cx="66497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>
                <a:solidFill>
                  <a:srgbClr val="00B0F0"/>
                </a:solidFill>
              </a:rPr>
              <a:t>blue curve (TV, Radio, Newspaper)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/>
              <a:t>narrower and more centered around 0</a:t>
            </a:r>
            <a:r>
              <a:rPr lang="en-US" dirty="0"/>
              <a:t>, meaning its predictions are closer to actual values.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contrast, the </a:t>
            </a:r>
            <a:r>
              <a:rPr lang="en-US" b="1" dirty="0">
                <a:solidFill>
                  <a:srgbClr val="FFC000"/>
                </a:solidFill>
              </a:rPr>
              <a:t>orange bars (Radio &amp; Newspaper only)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/>
              <a:t>show a </a:t>
            </a:r>
            <a:r>
              <a:rPr lang="en-US" b="1" dirty="0"/>
              <a:t>wider spread</a:t>
            </a:r>
            <a:r>
              <a:rPr lang="en-US" dirty="0"/>
              <a:t>, indicating more prediction errors.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model without </a:t>
            </a:r>
            <a:r>
              <a:rPr lang="en-US" b="1" dirty="0"/>
              <a:t>TV</a:t>
            </a:r>
            <a:r>
              <a:rPr lang="en-US" dirty="0"/>
              <a:t> shows </a:t>
            </a:r>
            <a:r>
              <a:rPr lang="en-US" b="1" dirty="0"/>
              <a:t>larger and more frequent residuals</a:t>
            </a:r>
            <a:r>
              <a:rPr lang="en-US" dirty="0"/>
              <a:t>, especially in the -10 to +5 range.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This implies </a:t>
            </a:r>
            <a:r>
              <a:rPr lang="en-US" b="1" dirty="0"/>
              <a:t>excluding TV weakens the model</a:t>
            </a:r>
            <a:r>
              <a:rPr lang="en-US" dirty="0"/>
              <a:t>, confirming that TV has </a:t>
            </a:r>
            <a:r>
              <a:rPr lang="en-US" b="1" dirty="0"/>
              <a:t>strong influence on sales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</a:rPr>
              <a:t>orange KDE </a:t>
            </a:r>
            <a:r>
              <a:rPr lang="en-US" dirty="0"/>
              <a:t>shows </a:t>
            </a:r>
            <a:r>
              <a:rPr lang="en-US" b="1" dirty="0"/>
              <a:t>multiple small peaks</a:t>
            </a:r>
            <a:r>
              <a:rPr lang="en-US" dirty="0"/>
              <a:t> and is </a:t>
            </a:r>
            <a:r>
              <a:rPr lang="en-US" b="1" dirty="0"/>
              <a:t>not centered around zero</a:t>
            </a:r>
            <a:r>
              <a:rPr lang="en-US" dirty="0"/>
              <a:t>, which suggests: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Model is </a:t>
            </a:r>
            <a:r>
              <a:rPr lang="en-US" b="1" dirty="0"/>
              <a:t>not capturing trends well</a:t>
            </a:r>
            <a:r>
              <a:rPr lang="en-US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It may have </a:t>
            </a:r>
            <a:r>
              <a:rPr lang="en-US" b="1" dirty="0"/>
              <a:t>systematic bias</a:t>
            </a:r>
            <a:r>
              <a:rPr lang="en-US" dirty="0"/>
              <a:t> (either underpredicting or overpredicting frequently).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77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7B88DC-D824-4AC7-9E7F-5E2BC73CA7F0}"/>
              </a:ext>
            </a:extLst>
          </p:cNvPr>
          <p:cNvSpPr txBox="1"/>
          <p:nvPr/>
        </p:nvSpPr>
        <p:spPr>
          <a:xfrm>
            <a:off x="645952" y="2248250"/>
            <a:ext cx="10284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91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483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Algerian</vt:lpstr>
      <vt:lpstr>Arial</vt:lpstr>
      <vt:lpstr>Bell MT</vt:lpstr>
      <vt:lpstr>Calibri</vt:lpstr>
      <vt:lpstr>Calibri Light</vt:lpstr>
      <vt:lpstr>Wingdings</vt:lpstr>
      <vt:lpstr>Office Theme</vt:lpstr>
      <vt:lpstr>Project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DUSHYANT PRATAP SINGH</dc:creator>
  <cp:lastModifiedBy>DUSHYANT PRATAP SINGH</cp:lastModifiedBy>
  <cp:revision>8</cp:revision>
  <dcterms:created xsi:type="dcterms:W3CDTF">2025-05-26T10:35:06Z</dcterms:created>
  <dcterms:modified xsi:type="dcterms:W3CDTF">2025-05-26T11:34:29Z</dcterms:modified>
</cp:coreProperties>
</file>